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4D021A-B490-4C91-BC40-EF73C40EA57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E8F821-0996-4F22-9C19-A328882560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Avg Discount</a:t>
          </a:r>
        </a:p>
        <a:p>
          <a:r>
            <a:rPr lang="en-US" dirty="0">
              <a:solidFill>
                <a:schemeClr val="tx1"/>
              </a:solidFill>
            </a:rPr>
            <a:t>28%</a:t>
          </a:r>
        </a:p>
      </dgm:t>
    </dgm:pt>
    <dgm:pt modelId="{B7954B91-760F-4694-BB72-D145F92C5A36}" type="parTrans" cxnId="{FB842811-43C2-43BC-8F68-35318257CFF8}">
      <dgm:prSet/>
      <dgm:spPr/>
      <dgm:t>
        <a:bodyPr/>
        <a:lstStyle/>
        <a:p>
          <a:endParaRPr lang="en-US"/>
        </a:p>
      </dgm:t>
    </dgm:pt>
    <dgm:pt modelId="{5DECA90E-2841-467A-870E-1A2AE52CB199}" type="sibTrans" cxnId="{FB842811-43C2-43BC-8F68-35318257CFF8}">
      <dgm:prSet/>
      <dgm:spPr/>
      <dgm:t>
        <a:bodyPr/>
        <a:lstStyle/>
        <a:p>
          <a:endParaRPr lang="en-US"/>
        </a:p>
      </dgm:t>
    </dgm:pt>
    <dgm:pt modelId="{16073F97-5AEA-45FB-B6BE-033FE10E0F66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Total reviews count </a:t>
          </a:r>
        </a:p>
        <a:p>
          <a:r>
            <a:rPr lang="en-US" dirty="0">
              <a:solidFill>
                <a:schemeClr val="tx1"/>
              </a:solidFill>
            </a:rPr>
            <a:t>583k</a:t>
          </a:r>
        </a:p>
      </dgm:t>
    </dgm:pt>
    <dgm:pt modelId="{5A94E917-BCC4-4867-85E1-AAECD4FB9ACE}" type="parTrans" cxnId="{560D9AED-593C-420B-881B-789BD5434DBD}">
      <dgm:prSet/>
      <dgm:spPr/>
      <dgm:t>
        <a:bodyPr/>
        <a:lstStyle/>
        <a:p>
          <a:endParaRPr lang="en-US"/>
        </a:p>
      </dgm:t>
    </dgm:pt>
    <dgm:pt modelId="{AB7AEFAE-32BE-4A35-9AE6-1C19AF994E19}" type="sibTrans" cxnId="{560D9AED-593C-420B-881B-789BD5434DBD}">
      <dgm:prSet/>
      <dgm:spPr/>
      <dgm:t>
        <a:bodyPr/>
        <a:lstStyle/>
        <a:p>
          <a:endParaRPr lang="en-US"/>
        </a:p>
      </dgm:t>
    </dgm:pt>
    <dgm:pt modelId="{D10EE8B4-A7F6-4B0D-9080-466E9AB2CCC7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Avg Review</a:t>
          </a:r>
        </a:p>
        <a:p>
          <a:r>
            <a:rPr lang="en-US" dirty="0">
              <a:solidFill>
                <a:schemeClr val="tx1"/>
              </a:solidFill>
            </a:rPr>
            <a:t>459.81</a:t>
          </a:r>
        </a:p>
      </dgm:t>
    </dgm:pt>
    <dgm:pt modelId="{9D136FF5-36C1-41CA-81EF-9023DA581C34}" type="parTrans" cxnId="{94E8F4A1-3FFF-41BE-B3A3-2F6D1E9F5009}">
      <dgm:prSet/>
      <dgm:spPr/>
      <dgm:t>
        <a:bodyPr/>
        <a:lstStyle/>
        <a:p>
          <a:endParaRPr lang="en-US"/>
        </a:p>
      </dgm:t>
    </dgm:pt>
    <dgm:pt modelId="{75FC226C-E739-48E1-957E-417EB76DDC3F}" type="sibTrans" cxnId="{94E8F4A1-3FFF-41BE-B3A3-2F6D1E9F5009}">
      <dgm:prSet/>
      <dgm:spPr/>
      <dgm:t>
        <a:bodyPr/>
        <a:lstStyle/>
        <a:p>
          <a:endParaRPr lang="en-US"/>
        </a:p>
      </dgm:t>
    </dgm:pt>
    <dgm:pt modelId="{F554D1A3-48C5-4CF3-9645-6DD2C6583A3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Weighted Score</a:t>
          </a:r>
        </a:p>
        <a:p>
          <a:r>
            <a:rPr lang="en-US" dirty="0">
              <a:solidFill>
                <a:schemeClr val="tx1"/>
              </a:solidFill>
            </a:rPr>
            <a:t>18.44</a:t>
          </a:r>
        </a:p>
      </dgm:t>
    </dgm:pt>
    <dgm:pt modelId="{B17ABE75-699A-4F78-B7F5-ACCB3BA62DB8}" type="parTrans" cxnId="{0C45BC2E-3067-44CE-9E1A-B25DAF691805}">
      <dgm:prSet/>
      <dgm:spPr/>
      <dgm:t>
        <a:bodyPr/>
        <a:lstStyle/>
        <a:p>
          <a:endParaRPr lang="en-US"/>
        </a:p>
      </dgm:t>
    </dgm:pt>
    <dgm:pt modelId="{E7E1545A-FB27-4AF8-8DF3-1362C34B9608}" type="sibTrans" cxnId="{0C45BC2E-3067-44CE-9E1A-B25DAF691805}">
      <dgm:prSet/>
      <dgm:spPr/>
      <dgm:t>
        <a:bodyPr/>
        <a:lstStyle/>
        <a:p>
          <a:endParaRPr lang="en-US"/>
        </a:p>
      </dgm:t>
    </dgm:pt>
    <dgm:pt modelId="{8AFAD9F7-CBA0-4083-A7A9-536BBC26E1CB}">
      <dgm:prSet phldrT="[Text]"/>
      <dgm:spPr/>
      <dgm:t>
        <a:bodyPr/>
        <a:lstStyle/>
        <a:p>
          <a:endParaRPr lang="en-US" dirty="0">
            <a:solidFill>
              <a:schemeClr val="tx1"/>
            </a:solidFill>
          </a:endParaRPr>
        </a:p>
        <a:p>
          <a:r>
            <a:rPr lang="en-US" dirty="0">
              <a:solidFill>
                <a:schemeClr val="tx1"/>
              </a:solidFill>
            </a:rPr>
            <a:t>Avg Rating</a:t>
          </a:r>
        </a:p>
        <a:p>
          <a:r>
            <a:rPr lang="en-US" dirty="0">
              <a:solidFill>
                <a:schemeClr val="tx1"/>
              </a:solidFill>
            </a:rPr>
            <a:t>4.07</a:t>
          </a:r>
        </a:p>
        <a:p>
          <a:endParaRPr lang="en-US" dirty="0"/>
        </a:p>
      </dgm:t>
    </dgm:pt>
    <dgm:pt modelId="{321D8E95-9960-411C-89C7-9C9CA57B3C7D}" type="sibTrans" cxnId="{A3F9B8FF-BD78-4459-B9D8-672D1EB8428E}">
      <dgm:prSet/>
      <dgm:spPr/>
      <dgm:t>
        <a:bodyPr/>
        <a:lstStyle/>
        <a:p>
          <a:endParaRPr lang="en-US"/>
        </a:p>
      </dgm:t>
    </dgm:pt>
    <dgm:pt modelId="{B21B6C1E-6D36-469C-BC2C-C9C9D4306F4D}" type="parTrans" cxnId="{A3F9B8FF-BD78-4459-B9D8-672D1EB8428E}">
      <dgm:prSet/>
      <dgm:spPr/>
      <dgm:t>
        <a:bodyPr/>
        <a:lstStyle/>
        <a:p>
          <a:endParaRPr lang="en-US"/>
        </a:p>
      </dgm:t>
    </dgm:pt>
    <dgm:pt modelId="{3CE30046-870B-4A35-AF54-A7903D2E6B59}" type="pres">
      <dgm:prSet presAssocID="{2E4D021A-B490-4C91-BC40-EF73C40EA57B}" presName="diagram" presStyleCnt="0">
        <dgm:presLayoutVars>
          <dgm:dir/>
          <dgm:resizeHandles val="exact"/>
        </dgm:presLayoutVars>
      </dgm:prSet>
      <dgm:spPr/>
    </dgm:pt>
    <dgm:pt modelId="{2032EAB3-898B-4C9C-9441-17F419C45D27}" type="pres">
      <dgm:prSet presAssocID="{58E8F821-0996-4F22-9C19-A328882560A5}" presName="node" presStyleLbl="node1" presStyleIdx="0" presStyleCnt="5">
        <dgm:presLayoutVars>
          <dgm:bulletEnabled val="1"/>
        </dgm:presLayoutVars>
      </dgm:prSet>
      <dgm:spPr/>
    </dgm:pt>
    <dgm:pt modelId="{8AEDC94B-EF50-441D-BAF9-1110DE8041CA}" type="pres">
      <dgm:prSet presAssocID="{5DECA90E-2841-467A-870E-1A2AE52CB199}" presName="sibTrans" presStyleCnt="0"/>
      <dgm:spPr/>
    </dgm:pt>
    <dgm:pt modelId="{1B5ECCDE-490F-406A-8612-7AACE9D6EDC1}" type="pres">
      <dgm:prSet presAssocID="{16073F97-5AEA-45FB-B6BE-033FE10E0F66}" presName="node" presStyleLbl="node1" presStyleIdx="1" presStyleCnt="5">
        <dgm:presLayoutVars>
          <dgm:bulletEnabled val="1"/>
        </dgm:presLayoutVars>
      </dgm:prSet>
      <dgm:spPr/>
    </dgm:pt>
    <dgm:pt modelId="{45996649-DF11-4803-9D65-08EA570FA018}" type="pres">
      <dgm:prSet presAssocID="{AB7AEFAE-32BE-4A35-9AE6-1C19AF994E19}" presName="sibTrans" presStyleCnt="0"/>
      <dgm:spPr/>
    </dgm:pt>
    <dgm:pt modelId="{C27C2B47-443D-4CFD-B318-E80FC6DD96D5}" type="pres">
      <dgm:prSet presAssocID="{D10EE8B4-A7F6-4B0D-9080-466E9AB2CCC7}" presName="node" presStyleLbl="node1" presStyleIdx="2" presStyleCnt="5">
        <dgm:presLayoutVars>
          <dgm:bulletEnabled val="1"/>
        </dgm:presLayoutVars>
      </dgm:prSet>
      <dgm:spPr/>
    </dgm:pt>
    <dgm:pt modelId="{A7F9E288-B0D7-47AA-8122-63F84262A88E}" type="pres">
      <dgm:prSet presAssocID="{75FC226C-E739-48E1-957E-417EB76DDC3F}" presName="sibTrans" presStyleCnt="0"/>
      <dgm:spPr/>
    </dgm:pt>
    <dgm:pt modelId="{6532E651-7D91-4FA8-9841-33EED7F44EA3}" type="pres">
      <dgm:prSet presAssocID="{8AFAD9F7-CBA0-4083-A7A9-536BBC26E1CB}" presName="node" presStyleLbl="node1" presStyleIdx="3" presStyleCnt="5">
        <dgm:presLayoutVars>
          <dgm:bulletEnabled val="1"/>
        </dgm:presLayoutVars>
      </dgm:prSet>
      <dgm:spPr/>
    </dgm:pt>
    <dgm:pt modelId="{E93A0A27-CF92-40AB-A3C6-D6E197C31F78}" type="pres">
      <dgm:prSet presAssocID="{321D8E95-9960-411C-89C7-9C9CA57B3C7D}" presName="sibTrans" presStyleCnt="0"/>
      <dgm:spPr/>
    </dgm:pt>
    <dgm:pt modelId="{E9A5C6CE-2E8D-4448-9D40-A3CDD504E0C8}" type="pres">
      <dgm:prSet presAssocID="{F554D1A3-48C5-4CF3-9645-6DD2C6583A3D}" presName="node" presStyleLbl="node1" presStyleIdx="4" presStyleCnt="5">
        <dgm:presLayoutVars>
          <dgm:bulletEnabled val="1"/>
        </dgm:presLayoutVars>
      </dgm:prSet>
      <dgm:spPr/>
    </dgm:pt>
  </dgm:ptLst>
  <dgm:cxnLst>
    <dgm:cxn modelId="{FB842811-43C2-43BC-8F68-35318257CFF8}" srcId="{2E4D021A-B490-4C91-BC40-EF73C40EA57B}" destId="{58E8F821-0996-4F22-9C19-A328882560A5}" srcOrd="0" destOrd="0" parTransId="{B7954B91-760F-4694-BB72-D145F92C5A36}" sibTransId="{5DECA90E-2841-467A-870E-1A2AE52CB199}"/>
    <dgm:cxn modelId="{0C45BC2E-3067-44CE-9E1A-B25DAF691805}" srcId="{2E4D021A-B490-4C91-BC40-EF73C40EA57B}" destId="{F554D1A3-48C5-4CF3-9645-6DD2C6583A3D}" srcOrd="4" destOrd="0" parTransId="{B17ABE75-699A-4F78-B7F5-ACCB3BA62DB8}" sibTransId="{E7E1545A-FB27-4AF8-8DF3-1362C34B9608}"/>
    <dgm:cxn modelId="{D9888164-7608-41C0-9EBD-C2EFDF33BF09}" type="presOf" srcId="{8AFAD9F7-CBA0-4083-A7A9-536BBC26E1CB}" destId="{6532E651-7D91-4FA8-9841-33EED7F44EA3}" srcOrd="0" destOrd="0" presId="urn:microsoft.com/office/officeart/2005/8/layout/default"/>
    <dgm:cxn modelId="{95A8587D-513E-43D3-A6C9-2BB5F7E6FCAD}" type="presOf" srcId="{16073F97-5AEA-45FB-B6BE-033FE10E0F66}" destId="{1B5ECCDE-490F-406A-8612-7AACE9D6EDC1}" srcOrd="0" destOrd="0" presId="urn:microsoft.com/office/officeart/2005/8/layout/default"/>
    <dgm:cxn modelId="{8F508893-B4E0-4955-99AD-89B4BB3922B2}" type="presOf" srcId="{D10EE8B4-A7F6-4B0D-9080-466E9AB2CCC7}" destId="{C27C2B47-443D-4CFD-B318-E80FC6DD96D5}" srcOrd="0" destOrd="0" presId="urn:microsoft.com/office/officeart/2005/8/layout/default"/>
    <dgm:cxn modelId="{94E8F4A1-3FFF-41BE-B3A3-2F6D1E9F5009}" srcId="{2E4D021A-B490-4C91-BC40-EF73C40EA57B}" destId="{D10EE8B4-A7F6-4B0D-9080-466E9AB2CCC7}" srcOrd="2" destOrd="0" parTransId="{9D136FF5-36C1-41CA-81EF-9023DA581C34}" sibTransId="{75FC226C-E739-48E1-957E-417EB76DDC3F}"/>
    <dgm:cxn modelId="{56378FBF-FE13-4268-B81B-374E69D4E9EA}" type="presOf" srcId="{2E4D021A-B490-4C91-BC40-EF73C40EA57B}" destId="{3CE30046-870B-4A35-AF54-A7903D2E6B59}" srcOrd="0" destOrd="0" presId="urn:microsoft.com/office/officeart/2005/8/layout/default"/>
    <dgm:cxn modelId="{F74940C1-9122-487C-9200-2B8C07C88545}" type="presOf" srcId="{58E8F821-0996-4F22-9C19-A328882560A5}" destId="{2032EAB3-898B-4C9C-9441-17F419C45D27}" srcOrd="0" destOrd="0" presId="urn:microsoft.com/office/officeart/2005/8/layout/default"/>
    <dgm:cxn modelId="{B0C142E9-0761-40C1-98EE-AE33B237C995}" type="presOf" srcId="{F554D1A3-48C5-4CF3-9645-6DD2C6583A3D}" destId="{E9A5C6CE-2E8D-4448-9D40-A3CDD504E0C8}" srcOrd="0" destOrd="0" presId="urn:microsoft.com/office/officeart/2005/8/layout/default"/>
    <dgm:cxn modelId="{560D9AED-593C-420B-881B-789BD5434DBD}" srcId="{2E4D021A-B490-4C91-BC40-EF73C40EA57B}" destId="{16073F97-5AEA-45FB-B6BE-033FE10E0F66}" srcOrd="1" destOrd="0" parTransId="{5A94E917-BCC4-4867-85E1-AAECD4FB9ACE}" sibTransId="{AB7AEFAE-32BE-4A35-9AE6-1C19AF994E19}"/>
    <dgm:cxn modelId="{A3F9B8FF-BD78-4459-B9D8-672D1EB8428E}" srcId="{2E4D021A-B490-4C91-BC40-EF73C40EA57B}" destId="{8AFAD9F7-CBA0-4083-A7A9-536BBC26E1CB}" srcOrd="3" destOrd="0" parTransId="{B21B6C1E-6D36-469C-BC2C-C9C9D4306F4D}" sibTransId="{321D8E95-9960-411C-89C7-9C9CA57B3C7D}"/>
    <dgm:cxn modelId="{E972F834-403B-4B59-9FBE-533D6CCFBA2F}" type="presParOf" srcId="{3CE30046-870B-4A35-AF54-A7903D2E6B59}" destId="{2032EAB3-898B-4C9C-9441-17F419C45D27}" srcOrd="0" destOrd="0" presId="urn:microsoft.com/office/officeart/2005/8/layout/default"/>
    <dgm:cxn modelId="{8AC990B5-4CF2-4577-9803-75BEECB88932}" type="presParOf" srcId="{3CE30046-870B-4A35-AF54-A7903D2E6B59}" destId="{8AEDC94B-EF50-441D-BAF9-1110DE8041CA}" srcOrd="1" destOrd="0" presId="urn:microsoft.com/office/officeart/2005/8/layout/default"/>
    <dgm:cxn modelId="{5CB76AD1-5868-4954-8449-CF9515FBBE8F}" type="presParOf" srcId="{3CE30046-870B-4A35-AF54-A7903D2E6B59}" destId="{1B5ECCDE-490F-406A-8612-7AACE9D6EDC1}" srcOrd="2" destOrd="0" presId="urn:microsoft.com/office/officeart/2005/8/layout/default"/>
    <dgm:cxn modelId="{459693F1-8136-45FA-83AF-CDBCD1A67D88}" type="presParOf" srcId="{3CE30046-870B-4A35-AF54-A7903D2E6B59}" destId="{45996649-DF11-4803-9D65-08EA570FA018}" srcOrd="3" destOrd="0" presId="urn:microsoft.com/office/officeart/2005/8/layout/default"/>
    <dgm:cxn modelId="{6321D20C-E112-4818-9246-AB06CF324AFF}" type="presParOf" srcId="{3CE30046-870B-4A35-AF54-A7903D2E6B59}" destId="{C27C2B47-443D-4CFD-B318-E80FC6DD96D5}" srcOrd="4" destOrd="0" presId="urn:microsoft.com/office/officeart/2005/8/layout/default"/>
    <dgm:cxn modelId="{E7E2C310-FAFE-4A17-BEA6-AA6F688A788C}" type="presParOf" srcId="{3CE30046-870B-4A35-AF54-A7903D2E6B59}" destId="{A7F9E288-B0D7-47AA-8122-63F84262A88E}" srcOrd="5" destOrd="0" presId="urn:microsoft.com/office/officeart/2005/8/layout/default"/>
    <dgm:cxn modelId="{4D9E97FC-80DE-4B01-AB84-962E553F0D40}" type="presParOf" srcId="{3CE30046-870B-4A35-AF54-A7903D2E6B59}" destId="{6532E651-7D91-4FA8-9841-33EED7F44EA3}" srcOrd="6" destOrd="0" presId="urn:microsoft.com/office/officeart/2005/8/layout/default"/>
    <dgm:cxn modelId="{9F74B559-5ACD-4E49-B424-697FF08D391A}" type="presParOf" srcId="{3CE30046-870B-4A35-AF54-A7903D2E6B59}" destId="{E93A0A27-CF92-40AB-A3C6-D6E197C31F78}" srcOrd="7" destOrd="0" presId="urn:microsoft.com/office/officeart/2005/8/layout/default"/>
    <dgm:cxn modelId="{C1F10F10-CD35-4621-AD17-7F010E4D896E}" type="presParOf" srcId="{3CE30046-870B-4A35-AF54-A7903D2E6B59}" destId="{E9A5C6CE-2E8D-4448-9D40-A3CDD504E0C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32EAB3-898B-4C9C-9441-17F419C45D27}">
      <dsp:nvSpPr>
        <dsp:cNvPr id="0" name=""/>
        <dsp:cNvSpPr/>
      </dsp:nvSpPr>
      <dsp:spPr>
        <a:xfrm>
          <a:off x="0" y="127415"/>
          <a:ext cx="2800803" cy="1680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Avg Discount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28%</a:t>
          </a:r>
        </a:p>
      </dsp:txBody>
      <dsp:txXfrm>
        <a:off x="0" y="127415"/>
        <a:ext cx="2800803" cy="1680482"/>
      </dsp:txXfrm>
    </dsp:sp>
    <dsp:sp modelId="{1B5ECCDE-490F-406A-8612-7AACE9D6EDC1}">
      <dsp:nvSpPr>
        <dsp:cNvPr id="0" name=""/>
        <dsp:cNvSpPr/>
      </dsp:nvSpPr>
      <dsp:spPr>
        <a:xfrm>
          <a:off x="3080884" y="127415"/>
          <a:ext cx="2800803" cy="1680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Total reviews count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583k</a:t>
          </a:r>
        </a:p>
      </dsp:txBody>
      <dsp:txXfrm>
        <a:off x="3080884" y="127415"/>
        <a:ext cx="2800803" cy="1680482"/>
      </dsp:txXfrm>
    </dsp:sp>
    <dsp:sp modelId="{C27C2B47-443D-4CFD-B318-E80FC6DD96D5}">
      <dsp:nvSpPr>
        <dsp:cNvPr id="0" name=""/>
        <dsp:cNvSpPr/>
      </dsp:nvSpPr>
      <dsp:spPr>
        <a:xfrm>
          <a:off x="6161768" y="127415"/>
          <a:ext cx="2800803" cy="1680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Avg Review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459.81</a:t>
          </a:r>
        </a:p>
      </dsp:txBody>
      <dsp:txXfrm>
        <a:off x="6161768" y="127415"/>
        <a:ext cx="2800803" cy="1680482"/>
      </dsp:txXfrm>
    </dsp:sp>
    <dsp:sp modelId="{6532E651-7D91-4FA8-9841-33EED7F44EA3}">
      <dsp:nvSpPr>
        <dsp:cNvPr id="0" name=""/>
        <dsp:cNvSpPr/>
      </dsp:nvSpPr>
      <dsp:spPr>
        <a:xfrm>
          <a:off x="1540442" y="2087978"/>
          <a:ext cx="2800803" cy="1680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>
            <a:solidFill>
              <a:schemeClr val="tx1"/>
            </a:solidFill>
          </a:endParaRP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Avg Rating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4.07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1540442" y="2087978"/>
        <a:ext cx="2800803" cy="1680482"/>
      </dsp:txXfrm>
    </dsp:sp>
    <dsp:sp modelId="{E9A5C6CE-2E8D-4448-9D40-A3CDD504E0C8}">
      <dsp:nvSpPr>
        <dsp:cNvPr id="0" name=""/>
        <dsp:cNvSpPr/>
      </dsp:nvSpPr>
      <dsp:spPr>
        <a:xfrm>
          <a:off x="4621326" y="2087978"/>
          <a:ext cx="2800803" cy="1680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Weighted Score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18.44</a:t>
          </a:r>
        </a:p>
      </dsp:txBody>
      <dsp:txXfrm>
        <a:off x="4621326" y="2087978"/>
        <a:ext cx="2800803" cy="1680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1B5D-12B4-4D28-86F0-C00E47B2DEE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7D72-A557-4802-88B4-B8EA06846B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22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1B5D-12B4-4D28-86F0-C00E47B2DEE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7D72-A557-4802-88B4-B8EA0684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1B5D-12B4-4D28-86F0-C00E47B2DEE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7D72-A557-4802-88B4-B8EA0684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3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1B5D-12B4-4D28-86F0-C00E47B2DEE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7D72-A557-4802-88B4-B8EA0684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8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1B5D-12B4-4D28-86F0-C00E47B2DEE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7D72-A557-4802-88B4-B8EA06846B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23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1B5D-12B4-4D28-86F0-C00E47B2DEE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7D72-A557-4802-88B4-B8EA0684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6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1B5D-12B4-4D28-86F0-C00E47B2DEE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7D72-A557-4802-88B4-B8EA0684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93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1B5D-12B4-4D28-86F0-C00E47B2DEE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7D72-A557-4802-88B4-B8EA0684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5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1B5D-12B4-4D28-86F0-C00E47B2DEE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7D72-A557-4802-88B4-B8EA0684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5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741B5D-12B4-4D28-86F0-C00E47B2DEE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DA7D72-A557-4802-88B4-B8EA0684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5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1B5D-12B4-4D28-86F0-C00E47B2DEE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7D72-A557-4802-88B4-B8EA0684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0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741B5D-12B4-4D28-86F0-C00E47B2DEE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7DA7D72-A557-4802-88B4-B8EA06846B3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18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54D2-86FA-A675-5FE2-817A085FF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1698170" y="903514"/>
            <a:ext cx="9383387" cy="1121229"/>
          </a:xfrm>
        </p:spPr>
        <p:txBody>
          <a:bodyPr>
            <a:normAutofit/>
          </a:bodyPr>
          <a:lstStyle/>
          <a:p>
            <a:r>
              <a:rPr lang="en-US" sz="6000" dirty="0"/>
              <a:t>MARKET DEMAND ANALYSIS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BF6797-94C1-10AF-4639-2F05FFA34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6543" y="2764971"/>
            <a:ext cx="6085015" cy="1295399"/>
          </a:xfrm>
        </p:spPr>
        <p:txBody>
          <a:bodyPr>
            <a:noAutofit/>
          </a:bodyPr>
          <a:lstStyle/>
          <a:p>
            <a:r>
              <a:rPr lang="en-US" sz="2800" dirty="0"/>
              <a:t>Category Demand based on popularity and engagement 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743F54-636D-DFF4-C83B-2E653436EF15}"/>
              </a:ext>
            </a:extLst>
          </p:cNvPr>
          <p:cNvSpPr txBox="1"/>
          <p:nvPr/>
        </p:nvSpPr>
        <p:spPr>
          <a:xfrm>
            <a:off x="6172200" y="4920731"/>
            <a:ext cx="330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KANYINSOLA KOLAWOLE</a:t>
            </a:r>
          </a:p>
        </p:txBody>
      </p:sp>
    </p:spTree>
    <p:extLst>
      <p:ext uri="{BB962C8B-B14F-4D97-AF65-F5344CB8AC3E}">
        <p14:creationId xmlns:p14="http://schemas.microsoft.com/office/powerpoint/2010/main" val="3042399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4636D-EC9F-9313-6C3F-467B2B6A7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3B31-683B-1831-F5A5-5E30E54E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609600"/>
            <a:ext cx="10940142" cy="892629"/>
          </a:xfrm>
        </p:spPr>
        <p:txBody>
          <a:bodyPr>
            <a:normAutofit fontScale="90000"/>
          </a:bodyPr>
          <a:lstStyle/>
          <a:p>
            <a:r>
              <a:rPr lang="en-US" dirty="0"/>
              <a:t> Product Category by Average Reviews &amp; Ratings.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C2B12-77EF-00A7-6CA3-387D50CCC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29" y="1872343"/>
            <a:ext cx="10254342" cy="30262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7A85D8-4332-A230-72B2-9744E4BCB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5" y="2059257"/>
            <a:ext cx="4641771" cy="4004086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9CF4F1D7-1834-5660-E917-6583FA82A88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127171" y="2526214"/>
            <a:ext cx="6858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Phones &amp; Tablets have the highest review count but the lowest ratings</a:t>
            </a:r>
            <a:r>
              <a:rPr lang="en-US" altLang="en-US" dirty="0"/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indicating high engagement but low customer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satisfication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Baby Products have a very low review count (26.69) but a good rating (4.08), suggesting low visibility but satisfied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Supermarket has the highest average rating (4.36) but low engagement.</a:t>
            </a:r>
          </a:p>
        </p:txBody>
      </p:sp>
    </p:spTree>
    <p:extLst>
      <p:ext uri="{BB962C8B-B14F-4D97-AF65-F5344CB8AC3E}">
        <p14:creationId xmlns:p14="http://schemas.microsoft.com/office/powerpoint/2010/main" val="280547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7AE71-D68F-40BF-F907-2CE65CD33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A116-177E-F89F-EB36-DD273DF1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229" y="609600"/>
            <a:ext cx="8871857" cy="925286"/>
          </a:xfrm>
        </p:spPr>
        <p:txBody>
          <a:bodyPr>
            <a:normAutofit/>
          </a:bodyPr>
          <a:lstStyle/>
          <a:p>
            <a:r>
              <a:rPr lang="en-US" dirty="0"/>
              <a:t>             RECCOMENDATIONS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FD06E-92CD-28DE-2F51-E57F4847F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29" y="1872343"/>
            <a:ext cx="10254342" cy="302622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Focus on high performing categories like Appliances and electronics so as to offer opportunities.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Focus marketing on high- engagement categories for promotions. </a:t>
            </a:r>
            <a:r>
              <a:rPr lang="en-US" dirty="0" err="1"/>
              <a:t>e.g</a:t>
            </a:r>
            <a:r>
              <a:rPr lang="en-US" dirty="0"/>
              <a:t> Phone &amp; tablets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Leverage discounts strategically to make more sales and use it to clear underperforming product.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Customer satisfaction for all products should be a top priority.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99C788-ED88-1539-E322-44A1BB88E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799" y="-3829602"/>
            <a:ext cx="10476745" cy="7848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47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A30CB-CF76-042E-CBCA-764EC35BD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542" y="533400"/>
            <a:ext cx="5617029" cy="859971"/>
          </a:xfrm>
        </p:spPr>
        <p:txBody>
          <a:bodyPr>
            <a:normAutofit/>
          </a:bodyPr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A1682-2FB3-BA35-F68C-52E28E051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29" y="1872343"/>
            <a:ext cx="10254342" cy="30262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To analyze customer interest and satisfaction across product categories using review count and average rating. The goal is to identify high-demand and high-engagement categories to inform category prioritization and pricing strategies for </a:t>
            </a:r>
            <a:r>
              <a:rPr lang="en-US" sz="2800" dirty="0" err="1"/>
              <a:t>MyOnlineShop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819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55CDD-A2C1-39B4-4F87-22FDB10C0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E746-DD0B-C4EE-EFED-E2780189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609600"/>
            <a:ext cx="9133115" cy="925286"/>
          </a:xfrm>
        </p:spPr>
        <p:txBody>
          <a:bodyPr>
            <a:normAutofit/>
          </a:bodyPr>
          <a:lstStyle/>
          <a:p>
            <a:r>
              <a:rPr lang="en-US" dirty="0"/>
              <a:t>           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2AEBC-497C-47DE-2257-E48A75DE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72342"/>
            <a:ext cx="11430000" cy="4088040"/>
          </a:xfrm>
        </p:spPr>
        <p:txBody>
          <a:bodyPr>
            <a:normAutofit/>
          </a:bodyPr>
          <a:lstStyle/>
          <a:p>
            <a:r>
              <a:rPr lang="en-US" sz="2800" dirty="0"/>
              <a:t> </a:t>
            </a:r>
            <a:r>
              <a:rPr lang="en-US" sz="2400" dirty="0"/>
              <a:t>Data Cleaning steps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Scraped </a:t>
            </a:r>
            <a:r>
              <a:rPr lang="en-US" sz="2400" dirty="0" err="1"/>
              <a:t>jumai</a:t>
            </a:r>
            <a:r>
              <a:rPr lang="en-US" sz="2400" dirty="0"/>
              <a:t> website to get my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combined all my files to a single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Cleaned by changing my null values to 0 to indicate no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Cleaned Average rate by leaving null as null because changing it 0 would mean poor rating.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Calculation of weighted score was gotten by using 60% normalized average reviews and 40% normalized average rating.</a:t>
            </a:r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76E79B-A1DB-E773-9934-D2032C030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6121"/>
            <a:ext cx="24077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E32A68-887C-B693-2EAE-E266F16BC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4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7FE60-6EEB-9C56-6B14-06EDE6102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064D-2EFC-8623-85C2-6D04818AF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486" y="609600"/>
            <a:ext cx="7108371" cy="925286"/>
          </a:xfrm>
        </p:spPr>
        <p:txBody>
          <a:bodyPr>
            <a:normAutofit/>
          </a:bodyPr>
          <a:lstStyle/>
          <a:p>
            <a:r>
              <a:rPr lang="en-US" dirty="0"/>
              <a:t>Key Performance Indicators.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B212A-0B59-4B4F-E578-CC24CA178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29" y="1872343"/>
            <a:ext cx="10254342" cy="30262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E294B00-F354-27F3-5B22-BE3EBA23C4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0845877"/>
              </p:ext>
            </p:extLst>
          </p:nvPr>
        </p:nvGraphicFramePr>
        <p:xfrm>
          <a:off x="2031999" y="2242457"/>
          <a:ext cx="8962572" cy="3895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0602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079AF-7F9D-492C-0D0F-95CC0CAB3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13A7-E668-9B17-8D2D-B69E01EA9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229" y="609600"/>
            <a:ext cx="8871857" cy="925286"/>
          </a:xfrm>
        </p:spPr>
        <p:txBody>
          <a:bodyPr>
            <a:normAutofit/>
          </a:bodyPr>
          <a:lstStyle/>
          <a:p>
            <a:r>
              <a:rPr lang="en-US" dirty="0"/>
              <a:t>Weighted score by Product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1BEAA-E246-B86D-86CB-2A1294B1F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29" y="1872343"/>
            <a:ext cx="10254342" cy="30262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0F9909-1D00-03E9-F459-98A4AC303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2" y="1872344"/>
            <a:ext cx="5116285" cy="41474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C753B6-00D9-324A-4BE1-611388F4676F}"/>
              </a:ext>
            </a:extLst>
          </p:cNvPr>
          <p:cNvSpPr txBox="1"/>
          <p:nvPr/>
        </p:nvSpPr>
        <p:spPr>
          <a:xfrm>
            <a:off x="5116286" y="3429000"/>
            <a:ext cx="65967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Supermarket and Gaming categories have the highest weighted scores, showing strong customer engagement and satisfaction. Most other categories perform similarly, scoring just slightly lower. The score ranges from (18-20).</a:t>
            </a:r>
          </a:p>
        </p:txBody>
      </p:sp>
    </p:spTree>
    <p:extLst>
      <p:ext uri="{BB962C8B-B14F-4D97-AF65-F5344CB8AC3E}">
        <p14:creationId xmlns:p14="http://schemas.microsoft.com/office/powerpoint/2010/main" val="406753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2D0D6-CBB9-C857-8D51-E33C7ADE1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537A-D6D6-EB6E-8E5B-09EBAACD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229" y="609600"/>
            <a:ext cx="8871857" cy="925286"/>
          </a:xfrm>
        </p:spPr>
        <p:txBody>
          <a:bodyPr>
            <a:normAutofit/>
          </a:bodyPr>
          <a:lstStyle/>
          <a:p>
            <a:r>
              <a:rPr lang="en-US" dirty="0"/>
              <a:t>Average review by Product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32124-9134-B244-11FA-1A02B571F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29" y="1872343"/>
            <a:ext cx="10254342" cy="30262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082719-673B-4B20-5298-0B2B296F7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62049"/>
            <a:ext cx="4127557" cy="43863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F79BE2-A112-985B-D2D8-EC61694EFBB5}"/>
              </a:ext>
            </a:extLst>
          </p:cNvPr>
          <p:cNvSpPr txBox="1"/>
          <p:nvPr/>
        </p:nvSpPr>
        <p:spPr>
          <a:xfrm>
            <a:off x="5203370" y="3037113"/>
            <a:ext cx="59218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Phones &amp; Tablets show the highest customer engagement(2,025) then health-beauty (1,116) based on review count, while Gaming and Baby Products have the lowest.</a:t>
            </a:r>
          </a:p>
        </p:txBody>
      </p:sp>
    </p:spTree>
    <p:extLst>
      <p:ext uri="{BB962C8B-B14F-4D97-AF65-F5344CB8AC3E}">
        <p14:creationId xmlns:p14="http://schemas.microsoft.com/office/powerpoint/2010/main" val="20111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7FC03-0B9F-CF8A-AE5D-FCA92FE39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C3CD-D33D-EC1D-14CF-73E41A627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229" y="609600"/>
            <a:ext cx="8871857" cy="925286"/>
          </a:xfrm>
        </p:spPr>
        <p:txBody>
          <a:bodyPr>
            <a:normAutofit/>
          </a:bodyPr>
          <a:lstStyle/>
          <a:p>
            <a:r>
              <a:rPr lang="en-US" dirty="0"/>
              <a:t>Average rating by Product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4B1CB-F48A-428D-5E56-F6FE7D1A1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29" y="1872343"/>
            <a:ext cx="10254342" cy="30262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7E20D6-0EDD-39E0-1C67-9E8542DB73F7}"/>
              </a:ext>
            </a:extLst>
          </p:cNvPr>
          <p:cNvSpPr txBox="1"/>
          <p:nvPr/>
        </p:nvSpPr>
        <p:spPr>
          <a:xfrm>
            <a:off x="5159829" y="3102428"/>
            <a:ext cx="67164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 product categories maintain a high average rating (3.94 – 4.36), showing strong customer satisfaction overall.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Supermarket has the highest customer satisfaction (4.36), while Phones &amp; Tablets have the lowest (3.94).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848415-CA62-F60F-1A65-250C5B9E0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86" y="1992086"/>
            <a:ext cx="4571998" cy="415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2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725CE-793B-449C-0EAC-FC8C3967B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FBE72-B326-B04B-637B-4B250858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229" y="609600"/>
            <a:ext cx="8871857" cy="925286"/>
          </a:xfrm>
        </p:spPr>
        <p:txBody>
          <a:bodyPr>
            <a:normAutofit fontScale="90000"/>
          </a:bodyPr>
          <a:lstStyle/>
          <a:p>
            <a:r>
              <a:rPr lang="en-US" dirty="0"/>
              <a:t>Average Discount by Product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DDFC-0F6E-7979-F9E2-3B2B26E27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29" y="1872343"/>
            <a:ext cx="10254342" cy="30262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B1FAD0-DC11-2472-8247-F149A3E53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5" y="2059714"/>
            <a:ext cx="4637314" cy="39383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8B7D31-F493-F783-0FB6-05E9E92EB17E}"/>
              </a:ext>
            </a:extLst>
          </p:cNvPr>
          <p:cNvSpPr txBox="1"/>
          <p:nvPr/>
        </p:nvSpPr>
        <p:spPr>
          <a:xfrm>
            <a:off x="5508171" y="3429000"/>
            <a:ext cx="65858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Computing (40%) and Phones &amp; Tablets (34%) have the highest average discounts, likely to attract buyers, clear inventory, or compete in crowded markets. Supermarket and Appliances have smaller discounts.</a:t>
            </a:r>
          </a:p>
        </p:txBody>
      </p:sp>
    </p:spTree>
    <p:extLst>
      <p:ext uri="{BB962C8B-B14F-4D97-AF65-F5344CB8AC3E}">
        <p14:creationId xmlns:p14="http://schemas.microsoft.com/office/powerpoint/2010/main" val="503472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D417C-F5F4-839E-DA8F-D0C395315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6DCD-CB9A-EF1F-E334-C8A0A17D8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229" y="609600"/>
            <a:ext cx="9296400" cy="925286"/>
          </a:xfrm>
        </p:spPr>
        <p:txBody>
          <a:bodyPr>
            <a:normAutofit fontScale="90000"/>
          </a:bodyPr>
          <a:lstStyle/>
          <a:p>
            <a:r>
              <a:rPr lang="en-US" dirty="0"/>
              <a:t>Average Current price by Product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3AB4F-E5DB-AD97-6E5E-8822ED172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29" y="1872343"/>
            <a:ext cx="10254342" cy="30262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E4D414-2966-303A-EFEC-27352808FABC}"/>
              </a:ext>
            </a:extLst>
          </p:cNvPr>
          <p:cNvSpPr txBox="1"/>
          <p:nvPr/>
        </p:nvSpPr>
        <p:spPr>
          <a:xfrm>
            <a:off x="5127171" y="3537857"/>
            <a:ext cx="70648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chart shows which product categories are generally more expensive based on their average listed (current) prices.</a:t>
            </a:r>
            <a:br>
              <a:rPr lang="en-US" dirty="0"/>
            </a:br>
            <a:r>
              <a:rPr lang="en-US" dirty="0"/>
              <a:t>Appliances have the highest average price, meaning they’re typically expensive items, while categories like Health &amp; Beauty offer more affordable products.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62ED2-C9E0-770F-A2AC-18B8895AA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35" y="1872343"/>
            <a:ext cx="4476865" cy="437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480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1937</TotalTime>
  <Words>490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MARKET DEMAND ANALYSIS </vt:lpstr>
      <vt:lpstr>PROBLEM STATEMENT </vt:lpstr>
      <vt:lpstr>           DATA PREPROCESSING</vt:lpstr>
      <vt:lpstr>Key Performance Indicators.</vt:lpstr>
      <vt:lpstr>Weighted score by Product Category</vt:lpstr>
      <vt:lpstr>Average review by Product Category</vt:lpstr>
      <vt:lpstr>Average rating by Product Category</vt:lpstr>
      <vt:lpstr>Average Discount by Product Category</vt:lpstr>
      <vt:lpstr>Average Current price by Product Category</vt:lpstr>
      <vt:lpstr> Product Category by Average Reviews &amp; Ratings.</vt:lpstr>
      <vt:lpstr>             RECCOMENDATIONS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Risqat Kolawole</dc:creator>
  <cp:lastModifiedBy>Risqat Kolawole</cp:lastModifiedBy>
  <cp:revision>4</cp:revision>
  <dcterms:created xsi:type="dcterms:W3CDTF">2025-07-22T11:48:42Z</dcterms:created>
  <dcterms:modified xsi:type="dcterms:W3CDTF">2025-07-29T22:28:35Z</dcterms:modified>
</cp:coreProperties>
</file>