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7"/>
  </p:notesMasterIdLst>
  <p:sldIdLst>
    <p:sldId id="256" r:id="rId2"/>
    <p:sldId id="257" r:id="rId3"/>
    <p:sldId id="258" r:id="rId4"/>
    <p:sldId id="259" r:id="rId5"/>
    <p:sldId id="269" r:id="rId6"/>
    <p:sldId id="260" r:id="rId7"/>
    <p:sldId id="270" r:id="rId8"/>
    <p:sldId id="271" r:id="rId9"/>
    <p:sldId id="261" r:id="rId10"/>
    <p:sldId id="264" r:id="rId11"/>
    <p:sldId id="265" r:id="rId12"/>
    <p:sldId id="266" r:id="rId13"/>
    <p:sldId id="272" r:id="rId14"/>
    <p:sldId id="268"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4A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qat Kolawole" userId="c883cf74156d887c" providerId="LiveId" clId="{E8AD4CE9-6658-46AC-A920-14F0A97EAF6F}"/>
    <pc:docChg chg="undo custSel addSld modSld sldOrd">
      <pc:chgData name="Risqat Kolawole" userId="c883cf74156d887c" providerId="LiveId" clId="{E8AD4CE9-6658-46AC-A920-14F0A97EAF6F}" dt="2025-09-08T11:20:15.035" v="2925" actId="20577"/>
      <pc:docMkLst>
        <pc:docMk/>
      </pc:docMkLst>
      <pc:sldChg chg="modSp mod">
        <pc:chgData name="Risqat Kolawole" userId="c883cf74156d887c" providerId="LiveId" clId="{E8AD4CE9-6658-46AC-A920-14F0A97EAF6F}" dt="2025-09-08T11:12:19.351" v="2909" actId="1076"/>
        <pc:sldMkLst>
          <pc:docMk/>
          <pc:sldMk cId="1813915094" sldId="260"/>
        </pc:sldMkLst>
        <pc:spChg chg="mod">
          <ac:chgData name="Risqat Kolawole" userId="c883cf74156d887c" providerId="LiveId" clId="{E8AD4CE9-6658-46AC-A920-14F0A97EAF6F}" dt="2025-09-08T11:12:19.351" v="2909" actId="1076"/>
          <ac:spMkLst>
            <pc:docMk/>
            <pc:sldMk cId="1813915094" sldId="260"/>
            <ac:spMk id="6" creationId="{13EECAA3-C423-17CC-5F5A-CD33DDB87FA0}"/>
          </ac:spMkLst>
        </pc:spChg>
      </pc:sldChg>
      <pc:sldChg chg="modSp mod ord">
        <pc:chgData name="Risqat Kolawole" userId="c883cf74156d887c" providerId="LiveId" clId="{E8AD4CE9-6658-46AC-A920-14F0A97EAF6F}" dt="2025-08-20T14:56:25.230" v="2908" actId="20577"/>
        <pc:sldMkLst>
          <pc:docMk/>
          <pc:sldMk cId="497660487" sldId="268"/>
        </pc:sldMkLst>
        <pc:spChg chg="mod">
          <ac:chgData name="Risqat Kolawole" userId="c883cf74156d887c" providerId="LiveId" clId="{E8AD4CE9-6658-46AC-A920-14F0A97EAF6F}" dt="2025-08-20T14:56:25.230" v="2908" actId="20577"/>
          <ac:spMkLst>
            <pc:docMk/>
            <pc:sldMk cId="497660487" sldId="268"/>
            <ac:spMk id="6" creationId="{1FD5E497-5D33-F96B-8B40-20CC89F5EDEA}"/>
          </ac:spMkLst>
        </pc:spChg>
      </pc:sldChg>
      <pc:sldChg chg="modSp mod">
        <pc:chgData name="Risqat Kolawole" userId="c883cf74156d887c" providerId="LiveId" clId="{E8AD4CE9-6658-46AC-A920-14F0A97EAF6F}" dt="2025-08-20T13:13:03.936" v="461" actId="255"/>
        <pc:sldMkLst>
          <pc:docMk/>
          <pc:sldMk cId="2808200295" sldId="269"/>
        </pc:sldMkLst>
        <pc:spChg chg="mod">
          <ac:chgData name="Risqat Kolawole" userId="c883cf74156d887c" providerId="LiveId" clId="{E8AD4CE9-6658-46AC-A920-14F0A97EAF6F}" dt="2025-08-20T13:13:03.936" v="461" actId="255"/>
          <ac:spMkLst>
            <pc:docMk/>
            <pc:sldMk cId="2808200295" sldId="269"/>
            <ac:spMk id="4" creationId="{7AB7B9F9-C6D7-E3AC-E63E-10033354C5EB}"/>
          </ac:spMkLst>
        </pc:spChg>
      </pc:sldChg>
      <pc:sldChg chg="addSp delSp modSp add mod">
        <pc:chgData name="Risqat Kolawole" userId="c883cf74156d887c" providerId="LiveId" clId="{E8AD4CE9-6658-46AC-A920-14F0A97EAF6F}" dt="2025-08-20T13:16:26.900" v="842" actId="14100"/>
        <pc:sldMkLst>
          <pc:docMk/>
          <pc:sldMk cId="3792728999" sldId="270"/>
        </pc:sldMkLst>
        <pc:spChg chg="mod">
          <ac:chgData name="Risqat Kolawole" userId="c883cf74156d887c" providerId="LiveId" clId="{E8AD4CE9-6658-46AC-A920-14F0A97EAF6F}" dt="2025-08-20T13:14:30.817" v="782" actId="2711"/>
          <ac:spMkLst>
            <pc:docMk/>
            <pc:sldMk cId="3792728999" sldId="270"/>
            <ac:spMk id="6" creationId="{A18D6CD2-97CD-E904-35A8-059B389DD8F7}"/>
          </ac:spMkLst>
        </pc:spChg>
        <pc:spChg chg="mod">
          <ac:chgData name="Risqat Kolawole" userId="c883cf74156d887c" providerId="LiveId" clId="{E8AD4CE9-6658-46AC-A920-14F0A97EAF6F}" dt="2025-08-20T13:14:52.389" v="830" actId="20577"/>
          <ac:spMkLst>
            <pc:docMk/>
            <pc:sldMk cId="3792728999" sldId="270"/>
            <ac:spMk id="8" creationId="{A4F8D38B-1CF2-6667-8D24-B1CC40E97AE7}"/>
          </ac:spMkLst>
        </pc:spChg>
        <pc:picChg chg="add mod">
          <ac:chgData name="Risqat Kolawole" userId="c883cf74156d887c" providerId="LiveId" clId="{E8AD4CE9-6658-46AC-A920-14F0A97EAF6F}" dt="2025-08-20T13:16:26.900" v="842" actId="14100"/>
          <ac:picMkLst>
            <pc:docMk/>
            <pc:sldMk cId="3792728999" sldId="270"/>
            <ac:picMk id="5" creationId="{78A7E92D-7431-C62D-B7AD-F5B69D2D43F1}"/>
          </ac:picMkLst>
        </pc:picChg>
      </pc:sldChg>
      <pc:sldChg chg="addSp delSp modSp add mod">
        <pc:chgData name="Risqat Kolawole" userId="c883cf74156d887c" providerId="LiveId" clId="{E8AD4CE9-6658-46AC-A920-14F0A97EAF6F}" dt="2025-08-20T13:26:09.510" v="1207" actId="1076"/>
        <pc:sldMkLst>
          <pc:docMk/>
          <pc:sldMk cId="1462096437" sldId="271"/>
        </pc:sldMkLst>
        <pc:spChg chg="mod">
          <ac:chgData name="Risqat Kolawole" userId="c883cf74156d887c" providerId="LiveId" clId="{E8AD4CE9-6658-46AC-A920-14F0A97EAF6F}" dt="2025-08-20T13:25:56.266" v="1206" actId="14100"/>
          <ac:spMkLst>
            <pc:docMk/>
            <pc:sldMk cId="1462096437" sldId="271"/>
            <ac:spMk id="6" creationId="{AD6097F1-4035-383B-1401-A16C9BE8F8B2}"/>
          </ac:spMkLst>
        </pc:spChg>
        <pc:spChg chg="mod">
          <ac:chgData name="Risqat Kolawole" userId="c883cf74156d887c" providerId="LiveId" clId="{E8AD4CE9-6658-46AC-A920-14F0A97EAF6F}" dt="2025-08-20T13:17:21.557" v="854" actId="20577"/>
          <ac:spMkLst>
            <pc:docMk/>
            <pc:sldMk cId="1462096437" sldId="271"/>
            <ac:spMk id="8" creationId="{1288AAA9-B271-9EA6-5107-901330E9204F}"/>
          </ac:spMkLst>
        </pc:spChg>
        <pc:picChg chg="add mod">
          <ac:chgData name="Risqat Kolawole" userId="c883cf74156d887c" providerId="LiveId" clId="{E8AD4CE9-6658-46AC-A920-14F0A97EAF6F}" dt="2025-08-20T13:26:09.510" v="1207" actId="1076"/>
          <ac:picMkLst>
            <pc:docMk/>
            <pc:sldMk cId="1462096437" sldId="271"/>
            <ac:picMk id="21" creationId="{D964BA4B-C0EF-CDC0-8783-5D0A2F0EF29A}"/>
          </ac:picMkLst>
        </pc:picChg>
      </pc:sldChg>
      <pc:sldChg chg="addSp delSp modSp add mod">
        <pc:chgData name="Risqat Kolawole" userId="c883cf74156d887c" providerId="LiveId" clId="{E8AD4CE9-6658-46AC-A920-14F0A97EAF6F}" dt="2025-09-08T11:20:15.035" v="2925" actId="20577"/>
        <pc:sldMkLst>
          <pc:docMk/>
          <pc:sldMk cId="3061141341" sldId="272"/>
        </pc:sldMkLst>
        <pc:spChg chg="mod">
          <ac:chgData name="Risqat Kolawole" userId="c883cf74156d887c" providerId="LiveId" clId="{E8AD4CE9-6658-46AC-A920-14F0A97EAF6F}" dt="2025-08-20T13:27:52.337" v="1453" actId="14100"/>
          <ac:spMkLst>
            <pc:docMk/>
            <pc:sldMk cId="3061141341" sldId="272"/>
            <ac:spMk id="5" creationId="{2E6FD0F2-A843-CB89-22E1-1BC272EC9D00}"/>
          </ac:spMkLst>
        </pc:spChg>
        <pc:spChg chg="mod">
          <ac:chgData name="Risqat Kolawole" userId="c883cf74156d887c" providerId="LiveId" clId="{E8AD4CE9-6658-46AC-A920-14F0A97EAF6F}" dt="2025-09-08T11:20:15.035" v="2925" actId="20577"/>
          <ac:spMkLst>
            <pc:docMk/>
            <pc:sldMk cId="3061141341" sldId="272"/>
            <ac:spMk id="6" creationId="{C5C41840-9541-7F4E-B889-507B7AE5E013}"/>
          </ac:spMkLst>
        </pc:spChg>
        <pc:picChg chg="add mod">
          <ac:chgData name="Risqat Kolawole" userId="c883cf74156d887c" providerId="LiveId" clId="{E8AD4CE9-6658-46AC-A920-14F0A97EAF6F}" dt="2025-08-20T13:22:56.837" v="1191" actId="14100"/>
          <ac:picMkLst>
            <pc:docMk/>
            <pc:sldMk cId="3061141341" sldId="272"/>
            <ac:picMk id="2" creationId="{AA5C429A-A9B0-4C4C-EAD4-EE843CD43F4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1466D0-7179-489C-9C81-E428879CC8B1}"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99368D2E-04A4-4AC9-B032-9AF05AF09212}">
      <dgm:prSet phldrT="[Text]"/>
      <dgm:spPr>
        <a:solidFill>
          <a:srgbClr val="F84AA7"/>
        </a:solidFill>
      </dgm:spPr>
      <dgm:t>
        <a:bodyPr/>
        <a:lstStyle/>
        <a:p>
          <a:r>
            <a:rPr lang="en-US" dirty="0">
              <a:solidFill>
                <a:schemeClr val="tx1"/>
              </a:solidFill>
              <a:latin typeface="Segoe UI" panose="020B0502040204020203" pitchFamily="34" charset="0"/>
              <a:cs typeface="Segoe UI" panose="020B0502040204020203" pitchFamily="34" charset="0"/>
            </a:rPr>
            <a:t>Total sales</a:t>
          </a:r>
        </a:p>
        <a:p>
          <a:r>
            <a:rPr lang="en-US" dirty="0">
              <a:solidFill>
                <a:schemeClr val="tx1"/>
              </a:solidFill>
              <a:latin typeface="Segoe UI" panose="020B0502040204020203" pitchFamily="34" charset="0"/>
              <a:cs typeface="Segoe UI" panose="020B0502040204020203" pitchFamily="34" charset="0"/>
            </a:rPr>
            <a:t>$140.71m</a:t>
          </a:r>
        </a:p>
      </dgm:t>
    </dgm:pt>
    <dgm:pt modelId="{FF20A1CC-6969-4956-B1F5-4C428B8140B9}" type="parTrans" cxnId="{A7A1D5A1-A160-4586-8594-CEFB5484867C}">
      <dgm:prSet/>
      <dgm:spPr/>
      <dgm:t>
        <a:bodyPr/>
        <a:lstStyle/>
        <a:p>
          <a:endParaRPr lang="en-US"/>
        </a:p>
      </dgm:t>
    </dgm:pt>
    <dgm:pt modelId="{2E20F07A-DEC8-4201-8F15-078A21D46569}" type="sibTrans" cxnId="{A7A1D5A1-A160-4586-8594-CEFB5484867C}">
      <dgm:prSet/>
      <dgm:spPr/>
      <dgm:t>
        <a:bodyPr/>
        <a:lstStyle/>
        <a:p>
          <a:endParaRPr lang="en-US"/>
        </a:p>
      </dgm:t>
    </dgm:pt>
    <dgm:pt modelId="{32CCD517-6BF7-4B48-BA66-2BC9D35C185A}">
      <dgm:prSet phldrT="[Text]"/>
      <dgm:spPr/>
      <dgm:t>
        <a:bodyPr/>
        <a:lstStyle/>
        <a:p>
          <a:r>
            <a:rPr lang="en-US" dirty="0">
              <a:solidFill>
                <a:schemeClr val="tx1"/>
              </a:solidFill>
              <a:latin typeface="Segoe UI" panose="020B0502040204020203" pitchFamily="34" charset="0"/>
              <a:cs typeface="Segoe UI" panose="020B0502040204020203" pitchFamily="34" charset="0"/>
            </a:rPr>
            <a:t>Order count </a:t>
          </a:r>
        </a:p>
        <a:p>
          <a:r>
            <a:rPr lang="en-US" dirty="0">
              <a:solidFill>
                <a:schemeClr val="tx1"/>
              </a:solidFill>
              <a:latin typeface="Segoe UI" panose="020B0502040204020203" pitchFamily="34" charset="0"/>
              <a:cs typeface="Segoe UI" panose="020B0502040204020203" pitchFamily="34" charset="0"/>
            </a:rPr>
            <a:t>31k</a:t>
          </a:r>
        </a:p>
      </dgm:t>
    </dgm:pt>
    <dgm:pt modelId="{96DB909B-F82C-4E89-B807-BCDFD5212990}" type="parTrans" cxnId="{8850AC4C-02F1-4D05-87E3-B23A9426DBC8}">
      <dgm:prSet/>
      <dgm:spPr/>
      <dgm:t>
        <a:bodyPr/>
        <a:lstStyle/>
        <a:p>
          <a:endParaRPr lang="en-US"/>
        </a:p>
      </dgm:t>
    </dgm:pt>
    <dgm:pt modelId="{D6D8D390-61FE-4095-B7C1-0347E840B2B5}" type="sibTrans" cxnId="{8850AC4C-02F1-4D05-87E3-B23A9426DBC8}">
      <dgm:prSet/>
      <dgm:spPr/>
      <dgm:t>
        <a:bodyPr/>
        <a:lstStyle/>
        <a:p>
          <a:endParaRPr lang="en-US"/>
        </a:p>
      </dgm:t>
    </dgm:pt>
    <dgm:pt modelId="{3CC410E6-98EA-44AD-BE3D-5B3F89A683CA}">
      <dgm:prSet phldrT="[Text]"/>
      <dgm:spPr/>
      <dgm:t>
        <a:bodyPr/>
        <a:lstStyle/>
        <a:p>
          <a:r>
            <a:rPr lang="en-US" dirty="0">
              <a:solidFill>
                <a:schemeClr val="tx1"/>
              </a:solidFill>
              <a:latin typeface="Segoe UI" panose="020B0502040204020203" pitchFamily="34" charset="0"/>
              <a:cs typeface="Segoe UI" panose="020B0502040204020203" pitchFamily="34" charset="0"/>
            </a:rPr>
            <a:t>AOV</a:t>
          </a:r>
        </a:p>
        <a:p>
          <a:r>
            <a:rPr lang="en-US" dirty="0">
              <a:solidFill>
                <a:schemeClr val="tx1"/>
              </a:solidFill>
              <a:latin typeface="Segoe UI" panose="020B0502040204020203" pitchFamily="34" charset="0"/>
              <a:cs typeface="Segoe UI" panose="020B0502040204020203" pitchFamily="34" charset="0"/>
            </a:rPr>
            <a:t>4.47K</a:t>
          </a:r>
        </a:p>
      </dgm:t>
    </dgm:pt>
    <dgm:pt modelId="{FB96527C-FDA0-4F15-BF58-5415BB69FCB7}" type="parTrans" cxnId="{04123CA9-0492-45F6-9A53-A6E718138589}">
      <dgm:prSet/>
      <dgm:spPr/>
      <dgm:t>
        <a:bodyPr/>
        <a:lstStyle/>
        <a:p>
          <a:endParaRPr lang="en-US"/>
        </a:p>
      </dgm:t>
    </dgm:pt>
    <dgm:pt modelId="{2638B102-D075-45DA-A070-376897DB40E3}" type="sibTrans" cxnId="{04123CA9-0492-45F6-9A53-A6E718138589}">
      <dgm:prSet/>
      <dgm:spPr/>
      <dgm:t>
        <a:bodyPr/>
        <a:lstStyle/>
        <a:p>
          <a:endParaRPr lang="en-US"/>
        </a:p>
      </dgm:t>
    </dgm:pt>
    <dgm:pt modelId="{12E801F0-2963-49B2-B82A-38FBA4E861AA}">
      <dgm:prSet phldrT="[Text]"/>
      <dgm:spPr/>
      <dgm:t>
        <a:bodyPr/>
        <a:lstStyle/>
        <a:p>
          <a:r>
            <a:rPr lang="en-US" dirty="0">
              <a:solidFill>
                <a:schemeClr val="tx1"/>
              </a:solidFill>
              <a:latin typeface="Segoe UI" panose="020B0502040204020203" pitchFamily="34" charset="0"/>
              <a:cs typeface="Segoe UI" panose="020B0502040204020203" pitchFamily="34" charset="0"/>
            </a:rPr>
            <a:t>Avg days to ship</a:t>
          </a:r>
        </a:p>
        <a:p>
          <a:r>
            <a:rPr lang="en-US" dirty="0">
              <a:solidFill>
                <a:schemeClr val="tx1"/>
              </a:solidFill>
              <a:latin typeface="Segoe UI" panose="020B0502040204020203" pitchFamily="34" charset="0"/>
              <a:cs typeface="Segoe UI" panose="020B0502040204020203" pitchFamily="34" charset="0"/>
            </a:rPr>
            <a:t>7</a:t>
          </a:r>
        </a:p>
      </dgm:t>
    </dgm:pt>
    <dgm:pt modelId="{08BF54A6-646A-4AA1-ABC5-1FE0A07E8AE9}" type="parTrans" cxnId="{8A1A8E9A-0BA9-4497-9703-EB119FF3DFCB}">
      <dgm:prSet/>
      <dgm:spPr/>
      <dgm:t>
        <a:bodyPr/>
        <a:lstStyle/>
        <a:p>
          <a:endParaRPr lang="en-US"/>
        </a:p>
      </dgm:t>
    </dgm:pt>
    <dgm:pt modelId="{24990B6C-A5E2-4EB9-B4DD-EF1547D86E59}" type="sibTrans" cxnId="{8A1A8E9A-0BA9-4497-9703-EB119FF3DFCB}">
      <dgm:prSet/>
      <dgm:spPr/>
      <dgm:t>
        <a:bodyPr/>
        <a:lstStyle/>
        <a:p>
          <a:endParaRPr lang="en-US"/>
        </a:p>
      </dgm:t>
    </dgm:pt>
    <dgm:pt modelId="{95FB9EAD-94C9-4B9C-AE2E-1DF8130F181D}">
      <dgm:prSet phldrT="[Text]"/>
      <dgm:spPr>
        <a:solidFill>
          <a:srgbClr val="92D050"/>
        </a:solidFill>
      </dgm:spPr>
      <dgm:t>
        <a:bodyPr/>
        <a:lstStyle/>
        <a:p>
          <a:r>
            <a:rPr lang="en-US">
              <a:latin typeface="Segoe UI" panose="020B0502040204020203" pitchFamily="34" charset="0"/>
              <a:cs typeface="Segoe UI" panose="020B0502040204020203" pitchFamily="34" charset="0"/>
            </a:rPr>
            <a:t>YOY</a:t>
          </a:r>
        </a:p>
        <a:p>
          <a:r>
            <a:rPr lang="en-US">
              <a:latin typeface="Segoe UI" panose="020B0502040204020203" pitchFamily="34" charset="0"/>
              <a:cs typeface="Segoe UI" panose="020B0502040204020203" pitchFamily="34" charset="0"/>
            </a:rPr>
            <a:t>29.67%</a:t>
          </a:r>
          <a:endParaRPr lang="en-US" dirty="0">
            <a:latin typeface="Segoe UI" panose="020B0502040204020203" pitchFamily="34" charset="0"/>
            <a:cs typeface="Segoe UI" panose="020B0502040204020203" pitchFamily="34" charset="0"/>
          </a:endParaRPr>
        </a:p>
      </dgm:t>
    </dgm:pt>
    <dgm:pt modelId="{D7AD0A21-A838-466B-A220-A244E7D5D05D}" type="parTrans" cxnId="{810F4519-5278-40BA-BD97-9B9B57DE8269}">
      <dgm:prSet/>
      <dgm:spPr/>
      <dgm:t>
        <a:bodyPr/>
        <a:lstStyle/>
        <a:p>
          <a:endParaRPr lang="en-US"/>
        </a:p>
      </dgm:t>
    </dgm:pt>
    <dgm:pt modelId="{4FE2B8A1-9CF6-41AE-A37A-CBF3B3FF7818}" type="sibTrans" cxnId="{810F4519-5278-40BA-BD97-9B9B57DE8269}">
      <dgm:prSet/>
      <dgm:spPr/>
      <dgm:t>
        <a:bodyPr/>
        <a:lstStyle/>
        <a:p>
          <a:endParaRPr lang="en-US"/>
        </a:p>
      </dgm:t>
    </dgm:pt>
    <dgm:pt modelId="{569F7942-3B83-4111-9736-49CCADD985C1}" type="pres">
      <dgm:prSet presAssocID="{E61466D0-7179-489C-9C81-E428879CC8B1}" presName="diagram" presStyleCnt="0">
        <dgm:presLayoutVars>
          <dgm:dir/>
          <dgm:resizeHandles val="exact"/>
        </dgm:presLayoutVars>
      </dgm:prSet>
      <dgm:spPr/>
    </dgm:pt>
    <dgm:pt modelId="{62C4BAF4-61B2-4FAE-A66E-7CFEA50BA468}" type="pres">
      <dgm:prSet presAssocID="{99368D2E-04A4-4AC9-B032-9AF05AF09212}" presName="node" presStyleLbl="node1" presStyleIdx="0" presStyleCnt="5">
        <dgm:presLayoutVars>
          <dgm:bulletEnabled val="1"/>
        </dgm:presLayoutVars>
      </dgm:prSet>
      <dgm:spPr/>
    </dgm:pt>
    <dgm:pt modelId="{24810741-9CC7-4002-AD27-A682ADE48BE5}" type="pres">
      <dgm:prSet presAssocID="{2E20F07A-DEC8-4201-8F15-078A21D46569}" presName="sibTrans" presStyleCnt="0"/>
      <dgm:spPr/>
    </dgm:pt>
    <dgm:pt modelId="{41780FA4-30E1-4145-9725-ECC1001D94A9}" type="pres">
      <dgm:prSet presAssocID="{32CCD517-6BF7-4B48-BA66-2BC9D35C185A}" presName="node" presStyleLbl="node1" presStyleIdx="1" presStyleCnt="5">
        <dgm:presLayoutVars>
          <dgm:bulletEnabled val="1"/>
        </dgm:presLayoutVars>
      </dgm:prSet>
      <dgm:spPr/>
    </dgm:pt>
    <dgm:pt modelId="{7B42B352-F0D9-4ADD-B64C-CAD2CCCD2A3F}" type="pres">
      <dgm:prSet presAssocID="{D6D8D390-61FE-4095-B7C1-0347E840B2B5}" presName="sibTrans" presStyleCnt="0"/>
      <dgm:spPr/>
    </dgm:pt>
    <dgm:pt modelId="{0611A176-E83A-43E3-AAE8-810D9DF0B43E}" type="pres">
      <dgm:prSet presAssocID="{3CC410E6-98EA-44AD-BE3D-5B3F89A683CA}" presName="node" presStyleLbl="node1" presStyleIdx="2" presStyleCnt="5" custLinFactNeighborX="2418" custLinFactNeighborY="-581">
        <dgm:presLayoutVars>
          <dgm:bulletEnabled val="1"/>
        </dgm:presLayoutVars>
      </dgm:prSet>
      <dgm:spPr/>
    </dgm:pt>
    <dgm:pt modelId="{63AB536D-4F55-47D0-99F4-0372CD237334}" type="pres">
      <dgm:prSet presAssocID="{2638B102-D075-45DA-A070-376897DB40E3}" presName="sibTrans" presStyleCnt="0"/>
      <dgm:spPr/>
    </dgm:pt>
    <dgm:pt modelId="{EF7FDCBB-3E19-4599-B83D-5357BBF14FE6}" type="pres">
      <dgm:prSet presAssocID="{12E801F0-2963-49B2-B82A-38FBA4E861AA}" presName="node" presStyleLbl="node1" presStyleIdx="3" presStyleCnt="5">
        <dgm:presLayoutVars>
          <dgm:bulletEnabled val="1"/>
        </dgm:presLayoutVars>
      </dgm:prSet>
      <dgm:spPr/>
    </dgm:pt>
    <dgm:pt modelId="{3A0B4964-F420-4B31-AD39-60B6AD4A768C}" type="pres">
      <dgm:prSet presAssocID="{24990B6C-A5E2-4EB9-B4DD-EF1547D86E59}" presName="sibTrans" presStyleCnt="0"/>
      <dgm:spPr/>
    </dgm:pt>
    <dgm:pt modelId="{0E95A59A-75C5-42AC-AFE7-5C45040CF026}" type="pres">
      <dgm:prSet presAssocID="{95FB9EAD-94C9-4B9C-AE2E-1DF8130F181D}" presName="node" presStyleLbl="node1" presStyleIdx="4" presStyleCnt="5" custLinFactNeighborX="-2015" custLinFactNeighborY="-2687">
        <dgm:presLayoutVars>
          <dgm:bulletEnabled val="1"/>
        </dgm:presLayoutVars>
      </dgm:prSet>
      <dgm:spPr/>
    </dgm:pt>
  </dgm:ptLst>
  <dgm:cxnLst>
    <dgm:cxn modelId="{70ADCE0A-9E19-4FE4-A7E2-DB88BD9BD843}" type="presOf" srcId="{E61466D0-7179-489C-9C81-E428879CC8B1}" destId="{569F7942-3B83-4111-9736-49CCADD985C1}" srcOrd="0" destOrd="0" presId="urn:microsoft.com/office/officeart/2005/8/layout/default"/>
    <dgm:cxn modelId="{77A88A0B-433B-4770-BE7E-DCC2EDDF0FC8}" type="presOf" srcId="{95FB9EAD-94C9-4B9C-AE2E-1DF8130F181D}" destId="{0E95A59A-75C5-42AC-AFE7-5C45040CF026}" srcOrd="0" destOrd="0" presId="urn:microsoft.com/office/officeart/2005/8/layout/default"/>
    <dgm:cxn modelId="{810F4519-5278-40BA-BD97-9B9B57DE8269}" srcId="{E61466D0-7179-489C-9C81-E428879CC8B1}" destId="{95FB9EAD-94C9-4B9C-AE2E-1DF8130F181D}" srcOrd="4" destOrd="0" parTransId="{D7AD0A21-A838-466B-A220-A244E7D5D05D}" sibTransId="{4FE2B8A1-9CF6-41AE-A37A-CBF3B3FF7818}"/>
    <dgm:cxn modelId="{8850AC4C-02F1-4D05-87E3-B23A9426DBC8}" srcId="{E61466D0-7179-489C-9C81-E428879CC8B1}" destId="{32CCD517-6BF7-4B48-BA66-2BC9D35C185A}" srcOrd="1" destOrd="0" parTransId="{96DB909B-F82C-4E89-B807-BCDFD5212990}" sibTransId="{D6D8D390-61FE-4095-B7C1-0347E840B2B5}"/>
    <dgm:cxn modelId="{8A1A8E9A-0BA9-4497-9703-EB119FF3DFCB}" srcId="{E61466D0-7179-489C-9C81-E428879CC8B1}" destId="{12E801F0-2963-49B2-B82A-38FBA4E861AA}" srcOrd="3" destOrd="0" parTransId="{08BF54A6-646A-4AA1-ABC5-1FE0A07E8AE9}" sibTransId="{24990B6C-A5E2-4EB9-B4DD-EF1547D86E59}"/>
    <dgm:cxn modelId="{AB0A53A1-5585-4FD7-91B2-25D6CE0DAAB5}" type="presOf" srcId="{3CC410E6-98EA-44AD-BE3D-5B3F89A683CA}" destId="{0611A176-E83A-43E3-AAE8-810D9DF0B43E}" srcOrd="0" destOrd="0" presId="urn:microsoft.com/office/officeart/2005/8/layout/default"/>
    <dgm:cxn modelId="{A7A1D5A1-A160-4586-8594-CEFB5484867C}" srcId="{E61466D0-7179-489C-9C81-E428879CC8B1}" destId="{99368D2E-04A4-4AC9-B032-9AF05AF09212}" srcOrd="0" destOrd="0" parTransId="{FF20A1CC-6969-4956-B1F5-4C428B8140B9}" sibTransId="{2E20F07A-DEC8-4201-8F15-078A21D46569}"/>
    <dgm:cxn modelId="{04123CA9-0492-45F6-9A53-A6E718138589}" srcId="{E61466D0-7179-489C-9C81-E428879CC8B1}" destId="{3CC410E6-98EA-44AD-BE3D-5B3F89A683CA}" srcOrd="2" destOrd="0" parTransId="{FB96527C-FDA0-4F15-BF58-5415BB69FCB7}" sibTransId="{2638B102-D075-45DA-A070-376897DB40E3}"/>
    <dgm:cxn modelId="{85EF54C0-4FBC-4CC7-8C7A-973A4C99F289}" type="presOf" srcId="{32CCD517-6BF7-4B48-BA66-2BC9D35C185A}" destId="{41780FA4-30E1-4145-9725-ECC1001D94A9}" srcOrd="0" destOrd="0" presId="urn:microsoft.com/office/officeart/2005/8/layout/default"/>
    <dgm:cxn modelId="{7732F0D0-A63D-44B1-B2D4-7AE86E4CD99C}" type="presOf" srcId="{99368D2E-04A4-4AC9-B032-9AF05AF09212}" destId="{62C4BAF4-61B2-4FAE-A66E-7CFEA50BA468}" srcOrd="0" destOrd="0" presId="urn:microsoft.com/office/officeart/2005/8/layout/default"/>
    <dgm:cxn modelId="{FD4D80F4-9F74-473F-9C1E-79E2F1939739}" type="presOf" srcId="{12E801F0-2963-49B2-B82A-38FBA4E861AA}" destId="{EF7FDCBB-3E19-4599-B83D-5357BBF14FE6}" srcOrd="0" destOrd="0" presId="urn:microsoft.com/office/officeart/2005/8/layout/default"/>
    <dgm:cxn modelId="{B271C68D-8939-4AB4-80E2-0F86FC8C1B01}" type="presParOf" srcId="{569F7942-3B83-4111-9736-49CCADD985C1}" destId="{62C4BAF4-61B2-4FAE-A66E-7CFEA50BA468}" srcOrd="0" destOrd="0" presId="urn:microsoft.com/office/officeart/2005/8/layout/default"/>
    <dgm:cxn modelId="{A4626542-9C15-465D-8D60-5BCCB43B246E}" type="presParOf" srcId="{569F7942-3B83-4111-9736-49CCADD985C1}" destId="{24810741-9CC7-4002-AD27-A682ADE48BE5}" srcOrd="1" destOrd="0" presId="urn:microsoft.com/office/officeart/2005/8/layout/default"/>
    <dgm:cxn modelId="{1A563F2F-945D-4BF2-8BF9-AEE49EAF072B}" type="presParOf" srcId="{569F7942-3B83-4111-9736-49CCADD985C1}" destId="{41780FA4-30E1-4145-9725-ECC1001D94A9}" srcOrd="2" destOrd="0" presId="urn:microsoft.com/office/officeart/2005/8/layout/default"/>
    <dgm:cxn modelId="{CC071E3A-F9E7-4D9D-B646-8D46A7EF7103}" type="presParOf" srcId="{569F7942-3B83-4111-9736-49CCADD985C1}" destId="{7B42B352-F0D9-4ADD-B64C-CAD2CCCD2A3F}" srcOrd="3" destOrd="0" presId="urn:microsoft.com/office/officeart/2005/8/layout/default"/>
    <dgm:cxn modelId="{E6A5440E-330B-445D-85A4-E0427AA720E2}" type="presParOf" srcId="{569F7942-3B83-4111-9736-49CCADD985C1}" destId="{0611A176-E83A-43E3-AAE8-810D9DF0B43E}" srcOrd="4" destOrd="0" presId="urn:microsoft.com/office/officeart/2005/8/layout/default"/>
    <dgm:cxn modelId="{0ADE1EC5-74DF-4BCC-94C5-906E59215CCB}" type="presParOf" srcId="{569F7942-3B83-4111-9736-49CCADD985C1}" destId="{63AB536D-4F55-47D0-99F4-0372CD237334}" srcOrd="5" destOrd="0" presId="urn:microsoft.com/office/officeart/2005/8/layout/default"/>
    <dgm:cxn modelId="{39EB4FE4-58FA-4F15-A7A9-198D150BF0AD}" type="presParOf" srcId="{569F7942-3B83-4111-9736-49CCADD985C1}" destId="{EF7FDCBB-3E19-4599-B83D-5357BBF14FE6}" srcOrd="6" destOrd="0" presId="urn:microsoft.com/office/officeart/2005/8/layout/default"/>
    <dgm:cxn modelId="{D507F87A-92DB-4A6E-85A7-21AD291CE924}" type="presParOf" srcId="{569F7942-3B83-4111-9736-49CCADD985C1}" destId="{3A0B4964-F420-4B31-AD39-60B6AD4A768C}" srcOrd="7" destOrd="0" presId="urn:microsoft.com/office/officeart/2005/8/layout/default"/>
    <dgm:cxn modelId="{834A1D60-46B9-45A6-9FDF-AC3F3F2FCD9C}" type="presParOf" srcId="{569F7942-3B83-4111-9736-49CCADD985C1}" destId="{0E95A59A-75C5-42AC-AFE7-5C45040CF026}"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C4BAF4-61B2-4FAE-A66E-7CFEA50BA468}">
      <dsp:nvSpPr>
        <dsp:cNvPr id="0" name=""/>
        <dsp:cNvSpPr/>
      </dsp:nvSpPr>
      <dsp:spPr>
        <a:xfrm>
          <a:off x="0" y="829940"/>
          <a:ext cx="2507116" cy="1504269"/>
        </a:xfrm>
        <a:prstGeom prst="rect">
          <a:avLst/>
        </a:prstGeom>
        <a:solidFill>
          <a:srgbClr val="F84AA7"/>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Total sales</a:t>
          </a:r>
        </a:p>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$140.71m</a:t>
          </a:r>
        </a:p>
      </dsp:txBody>
      <dsp:txXfrm>
        <a:off x="0" y="829940"/>
        <a:ext cx="2507116" cy="1504269"/>
      </dsp:txXfrm>
    </dsp:sp>
    <dsp:sp modelId="{41780FA4-30E1-4145-9725-ECC1001D94A9}">
      <dsp:nvSpPr>
        <dsp:cNvPr id="0" name=""/>
        <dsp:cNvSpPr/>
      </dsp:nvSpPr>
      <dsp:spPr>
        <a:xfrm>
          <a:off x="2757827" y="829940"/>
          <a:ext cx="2507116" cy="1504269"/>
        </a:xfrm>
        <a:prstGeom prst="rect">
          <a:avLst/>
        </a:prstGeom>
        <a:solidFill>
          <a:schemeClr val="accent5">
            <a:hueOff val="2794580"/>
            <a:satOff val="-2409"/>
            <a:lumOff val="31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Order count </a:t>
          </a:r>
        </a:p>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31k</a:t>
          </a:r>
        </a:p>
      </dsp:txBody>
      <dsp:txXfrm>
        <a:off x="2757827" y="829940"/>
        <a:ext cx="2507116" cy="1504269"/>
      </dsp:txXfrm>
    </dsp:sp>
    <dsp:sp modelId="{0611A176-E83A-43E3-AAE8-810D9DF0B43E}">
      <dsp:nvSpPr>
        <dsp:cNvPr id="0" name=""/>
        <dsp:cNvSpPr/>
      </dsp:nvSpPr>
      <dsp:spPr>
        <a:xfrm>
          <a:off x="5515655" y="821201"/>
          <a:ext cx="2507116" cy="1504269"/>
        </a:xfrm>
        <a:prstGeom prst="rect">
          <a:avLst/>
        </a:prstGeom>
        <a:solidFill>
          <a:schemeClr val="accent5">
            <a:hueOff val="5589159"/>
            <a:satOff val="-4817"/>
            <a:lumOff val="6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AOV</a:t>
          </a:r>
        </a:p>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4.47K</a:t>
          </a:r>
        </a:p>
      </dsp:txBody>
      <dsp:txXfrm>
        <a:off x="5515655" y="821201"/>
        <a:ext cx="2507116" cy="1504269"/>
      </dsp:txXfrm>
    </dsp:sp>
    <dsp:sp modelId="{EF7FDCBB-3E19-4599-B83D-5357BBF14FE6}">
      <dsp:nvSpPr>
        <dsp:cNvPr id="0" name=""/>
        <dsp:cNvSpPr/>
      </dsp:nvSpPr>
      <dsp:spPr>
        <a:xfrm>
          <a:off x="1378913" y="2584922"/>
          <a:ext cx="2507116" cy="1504269"/>
        </a:xfrm>
        <a:prstGeom prst="rect">
          <a:avLst/>
        </a:prstGeom>
        <a:solidFill>
          <a:schemeClr val="accent5">
            <a:hueOff val="8383739"/>
            <a:satOff val="-7226"/>
            <a:lumOff val="956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Avg days to ship</a:t>
          </a:r>
        </a:p>
        <a:p>
          <a:pPr marL="0" lvl="0" indent="0" algn="ctr" defTabSz="1111250">
            <a:lnSpc>
              <a:spcPct val="90000"/>
            </a:lnSpc>
            <a:spcBef>
              <a:spcPct val="0"/>
            </a:spcBef>
            <a:spcAft>
              <a:spcPct val="35000"/>
            </a:spcAft>
            <a:buNone/>
          </a:pPr>
          <a:r>
            <a:rPr lang="en-US" sz="2500" kern="1200" dirty="0">
              <a:solidFill>
                <a:schemeClr val="tx1"/>
              </a:solidFill>
              <a:latin typeface="Segoe UI" panose="020B0502040204020203" pitchFamily="34" charset="0"/>
              <a:cs typeface="Segoe UI" panose="020B0502040204020203" pitchFamily="34" charset="0"/>
            </a:rPr>
            <a:t>7</a:t>
          </a:r>
        </a:p>
      </dsp:txBody>
      <dsp:txXfrm>
        <a:off x="1378913" y="2584922"/>
        <a:ext cx="2507116" cy="1504269"/>
      </dsp:txXfrm>
    </dsp:sp>
    <dsp:sp modelId="{0E95A59A-75C5-42AC-AFE7-5C45040CF026}">
      <dsp:nvSpPr>
        <dsp:cNvPr id="0" name=""/>
        <dsp:cNvSpPr/>
      </dsp:nvSpPr>
      <dsp:spPr>
        <a:xfrm>
          <a:off x="4086223" y="2544502"/>
          <a:ext cx="2507116" cy="1504269"/>
        </a:xfrm>
        <a:prstGeom prst="rect">
          <a:avLst/>
        </a:prstGeom>
        <a:solidFill>
          <a:srgbClr val="92D05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latin typeface="Segoe UI" panose="020B0502040204020203" pitchFamily="34" charset="0"/>
              <a:cs typeface="Segoe UI" panose="020B0502040204020203" pitchFamily="34" charset="0"/>
            </a:rPr>
            <a:t>YOY</a:t>
          </a:r>
        </a:p>
        <a:p>
          <a:pPr marL="0" lvl="0" indent="0" algn="ctr" defTabSz="1111250">
            <a:lnSpc>
              <a:spcPct val="90000"/>
            </a:lnSpc>
            <a:spcBef>
              <a:spcPct val="0"/>
            </a:spcBef>
            <a:spcAft>
              <a:spcPct val="35000"/>
            </a:spcAft>
            <a:buNone/>
          </a:pPr>
          <a:r>
            <a:rPr lang="en-US" sz="2500" kern="1200">
              <a:latin typeface="Segoe UI" panose="020B0502040204020203" pitchFamily="34" charset="0"/>
              <a:cs typeface="Segoe UI" panose="020B0502040204020203" pitchFamily="34" charset="0"/>
            </a:rPr>
            <a:t>29.67%</a:t>
          </a:r>
          <a:endParaRPr lang="en-US" sz="2500" kern="1200" dirty="0">
            <a:latin typeface="Segoe UI" panose="020B0502040204020203" pitchFamily="34" charset="0"/>
            <a:cs typeface="Segoe UI" panose="020B0502040204020203" pitchFamily="34" charset="0"/>
          </a:endParaRPr>
        </a:p>
      </dsp:txBody>
      <dsp:txXfrm>
        <a:off x="4086223" y="2544502"/>
        <a:ext cx="2507116" cy="15042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1A5E18-8A1A-4DE7-A82C-927E85C09A59}" type="datetimeFigureOut">
              <a:rPr lang="en-US" smtClean="0"/>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B6F0A-3732-411B-A514-4A7454510C37}" type="slidenum">
              <a:rPr lang="en-US" smtClean="0"/>
              <a:t>‹#›</a:t>
            </a:fld>
            <a:endParaRPr lang="en-US"/>
          </a:p>
        </p:txBody>
      </p:sp>
    </p:spTree>
    <p:extLst>
      <p:ext uri="{BB962C8B-B14F-4D97-AF65-F5344CB8AC3E}">
        <p14:creationId xmlns:p14="http://schemas.microsoft.com/office/powerpoint/2010/main" val="376647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9B6F0A-3732-411B-A514-4A7454510C37}" type="slidenum">
              <a:rPr lang="en-US" smtClean="0"/>
              <a:t>7</a:t>
            </a:fld>
            <a:endParaRPr lang="en-US"/>
          </a:p>
        </p:txBody>
      </p:sp>
    </p:spTree>
    <p:extLst>
      <p:ext uri="{BB962C8B-B14F-4D97-AF65-F5344CB8AC3E}">
        <p14:creationId xmlns:p14="http://schemas.microsoft.com/office/powerpoint/2010/main" val="324080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9/8/2025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9/8/2025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0B03-B9CD-E58A-E49D-871B21E2244F}"/>
              </a:ext>
            </a:extLst>
          </p:cNvPr>
          <p:cNvSpPr>
            <a:spLocks noGrp="1"/>
          </p:cNvSpPr>
          <p:nvPr>
            <p:ph type="ctrTitle"/>
          </p:nvPr>
        </p:nvSpPr>
        <p:spPr/>
        <p:txBody>
          <a:bodyPr/>
          <a:lstStyle/>
          <a:p>
            <a:r>
              <a:rPr lang="en-US" dirty="0">
                <a:solidFill>
                  <a:schemeClr val="tx1"/>
                </a:solidFill>
              </a:rPr>
              <a:t>SALES ORDER ANALYSIS REPORT </a:t>
            </a:r>
          </a:p>
        </p:txBody>
      </p:sp>
      <p:sp>
        <p:nvSpPr>
          <p:cNvPr id="3" name="Subtitle 2">
            <a:extLst>
              <a:ext uri="{FF2B5EF4-FFF2-40B4-BE49-F238E27FC236}">
                <a16:creationId xmlns:a16="http://schemas.microsoft.com/office/drawing/2014/main" id="{083F975B-46AC-9BD0-A420-A4D2139FF6D1}"/>
              </a:ext>
            </a:extLst>
          </p:cNvPr>
          <p:cNvSpPr>
            <a:spLocks noGrp="1"/>
          </p:cNvSpPr>
          <p:nvPr>
            <p:ph type="subTitle" idx="1"/>
          </p:nvPr>
        </p:nvSpPr>
        <p:spPr/>
        <p:txBody>
          <a:bodyPr/>
          <a:lstStyle/>
          <a:p>
            <a:r>
              <a:rPr lang="en-US" dirty="0">
                <a:solidFill>
                  <a:schemeClr val="tx1"/>
                </a:solidFill>
              </a:rPr>
              <a:t>KOLAWOLE KANYINSOLA</a:t>
            </a:r>
          </a:p>
        </p:txBody>
      </p:sp>
      <p:pic>
        <p:nvPicPr>
          <p:cNvPr id="5" name="Picture 4" descr="Businessperson on a computer">
            <a:extLst>
              <a:ext uri="{FF2B5EF4-FFF2-40B4-BE49-F238E27FC236}">
                <a16:creationId xmlns:a16="http://schemas.microsoft.com/office/drawing/2014/main" id="{F7CC374C-DD6C-5FF0-A506-3742E8D81A46}"/>
              </a:ext>
            </a:extLst>
          </p:cNvPr>
          <p:cNvPicPr>
            <a:picLocks noChangeAspect="1"/>
          </p:cNvPicPr>
          <p:nvPr/>
        </p:nvPicPr>
        <p:blipFill>
          <a:blip r:embed="rId2"/>
          <a:stretch>
            <a:fillRect/>
          </a:stretch>
        </p:blipFill>
        <p:spPr>
          <a:xfrm>
            <a:off x="9252858" y="838201"/>
            <a:ext cx="2819400" cy="5279570"/>
          </a:xfrm>
          <a:prstGeom prst="rect">
            <a:avLst/>
          </a:prstGeom>
        </p:spPr>
      </p:pic>
    </p:spTree>
    <p:extLst>
      <p:ext uri="{BB962C8B-B14F-4D97-AF65-F5344CB8AC3E}">
        <p14:creationId xmlns:p14="http://schemas.microsoft.com/office/powerpoint/2010/main" val="4289950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C2C445-E224-2EEE-21BC-B4E3544E149D}"/>
              </a:ext>
            </a:extLst>
          </p:cNvPr>
          <p:cNvPicPr>
            <a:picLocks noChangeAspect="1"/>
          </p:cNvPicPr>
          <p:nvPr/>
        </p:nvPicPr>
        <p:blipFill>
          <a:blip r:embed="rId2"/>
          <a:stretch>
            <a:fillRect/>
          </a:stretch>
        </p:blipFill>
        <p:spPr>
          <a:xfrm>
            <a:off x="509993" y="1687286"/>
            <a:ext cx="5509807" cy="4669970"/>
          </a:xfrm>
          <a:prstGeom prst="rect">
            <a:avLst/>
          </a:prstGeom>
        </p:spPr>
      </p:pic>
      <p:sp>
        <p:nvSpPr>
          <p:cNvPr id="5" name="TextBox 4">
            <a:extLst>
              <a:ext uri="{FF2B5EF4-FFF2-40B4-BE49-F238E27FC236}">
                <a16:creationId xmlns:a16="http://schemas.microsoft.com/office/drawing/2014/main" id="{7591A0B4-FC4A-CFA7-0AA1-BE163A93CBE3}"/>
              </a:ext>
            </a:extLst>
          </p:cNvPr>
          <p:cNvSpPr txBox="1"/>
          <p:nvPr/>
        </p:nvSpPr>
        <p:spPr>
          <a:xfrm>
            <a:off x="6346371" y="2895600"/>
            <a:ext cx="5715000"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Sales reason analysis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Other: This shows the highest category meaning people bought for different reasons.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Promotion: This had a slightly higher share than marketing.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Marketing: This shows the lowest share of orders.</a:t>
            </a:r>
          </a:p>
        </p:txBody>
      </p:sp>
      <p:sp>
        <p:nvSpPr>
          <p:cNvPr id="6" name="Rectangle 5">
            <a:extLst>
              <a:ext uri="{FF2B5EF4-FFF2-40B4-BE49-F238E27FC236}">
                <a16:creationId xmlns:a16="http://schemas.microsoft.com/office/drawing/2014/main" id="{F4B9A097-1B38-AB1C-8315-9291F0F059F6}"/>
              </a:ext>
            </a:extLst>
          </p:cNvPr>
          <p:cNvSpPr/>
          <p:nvPr/>
        </p:nvSpPr>
        <p:spPr>
          <a:xfrm>
            <a:off x="609600" y="272143"/>
            <a:ext cx="11125200" cy="1099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Sales Reason Analysis</a:t>
            </a:r>
          </a:p>
        </p:txBody>
      </p:sp>
    </p:spTree>
    <p:extLst>
      <p:ext uri="{BB962C8B-B14F-4D97-AF65-F5344CB8AC3E}">
        <p14:creationId xmlns:p14="http://schemas.microsoft.com/office/powerpoint/2010/main" val="23218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35597-1E59-95F9-35AB-1AC0CC83CDD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1E2E615-E667-1F09-019E-AF9F05BFD23D}"/>
              </a:ext>
            </a:extLst>
          </p:cNvPr>
          <p:cNvSpPr txBox="1"/>
          <p:nvPr/>
        </p:nvSpPr>
        <p:spPr>
          <a:xfrm>
            <a:off x="5236030" y="2612571"/>
            <a:ext cx="6585856"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Most sales came from “No Salesperson,” suggesting many online purchases. The rest were split among key salespeople, with </a:t>
            </a:r>
            <a:r>
              <a:rPr lang="en-US" b="1" dirty="0">
                <a:latin typeface="Calibri" panose="020F0502020204030204" pitchFamily="34" charset="0"/>
                <a:ea typeface="Calibri" panose="020F0502020204030204" pitchFamily="34" charset="0"/>
                <a:cs typeface="Calibri" panose="020F0502020204030204" pitchFamily="34" charset="0"/>
              </a:rPr>
              <a:t> Linda </a:t>
            </a:r>
            <a:r>
              <a:rPr lang="en-US" dirty="0">
                <a:latin typeface="Calibri" panose="020F0502020204030204" pitchFamily="34" charset="0"/>
                <a:ea typeface="Calibri" panose="020F0502020204030204" pitchFamily="34" charset="0"/>
                <a:cs typeface="Calibri" panose="020F0502020204030204" pitchFamily="34" charset="0"/>
              </a:rPr>
              <a:t>driving highest offline sales of $14m and orders of 418 and </a:t>
            </a:r>
            <a:r>
              <a:rPr lang="en-US" b="1" dirty="0">
                <a:latin typeface="Calibri" panose="020F0502020204030204" pitchFamily="34" charset="0"/>
                <a:ea typeface="Calibri" panose="020F0502020204030204" pitchFamily="34" charset="0"/>
                <a:cs typeface="Calibri" panose="020F0502020204030204" pitchFamily="34" charset="0"/>
              </a:rPr>
              <a:t>Jillian </a:t>
            </a:r>
            <a:r>
              <a:rPr lang="en-US" dirty="0">
                <a:latin typeface="Calibri" panose="020F0502020204030204" pitchFamily="34" charset="0"/>
                <a:ea typeface="Calibri" panose="020F0502020204030204" pitchFamily="34" charset="0"/>
                <a:cs typeface="Calibri" panose="020F0502020204030204" pitchFamily="34" charset="0"/>
              </a:rPr>
              <a:t>had the highest orders of 473 and made sales of $13m.</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95EECD0-52CD-E065-3746-81F98941F40F}"/>
              </a:ext>
            </a:extLst>
          </p:cNvPr>
          <p:cNvPicPr>
            <a:picLocks noChangeAspect="1"/>
          </p:cNvPicPr>
          <p:nvPr/>
        </p:nvPicPr>
        <p:blipFill>
          <a:blip r:embed="rId2"/>
          <a:stretch>
            <a:fillRect/>
          </a:stretch>
        </p:blipFill>
        <p:spPr>
          <a:xfrm>
            <a:off x="239486" y="1338943"/>
            <a:ext cx="4669971" cy="5285276"/>
          </a:xfrm>
          <a:prstGeom prst="rect">
            <a:avLst/>
          </a:prstGeom>
        </p:spPr>
      </p:pic>
      <p:sp>
        <p:nvSpPr>
          <p:cNvPr id="6" name="Rectangle 5">
            <a:extLst>
              <a:ext uri="{FF2B5EF4-FFF2-40B4-BE49-F238E27FC236}">
                <a16:creationId xmlns:a16="http://schemas.microsoft.com/office/drawing/2014/main" id="{476AC29D-3CC9-E472-FC3E-06C542CB4F07}"/>
              </a:ext>
            </a:extLst>
          </p:cNvPr>
          <p:cNvSpPr/>
          <p:nvPr/>
        </p:nvSpPr>
        <p:spPr>
          <a:xfrm>
            <a:off x="446314" y="233781"/>
            <a:ext cx="11179629" cy="1105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Total Sales by Salesperson</a:t>
            </a:r>
          </a:p>
        </p:txBody>
      </p:sp>
    </p:spTree>
    <p:extLst>
      <p:ext uri="{BB962C8B-B14F-4D97-AF65-F5344CB8AC3E}">
        <p14:creationId xmlns:p14="http://schemas.microsoft.com/office/powerpoint/2010/main" val="143577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DD3C2-AF26-20D8-CBB5-2FF2552E1CB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B57EEBB-27A7-DD67-6FBF-0A7D5684AA77}"/>
              </a:ext>
            </a:extLst>
          </p:cNvPr>
          <p:cNvSpPr txBox="1"/>
          <p:nvPr/>
        </p:nvSpPr>
        <p:spPr>
          <a:xfrm>
            <a:off x="5410200" y="3069771"/>
            <a:ext cx="6411686"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Canada made the highest revenue(₦21M) with 4,067 orders. Australia sold more items (6,843 orders) but made ₦12M. The UK and France each made about ₦9M, but the UK had more orders(3219). Germany had the lowest sales at ₦5M from 2,623 orders.</a:t>
            </a:r>
          </a:p>
        </p:txBody>
      </p:sp>
      <p:pic>
        <p:nvPicPr>
          <p:cNvPr id="3" name="Picture 2">
            <a:extLst>
              <a:ext uri="{FF2B5EF4-FFF2-40B4-BE49-F238E27FC236}">
                <a16:creationId xmlns:a16="http://schemas.microsoft.com/office/drawing/2014/main" id="{92557B02-BB7E-1857-C520-4A0269289B06}"/>
              </a:ext>
            </a:extLst>
          </p:cNvPr>
          <p:cNvPicPr>
            <a:picLocks noChangeAspect="1"/>
          </p:cNvPicPr>
          <p:nvPr/>
        </p:nvPicPr>
        <p:blipFill>
          <a:blip r:embed="rId2"/>
          <a:stretch>
            <a:fillRect/>
          </a:stretch>
        </p:blipFill>
        <p:spPr>
          <a:xfrm>
            <a:off x="239487" y="2046513"/>
            <a:ext cx="4953000" cy="4310743"/>
          </a:xfrm>
          <a:prstGeom prst="rect">
            <a:avLst/>
          </a:prstGeom>
        </p:spPr>
      </p:pic>
      <p:sp>
        <p:nvSpPr>
          <p:cNvPr id="6" name="Rectangle 5">
            <a:extLst>
              <a:ext uri="{FF2B5EF4-FFF2-40B4-BE49-F238E27FC236}">
                <a16:creationId xmlns:a16="http://schemas.microsoft.com/office/drawing/2014/main" id="{39C6FAAC-1769-FAA8-3147-B5ECE82C745B}"/>
              </a:ext>
            </a:extLst>
          </p:cNvPr>
          <p:cNvSpPr/>
          <p:nvPr/>
        </p:nvSpPr>
        <p:spPr>
          <a:xfrm>
            <a:off x="1137557" y="424543"/>
            <a:ext cx="9916886" cy="957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Total sales by Country</a:t>
            </a:r>
          </a:p>
        </p:txBody>
      </p:sp>
    </p:spTree>
    <p:extLst>
      <p:ext uri="{BB962C8B-B14F-4D97-AF65-F5344CB8AC3E}">
        <p14:creationId xmlns:p14="http://schemas.microsoft.com/office/powerpoint/2010/main" val="232363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EDD78-71AF-3E31-F672-9D75F9BBEB7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E6FD0F2-A843-CB89-22E1-1BC272EC9D00}"/>
              </a:ext>
            </a:extLst>
          </p:cNvPr>
          <p:cNvSpPr txBox="1"/>
          <p:nvPr/>
        </p:nvSpPr>
        <p:spPr>
          <a:xfrm>
            <a:off x="5932714" y="2427514"/>
            <a:ext cx="5932715" cy="3461658"/>
          </a:xfrm>
          <a:prstGeom prst="rect">
            <a:avLst/>
          </a:prstGeom>
          <a:noFill/>
        </p:spPr>
        <p:txBody>
          <a:bodyPr wrap="square" rtlCol="0">
            <a:spAutoFit/>
          </a:bodyPr>
          <a:lstStyle/>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US made the highest sales:</a:t>
            </a:r>
          </a:p>
          <a:p>
            <a:pPr lvl="0" defTabSz="914400" eaLnBrk="0" fontAlgn="base" hangingPunct="0">
              <a:spcBef>
                <a:spcPct val="0"/>
              </a:spcBef>
              <a:spcAft>
                <a:spcPct val="0"/>
              </a:spcAft>
              <a:buFontTx/>
              <a:buChar char="•"/>
            </a:pPr>
            <a:r>
              <a:rPr lang="en-US" altLang="en-US" dirty="0">
                <a:latin typeface="Calibri" panose="020F0502020204030204" pitchFamily="34" charset="0"/>
                <a:ea typeface="Calibri" panose="020F0502020204030204" pitchFamily="34" charset="0"/>
                <a:cs typeface="Calibri" panose="020F0502020204030204" pitchFamily="34" charset="0"/>
              </a:rPr>
              <a:t>Stores lead with $72M sales (2,474 orders) the highest revenue.</a:t>
            </a:r>
          </a:p>
          <a:p>
            <a:pPr lvl="0" defTabSz="914400" eaLnBrk="0" fontAlgn="base" hangingPunct="0">
              <a:spcBef>
                <a:spcPct val="0"/>
              </a:spcBef>
              <a:spcAft>
                <a:spcPct val="0"/>
              </a:spcAft>
              <a:buFontTx/>
              <a:buChar char="•"/>
            </a:pPr>
            <a:r>
              <a:rPr lang="en-US" altLang="en-US" dirty="0">
                <a:latin typeface="Calibri" panose="020F0502020204030204" pitchFamily="34" charset="0"/>
                <a:ea typeface="Calibri" panose="020F0502020204030204" pitchFamily="34" charset="0"/>
                <a:cs typeface="Calibri" panose="020F0502020204030204" pitchFamily="34" charset="0"/>
              </a:rPr>
              <a:t>Individuals placed the highest orders (9,567) but a lower sales($10.3M).</a:t>
            </a:r>
            <a:br>
              <a:rPr lang="en-US" altLang="en-US" dirty="0">
                <a:latin typeface="Calibri" panose="020F0502020204030204" pitchFamily="34" charset="0"/>
                <a:ea typeface="Calibri" panose="020F0502020204030204" pitchFamily="34" charset="0"/>
                <a:cs typeface="Calibri" panose="020F0502020204030204" pitchFamily="34" charset="0"/>
              </a:rPr>
            </a:br>
            <a:r>
              <a:rPr lang="en-US" altLang="en-US" dirty="0">
                <a:latin typeface="Calibri" panose="020F0502020204030204" pitchFamily="34" charset="0"/>
                <a:ea typeface="Calibri" panose="020F0502020204030204" pitchFamily="34" charset="0"/>
                <a:cs typeface="Calibri" panose="020F0502020204030204" pitchFamily="34" charset="0"/>
              </a:rPr>
              <a:t>Canada is the next strongest market:</a:t>
            </a:r>
          </a:p>
          <a:p>
            <a:pPr lvl="0" defTabSz="914400" eaLnBrk="0" fontAlgn="base" hangingPunct="0">
              <a:spcBef>
                <a:spcPct val="0"/>
              </a:spcBef>
              <a:spcAft>
                <a:spcPct val="0"/>
              </a:spcAft>
              <a:buFontTx/>
              <a:buChar char="•"/>
            </a:pPr>
            <a:r>
              <a:rPr lang="en-US" altLang="en-US" dirty="0">
                <a:latin typeface="Calibri" panose="020F0502020204030204" pitchFamily="34" charset="0"/>
                <a:ea typeface="Calibri" panose="020F0502020204030204" pitchFamily="34" charset="0"/>
                <a:cs typeface="Calibri" panose="020F0502020204030204" pitchFamily="34" charset="0"/>
              </a:rPr>
              <a:t>Stores: $19.3M from 692 orders.</a:t>
            </a:r>
          </a:p>
          <a:p>
            <a:pPr lvl="0" defTabSz="914400" eaLnBrk="0" fontAlgn="base" hangingPunct="0">
              <a:spcBef>
                <a:spcPct val="0"/>
              </a:spcBef>
              <a:spcAft>
                <a:spcPct val="0"/>
              </a:spcAft>
              <a:buFontTx/>
              <a:buChar char="•"/>
            </a:pPr>
            <a:r>
              <a:rPr lang="en-US" altLang="en-US" dirty="0">
                <a:latin typeface="Calibri" panose="020F0502020204030204" pitchFamily="34" charset="0"/>
                <a:ea typeface="Calibri" panose="020F0502020204030204" pitchFamily="34" charset="0"/>
                <a:cs typeface="Calibri" panose="020F0502020204030204" pitchFamily="34" charset="0"/>
              </a:rPr>
              <a:t>Individuals: 3,375 orders but only $2.1M sales (lowest revenue per order across all markets).</a:t>
            </a:r>
          </a:p>
          <a:p>
            <a:pPr lvl="0" defTabSz="914400" eaLnBrk="0" fontAlgn="base" hangingPunct="0">
              <a:spcBef>
                <a:spcPct val="0"/>
              </a:spcBef>
              <a:spcAft>
                <a:spcPct val="0"/>
              </a:spcAft>
              <a:buFontTx/>
              <a:buChar char="•"/>
            </a:pPr>
            <a:r>
              <a:rPr lang="en-US" altLang="en-US" dirty="0">
                <a:latin typeface="Calibri" panose="020F0502020204030204" pitchFamily="34" charset="0"/>
                <a:ea typeface="Calibri" panose="020F0502020204030204" pitchFamily="34" charset="0"/>
                <a:cs typeface="Calibri" panose="020F0502020204030204" pitchFamily="34" charset="0"/>
              </a:rPr>
              <a:t>Other countries (AU, FR, GB, DE) shows similar pattern of store(high revenue) and individual(high sales).</a:t>
            </a:r>
            <a:endParaRPr lang="en-US" altLang="en-US" sz="16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C5C41840-9541-7F4E-B889-507B7AE5E013}"/>
              </a:ext>
            </a:extLst>
          </p:cNvPr>
          <p:cNvSpPr/>
          <p:nvPr/>
        </p:nvSpPr>
        <p:spPr>
          <a:xfrm>
            <a:off x="1137557" y="424543"/>
            <a:ext cx="9916886" cy="9579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Total sales by Country &amp; Customer Type</a:t>
            </a:r>
          </a:p>
        </p:txBody>
      </p:sp>
      <p:pic>
        <p:nvPicPr>
          <p:cNvPr id="2" name="Picture 1">
            <a:extLst>
              <a:ext uri="{FF2B5EF4-FFF2-40B4-BE49-F238E27FC236}">
                <a16:creationId xmlns:a16="http://schemas.microsoft.com/office/drawing/2014/main" id="{AA5C429A-A9B0-4C4C-EAD4-EE843CD43F42}"/>
              </a:ext>
            </a:extLst>
          </p:cNvPr>
          <p:cNvPicPr>
            <a:picLocks noChangeAspect="1"/>
          </p:cNvPicPr>
          <p:nvPr/>
        </p:nvPicPr>
        <p:blipFill>
          <a:blip r:embed="rId2"/>
          <a:stretch>
            <a:fillRect/>
          </a:stretch>
        </p:blipFill>
        <p:spPr>
          <a:xfrm>
            <a:off x="139340" y="1828800"/>
            <a:ext cx="5053146" cy="4604657"/>
          </a:xfrm>
          <a:prstGeom prst="rect">
            <a:avLst/>
          </a:prstGeom>
        </p:spPr>
      </p:pic>
    </p:spTree>
    <p:extLst>
      <p:ext uri="{BB962C8B-B14F-4D97-AF65-F5344CB8AC3E}">
        <p14:creationId xmlns:p14="http://schemas.microsoft.com/office/powerpoint/2010/main" val="3061141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895D8-6B48-EA91-225C-3148DAB29FD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FD5E497-5D33-F96B-8B40-20CC89F5EDEA}"/>
              </a:ext>
            </a:extLst>
          </p:cNvPr>
          <p:cNvSpPr txBox="1"/>
          <p:nvPr/>
        </p:nvSpPr>
        <p:spPr>
          <a:xfrm>
            <a:off x="413658" y="1937656"/>
            <a:ext cx="11223171" cy="3416320"/>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Online channels generate higher orders but lower sales value, focus on upselling and bundling to boost purchase volume.</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Improve data categorization for sales reason and focus more on marketing reason since it generated the lowest sales.</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Individual customers have lower lifetime value compared to stores, build loyalty programs and offers to improve retention and purchase volume.</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High performing regions like U.S should remain a priority but also invest in strategies to boost lower-performing regions such as Germany.</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Prioritize marketing more in August and September to generate more sales.</a:t>
            </a:r>
          </a:p>
        </p:txBody>
      </p:sp>
      <p:sp>
        <p:nvSpPr>
          <p:cNvPr id="7" name="Rectangle 6">
            <a:extLst>
              <a:ext uri="{FF2B5EF4-FFF2-40B4-BE49-F238E27FC236}">
                <a16:creationId xmlns:a16="http://schemas.microsoft.com/office/drawing/2014/main" id="{D351D75A-D742-5386-1943-A62F647AC9A7}"/>
              </a:ext>
            </a:extLst>
          </p:cNvPr>
          <p:cNvSpPr/>
          <p:nvPr/>
        </p:nvSpPr>
        <p:spPr>
          <a:xfrm>
            <a:off x="925286" y="435429"/>
            <a:ext cx="10167256" cy="12083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RECOMMENDATIONS</a:t>
            </a:r>
            <a:r>
              <a:rPr lang="en-US" sz="2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97660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5E676-BAB8-57CD-6CE4-AF514585975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94C60A0-682B-6629-E997-F4F7564F6A50}"/>
              </a:ext>
            </a:extLst>
          </p:cNvPr>
          <p:cNvSpPr txBox="1"/>
          <p:nvPr/>
        </p:nvSpPr>
        <p:spPr>
          <a:xfrm>
            <a:off x="729343" y="2046514"/>
            <a:ext cx="11364685" cy="2862322"/>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                                                                 </a:t>
            </a:r>
          </a:p>
          <a:p>
            <a:r>
              <a:rPr lang="en-US" sz="3200" dirty="0">
                <a:latin typeface="Calibri" panose="020F0502020204030204" pitchFamily="34" charset="0"/>
                <a:ea typeface="Calibri" panose="020F0502020204030204" pitchFamily="34" charset="0"/>
                <a:cs typeface="Calibri" panose="020F0502020204030204" pitchFamily="34" charset="0"/>
              </a:rPr>
              <a:t>Sales performance varies across regions, sales channels, and reasons for purchase. Offline sales bring in more revenue despite fewer orders, while online sales generate higher order volumes but lower total sales value. Certain regions like Canada and Australia lead in revenue and order counts, showing strong market demand.</a:t>
            </a:r>
          </a:p>
        </p:txBody>
      </p:sp>
      <p:sp>
        <p:nvSpPr>
          <p:cNvPr id="7" name="Rectangle 6">
            <a:extLst>
              <a:ext uri="{FF2B5EF4-FFF2-40B4-BE49-F238E27FC236}">
                <a16:creationId xmlns:a16="http://schemas.microsoft.com/office/drawing/2014/main" id="{732ABF12-7E21-237E-34F6-FCBD00782D0A}"/>
              </a:ext>
            </a:extLst>
          </p:cNvPr>
          <p:cNvSpPr/>
          <p:nvPr/>
        </p:nvSpPr>
        <p:spPr>
          <a:xfrm>
            <a:off x="925285" y="435429"/>
            <a:ext cx="10831285" cy="11538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09549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66DFB-3C61-70BA-4CE9-7030A6ECF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5B0F9-DF36-2F3A-CBC1-C74F79D1A50B}"/>
              </a:ext>
            </a:extLst>
          </p:cNvPr>
          <p:cNvSpPr>
            <a:spLocks noGrp="1"/>
          </p:cNvSpPr>
          <p:nvPr>
            <p:ph type="title"/>
          </p:nvPr>
        </p:nvSpPr>
        <p:spPr/>
        <p:txBody>
          <a:bodyPr/>
          <a:lstStyle/>
          <a:p>
            <a:r>
              <a:rPr lang="en-US" dirty="0">
                <a:solidFill>
                  <a:schemeClr val="tx1"/>
                </a:solidFill>
              </a:rPr>
              <a:t>   OVERVIEW</a:t>
            </a:r>
          </a:p>
        </p:txBody>
      </p:sp>
      <p:sp>
        <p:nvSpPr>
          <p:cNvPr id="6" name="TextBox 5">
            <a:extLst>
              <a:ext uri="{FF2B5EF4-FFF2-40B4-BE49-F238E27FC236}">
                <a16:creationId xmlns:a16="http://schemas.microsoft.com/office/drawing/2014/main" id="{07085FC7-4690-7908-D3A3-A49839CED17E}"/>
              </a:ext>
            </a:extLst>
          </p:cNvPr>
          <p:cNvSpPr txBox="1"/>
          <p:nvPr/>
        </p:nvSpPr>
        <p:spPr>
          <a:xfrm rot="10800000" flipV="1">
            <a:off x="3614056" y="1924980"/>
            <a:ext cx="8196943" cy="3046988"/>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This dashboard provides a detailed analysis of sales performance across years, sales reasons, salespeople, and countries. By tracking key metrics such as total sales, YoY growth, and average order value. it highlights performance patterns, sales reason effectiveness and regional contributions. The goal is to equip stakeholders with actionable insights that support strategic decision-making, improve sales efficiency and identify area for growth.</a:t>
            </a:r>
          </a:p>
        </p:txBody>
      </p:sp>
    </p:spTree>
    <p:extLst>
      <p:ext uri="{BB962C8B-B14F-4D97-AF65-F5344CB8AC3E}">
        <p14:creationId xmlns:p14="http://schemas.microsoft.com/office/powerpoint/2010/main" val="142203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B1106-0566-8234-D6CC-4BBAE24868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6104D-CCC5-CC56-DF76-F18B72167810}"/>
              </a:ext>
            </a:extLst>
          </p:cNvPr>
          <p:cNvSpPr>
            <a:spLocks noGrp="1"/>
          </p:cNvSpPr>
          <p:nvPr>
            <p:ph type="title"/>
          </p:nvPr>
        </p:nvSpPr>
        <p:spPr/>
        <p:txBody>
          <a:bodyPr/>
          <a:lstStyle/>
          <a:p>
            <a:r>
              <a:rPr lang="en-US" dirty="0">
                <a:solidFill>
                  <a:schemeClr val="tx1"/>
                </a:solidFill>
                <a:latin typeface="Segoe UI" panose="020B0502040204020203" pitchFamily="34" charset="0"/>
                <a:cs typeface="Segoe UI" panose="020B0502040204020203" pitchFamily="34" charset="0"/>
              </a:rPr>
              <a:t>        KPI.</a:t>
            </a:r>
          </a:p>
        </p:txBody>
      </p:sp>
      <p:graphicFrame>
        <p:nvGraphicFramePr>
          <p:cNvPr id="3" name="Diagram 2">
            <a:extLst>
              <a:ext uri="{FF2B5EF4-FFF2-40B4-BE49-F238E27FC236}">
                <a16:creationId xmlns:a16="http://schemas.microsoft.com/office/drawing/2014/main" id="{8BD805B2-92FD-1924-06AB-9B8C86CAE5E6}"/>
              </a:ext>
            </a:extLst>
          </p:cNvPr>
          <p:cNvGraphicFramePr/>
          <p:nvPr>
            <p:extLst>
              <p:ext uri="{D42A27DB-BD31-4B8C-83A1-F6EECF244321}">
                <p14:modId xmlns:p14="http://schemas.microsoft.com/office/powerpoint/2010/main" val="4151089586"/>
              </p:ext>
            </p:extLst>
          </p:nvPr>
        </p:nvGraphicFramePr>
        <p:xfrm>
          <a:off x="3679371" y="1219200"/>
          <a:ext cx="8022772" cy="491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62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107B1-FCC3-47F9-0092-AD931B145C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6140C1-7688-A182-9EAF-0955CF2B1E54}"/>
              </a:ext>
            </a:extLst>
          </p:cNvPr>
          <p:cNvSpPr>
            <a:spLocks noGrp="1"/>
          </p:cNvSpPr>
          <p:nvPr>
            <p:ph type="title" idx="4294967295"/>
          </p:nvPr>
        </p:nvSpPr>
        <p:spPr>
          <a:xfrm>
            <a:off x="0" y="2231571"/>
            <a:ext cx="2947988" cy="3492954"/>
          </a:xfrm>
        </p:spPr>
        <p:txBody>
          <a:bodyPr/>
          <a:lstStyle/>
          <a:p>
            <a:r>
              <a:rPr lang="en-US" dirty="0">
                <a:solidFill>
                  <a:schemeClr val="tx1"/>
                </a:solidFill>
                <a:latin typeface="Segoe UI" panose="020B0502040204020203" pitchFamily="34" charset="0"/>
                <a:cs typeface="Segoe UI" panose="020B0502040204020203" pitchFamily="34" charset="0"/>
              </a:rPr>
              <a:t>        </a:t>
            </a:r>
          </a:p>
        </p:txBody>
      </p:sp>
      <p:sp>
        <p:nvSpPr>
          <p:cNvPr id="8" name="Rectangle 7">
            <a:extLst>
              <a:ext uri="{FF2B5EF4-FFF2-40B4-BE49-F238E27FC236}">
                <a16:creationId xmlns:a16="http://schemas.microsoft.com/office/drawing/2014/main" id="{88B32251-50A4-7657-9EB0-1C2DB0B1DAD1}"/>
              </a:ext>
            </a:extLst>
          </p:cNvPr>
          <p:cNvSpPr/>
          <p:nvPr/>
        </p:nvSpPr>
        <p:spPr>
          <a:xfrm>
            <a:off x="696687" y="152401"/>
            <a:ext cx="10940142" cy="1153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Data Preprocessing </a:t>
            </a:r>
          </a:p>
        </p:txBody>
      </p:sp>
      <p:sp>
        <p:nvSpPr>
          <p:cNvPr id="10" name="TextBox 9">
            <a:extLst>
              <a:ext uri="{FF2B5EF4-FFF2-40B4-BE49-F238E27FC236}">
                <a16:creationId xmlns:a16="http://schemas.microsoft.com/office/drawing/2014/main" id="{6B93F0BE-8048-10E8-B251-96E6CE69FC11}"/>
              </a:ext>
            </a:extLst>
          </p:cNvPr>
          <p:cNvSpPr txBox="1"/>
          <p:nvPr/>
        </p:nvSpPr>
        <p:spPr>
          <a:xfrm>
            <a:off x="990599" y="2046905"/>
            <a:ext cx="10058401"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Cleaning of the dataset by handling null values</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Calculation of Average Order value by dividing total sales by order count.</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Calculation of average days to ship by using </a:t>
            </a:r>
            <a:r>
              <a:rPr lang="en-US" sz="2400" b="1" dirty="0">
                <a:latin typeface="Calibri" panose="020F0502020204030204" pitchFamily="34" charset="0"/>
                <a:ea typeface="Calibri" panose="020F0502020204030204" pitchFamily="34" charset="0"/>
                <a:cs typeface="Calibri" panose="020F0502020204030204" pitchFamily="34" charset="0"/>
              </a:rPr>
              <a:t>dated if </a:t>
            </a:r>
            <a:r>
              <a:rPr lang="en-US" sz="2400" dirty="0">
                <a:latin typeface="Calibri" panose="020F0502020204030204" pitchFamily="34" charset="0"/>
                <a:ea typeface="Calibri" panose="020F0502020204030204" pitchFamily="34" charset="0"/>
                <a:cs typeface="Calibri" panose="020F0502020204030204" pitchFamily="34" charset="0"/>
              </a:rPr>
              <a:t>to get the interval between order date &amp; ship date.</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Sales type breakdown : using if statement to categorize 0 or No salesperson to online and salesperson id to offline.</a:t>
            </a:r>
          </a:p>
          <a:p>
            <a:pPr marL="285750" indent="-285750">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1774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20786-B722-8A46-5D4C-C6BD7D61A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20A97-187B-7EA3-20FF-AECF5551BA0E}"/>
              </a:ext>
            </a:extLst>
          </p:cNvPr>
          <p:cNvSpPr>
            <a:spLocks noGrp="1"/>
          </p:cNvSpPr>
          <p:nvPr>
            <p:ph type="title" idx="4294967295"/>
          </p:nvPr>
        </p:nvSpPr>
        <p:spPr>
          <a:xfrm>
            <a:off x="0" y="2231571"/>
            <a:ext cx="2947988" cy="3492954"/>
          </a:xfrm>
        </p:spPr>
        <p:txBody>
          <a:bodyPr/>
          <a:lstStyle/>
          <a:p>
            <a:r>
              <a:rPr lang="en-US" dirty="0">
                <a:solidFill>
                  <a:schemeClr val="tx1"/>
                </a:solidFill>
                <a:latin typeface="Segoe UI" panose="020B0502040204020203" pitchFamily="34" charset="0"/>
                <a:cs typeface="Segoe UI" panose="020B0502040204020203" pitchFamily="34" charset="0"/>
              </a:rPr>
              <a:t>        </a:t>
            </a:r>
          </a:p>
        </p:txBody>
      </p:sp>
      <p:pic>
        <p:nvPicPr>
          <p:cNvPr id="7" name="Picture 6">
            <a:extLst>
              <a:ext uri="{FF2B5EF4-FFF2-40B4-BE49-F238E27FC236}">
                <a16:creationId xmlns:a16="http://schemas.microsoft.com/office/drawing/2014/main" id="{153925A1-4111-F0DB-5B2B-929CEDE9D425}"/>
              </a:ext>
            </a:extLst>
          </p:cNvPr>
          <p:cNvPicPr>
            <a:picLocks noChangeAspect="1"/>
          </p:cNvPicPr>
          <p:nvPr/>
        </p:nvPicPr>
        <p:blipFill>
          <a:blip r:embed="rId2"/>
          <a:stretch>
            <a:fillRect/>
          </a:stretch>
        </p:blipFill>
        <p:spPr>
          <a:xfrm>
            <a:off x="786909" y="1545770"/>
            <a:ext cx="4351148" cy="4178755"/>
          </a:xfrm>
          <a:prstGeom prst="rect">
            <a:avLst/>
          </a:prstGeom>
        </p:spPr>
      </p:pic>
      <p:sp>
        <p:nvSpPr>
          <p:cNvPr id="8" name="Rectangle 7">
            <a:extLst>
              <a:ext uri="{FF2B5EF4-FFF2-40B4-BE49-F238E27FC236}">
                <a16:creationId xmlns:a16="http://schemas.microsoft.com/office/drawing/2014/main" id="{5B93F234-34DC-29F0-8FF2-104FFAEFB7E2}"/>
              </a:ext>
            </a:extLst>
          </p:cNvPr>
          <p:cNvSpPr/>
          <p:nvPr/>
        </p:nvSpPr>
        <p:spPr>
          <a:xfrm>
            <a:off x="696687" y="152401"/>
            <a:ext cx="10940142" cy="11538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Monthly Sales Trend</a:t>
            </a:r>
          </a:p>
        </p:txBody>
      </p:sp>
      <p:sp>
        <p:nvSpPr>
          <p:cNvPr id="4" name="TextBox 3">
            <a:extLst>
              <a:ext uri="{FF2B5EF4-FFF2-40B4-BE49-F238E27FC236}">
                <a16:creationId xmlns:a16="http://schemas.microsoft.com/office/drawing/2014/main" id="{7AB7B9F9-C6D7-E3AC-E63E-10033354C5EB}"/>
              </a:ext>
            </a:extLst>
          </p:cNvPr>
          <p:cNvSpPr txBox="1"/>
          <p:nvPr/>
        </p:nvSpPr>
        <p:spPr>
          <a:xfrm>
            <a:off x="5551716" y="2819400"/>
            <a:ext cx="6085113" cy="1754326"/>
          </a:xfrm>
          <a:prstGeom prst="rect">
            <a:avLst/>
          </a:prstGeom>
          <a:noFill/>
        </p:spPr>
        <p:txBody>
          <a:bodyPr wrap="square">
            <a:spAutoFit/>
          </a:bodyPr>
          <a:lstStyle/>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Aug – sept are peak months in both 2002 &amp; 2003.</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Oct usually dips, but Nov- Dec performance varies( weak in 2002, stronger in 2003)</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Jan- Apr shows unstable sales, moving up and down.</a:t>
            </a:r>
          </a:p>
          <a:p>
            <a:pPr marL="342900" indent="-34290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Overall, August – September drive the highest revenue making them the most consistent strong period.</a:t>
            </a:r>
          </a:p>
        </p:txBody>
      </p:sp>
    </p:spTree>
    <p:extLst>
      <p:ext uri="{BB962C8B-B14F-4D97-AF65-F5344CB8AC3E}">
        <p14:creationId xmlns:p14="http://schemas.microsoft.com/office/powerpoint/2010/main" val="280820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E386E-C03B-6F93-201E-87792D4A8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90DCF-4119-61A3-6F16-694AEA2FE420}"/>
              </a:ext>
            </a:extLst>
          </p:cNvPr>
          <p:cNvSpPr>
            <a:spLocks noGrp="1"/>
          </p:cNvSpPr>
          <p:nvPr>
            <p:ph type="title" idx="4294967295"/>
          </p:nvPr>
        </p:nvSpPr>
        <p:spPr>
          <a:xfrm>
            <a:off x="0" y="1123950"/>
            <a:ext cx="2947988" cy="4600575"/>
          </a:xfrm>
        </p:spPr>
        <p:txBody>
          <a:bodyPr/>
          <a:lstStyle/>
          <a:p>
            <a:r>
              <a:rPr lang="en-US" dirty="0">
                <a:solidFill>
                  <a:schemeClr val="tx1"/>
                </a:solidFill>
                <a:latin typeface="Segoe UI" panose="020B0502040204020203" pitchFamily="34" charset="0"/>
                <a:cs typeface="Segoe UI" panose="020B0502040204020203" pitchFamily="34" charset="0"/>
              </a:rPr>
              <a:t>        </a:t>
            </a:r>
          </a:p>
        </p:txBody>
      </p:sp>
      <p:pic>
        <p:nvPicPr>
          <p:cNvPr id="4" name="Picture 3">
            <a:extLst>
              <a:ext uri="{FF2B5EF4-FFF2-40B4-BE49-F238E27FC236}">
                <a16:creationId xmlns:a16="http://schemas.microsoft.com/office/drawing/2014/main" id="{2897BB7F-7C54-2708-74AE-6FE5372BACFC}"/>
              </a:ext>
            </a:extLst>
          </p:cNvPr>
          <p:cNvPicPr>
            <a:picLocks noChangeAspect="1"/>
          </p:cNvPicPr>
          <p:nvPr/>
        </p:nvPicPr>
        <p:blipFill>
          <a:blip r:embed="rId2"/>
          <a:stretch>
            <a:fillRect/>
          </a:stretch>
        </p:blipFill>
        <p:spPr>
          <a:xfrm>
            <a:off x="597076" y="1375682"/>
            <a:ext cx="5019953" cy="4600576"/>
          </a:xfrm>
          <a:prstGeom prst="rect">
            <a:avLst/>
          </a:prstGeom>
        </p:spPr>
      </p:pic>
      <p:sp>
        <p:nvSpPr>
          <p:cNvPr id="6" name="TextBox 5">
            <a:extLst>
              <a:ext uri="{FF2B5EF4-FFF2-40B4-BE49-F238E27FC236}">
                <a16:creationId xmlns:a16="http://schemas.microsoft.com/office/drawing/2014/main" id="{13EECAA3-C423-17CC-5F5A-CD33DDB87FA0}"/>
              </a:ext>
            </a:extLst>
          </p:cNvPr>
          <p:cNvSpPr txBox="1"/>
          <p:nvPr/>
        </p:nvSpPr>
        <p:spPr>
          <a:xfrm>
            <a:off x="5854877" y="2408574"/>
            <a:ext cx="5652964" cy="203132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Yearly Sales growth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2001: $14M , order - 1379 from July- dec.</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2002: $40m, order – 3692 from Jan – dec.</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2003: $54m, order – 12,433 from Jan – dec showing our peak year.</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2004: $32m, order- 13,951 from Jan to July which suggests  a higher growth rate by the end of the year</a:t>
            </a:r>
          </a:p>
        </p:txBody>
      </p:sp>
      <p:sp>
        <p:nvSpPr>
          <p:cNvPr id="8" name="Rectangle 7">
            <a:extLst>
              <a:ext uri="{FF2B5EF4-FFF2-40B4-BE49-F238E27FC236}">
                <a16:creationId xmlns:a16="http://schemas.microsoft.com/office/drawing/2014/main" id="{8ED9FBC8-398A-DBB9-1AD1-4444E465C623}"/>
              </a:ext>
            </a:extLst>
          </p:cNvPr>
          <p:cNvSpPr/>
          <p:nvPr/>
        </p:nvSpPr>
        <p:spPr>
          <a:xfrm>
            <a:off x="597076" y="250372"/>
            <a:ext cx="11269993"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Yearly Sales Trend</a:t>
            </a:r>
          </a:p>
        </p:txBody>
      </p:sp>
    </p:spTree>
    <p:extLst>
      <p:ext uri="{BB962C8B-B14F-4D97-AF65-F5344CB8AC3E}">
        <p14:creationId xmlns:p14="http://schemas.microsoft.com/office/powerpoint/2010/main" val="181391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86EF5-C396-2785-2591-B8E5BFBE8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3F74C9-855D-6339-AB04-0A0FDF6EE79F}"/>
              </a:ext>
            </a:extLst>
          </p:cNvPr>
          <p:cNvSpPr>
            <a:spLocks noGrp="1"/>
          </p:cNvSpPr>
          <p:nvPr>
            <p:ph type="title" idx="4294967295"/>
          </p:nvPr>
        </p:nvSpPr>
        <p:spPr>
          <a:xfrm>
            <a:off x="0" y="1123950"/>
            <a:ext cx="2947988" cy="4600575"/>
          </a:xfrm>
        </p:spPr>
        <p:txBody>
          <a:bodyPr/>
          <a:lstStyle/>
          <a:p>
            <a:r>
              <a:rPr lang="en-US" dirty="0">
                <a:solidFill>
                  <a:schemeClr val="tx1"/>
                </a:solidFill>
                <a:latin typeface="Segoe UI" panose="020B0502040204020203" pitchFamily="34" charset="0"/>
                <a:cs typeface="Segoe UI" panose="020B0502040204020203" pitchFamily="34" charset="0"/>
              </a:rPr>
              <a:t>        </a:t>
            </a:r>
          </a:p>
        </p:txBody>
      </p:sp>
      <p:sp>
        <p:nvSpPr>
          <p:cNvPr id="6" name="TextBox 5">
            <a:extLst>
              <a:ext uri="{FF2B5EF4-FFF2-40B4-BE49-F238E27FC236}">
                <a16:creationId xmlns:a16="http://schemas.microsoft.com/office/drawing/2014/main" id="{A18D6CD2-97CD-E904-35A8-059B389DD8F7}"/>
              </a:ext>
            </a:extLst>
          </p:cNvPr>
          <p:cNvSpPr txBox="1"/>
          <p:nvPr/>
        </p:nvSpPr>
        <p:spPr>
          <a:xfrm>
            <a:off x="6214105" y="2318657"/>
            <a:ext cx="5652964" cy="2585323"/>
          </a:xfrm>
          <a:prstGeom prst="rect">
            <a:avLst/>
          </a:prstGeom>
          <a:noFill/>
        </p:spPr>
        <p:txBody>
          <a:bodyPr wrap="square" rtlCol="0">
            <a:spAutoFit/>
          </a:bodyPr>
          <a:lstStyle/>
          <a:p>
            <a:endParaRPr lang="en-US" b="1" dirty="0"/>
          </a:p>
          <a:p>
            <a:endParaRPr lang="en-US" b="1" dirty="0"/>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Stores contributed ₦108M(77%)</a:t>
            </a:r>
            <a:r>
              <a:rPr lang="en-US" dirty="0">
                <a:latin typeface="Calibri" panose="020F0502020204030204" pitchFamily="34" charset="0"/>
                <a:ea typeface="Calibri" panose="020F0502020204030204" pitchFamily="34" charset="0"/>
                <a:cs typeface="Calibri" panose="020F0502020204030204" pitchFamily="34" charset="0"/>
              </a:rPr>
              <a:t>, making them the primary driver of overall sales.</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individuals contributed ₦32M(23%)</a:t>
            </a:r>
            <a:r>
              <a:rPr lang="en-US" dirty="0">
                <a:latin typeface="Calibri" panose="020F0502020204030204" pitchFamily="34" charset="0"/>
                <a:ea typeface="Calibri" panose="020F0502020204030204" pitchFamily="34" charset="0"/>
                <a:cs typeface="Calibri" panose="020F0502020204030204" pitchFamily="34" charset="0"/>
              </a:rPr>
              <a:t>, showing they play a much smaller role in total sales.</a:t>
            </a:r>
          </a:p>
          <a:p>
            <a:pPr marL="285750"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CLV</a:t>
            </a:r>
            <a:r>
              <a:rPr lang="en-US" dirty="0">
                <a:latin typeface="Calibri" panose="020F0502020204030204" pitchFamily="34" charset="0"/>
                <a:ea typeface="Calibri" panose="020F0502020204030204" pitchFamily="34" charset="0"/>
                <a:cs typeface="Calibri" panose="020F0502020204030204" pitchFamily="34" charset="0"/>
              </a:rPr>
              <a:t>: </a:t>
            </a:r>
            <a:r>
              <a:rPr lang="en-US" altLang="en-US" dirty="0">
                <a:latin typeface="Calibri" panose="020F0502020204030204" pitchFamily="34" charset="0"/>
                <a:ea typeface="Calibri" panose="020F0502020204030204" pitchFamily="34" charset="0"/>
                <a:cs typeface="Calibri" panose="020F0502020204030204" pitchFamily="34" charset="0"/>
              </a:rPr>
              <a:t>Store customers generate a high lifetime value than individual  while Individual contributes smaller value but more frequent sales</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A4F8D38B-1CF2-6667-8D24-B1CC40E97AE7}"/>
              </a:ext>
            </a:extLst>
          </p:cNvPr>
          <p:cNvSpPr/>
          <p:nvPr/>
        </p:nvSpPr>
        <p:spPr>
          <a:xfrm>
            <a:off x="597076" y="250372"/>
            <a:ext cx="11269993"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Total Sales by Customer Type</a:t>
            </a:r>
          </a:p>
        </p:txBody>
      </p:sp>
      <p:pic>
        <p:nvPicPr>
          <p:cNvPr id="5" name="Picture 4">
            <a:extLst>
              <a:ext uri="{FF2B5EF4-FFF2-40B4-BE49-F238E27FC236}">
                <a16:creationId xmlns:a16="http://schemas.microsoft.com/office/drawing/2014/main" id="{78A7E92D-7431-C62D-B7AD-F5B69D2D43F1}"/>
              </a:ext>
            </a:extLst>
          </p:cNvPr>
          <p:cNvPicPr>
            <a:picLocks noChangeAspect="1"/>
          </p:cNvPicPr>
          <p:nvPr/>
        </p:nvPicPr>
        <p:blipFill>
          <a:blip r:embed="rId3"/>
          <a:stretch>
            <a:fillRect/>
          </a:stretch>
        </p:blipFill>
        <p:spPr>
          <a:xfrm>
            <a:off x="445294" y="1763486"/>
            <a:ext cx="5268362" cy="4484914"/>
          </a:xfrm>
          <a:prstGeom prst="rect">
            <a:avLst/>
          </a:prstGeom>
        </p:spPr>
      </p:pic>
    </p:spTree>
    <p:extLst>
      <p:ext uri="{BB962C8B-B14F-4D97-AF65-F5344CB8AC3E}">
        <p14:creationId xmlns:p14="http://schemas.microsoft.com/office/powerpoint/2010/main" val="379272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34618-DFC4-9D93-4491-AED38BD2A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FDD16-5A80-1F2E-0539-41B29BD517DD}"/>
              </a:ext>
            </a:extLst>
          </p:cNvPr>
          <p:cNvSpPr>
            <a:spLocks noGrp="1"/>
          </p:cNvSpPr>
          <p:nvPr>
            <p:ph type="title" idx="4294967295"/>
          </p:nvPr>
        </p:nvSpPr>
        <p:spPr>
          <a:xfrm>
            <a:off x="0" y="1123950"/>
            <a:ext cx="2947988" cy="4600575"/>
          </a:xfrm>
        </p:spPr>
        <p:txBody>
          <a:bodyPr/>
          <a:lstStyle/>
          <a:p>
            <a:r>
              <a:rPr lang="en-US" dirty="0">
                <a:solidFill>
                  <a:schemeClr val="tx1"/>
                </a:solidFill>
                <a:latin typeface="Segoe UI" panose="020B0502040204020203" pitchFamily="34" charset="0"/>
                <a:cs typeface="Segoe UI" panose="020B0502040204020203" pitchFamily="34" charset="0"/>
              </a:rPr>
              <a:t>        </a:t>
            </a:r>
          </a:p>
        </p:txBody>
      </p:sp>
      <p:sp>
        <p:nvSpPr>
          <p:cNvPr id="6" name="TextBox 5">
            <a:extLst>
              <a:ext uri="{FF2B5EF4-FFF2-40B4-BE49-F238E27FC236}">
                <a16:creationId xmlns:a16="http://schemas.microsoft.com/office/drawing/2014/main" id="{AD6097F1-4035-383B-1401-A16C9BE8F8B2}"/>
              </a:ext>
            </a:extLst>
          </p:cNvPr>
          <p:cNvSpPr txBox="1"/>
          <p:nvPr/>
        </p:nvSpPr>
        <p:spPr>
          <a:xfrm>
            <a:off x="6376396" y="2884714"/>
            <a:ext cx="5314861" cy="2585323"/>
          </a:xfrm>
          <a:prstGeom prst="rect">
            <a:avLst/>
          </a:prstGeom>
          <a:noFill/>
        </p:spPr>
        <p:txBody>
          <a:bodyPr wrap="square" rtlCol="0">
            <a:spAutoFit/>
          </a:bodyPr>
          <a:lstStyle/>
          <a:p>
            <a:endParaRPr lang="en-US" b="1" dirty="0"/>
          </a:p>
          <a:p>
            <a:endParaRPr lang="en-US" b="1" dirty="0"/>
          </a:p>
          <a:p>
            <a:pPr lvl="0" defTabSz="914400" eaLnBrk="0" fontAlgn="base" hangingPunct="0">
              <a:spcBef>
                <a:spcPct val="0"/>
              </a:spcBef>
              <a:spcAft>
                <a:spcPct val="0"/>
              </a:spcAft>
              <a:buFontTx/>
              <a:buChar char="•"/>
            </a:pPr>
            <a:r>
              <a:rPr lang="en-US" altLang="en-US" b="1" dirty="0">
                <a:latin typeface="Calibri" panose="020F0502020204030204" pitchFamily="34" charset="0"/>
                <a:ea typeface="Calibri" panose="020F0502020204030204" pitchFamily="34" charset="0"/>
                <a:cs typeface="Calibri" panose="020F0502020204030204" pitchFamily="34" charset="0"/>
              </a:rPr>
              <a:t>Stores</a:t>
            </a:r>
            <a:r>
              <a:rPr lang="en-US" altLang="en-US" dirty="0">
                <a:latin typeface="Calibri" panose="020F0502020204030204" pitchFamily="34" charset="0"/>
                <a:ea typeface="Calibri" panose="020F0502020204030204" pitchFamily="34" charset="0"/>
                <a:cs typeface="Calibri" panose="020F0502020204030204" pitchFamily="34" charset="0"/>
              </a:rPr>
              <a:t> :</a:t>
            </a:r>
          </a:p>
          <a:p>
            <a:pPr lvl="0"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45% of total sales came from bikes, followed by components (23%) and clothing (22%).</a:t>
            </a:r>
          </a:p>
          <a:p>
            <a:pPr defTabSz="914400"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Calibri" panose="020F0502020204030204" pitchFamily="34" charset="0"/>
              </a:rPr>
              <a:t>Individual:</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spcBef>
                <a:spcPct val="0"/>
              </a:spcBef>
              <a:spcAft>
                <a:spcPct val="0"/>
              </a:spcAft>
            </a:pPr>
            <a:r>
              <a:rPr lang="en-US" altLang="en-US" dirty="0">
                <a:latin typeface="Calibri" panose="020F0502020204030204" pitchFamily="34" charset="0"/>
                <a:ea typeface="Calibri" panose="020F0502020204030204" pitchFamily="34" charset="0"/>
                <a:cs typeface="Calibri" panose="020F0502020204030204" pitchFamily="34" charset="0"/>
              </a:rPr>
              <a:t>67% of total sales came from bikes, then Accessories (25%) but no sales for components.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1288AAA9-B271-9EA6-5107-901330E9204F}"/>
              </a:ext>
            </a:extLst>
          </p:cNvPr>
          <p:cNvSpPr/>
          <p:nvPr/>
        </p:nvSpPr>
        <p:spPr>
          <a:xfrm>
            <a:off x="597076" y="250372"/>
            <a:ext cx="11269993" cy="9797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Total Sales by Customer Type &amp; Products</a:t>
            </a:r>
          </a:p>
        </p:txBody>
      </p:sp>
      <p:pic>
        <p:nvPicPr>
          <p:cNvPr id="21" name="Picture 20">
            <a:extLst>
              <a:ext uri="{FF2B5EF4-FFF2-40B4-BE49-F238E27FC236}">
                <a16:creationId xmlns:a16="http://schemas.microsoft.com/office/drawing/2014/main" id="{D964BA4B-C0EF-CDC0-8783-5D0A2F0EF29A}"/>
              </a:ext>
            </a:extLst>
          </p:cNvPr>
          <p:cNvPicPr>
            <a:picLocks noChangeAspect="1"/>
          </p:cNvPicPr>
          <p:nvPr/>
        </p:nvPicPr>
        <p:blipFill>
          <a:blip r:embed="rId2"/>
          <a:stretch>
            <a:fillRect/>
          </a:stretch>
        </p:blipFill>
        <p:spPr>
          <a:xfrm>
            <a:off x="474459" y="1981200"/>
            <a:ext cx="5621541" cy="4049485"/>
          </a:xfrm>
          <a:prstGeom prst="rect">
            <a:avLst/>
          </a:prstGeom>
        </p:spPr>
      </p:pic>
    </p:spTree>
    <p:extLst>
      <p:ext uri="{BB962C8B-B14F-4D97-AF65-F5344CB8AC3E}">
        <p14:creationId xmlns:p14="http://schemas.microsoft.com/office/powerpoint/2010/main" val="1462096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15229-4278-E39B-A851-72E65BDD1E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5B640-F499-5B31-4CA7-BAEC9D31D69A}"/>
              </a:ext>
            </a:extLst>
          </p:cNvPr>
          <p:cNvSpPr>
            <a:spLocks noGrp="1"/>
          </p:cNvSpPr>
          <p:nvPr>
            <p:ph type="title" idx="4294967295"/>
          </p:nvPr>
        </p:nvSpPr>
        <p:spPr>
          <a:xfrm>
            <a:off x="0" y="1123950"/>
            <a:ext cx="2947988" cy="4600575"/>
          </a:xfrm>
        </p:spPr>
        <p:txBody>
          <a:bodyPr/>
          <a:lstStyle/>
          <a:p>
            <a:r>
              <a:rPr lang="en-US" dirty="0">
                <a:solidFill>
                  <a:schemeClr val="tx1"/>
                </a:solidFill>
                <a:latin typeface="Segoe UI" panose="020B0502040204020203" pitchFamily="34" charset="0"/>
                <a:cs typeface="Segoe UI" panose="020B0502040204020203" pitchFamily="34" charset="0"/>
              </a:rPr>
              <a:t>        </a:t>
            </a:r>
          </a:p>
        </p:txBody>
      </p:sp>
      <p:sp>
        <p:nvSpPr>
          <p:cNvPr id="6" name="TextBox 5">
            <a:extLst>
              <a:ext uri="{FF2B5EF4-FFF2-40B4-BE49-F238E27FC236}">
                <a16:creationId xmlns:a16="http://schemas.microsoft.com/office/drawing/2014/main" id="{D95A44C0-74AA-92A3-8FED-F2B5880BC1AD}"/>
              </a:ext>
            </a:extLst>
          </p:cNvPr>
          <p:cNvSpPr txBox="1"/>
          <p:nvPr/>
        </p:nvSpPr>
        <p:spPr>
          <a:xfrm>
            <a:off x="6096000" y="2808514"/>
            <a:ext cx="5192486"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Offline sales made $108m from 3806 orders, while online sales made $32m from 27,659 orders  showing offline  made the highest revenue while online had the highest order rate.</a:t>
            </a:r>
          </a:p>
        </p:txBody>
      </p:sp>
      <p:pic>
        <p:nvPicPr>
          <p:cNvPr id="5" name="Picture 4">
            <a:extLst>
              <a:ext uri="{FF2B5EF4-FFF2-40B4-BE49-F238E27FC236}">
                <a16:creationId xmlns:a16="http://schemas.microsoft.com/office/drawing/2014/main" id="{F8D563FD-B968-2EE2-7568-F1D91B2320CC}"/>
              </a:ext>
            </a:extLst>
          </p:cNvPr>
          <p:cNvPicPr>
            <a:picLocks noChangeAspect="1"/>
          </p:cNvPicPr>
          <p:nvPr/>
        </p:nvPicPr>
        <p:blipFill>
          <a:blip r:embed="rId2"/>
          <a:stretch>
            <a:fillRect/>
          </a:stretch>
        </p:blipFill>
        <p:spPr>
          <a:xfrm>
            <a:off x="386512" y="1698171"/>
            <a:ext cx="5012802" cy="4430486"/>
          </a:xfrm>
          <a:prstGeom prst="rect">
            <a:avLst/>
          </a:prstGeom>
        </p:spPr>
      </p:pic>
      <p:sp>
        <p:nvSpPr>
          <p:cNvPr id="7" name="Rectangle 6">
            <a:extLst>
              <a:ext uri="{FF2B5EF4-FFF2-40B4-BE49-F238E27FC236}">
                <a16:creationId xmlns:a16="http://schemas.microsoft.com/office/drawing/2014/main" id="{70A97293-0621-5D75-9AD4-74EDB200D1C9}"/>
              </a:ext>
            </a:extLst>
          </p:cNvPr>
          <p:cNvSpPr/>
          <p:nvPr/>
        </p:nvSpPr>
        <p:spPr>
          <a:xfrm>
            <a:off x="478971" y="272144"/>
            <a:ext cx="11146972" cy="10559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Calibri" panose="020F0502020204030204" pitchFamily="34" charset="0"/>
              </a:rPr>
              <a:t>Total Sales by Sales Type</a:t>
            </a:r>
          </a:p>
        </p:txBody>
      </p:sp>
    </p:spTree>
    <p:extLst>
      <p:ext uri="{BB962C8B-B14F-4D97-AF65-F5344CB8AC3E}">
        <p14:creationId xmlns:p14="http://schemas.microsoft.com/office/powerpoint/2010/main" val="164676373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{3E5E8CC0-988C-4883-8D6B-B36DBF5BC433}TF5b254a55-10e1-4643-bbf8-937ce7de93d8c0d90256-2070aae5d615</Template>
  <TotalTime>522</TotalTime>
  <Words>864</Words>
  <Application>Microsoft Office PowerPoint</Application>
  <PresentationFormat>Widescreen</PresentationFormat>
  <Paragraphs>78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Segoe UI</vt:lpstr>
      <vt:lpstr>Wingdings 2</vt:lpstr>
      <vt:lpstr>Frame</vt:lpstr>
      <vt:lpstr>SALES ORDER ANALYSIS REPORT </vt:lpstr>
      <vt:lpstr>   OVERVIEW</vt:lpstr>
      <vt:lpstr>        KPI.</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Risqat Kolawole</dc:creator>
  <cp:lastModifiedBy>Risqat Kolawole</cp:lastModifiedBy>
  <cp:revision>1</cp:revision>
  <dcterms:created xsi:type="dcterms:W3CDTF">2025-08-13T12:12:02Z</dcterms:created>
  <dcterms:modified xsi:type="dcterms:W3CDTF">2025-09-08T13:26:01Z</dcterms:modified>
</cp:coreProperties>
</file>