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2" r:id="rId1"/>
  </p:sldMasterIdLst>
  <p:sldIdLst>
    <p:sldId id="256" r:id="rId2"/>
    <p:sldId id="258" r:id="rId3"/>
    <p:sldId id="284" r:id="rId4"/>
    <p:sldId id="285" r:id="rId5"/>
    <p:sldId id="257" r:id="rId6"/>
    <p:sldId id="270" r:id="rId7"/>
    <p:sldId id="271" r:id="rId8"/>
    <p:sldId id="273" r:id="rId9"/>
    <p:sldId id="272" r:id="rId10"/>
    <p:sldId id="280" r:id="rId11"/>
    <p:sldId id="281" r:id="rId12"/>
    <p:sldId id="282" r:id="rId13"/>
    <p:sldId id="283" r:id="rId14"/>
    <p:sldId id="279"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68075A-48B3-1F4E-BA64-8DE60AABA9BF}" type="doc">
      <dgm:prSet loTypeId="urn:microsoft.com/office/officeart/2018/5/layout/IconCircleLabelList" loCatId="icon" qsTypeId="urn:microsoft.com/office/officeart/2005/8/quickstyle/simple1" qsCatId="simple" csTypeId="urn:microsoft.com/office/officeart/2018/5/colors/Iconchunking_neutralbg_colorful5" csCatId="colorful" phldr="1"/>
      <dgm:spPr/>
      <dgm:t>
        <a:bodyPr/>
        <a:lstStyle/>
        <a:p>
          <a:endParaRPr lang="en-GB"/>
        </a:p>
      </dgm:t>
    </dgm:pt>
    <dgm:pt modelId="{5EB4B5F8-26E5-7B40-A44F-AE8CBE2C502E}">
      <dgm:prSet phldrT="[Text]"/>
      <dgm:spPr/>
      <dgm:t>
        <a:bodyPr/>
        <a:lstStyle/>
        <a:p>
          <a:pPr>
            <a:defRPr cap="all"/>
          </a:pPr>
          <a:r>
            <a:rPr lang="en-CA" b="0" i="0"/>
            <a:t>Define the problem</a:t>
          </a:r>
          <a:endParaRPr lang="en-GB"/>
        </a:p>
      </dgm:t>
    </dgm:pt>
    <dgm:pt modelId="{CA44D81F-A659-5D4A-923E-25C7D8DE9C46}" type="parTrans" cxnId="{D25956CA-D3EF-0B4A-9631-3D47FB6EA6A3}">
      <dgm:prSet/>
      <dgm:spPr/>
      <dgm:t>
        <a:bodyPr/>
        <a:lstStyle/>
        <a:p>
          <a:endParaRPr lang="en-GB"/>
        </a:p>
      </dgm:t>
    </dgm:pt>
    <dgm:pt modelId="{7358E015-8E05-974F-8633-87CE183D99EF}" type="sibTrans" cxnId="{D25956CA-D3EF-0B4A-9631-3D47FB6EA6A3}">
      <dgm:prSet/>
      <dgm:spPr/>
      <dgm:t>
        <a:bodyPr/>
        <a:lstStyle/>
        <a:p>
          <a:endParaRPr lang="en-GB"/>
        </a:p>
      </dgm:t>
    </dgm:pt>
    <dgm:pt modelId="{61A44E76-037B-EB4F-A0E0-A3828E0D714C}">
      <dgm:prSet phldrT="[Text]"/>
      <dgm:spPr/>
      <dgm:t>
        <a:bodyPr/>
        <a:lstStyle/>
        <a:p>
          <a:pPr>
            <a:defRPr cap="all"/>
          </a:pPr>
          <a:r>
            <a:rPr lang="en-CA" b="0" i="0"/>
            <a:t>Data collection </a:t>
          </a:r>
          <a:endParaRPr lang="en-GB"/>
        </a:p>
      </dgm:t>
    </dgm:pt>
    <dgm:pt modelId="{809ED11C-3E86-084E-8D2B-AB8A247AEEAA}" type="parTrans" cxnId="{6C187FB9-A8F6-8045-A341-F09FD4BE8C73}">
      <dgm:prSet/>
      <dgm:spPr/>
      <dgm:t>
        <a:bodyPr/>
        <a:lstStyle/>
        <a:p>
          <a:endParaRPr lang="en-GB"/>
        </a:p>
      </dgm:t>
    </dgm:pt>
    <dgm:pt modelId="{AD54ADF8-1171-5142-BF28-705CD0A0BF0D}" type="sibTrans" cxnId="{6C187FB9-A8F6-8045-A341-F09FD4BE8C73}">
      <dgm:prSet/>
      <dgm:spPr/>
      <dgm:t>
        <a:bodyPr/>
        <a:lstStyle/>
        <a:p>
          <a:endParaRPr lang="en-GB"/>
        </a:p>
      </dgm:t>
    </dgm:pt>
    <dgm:pt modelId="{7785EBF3-6B82-F840-9069-CD9C65D17A00}">
      <dgm:prSet phldrT="[Text]"/>
      <dgm:spPr/>
      <dgm:t>
        <a:bodyPr/>
        <a:lstStyle/>
        <a:p>
          <a:pPr>
            <a:defRPr cap="all"/>
          </a:pPr>
          <a:r>
            <a:rPr lang="en-CA" b="0" i="0"/>
            <a:t>Data preprocessing</a:t>
          </a:r>
          <a:endParaRPr lang="en-GB"/>
        </a:p>
      </dgm:t>
    </dgm:pt>
    <dgm:pt modelId="{50145B3E-046E-B14C-96B9-65371A15F26D}" type="parTrans" cxnId="{1523066E-F305-D64E-B02E-81BF3649D520}">
      <dgm:prSet/>
      <dgm:spPr/>
      <dgm:t>
        <a:bodyPr/>
        <a:lstStyle/>
        <a:p>
          <a:endParaRPr lang="en-GB"/>
        </a:p>
      </dgm:t>
    </dgm:pt>
    <dgm:pt modelId="{BBA436BE-3BAD-9145-8AAE-BBF480EB05B1}" type="sibTrans" cxnId="{1523066E-F305-D64E-B02E-81BF3649D520}">
      <dgm:prSet/>
      <dgm:spPr/>
      <dgm:t>
        <a:bodyPr/>
        <a:lstStyle/>
        <a:p>
          <a:endParaRPr lang="en-GB"/>
        </a:p>
      </dgm:t>
    </dgm:pt>
    <dgm:pt modelId="{F7B70A1F-B278-C149-AB2D-4736BD8FE183}">
      <dgm:prSet phldrT="[Text]"/>
      <dgm:spPr/>
      <dgm:t>
        <a:bodyPr/>
        <a:lstStyle/>
        <a:p>
          <a:pPr>
            <a:defRPr cap="all"/>
          </a:pPr>
          <a:r>
            <a:rPr lang="en-CA" b="0" i="0"/>
            <a:t>Feature extraction</a:t>
          </a:r>
          <a:endParaRPr lang="en-GB"/>
        </a:p>
      </dgm:t>
    </dgm:pt>
    <dgm:pt modelId="{66E5FBA7-6016-E44E-AFA5-BE4C909BAB20}" type="parTrans" cxnId="{B44B0F41-6FA1-4C4C-89CB-FF58C74396FB}">
      <dgm:prSet/>
      <dgm:spPr/>
      <dgm:t>
        <a:bodyPr/>
        <a:lstStyle/>
        <a:p>
          <a:endParaRPr lang="en-GB"/>
        </a:p>
      </dgm:t>
    </dgm:pt>
    <dgm:pt modelId="{C2BEEF84-A398-074E-AC75-8CC8870B0080}" type="sibTrans" cxnId="{B44B0F41-6FA1-4C4C-89CB-FF58C74396FB}">
      <dgm:prSet/>
      <dgm:spPr/>
      <dgm:t>
        <a:bodyPr/>
        <a:lstStyle/>
        <a:p>
          <a:endParaRPr lang="en-GB"/>
        </a:p>
      </dgm:t>
    </dgm:pt>
    <dgm:pt modelId="{4D8D7CDB-F432-CE4F-B3CF-C503D8A32AB6}">
      <dgm:prSet phldrT="[Text]"/>
      <dgm:spPr/>
      <dgm:t>
        <a:bodyPr/>
        <a:lstStyle/>
        <a:p>
          <a:pPr>
            <a:defRPr cap="all"/>
          </a:pPr>
          <a:r>
            <a:rPr lang="en-CA" b="0" i="0"/>
            <a:t>Visualization</a:t>
          </a:r>
          <a:endParaRPr lang="en-GB"/>
        </a:p>
      </dgm:t>
    </dgm:pt>
    <dgm:pt modelId="{FD858693-7947-534F-AA90-5038A0C6B05B}" type="parTrans" cxnId="{9B8C30F4-80CD-164B-88FE-53739AF1685E}">
      <dgm:prSet/>
      <dgm:spPr/>
      <dgm:t>
        <a:bodyPr/>
        <a:lstStyle/>
        <a:p>
          <a:endParaRPr lang="en-GB"/>
        </a:p>
      </dgm:t>
    </dgm:pt>
    <dgm:pt modelId="{215161F7-A0FA-6F43-9371-E62EC2CC03A3}" type="sibTrans" cxnId="{9B8C30F4-80CD-164B-88FE-53739AF1685E}">
      <dgm:prSet/>
      <dgm:spPr/>
      <dgm:t>
        <a:bodyPr/>
        <a:lstStyle/>
        <a:p>
          <a:endParaRPr lang="en-GB"/>
        </a:p>
      </dgm:t>
    </dgm:pt>
    <dgm:pt modelId="{2761233F-3A68-4FEF-940F-FA599BD576AF}" type="pres">
      <dgm:prSet presAssocID="{2768075A-48B3-1F4E-BA64-8DE60AABA9BF}" presName="root" presStyleCnt="0">
        <dgm:presLayoutVars>
          <dgm:dir/>
          <dgm:resizeHandles val="exact"/>
        </dgm:presLayoutVars>
      </dgm:prSet>
      <dgm:spPr/>
    </dgm:pt>
    <dgm:pt modelId="{EC44AF1B-0543-4057-BBC6-4A9DAB49CA15}" type="pres">
      <dgm:prSet presAssocID="{5EB4B5F8-26E5-7B40-A44F-AE8CBE2C502E}" presName="compNode" presStyleCnt="0"/>
      <dgm:spPr/>
    </dgm:pt>
    <dgm:pt modelId="{D2E3C7E3-327A-4DBC-98CC-61170D54B1DA}" type="pres">
      <dgm:prSet presAssocID="{5EB4B5F8-26E5-7B40-A44F-AE8CBE2C502E}" presName="iconBgRect" presStyleLbl="bgShp" presStyleIdx="0" presStyleCnt="5"/>
      <dgm:spPr/>
    </dgm:pt>
    <dgm:pt modelId="{87E696B0-9F26-414E-B9EA-A42900AB036E}" type="pres">
      <dgm:prSet presAssocID="{5EB4B5F8-26E5-7B40-A44F-AE8CBE2C502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C8B6E84B-D329-464F-8297-CC75F9972006}" type="pres">
      <dgm:prSet presAssocID="{5EB4B5F8-26E5-7B40-A44F-AE8CBE2C502E}" presName="spaceRect" presStyleCnt="0"/>
      <dgm:spPr/>
    </dgm:pt>
    <dgm:pt modelId="{D3B9625D-81C5-472A-889E-6079C1E21C20}" type="pres">
      <dgm:prSet presAssocID="{5EB4B5F8-26E5-7B40-A44F-AE8CBE2C502E}" presName="textRect" presStyleLbl="revTx" presStyleIdx="0" presStyleCnt="5">
        <dgm:presLayoutVars>
          <dgm:chMax val="1"/>
          <dgm:chPref val="1"/>
        </dgm:presLayoutVars>
      </dgm:prSet>
      <dgm:spPr/>
    </dgm:pt>
    <dgm:pt modelId="{7C9F004C-C508-45F9-AE20-052C290047FB}" type="pres">
      <dgm:prSet presAssocID="{7358E015-8E05-974F-8633-87CE183D99EF}" presName="sibTrans" presStyleCnt="0"/>
      <dgm:spPr/>
    </dgm:pt>
    <dgm:pt modelId="{7F87DE5D-469A-427A-959C-62A41FC3BF61}" type="pres">
      <dgm:prSet presAssocID="{61A44E76-037B-EB4F-A0E0-A3828E0D714C}" presName="compNode" presStyleCnt="0"/>
      <dgm:spPr/>
    </dgm:pt>
    <dgm:pt modelId="{E01036C5-1746-4FC4-9EFF-14D09B3490A0}" type="pres">
      <dgm:prSet presAssocID="{61A44E76-037B-EB4F-A0E0-A3828E0D714C}" presName="iconBgRect" presStyleLbl="bgShp" presStyleIdx="1" presStyleCnt="5"/>
      <dgm:spPr/>
    </dgm:pt>
    <dgm:pt modelId="{46364329-F15F-41FD-BCD6-65546DB336A2}" type="pres">
      <dgm:prSet presAssocID="{61A44E76-037B-EB4F-A0E0-A3828E0D714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B71B314-A6FB-4D32-97B2-8A5524DE657D}" type="pres">
      <dgm:prSet presAssocID="{61A44E76-037B-EB4F-A0E0-A3828E0D714C}" presName="spaceRect" presStyleCnt="0"/>
      <dgm:spPr/>
    </dgm:pt>
    <dgm:pt modelId="{DE4C8FBF-137B-4D8F-970B-78DE1ABD4A34}" type="pres">
      <dgm:prSet presAssocID="{61A44E76-037B-EB4F-A0E0-A3828E0D714C}" presName="textRect" presStyleLbl="revTx" presStyleIdx="1" presStyleCnt="5">
        <dgm:presLayoutVars>
          <dgm:chMax val="1"/>
          <dgm:chPref val="1"/>
        </dgm:presLayoutVars>
      </dgm:prSet>
      <dgm:spPr/>
    </dgm:pt>
    <dgm:pt modelId="{358E9201-8F78-4FE9-8B2B-7BB8BC2B8089}" type="pres">
      <dgm:prSet presAssocID="{AD54ADF8-1171-5142-BF28-705CD0A0BF0D}" presName="sibTrans" presStyleCnt="0"/>
      <dgm:spPr/>
    </dgm:pt>
    <dgm:pt modelId="{CAEBAABE-3263-482C-8E24-2A44E8DA9C22}" type="pres">
      <dgm:prSet presAssocID="{7785EBF3-6B82-F840-9069-CD9C65D17A00}" presName="compNode" presStyleCnt="0"/>
      <dgm:spPr/>
    </dgm:pt>
    <dgm:pt modelId="{99B52C02-0584-4942-AF24-5E705E7ACCEF}" type="pres">
      <dgm:prSet presAssocID="{7785EBF3-6B82-F840-9069-CD9C65D17A00}" presName="iconBgRect" presStyleLbl="bgShp" presStyleIdx="2" presStyleCnt="5"/>
      <dgm:spPr/>
    </dgm:pt>
    <dgm:pt modelId="{2DF56DBC-BE45-4446-B6EF-F527B263EA04}" type="pres">
      <dgm:prSet presAssocID="{7785EBF3-6B82-F840-9069-CD9C65D17A0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400B9F8B-7412-4AFD-B8C1-9E1E0837063D}" type="pres">
      <dgm:prSet presAssocID="{7785EBF3-6B82-F840-9069-CD9C65D17A00}" presName="spaceRect" presStyleCnt="0"/>
      <dgm:spPr/>
    </dgm:pt>
    <dgm:pt modelId="{3D08AF49-FD24-465C-854C-17ACD1F32941}" type="pres">
      <dgm:prSet presAssocID="{7785EBF3-6B82-F840-9069-CD9C65D17A00}" presName="textRect" presStyleLbl="revTx" presStyleIdx="2" presStyleCnt="5">
        <dgm:presLayoutVars>
          <dgm:chMax val="1"/>
          <dgm:chPref val="1"/>
        </dgm:presLayoutVars>
      </dgm:prSet>
      <dgm:spPr/>
    </dgm:pt>
    <dgm:pt modelId="{CC4CDC3D-287A-4A75-B3AE-0D276AF67213}" type="pres">
      <dgm:prSet presAssocID="{BBA436BE-3BAD-9145-8AAE-BBF480EB05B1}" presName="sibTrans" presStyleCnt="0"/>
      <dgm:spPr/>
    </dgm:pt>
    <dgm:pt modelId="{AD1E79A0-D675-4E1F-B692-DF1D1C398E52}" type="pres">
      <dgm:prSet presAssocID="{F7B70A1F-B278-C149-AB2D-4736BD8FE183}" presName="compNode" presStyleCnt="0"/>
      <dgm:spPr/>
    </dgm:pt>
    <dgm:pt modelId="{734641BF-17A5-432F-B39D-B079F31970A6}" type="pres">
      <dgm:prSet presAssocID="{F7B70A1F-B278-C149-AB2D-4736BD8FE183}" presName="iconBgRect" presStyleLbl="bgShp" presStyleIdx="3" presStyleCnt="5"/>
      <dgm:spPr/>
    </dgm:pt>
    <dgm:pt modelId="{9D2DDC4F-705F-4A42-BE38-43214E1AF82E}" type="pres">
      <dgm:prSet presAssocID="{F7B70A1F-B278-C149-AB2D-4736BD8FE18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BCF3E179-B195-449C-AC43-6D4EF4BB9D7A}" type="pres">
      <dgm:prSet presAssocID="{F7B70A1F-B278-C149-AB2D-4736BD8FE183}" presName="spaceRect" presStyleCnt="0"/>
      <dgm:spPr/>
    </dgm:pt>
    <dgm:pt modelId="{509FC8CE-B08E-4DBE-BB71-EBCC7833F37A}" type="pres">
      <dgm:prSet presAssocID="{F7B70A1F-B278-C149-AB2D-4736BD8FE183}" presName="textRect" presStyleLbl="revTx" presStyleIdx="3" presStyleCnt="5">
        <dgm:presLayoutVars>
          <dgm:chMax val="1"/>
          <dgm:chPref val="1"/>
        </dgm:presLayoutVars>
      </dgm:prSet>
      <dgm:spPr/>
    </dgm:pt>
    <dgm:pt modelId="{2461BB3C-934D-4A8A-A0A6-13DD1D8481AA}" type="pres">
      <dgm:prSet presAssocID="{C2BEEF84-A398-074E-AC75-8CC8870B0080}" presName="sibTrans" presStyleCnt="0"/>
      <dgm:spPr/>
    </dgm:pt>
    <dgm:pt modelId="{51607113-A4B1-4E75-A894-1D3196C50BD6}" type="pres">
      <dgm:prSet presAssocID="{4D8D7CDB-F432-CE4F-B3CF-C503D8A32AB6}" presName="compNode" presStyleCnt="0"/>
      <dgm:spPr/>
    </dgm:pt>
    <dgm:pt modelId="{3AA819E0-DEA6-441A-B32C-D65AE1F27106}" type="pres">
      <dgm:prSet presAssocID="{4D8D7CDB-F432-CE4F-B3CF-C503D8A32AB6}" presName="iconBgRect" presStyleLbl="bgShp" presStyleIdx="4" presStyleCnt="5"/>
      <dgm:spPr/>
    </dgm:pt>
    <dgm:pt modelId="{6D4DA3AD-95B0-4FEB-AB1B-3A6B8EA6EB70}" type="pres">
      <dgm:prSet presAssocID="{4D8D7CDB-F432-CE4F-B3CF-C503D8A32AB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miling Face with No Fill"/>
        </a:ext>
      </dgm:extLst>
    </dgm:pt>
    <dgm:pt modelId="{0DE6F44B-58C6-4AD5-BE6C-3E7126A1B3F4}" type="pres">
      <dgm:prSet presAssocID="{4D8D7CDB-F432-CE4F-B3CF-C503D8A32AB6}" presName="spaceRect" presStyleCnt="0"/>
      <dgm:spPr/>
    </dgm:pt>
    <dgm:pt modelId="{96A64438-F42C-4E7F-807E-39238998E12A}" type="pres">
      <dgm:prSet presAssocID="{4D8D7CDB-F432-CE4F-B3CF-C503D8A32AB6}" presName="textRect" presStyleLbl="revTx" presStyleIdx="4" presStyleCnt="5">
        <dgm:presLayoutVars>
          <dgm:chMax val="1"/>
          <dgm:chPref val="1"/>
        </dgm:presLayoutVars>
      </dgm:prSet>
      <dgm:spPr/>
    </dgm:pt>
  </dgm:ptLst>
  <dgm:cxnLst>
    <dgm:cxn modelId="{D2E3E43A-55FE-428B-B243-D235209F9B6A}" type="presOf" srcId="{F7B70A1F-B278-C149-AB2D-4736BD8FE183}" destId="{509FC8CE-B08E-4DBE-BB71-EBCC7833F37A}" srcOrd="0" destOrd="0" presId="urn:microsoft.com/office/officeart/2018/5/layout/IconCircleLabelList"/>
    <dgm:cxn modelId="{6BDF0760-1554-491B-89CA-51157CDDD722}" type="presOf" srcId="{2768075A-48B3-1F4E-BA64-8DE60AABA9BF}" destId="{2761233F-3A68-4FEF-940F-FA599BD576AF}" srcOrd="0" destOrd="0" presId="urn:microsoft.com/office/officeart/2018/5/layout/IconCircleLabelList"/>
    <dgm:cxn modelId="{B44B0F41-6FA1-4C4C-89CB-FF58C74396FB}" srcId="{2768075A-48B3-1F4E-BA64-8DE60AABA9BF}" destId="{F7B70A1F-B278-C149-AB2D-4736BD8FE183}" srcOrd="3" destOrd="0" parTransId="{66E5FBA7-6016-E44E-AFA5-BE4C909BAB20}" sibTransId="{C2BEEF84-A398-074E-AC75-8CC8870B0080}"/>
    <dgm:cxn modelId="{1523066E-F305-D64E-B02E-81BF3649D520}" srcId="{2768075A-48B3-1F4E-BA64-8DE60AABA9BF}" destId="{7785EBF3-6B82-F840-9069-CD9C65D17A00}" srcOrd="2" destOrd="0" parTransId="{50145B3E-046E-B14C-96B9-65371A15F26D}" sibTransId="{BBA436BE-3BAD-9145-8AAE-BBF480EB05B1}"/>
    <dgm:cxn modelId="{EF67477A-C6C1-483E-A168-2B7656EE93B9}" type="presOf" srcId="{4D8D7CDB-F432-CE4F-B3CF-C503D8A32AB6}" destId="{96A64438-F42C-4E7F-807E-39238998E12A}" srcOrd="0" destOrd="0" presId="urn:microsoft.com/office/officeart/2018/5/layout/IconCircleLabelList"/>
    <dgm:cxn modelId="{F8163085-7285-4DD8-ACB1-0797696C215B}" type="presOf" srcId="{7785EBF3-6B82-F840-9069-CD9C65D17A00}" destId="{3D08AF49-FD24-465C-854C-17ACD1F32941}" srcOrd="0" destOrd="0" presId="urn:microsoft.com/office/officeart/2018/5/layout/IconCircleLabelList"/>
    <dgm:cxn modelId="{6C187FB9-A8F6-8045-A341-F09FD4BE8C73}" srcId="{2768075A-48B3-1F4E-BA64-8DE60AABA9BF}" destId="{61A44E76-037B-EB4F-A0E0-A3828E0D714C}" srcOrd="1" destOrd="0" parTransId="{809ED11C-3E86-084E-8D2B-AB8A247AEEAA}" sibTransId="{AD54ADF8-1171-5142-BF28-705CD0A0BF0D}"/>
    <dgm:cxn modelId="{D25956CA-D3EF-0B4A-9631-3D47FB6EA6A3}" srcId="{2768075A-48B3-1F4E-BA64-8DE60AABA9BF}" destId="{5EB4B5F8-26E5-7B40-A44F-AE8CBE2C502E}" srcOrd="0" destOrd="0" parTransId="{CA44D81F-A659-5D4A-923E-25C7D8DE9C46}" sibTransId="{7358E015-8E05-974F-8633-87CE183D99EF}"/>
    <dgm:cxn modelId="{A617EED8-0EC8-4BA2-83DF-69D02C70C7D4}" type="presOf" srcId="{5EB4B5F8-26E5-7B40-A44F-AE8CBE2C502E}" destId="{D3B9625D-81C5-472A-889E-6079C1E21C20}" srcOrd="0" destOrd="0" presId="urn:microsoft.com/office/officeart/2018/5/layout/IconCircleLabelList"/>
    <dgm:cxn modelId="{9B8C30F4-80CD-164B-88FE-53739AF1685E}" srcId="{2768075A-48B3-1F4E-BA64-8DE60AABA9BF}" destId="{4D8D7CDB-F432-CE4F-B3CF-C503D8A32AB6}" srcOrd="4" destOrd="0" parTransId="{FD858693-7947-534F-AA90-5038A0C6B05B}" sibTransId="{215161F7-A0FA-6F43-9371-E62EC2CC03A3}"/>
    <dgm:cxn modelId="{D2928EF6-C312-4470-AB6F-BE7AAC27AC37}" type="presOf" srcId="{61A44E76-037B-EB4F-A0E0-A3828E0D714C}" destId="{DE4C8FBF-137B-4D8F-970B-78DE1ABD4A34}" srcOrd="0" destOrd="0" presId="urn:microsoft.com/office/officeart/2018/5/layout/IconCircleLabelList"/>
    <dgm:cxn modelId="{685366E8-ECD9-4EA0-A12C-7B11A679E3BF}" type="presParOf" srcId="{2761233F-3A68-4FEF-940F-FA599BD576AF}" destId="{EC44AF1B-0543-4057-BBC6-4A9DAB49CA15}" srcOrd="0" destOrd="0" presId="urn:microsoft.com/office/officeart/2018/5/layout/IconCircleLabelList"/>
    <dgm:cxn modelId="{24BFDA34-036F-4154-879A-E6B616DDC422}" type="presParOf" srcId="{EC44AF1B-0543-4057-BBC6-4A9DAB49CA15}" destId="{D2E3C7E3-327A-4DBC-98CC-61170D54B1DA}" srcOrd="0" destOrd="0" presId="urn:microsoft.com/office/officeart/2018/5/layout/IconCircleLabelList"/>
    <dgm:cxn modelId="{EC441F8C-B752-437F-905F-BE4B956CC956}" type="presParOf" srcId="{EC44AF1B-0543-4057-BBC6-4A9DAB49CA15}" destId="{87E696B0-9F26-414E-B9EA-A42900AB036E}" srcOrd="1" destOrd="0" presId="urn:microsoft.com/office/officeart/2018/5/layout/IconCircleLabelList"/>
    <dgm:cxn modelId="{981954CF-25D8-4E4B-B3B9-26CBF1EB5F77}" type="presParOf" srcId="{EC44AF1B-0543-4057-BBC6-4A9DAB49CA15}" destId="{C8B6E84B-D329-464F-8297-CC75F9972006}" srcOrd="2" destOrd="0" presId="urn:microsoft.com/office/officeart/2018/5/layout/IconCircleLabelList"/>
    <dgm:cxn modelId="{A120F4E5-CAA5-4F8D-823C-B29D884BA96B}" type="presParOf" srcId="{EC44AF1B-0543-4057-BBC6-4A9DAB49CA15}" destId="{D3B9625D-81C5-472A-889E-6079C1E21C20}" srcOrd="3" destOrd="0" presId="urn:microsoft.com/office/officeart/2018/5/layout/IconCircleLabelList"/>
    <dgm:cxn modelId="{D269871D-170D-4C43-9A05-84E96DD36F31}" type="presParOf" srcId="{2761233F-3A68-4FEF-940F-FA599BD576AF}" destId="{7C9F004C-C508-45F9-AE20-052C290047FB}" srcOrd="1" destOrd="0" presId="urn:microsoft.com/office/officeart/2018/5/layout/IconCircleLabelList"/>
    <dgm:cxn modelId="{1C792241-24C9-4246-9201-EB5E2AC7544A}" type="presParOf" srcId="{2761233F-3A68-4FEF-940F-FA599BD576AF}" destId="{7F87DE5D-469A-427A-959C-62A41FC3BF61}" srcOrd="2" destOrd="0" presId="urn:microsoft.com/office/officeart/2018/5/layout/IconCircleLabelList"/>
    <dgm:cxn modelId="{A8CD528C-58C2-4F74-B514-EFD996D8D55C}" type="presParOf" srcId="{7F87DE5D-469A-427A-959C-62A41FC3BF61}" destId="{E01036C5-1746-4FC4-9EFF-14D09B3490A0}" srcOrd="0" destOrd="0" presId="urn:microsoft.com/office/officeart/2018/5/layout/IconCircleLabelList"/>
    <dgm:cxn modelId="{60895EFD-9225-440B-8E78-9C4063D49297}" type="presParOf" srcId="{7F87DE5D-469A-427A-959C-62A41FC3BF61}" destId="{46364329-F15F-41FD-BCD6-65546DB336A2}" srcOrd="1" destOrd="0" presId="urn:microsoft.com/office/officeart/2018/5/layout/IconCircleLabelList"/>
    <dgm:cxn modelId="{952E6360-34A7-4770-9701-410CB2BC77B8}" type="presParOf" srcId="{7F87DE5D-469A-427A-959C-62A41FC3BF61}" destId="{3B71B314-A6FB-4D32-97B2-8A5524DE657D}" srcOrd="2" destOrd="0" presId="urn:microsoft.com/office/officeart/2018/5/layout/IconCircleLabelList"/>
    <dgm:cxn modelId="{0A92F6B2-B651-44F3-B331-4C76DB0C3DAD}" type="presParOf" srcId="{7F87DE5D-469A-427A-959C-62A41FC3BF61}" destId="{DE4C8FBF-137B-4D8F-970B-78DE1ABD4A34}" srcOrd="3" destOrd="0" presId="urn:microsoft.com/office/officeart/2018/5/layout/IconCircleLabelList"/>
    <dgm:cxn modelId="{5216B81D-CB35-4313-A205-17F729B933BC}" type="presParOf" srcId="{2761233F-3A68-4FEF-940F-FA599BD576AF}" destId="{358E9201-8F78-4FE9-8B2B-7BB8BC2B8089}" srcOrd="3" destOrd="0" presId="urn:microsoft.com/office/officeart/2018/5/layout/IconCircleLabelList"/>
    <dgm:cxn modelId="{D997FFAC-A4C0-4DD7-82A0-D9400839A21E}" type="presParOf" srcId="{2761233F-3A68-4FEF-940F-FA599BD576AF}" destId="{CAEBAABE-3263-482C-8E24-2A44E8DA9C22}" srcOrd="4" destOrd="0" presId="urn:microsoft.com/office/officeart/2018/5/layout/IconCircleLabelList"/>
    <dgm:cxn modelId="{6D0AF7B2-0B63-429B-BEDD-B2DC509AB698}" type="presParOf" srcId="{CAEBAABE-3263-482C-8E24-2A44E8DA9C22}" destId="{99B52C02-0584-4942-AF24-5E705E7ACCEF}" srcOrd="0" destOrd="0" presId="urn:microsoft.com/office/officeart/2018/5/layout/IconCircleLabelList"/>
    <dgm:cxn modelId="{7373A2B5-7F7A-4A7F-80F8-245FEDFCD3BD}" type="presParOf" srcId="{CAEBAABE-3263-482C-8E24-2A44E8DA9C22}" destId="{2DF56DBC-BE45-4446-B6EF-F527B263EA04}" srcOrd="1" destOrd="0" presId="urn:microsoft.com/office/officeart/2018/5/layout/IconCircleLabelList"/>
    <dgm:cxn modelId="{16F18F20-5CA5-4E25-A4B7-EE777F1BDBAC}" type="presParOf" srcId="{CAEBAABE-3263-482C-8E24-2A44E8DA9C22}" destId="{400B9F8B-7412-4AFD-B8C1-9E1E0837063D}" srcOrd="2" destOrd="0" presId="urn:microsoft.com/office/officeart/2018/5/layout/IconCircleLabelList"/>
    <dgm:cxn modelId="{89FBCBFA-A775-408A-A054-98225569BA3B}" type="presParOf" srcId="{CAEBAABE-3263-482C-8E24-2A44E8DA9C22}" destId="{3D08AF49-FD24-465C-854C-17ACD1F32941}" srcOrd="3" destOrd="0" presId="urn:microsoft.com/office/officeart/2018/5/layout/IconCircleLabelList"/>
    <dgm:cxn modelId="{9E92E830-48F5-4B41-9AD3-55C6352B4011}" type="presParOf" srcId="{2761233F-3A68-4FEF-940F-FA599BD576AF}" destId="{CC4CDC3D-287A-4A75-B3AE-0D276AF67213}" srcOrd="5" destOrd="0" presId="urn:microsoft.com/office/officeart/2018/5/layout/IconCircleLabelList"/>
    <dgm:cxn modelId="{F05B0BB0-A8DE-4216-9884-3A4A0EEBB494}" type="presParOf" srcId="{2761233F-3A68-4FEF-940F-FA599BD576AF}" destId="{AD1E79A0-D675-4E1F-B692-DF1D1C398E52}" srcOrd="6" destOrd="0" presId="urn:microsoft.com/office/officeart/2018/5/layout/IconCircleLabelList"/>
    <dgm:cxn modelId="{BEBE079D-62C3-42E6-9C95-8A9BEDDCA3EA}" type="presParOf" srcId="{AD1E79A0-D675-4E1F-B692-DF1D1C398E52}" destId="{734641BF-17A5-432F-B39D-B079F31970A6}" srcOrd="0" destOrd="0" presId="urn:microsoft.com/office/officeart/2018/5/layout/IconCircleLabelList"/>
    <dgm:cxn modelId="{72B25B3B-6B46-43DC-BF5A-41ADDDA2BF38}" type="presParOf" srcId="{AD1E79A0-D675-4E1F-B692-DF1D1C398E52}" destId="{9D2DDC4F-705F-4A42-BE38-43214E1AF82E}" srcOrd="1" destOrd="0" presId="urn:microsoft.com/office/officeart/2018/5/layout/IconCircleLabelList"/>
    <dgm:cxn modelId="{7522B0B1-077F-4DEB-8FCF-88C12C945A3F}" type="presParOf" srcId="{AD1E79A0-D675-4E1F-B692-DF1D1C398E52}" destId="{BCF3E179-B195-449C-AC43-6D4EF4BB9D7A}" srcOrd="2" destOrd="0" presId="urn:microsoft.com/office/officeart/2018/5/layout/IconCircleLabelList"/>
    <dgm:cxn modelId="{F904CD9A-A4CF-4D76-B278-F29EC547BF93}" type="presParOf" srcId="{AD1E79A0-D675-4E1F-B692-DF1D1C398E52}" destId="{509FC8CE-B08E-4DBE-BB71-EBCC7833F37A}" srcOrd="3" destOrd="0" presId="urn:microsoft.com/office/officeart/2018/5/layout/IconCircleLabelList"/>
    <dgm:cxn modelId="{85E4060D-2C70-44F1-AE30-D89D1A29EC38}" type="presParOf" srcId="{2761233F-3A68-4FEF-940F-FA599BD576AF}" destId="{2461BB3C-934D-4A8A-A0A6-13DD1D8481AA}" srcOrd="7" destOrd="0" presId="urn:microsoft.com/office/officeart/2018/5/layout/IconCircleLabelList"/>
    <dgm:cxn modelId="{5AA71FA0-06AB-45AE-8684-7E571C1692F1}" type="presParOf" srcId="{2761233F-3A68-4FEF-940F-FA599BD576AF}" destId="{51607113-A4B1-4E75-A894-1D3196C50BD6}" srcOrd="8" destOrd="0" presId="urn:microsoft.com/office/officeart/2018/5/layout/IconCircleLabelList"/>
    <dgm:cxn modelId="{FDF5C6E9-E13E-4BB4-96EA-7111C6EC7E56}" type="presParOf" srcId="{51607113-A4B1-4E75-A894-1D3196C50BD6}" destId="{3AA819E0-DEA6-441A-B32C-D65AE1F27106}" srcOrd="0" destOrd="0" presId="urn:microsoft.com/office/officeart/2018/5/layout/IconCircleLabelList"/>
    <dgm:cxn modelId="{B2491216-B076-4799-90AF-7C45F63546D0}" type="presParOf" srcId="{51607113-A4B1-4E75-A894-1D3196C50BD6}" destId="{6D4DA3AD-95B0-4FEB-AB1B-3A6B8EA6EB70}" srcOrd="1" destOrd="0" presId="urn:microsoft.com/office/officeart/2018/5/layout/IconCircleLabelList"/>
    <dgm:cxn modelId="{B156FB4F-1EB3-4581-8862-F0E16813F884}" type="presParOf" srcId="{51607113-A4B1-4E75-A894-1D3196C50BD6}" destId="{0DE6F44B-58C6-4AD5-BE6C-3E7126A1B3F4}" srcOrd="2" destOrd="0" presId="urn:microsoft.com/office/officeart/2018/5/layout/IconCircleLabelList"/>
    <dgm:cxn modelId="{D5301F77-EA9F-4C94-87BA-9D389AA94CC8}" type="presParOf" srcId="{51607113-A4B1-4E75-A894-1D3196C50BD6}" destId="{96A64438-F42C-4E7F-807E-39238998E12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E3C7E3-327A-4DBC-98CC-61170D54B1DA}">
      <dsp:nvSpPr>
        <dsp:cNvPr id="0" name=""/>
        <dsp:cNvSpPr/>
      </dsp:nvSpPr>
      <dsp:spPr>
        <a:xfrm>
          <a:off x="347383" y="758541"/>
          <a:ext cx="1084060" cy="108406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E696B0-9F26-414E-B9EA-A42900AB036E}">
      <dsp:nvSpPr>
        <dsp:cNvPr id="0" name=""/>
        <dsp:cNvSpPr/>
      </dsp:nvSpPr>
      <dsp:spPr>
        <a:xfrm>
          <a:off x="578412" y="989571"/>
          <a:ext cx="622001" cy="6220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B9625D-81C5-472A-889E-6079C1E21C20}">
      <dsp:nvSpPr>
        <dsp:cNvPr id="0" name=""/>
        <dsp:cNvSpPr/>
      </dsp:nvSpPr>
      <dsp:spPr>
        <a:xfrm>
          <a:off x="839" y="2180260"/>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CA" sz="2000" b="0" i="0" kern="1200"/>
            <a:t>Define the problem</a:t>
          </a:r>
          <a:endParaRPr lang="en-GB" sz="2000" kern="1200"/>
        </a:p>
      </dsp:txBody>
      <dsp:txXfrm>
        <a:off x="839" y="2180260"/>
        <a:ext cx="1777148" cy="710859"/>
      </dsp:txXfrm>
    </dsp:sp>
    <dsp:sp modelId="{E01036C5-1746-4FC4-9EFF-14D09B3490A0}">
      <dsp:nvSpPr>
        <dsp:cNvPr id="0" name=""/>
        <dsp:cNvSpPr/>
      </dsp:nvSpPr>
      <dsp:spPr>
        <a:xfrm>
          <a:off x="2435532" y="758541"/>
          <a:ext cx="1084060" cy="108406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364329-F15F-41FD-BCD6-65546DB336A2}">
      <dsp:nvSpPr>
        <dsp:cNvPr id="0" name=""/>
        <dsp:cNvSpPr/>
      </dsp:nvSpPr>
      <dsp:spPr>
        <a:xfrm>
          <a:off x="2666562" y="989571"/>
          <a:ext cx="622001" cy="6220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E4C8FBF-137B-4D8F-970B-78DE1ABD4A34}">
      <dsp:nvSpPr>
        <dsp:cNvPr id="0" name=""/>
        <dsp:cNvSpPr/>
      </dsp:nvSpPr>
      <dsp:spPr>
        <a:xfrm>
          <a:off x="2088988" y="2180260"/>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CA" sz="2000" b="0" i="0" kern="1200"/>
            <a:t>Data collection </a:t>
          </a:r>
          <a:endParaRPr lang="en-GB" sz="2000" kern="1200"/>
        </a:p>
      </dsp:txBody>
      <dsp:txXfrm>
        <a:off x="2088988" y="2180260"/>
        <a:ext cx="1777148" cy="710859"/>
      </dsp:txXfrm>
    </dsp:sp>
    <dsp:sp modelId="{99B52C02-0584-4942-AF24-5E705E7ACCEF}">
      <dsp:nvSpPr>
        <dsp:cNvPr id="0" name=""/>
        <dsp:cNvSpPr/>
      </dsp:nvSpPr>
      <dsp:spPr>
        <a:xfrm>
          <a:off x="4523682" y="758541"/>
          <a:ext cx="1084060" cy="108406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F56DBC-BE45-4446-B6EF-F527B263EA04}">
      <dsp:nvSpPr>
        <dsp:cNvPr id="0" name=""/>
        <dsp:cNvSpPr/>
      </dsp:nvSpPr>
      <dsp:spPr>
        <a:xfrm>
          <a:off x="4754711" y="989571"/>
          <a:ext cx="622001" cy="6220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D08AF49-FD24-465C-854C-17ACD1F32941}">
      <dsp:nvSpPr>
        <dsp:cNvPr id="0" name=""/>
        <dsp:cNvSpPr/>
      </dsp:nvSpPr>
      <dsp:spPr>
        <a:xfrm>
          <a:off x="4177138" y="2180260"/>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CA" sz="2000" b="0" i="0" kern="1200"/>
            <a:t>Data preprocessing</a:t>
          </a:r>
          <a:endParaRPr lang="en-GB" sz="2000" kern="1200"/>
        </a:p>
      </dsp:txBody>
      <dsp:txXfrm>
        <a:off x="4177138" y="2180260"/>
        <a:ext cx="1777148" cy="710859"/>
      </dsp:txXfrm>
    </dsp:sp>
    <dsp:sp modelId="{734641BF-17A5-432F-B39D-B079F31970A6}">
      <dsp:nvSpPr>
        <dsp:cNvPr id="0" name=""/>
        <dsp:cNvSpPr/>
      </dsp:nvSpPr>
      <dsp:spPr>
        <a:xfrm>
          <a:off x="6611831" y="758541"/>
          <a:ext cx="1084060" cy="108406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2DDC4F-705F-4A42-BE38-43214E1AF82E}">
      <dsp:nvSpPr>
        <dsp:cNvPr id="0" name=""/>
        <dsp:cNvSpPr/>
      </dsp:nvSpPr>
      <dsp:spPr>
        <a:xfrm>
          <a:off x="6842860" y="989571"/>
          <a:ext cx="622001" cy="6220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09FC8CE-B08E-4DBE-BB71-EBCC7833F37A}">
      <dsp:nvSpPr>
        <dsp:cNvPr id="0" name=""/>
        <dsp:cNvSpPr/>
      </dsp:nvSpPr>
      <dsp:spPr>
        <a:xfrm>
          <a:off x="6265287" y="2180260"/>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CA" sz="2000" b="0" i="0" kern="1200"/>
            <a:t>Feature extraction</a:t>
          </a:r>
          <a:endParaRPr lang="en-GB" sz="2000" kern="1200"/>
        </a:p>
      </dsp:txBody>
      <dsp:txXfrm>
        <a:off x="6265287" y="2180260"/>
        <a:ext cx="1777148" cy="710859"/>
      </dsp:txXfrm>
    </dsp:sp>
    <dsp:sp modelId="{3AA819E0-DEA6-441A-B32C-D65AE1F27106}">
      <dsp:nvSpPr>
        <dsp:cNvPr id="0" name=""/>
        <dsp:cNvSpPr/>
      </dsp:nvSpPr>
      <dsp:spPr>
        <a:xfrm>
          <a:off x="8699981" y="758541"/>
          <a:ext cx="1084060" cy="108406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4DA3AD-95B0-4FEB-AB1B-3A6B8EA6EB70}">
      <dsp:nvSpPr>
        <dsp:cNvPr id="0" name=""/>
        <dsp:cNvSpPr/>
      </dsp:nvSpPr>
      <dsp:spPr>
        <a:xfrm>
          <a:off x="8931010" y="989571"/>
          <a:ext cx="622001" cy="62200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A64438-F42C-4E7F-807E-39238998E12A}">
      <dsp:nvSpPr>
        <dsp:cNvPr id="0" name=""/>
        <dsp:cNvSpPr/>
      </dsp:nvSpPr>
      <dsp:spPr>
        <a:xfrm>
          <a:off x="8353437" y="2180260"/>
          <a:ext cx="1777148" cy="71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CA" sz="2000" b="0" i="0" kern="1200"/>
            <a:t>Visualization</a:t>
          </a:r>
          <a:endParaRPr lang="en-GB" sz="2000" kern="1200"/>
        </a:p>
      </dsp:txBody>
      <dsp:txXfrm>
        <a:off x="8353437" y="2180260"/>
        <a:ext cx="1777148" cy="71085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BEE14AC-6C8C-5E4F-A3F2-18909594DAD4}" type="datetimeFigureOut">
              <a:rPr lang="en-US" smtClean="0"/>
              <a:t>4/19/2023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7489D967-0A7B-C44E-B146-3933F1C540D3}" type="slidenum">
              <a:rPr lang="en-US" smtClean="0"/>
              <a:t>‹#›</a:t>
            </a:fld>
            <a:endParaRPr lang="en-US"/>
          </a:p>
        </p:txBody>
      </p:sp>
    </p:spTree>
    <p:extLst>
      <p:ext uri="{BB962C8B-B14F-4D97-AF65-F5344CB8AC3E}">
        <p14:creationId xmlns:p14="http://schemas.microsoft.com/office/powerpoint/2010/main" val="9084915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EE14AC-6C8C-5E4F-A3F2-18909594DAD4}"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9D967-0A7B-C44E-B146-3933F1C540D3}" type="slidenum">
              <a:rPr lang="en-US" smtClean="0"/>
              <a:t>‹#›</a:t>
            </a:fld>
            <a:endParaRPr lang="en-US"/>
          </a:p>
        </p:txBody>
      </p:sp>
    </p:spTree>
    <p:extLst>
      <p:ext uri="{BB962C8B-B14F-4D97-AF65-F5344CB8AC3E}">
        <p14:creationId xmlns:p14="http://schemas.microsoft.com/office/powerpoint/2010/main" val="2933158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EE14AC-6C8C-5E4F-A3F2-18909594DAD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9D967-0A7B-C44E-B146-3933F1C540D3}" type="slidenum">
              <a:rPr lang="en-US" smtClean="0"/>
              <a:t>‹#›</a:t>
            </a:fld>
            <a:endParaRPr lang="en-US"/>
          </a:p>
        </p:txBody>
      </p:sp>
    </p:spTree>
    <p:extLst>
      <p:ext uri="{BB962C8B-B14F-4D97-AF65-F5344CB8AC3E}">
        <p14:creationId xmlns:p14="http://schemas.microsoft.com/office/powerpoint/2010/main" val="3553444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EE14AC-6C8C-5E4F-A3F2-18909594DAD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9D967-0A7B-C44E-B146-3933F1C540D3}" type="slidenum">
              <a:rPr lang="en-US" smtClean="0"/>
              <a:t>‹#›</a:t>
            </a:fld>
            <a:endParaRPr lang="en-US"/>
          </a:p>
        </p:txBody>
      </p:sp>
    </p:spTree>
    <p:extLst>
      <p:ext uri="{BB962C8B-B14F-4D97-AF65-F5344CB8AC3E}">
        <p14:creationId xmlns:p14="http://schemas.microsoft.com/office/powerpoint/2010/main" val="2000569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EE14AC-6C8C-5E4F-A3F2-18909594DAD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9D967-0A7B-C44E-B146-3933F1C540D3}" type="slidenum">
              <a:rPr lang="en-US" smtClean="0"/>
              <a:t>‹#›</a:t>
            </a:fld>
            <a:endParaRPr lang="en-US"/>
          </a:p>
        </p:txBody>
      </p:sp>
    </p:spTree>
    <p:extLst>
      <p:ext uri="{BB962C8B-B14F-4D97-AF65-F5344CB8AC3E}">
        <p14:creationId xmlns:p14="http://schemas.microsoft.com/office/powerpoint/2010/main" val="3971787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EE14AC-6C8C-5E4F-A3F2-18909594DAD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9D967-0A7B-C44E-B146-3933F1C540D3}" type="slidenum">
              <a:rPr lang="en-US" smtClean="0"/>
              <a:t>‹#›</a:t>
            </a:fld>
            <a:endParaRPr lang="en-US"/>
          </a:p>
        </p:txBody>
      </p:sp>
    </p:spTree>
    <p:extLst>
      <p:ext uri="{BB962C8B-B14F-4D97-AF65-F5344CB8AC3E}">
        <p14:creationId xmlns:p14="http://schemas.microsoft.com/office/powerpoint/2010/main" val="4197501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EE14AC-6C8C-5E4F-A3F2-18909594DAD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9D967-0A7B-C44E-B146-3933F1C540D3}" type="slidenum">
              <a:rPr lang="en-US" smtClean="0"/>
              <a:t>‹#›</a:t>
            </a:fld>
            <a:endParaRPr lang="en-US"/>
          </a:p>
        </p:txBody>
      </p:sp>
    </p:spTree>
    <p:extLst>
      <p:ext uri="{BB962C8B-B14F-4D97-AF65-F5344CB8AC3E}">
        <p14:creationId xmlns:p14="http://schemas.microsoft.com/office/powerpoint/2010/main" val="1118143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EE14AC-6C8C-5E4F-A3F2-18909594DAD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9D967-0A7B-C44E-B146-3933F1C540D3}"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172238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EE14AC-6C8C-5E4F-A3F2-18909594DAD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9D967-0A7B-C44E-B146-3933F1C540D3}" type="slidenum">
              <a:rPr lang="en-US" smtClean="0"/>
              <a:t>‹#›</a:t>
            </a:fld>
            <a:endParaRPr lang="en-US"/>
          </a:p>
        </p:txBody>
      </p:sp>
    </p:spTree>
    <p:extLst>
      <p:ext uri="{BB962C8B-B14F-4D97-AF65-F5344CB8AC3E}">
        <p14:creationId xmlns:p14="http://schemas.microsoft.com/office/powerpoint/2010/main" val="1022023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EE14AC-6C8C-5E4F-A3F2-18909594DAD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9D967-0A7B-C44E-B146-3933F1C540D3}" type="slidenum">
              <a:rPr lang="en-US" smtClean="0"/>
              <a:t>‹#›</a:t>
            </a:fld>
            <a:endParaRPr lang="en-US"/>
          </a:p>
        </p:txBody>
      </p:sp>
    </p:spTree>
    <p:extLst>
      <p:ext uri="{BB962C8B-B14F-4D97-AF65-F5344CB8AC3E}">
        <p14:creationId xmlns:p14="http://schemas.microsoft.com/office/powerpoint/2010/main" val="942189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EE14AC-6C8C-5E4F-A3F2-18909594DAD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9D967-0A7B-C44E-B146-3933F1C540D3}" type="slidenum">
              <a:rPr lang="en-US" smtClean="0"/>
              <a:t>‹#›</a:t>
            </a:fld>
            <a:endParaRPr lang="en-US"/>
          </a:p>
        </p:txBody>
      </p:sp>
    </p:spTree>
    <p:extLst>
      <p:ext uri="{BB962C8B-B14F-4D97-AF65-F5344CB8AC3E}">
        <p14:creationId xmlns:p14="http://schemas.microsoft.com/office/powerpoint/2010/main" val="1651063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EE14AC-6C8C-5E4F-A3F2-18909594DAD4}"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9D967-0A7B-C44E-B146-3933F1C540D3}" type="slidenum">
              <a:rPr lang="en-US" smtClean="0"/>
              <a:t>‹#›</a:t>
            </a:fld>
            <a:endParaRPr lang="en-US"/>
          </a:p>
        </p:txBody>
      </p:sp>
    </p:spTree>
    <p:extLst>
      <p:ext uri="{BB962C8B-B14F-4D97-AF65-F5344CB8AC3E}">
        <p14:creationId xmlns:p14="http://schemas.microsoft.com/office/powerpoint/2010/main" val="2155070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EE14AC-6C8C-5E4F-A3F2-18909594DAD4}" type="datetimeFigureOut">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89D967-0A7B-C44E-B146-3933F1C540D3}" type="slidenum">
              <a:rPr lang="en-US" smtClean="0"/>
              <a:t>‹#›</a:t>
            </a:fld>
            <a:endParaRPr lang="en-US"/>
          </a:p>
        </p:txBody>
      </p:sp>
    </p:spTree>
    <p:extLst>
      <p:ext uri="{BB962C8B-B14F-4D97-AF65-F5344CB8AC3E}">
        <p14:creationId xmlns:p14="http://schemas.microsoft.com/office/powerpoint/2010/main" val="2467559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EE14AC-6C8C-5E4F-A3F2-18909594DAD4}" type="datetimeFigureOut">
              <a:rPr lang="en-US" smtClean="0"/>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89D967-0A7B-C44E-B146-3933F1C540D3}" type="slidenum">
              <a:rPr lang="en-US" smtClean="0"/>
              <a:t>‹#›</a:t>
            </a:fld>
            <a:endParaRPr lang="en-US"/>
          </a:p>
        </p:txBody>
      </p:sp>
    </p:spTree>
    <p:extLst>
      <p:ext uri="{BB962C8B-B14F-4D97-AF65-F5344CB8AC3E}">
        <p14:creationId xmlns:p14="http://schemas.microsoft.com/office/powerpoint/2010/main" val="3822833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BEE14AC-6C8C-5E4F-A3F2-18909594DAD4}" type="datetimeFigureOut">
              <a:rPr lang="en-US" smtClean="0"/>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89D967-0A7B-C44E-B146-3933F1C540D3}" type="slidenum">
              <a:rPr lang="en-US" smtClean="0"/>
              <a:t>‹#›</a:t>
            </a:fld>
            <a:endParaRPr lang="en-US"/>
          </a:p>
        </p:txBody>
      </p:sp>
    </p:spTree>
    <p:extLst>
      <p:ext uri="{BB962C8B-B14F-4D97-AF65-F5344CB8AC3E}">
        <p14:creationId xmlns:p14="http://schemas.microsoft.com/office/powerpoint/2010/main" val="3979707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EE14AC-6C8C-5E4F-A3F2-18909594DAD4}"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9D967-0A7B-C44E-B146-3933F1C540D3}" type="slidenum">
              <a:rPr lang="en-US" smtClean="0"/>
              <a:t>‹#›</a:t>
            </a:fld>
            <a:endParaRPr lang="en-US"/>
          </a:p>
        </p:txBody>
      </p:sp>
    </p:spTree>
    <p:extLst>
      <p:ext uri="{BB962C8B-B14F-4D97-AF65-F5344CB8AC3E}">
        <p14:creationId xmlns:p14="http://schemas.microsoft.com/office/powerpoint/2010/main" val="1694477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EE14AC-6C8C-5E4F-A3F2-18909594DAD4}"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9D967-0A7B-C44E-B146-3933F1C540D3}" type="slidenum">
              <a:rPr lang="en-US" smtClean="0"/>
              <a:t>‹#›</a:t>
            </a:fld>
            <a:endParaRPr lang="en-US"/>
          </a:p>
        </p:txBody>
      </p:sp>
    </p:spTree>
    <p:extLst>
      <p:ext uri="{BB962C8B-B14F-4D97-AF65-F5344CB8AC3E}">
        <p14:creationId xmlns:p14="http://schemas.microsoft.com/office/powerpoint/2010/main" val="2728894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EE14AC-6C8C-5E4F-A3F2-18909594DAD4}" type="datetimeFigureOut">
              <a:rPr lang="en-US" smtClean="0"/>
              <a:t>4/19/2023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89D967-0A7B-C44E-B146-3933F1C540D3}" type="slidenum">
              <a:rPr lang="en-US" smtClean="0"/>
              <a:t>‹#›</a:t>
            </a:fld>
            <a:endParaRPr lang="en-US"/>
          </a:p>
        </p:txBody>
      </p:sp>
    </p:spTree>
    <p:extLst>
      <p:ext uri="{BB962C8B-B14F-4D97-AF65-F5344CB8AC3E}">
        <p14:creationId xmlns:p14="http://schemas.microsoft.com/office/powerpoint/2010/main" val="2660591312"/>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worldcat.org/issn/0190-8286" TargetMode="External"/><Relationship Id="rId3" Type="http://schemas.openxmlformats.org/officeDocument/2006/relationships/hyperlink" Target="https://techcrunch.com/2015/01/30/airbnb-taxes/" TargetMode="External"/><Relationship Id="rId7" Type="http://schemas.openxmlformats.org/officeDocument/2006/relationships/hyperlink" Target="https://en.wikipedia.org/wiki/ISSN_(identifier)" TargetMode="External"/><Relationship Id="rId2" Type="http://schemas.openxmlformats.org/officeDocument/2006/relationships/hyperlink" Target="https://techcrunch.com/2008/08/11/airbed-and-breakfast-takes-pad-crashing-to-a-whole-new-level/" TargetMode="External"/><Relationship Id="rId1" Type="http://schemas.openxmlformats.org/officeDocument/2006/relationships/slideLayout" Target="../slideLayouts/slideLayout2.xml"/><Relationship Id="rId6" Type="http://schemas.openxmlformats.org/officeDocument/2006/relationships/hyperlink" Target="https://en.wikipedia.org/wiki/Washington_Post" TargetMode="External"/><Relationship Id="rId5" Type="http://schemas.openxmlformats.org/officeDocument/2006/relationships/hyperlink" Target="https://www.washingtonpost.com/news/the-intersect/wp/2017/01/29/airbnb-offers-free-housing-to-refugees-and-others-in-limbo-after-trumps-executive-order/" TargetMode="External"/><Relationship Id="rId4" Type="http://schemas.openxmlformats.org/officeDocument/2006/relationships/hyperlink" Target="https://en.wikipedia.org/wiki/TechCrunch"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8731-2849-3AE4-DB65-672829FF2AED}"/>
              </a:ext>
            </a:extLst>
          </p:cNvPr>
          <p:cNvSpPr>
            <a:spLocks noGrp="1"/>
          </p:cNvSpPr>
          <p:nvPr>
            <p:ph type="ctrTitle"/>
          </p:nvPr>
        </p:nvSpPr>
        <p:spPr>
          <a:xfrm>
            <a:off x="3883742" y="599768"/>
            <a:ext cx="7855974" cy="4788310"/>
          </a:xfrm>
        </p:spPr>
        <p:txBody>
          <a:bodyPr>
            <a:normAutofit/>
          </a:bodyPr>
          <a:lstStyle/>
          <a:p>
            <a:r>
              <a:rPr lang="en-US" sz="6000" dirty="0">
                <a:ln w="3175" cmpd="sng">
                  <a:solidFill>
                    <a:schemeClr val="tx1">
                      <a:alpha val="26000"/>
                    </a:schemeClr>
                  </a:solidFill>
                </a:ln>
                <a:solidFill>
                  <a:schemeClr val="bg1"/>
                </a:solidFill>
                <a:effectLst>
                  <a:glow rad="127000">
                    <a:schemeClr val="accent1">
                      <a:lumMod val="40000"/>
                      <a:lumOff val="60000"/>
                      <a:alpha val="7000"/>
                    </a:schemeClr>
                  </a:glow>
                </a:effectLst>
                <a:latin typeface="Bahnschrift SemiBold SemiConden" panose="020B0502040204020203" pitchFamily="34" charset="0"/>
              </a:rPr>
              <a:t>Real Estate Marketing Analytics on Airbnb in Washington</a:t>
            </a:r>
          </a:p>
        </p:txBody>
      </p:sp>
    </p:spTree>
    <p:extLst>
      <p:ext uri="{BB962C8B-B14F-4D97-AF65-F5344CB8AC3E}">
        <p14:creationId xmlns:p14="http://schemas.microsoft.com/office/powerpoint/2010/main" val="411855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5B1AE-0118-DA68-3F11-7B4C3FE5847C}"/>
              </a:ext>
            </a:extLst>
          </p:cNvPr>
          <p:cNvSpPr>
            <a:spLocks noGrp="1" noRot="1" noMove="1" noResize="1" noEditPoints="1" noAdjustHandles="1" noChangeArrowheads="1" noChangeShapeType="1"/>
          </p:cNvSpPr>
          <p:nvPr>
            <p:ph type="title"/>
          </p:nvPr>
        </p:nvSpPr>
        <p:spPr>
          <a:xfrm>
            <a:off x="361338" y="267711"/>
            <a:ext cx="11112908" cy="1140542"/>
          </a:xfrm>
        </p:spPr>
        <p:txBody>
          <a:bodyPr>
            <a:normAutofit/>
          </a:bodyPr>
          <a:lstStyle/>
          <a:p>
            <a:r>
              <a:rPr lang="en-US" dirty="0"/>
              <a:t>Analyzing Amenity resulting in Higher Prices.</a:t>
            </a:r>
          </a:p>
        </p:txBody>
      </p:sp>
      <p:sp>
        <p:nvSpPr>
          <p:cNvPr id="3" name="Content Placeholder 2">
            <a:extLst>
              <a:ext uri="{FF2B5EF4-FFF2-40B4-BE49-F238E27FC236}">
                <a16:creationId xmlns:a16="http://schemas.microsoft.com/office/drawing/2014/main" id="{778C492D-B797-E913-F9C0-518B6BA8B6D0}"/>
              </a:ext>
            </a:extLst>
          </p:cNvPr>
          <p:cNvSpPr>
            <a:spLocks noGrp="1" noRot="1" noMove="1" noResize="1" noEditPoints="1" noAdjustHandles="1" noChangeArrowheads="1" noChangeShapeType="1"/>
          </p:cNvSpPr>
          <p:nvPr>
            <p:ph idx="1"/>
          </p:nvPr>
        </p:nvSpPr>
        <p:spPr>
          <a:xfrm>
            <a:off x="361338" y="1237500"/>
            <a:ext cx="7524134" cy="5005984"/>
          </a:xfrm>
        </p:spPr>
        <p:txBody>
          <a:bodyPr>
            <a:normAutofit/>
          </a:bodyPr>
          <a:lstStyle/>
          <a:p>
            <a:pPr marL="0" indent="0" algn="just">
              <a:lnSpc>
                <a:spcPct val="90000"/>
              </a:lnSpc>
              <a:buNone/>
            </a:pPr>
            <a:r>
              <a:rPr lang="en-US" sz="1400" b="1" dirty="0"/>
              <a:t>Insights:</a:t>
            </a:r>
          </a:p>
          <a:p>
            <a:pPr rtl="0"/>
            <a:r>
              <a:rPr lang="en-US" sz="1400" dirty="0">
                <a:effectLst/>
              </a:rPr>
              <a:t>Certain amenities can greatly influence the price of a listing. In particular,  amenities such as ‘Hot Water', 'Dryer', 'Heating', 'Wireless Internet', 'Smoke Detector', and 'Free Parking' are commonly found in the most expensive listings. </a:t>
            </a:r>
          </a:p>
          <a:p>
            <a:pPr rtl="0"/>
            <a:r>
              <a:rPr lang="en-US" sz="1400" dirty="0">
                <a:effectLst/>
              </a:rPr>
              <a:t>Hosts should consider offering these amenities to justify a higher price for their listing.</a:t>
            </a:r>
          </a:p>
          <a:p>
            <a:pPr rtl="0"/>
            <a:r>
              <a:rPr lang="en-US" sz="1400" dirty="0">
                <a:effectLst/>
              </a:rPr>
              <a:t>The type of room and property also play a significant role in the price of a listing. </a:t>
            </a:r>
          </a:p>
          <a:p>
            <a:pPr marL="0" indent="0" rtl="0">
              <a:buNone/>
            </a:pPr>
            <a:endParaRPr lang="en-US" sz="1400" dirty="0">
              <a:effectLst/>
            </a:endParaRPr>
          </a:p>
          <a:p>
            <a:pPr marL="0" indent="0" algn="just">
              <a:lnSpc>
                <a:spcPct val="90000"/>
              </a:lnSpc>
              <a:buNone/>
            </a:pPr>
            <a:r>
              <a:rPr lang="en-US" sz="1400" b="1" dirty="0"/>
              <a:t>Recommendations:</a:t>
            </a:r>
          </a:p>
          <a:p>
            <a:pPr rtl="0"/>
            <a:r>
              <a:rPr lang="en-US" sz="1400" dirty="0"/>
              <a:t>Hosts should consider offering amenities such as Washer, Dryer, Heating, Wireless Internet, Smoke Detector, and Free Parking to justify a higher price for their listing.</a:t>
            </a:r>
          </a:p>
          <a:p>
            <a:pPr rtl="0"/>
            <a:r>
              <a:rPr lang="en-US" sz="1400" dirty="0"/>
              <a:t>Hosts should consider listing their entire property, such as entire apartments and houses, to potentially fetch higher prices.</a:t>
            </a:r>
          </a:p>
          <a:p>
            <a:pPr rtl="0"/>
            <a:r>
              <a:rPr lang="en-US" sz="1400" dirty="0"/>
              <a:t>Hosts should consider investing in unique and rare property types, such as boat houses, to potentially increase the value of their listing.</a:t>
            </a:r>
            <a:endParaRPr lang="en-US" sz="1300" dirty="0"/>
          </a:p>
        </p:txBody>
      </p:sp>
      <p:pic>
        <p:nvPicPr>
          <p:cNvPr id="8" name="Picture 7">
            <a:extLst>
              <a:ext uri="{FF2B5EF4-FFF2-40B4-BE49-F238E27FC236}">
                <a16:creationId xmlns:a16="http://schemas.microsoft.com/office/drawing/2014/main" id="{4336F65B-3EEA-A317-EC47-27F86B9E05BD}"/>
              </a:ext>
            </a:extLst>
          </p:cNvPr>
          <p:cNvPicPr>
            <a:picLocks noChangeAspect="1"/>
          </p:cNvPicPr>
          <p:nvPr/>
        </p:nvPicPr>
        <p:blipFill>
          <a:blip r:embed="rId2"/>
          <a:stretch>
            <a:fillRect/>
          </a:stretch>
        </p:blipFill>
        <p:spPr>
          <a:xfrm>
            <a:off x="7983794" y="1938477"/>
            <a:ext cx="4000976" cy="3380775"/>
          </a:xfrm>
          <a:prstGeom prst="rect">
            <a:avLst/>
          </a:prstGeom>
        </p:spPr>
      </p:pic>
    </p:spTree>
    <p:extLst>
      <p:ext uri="{BB962C8B-B14F-4D97-AF65-F5344CB8AC3E}">
        <p14:creationId xmlns:p14="http://schemas.microsoft.com/office/powerpoint/2010/main" val="2387195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5B1AE-0118-DA68-3F11-7B4C3FE5847C}"/>
              </a:ext>
            </a:extLst>
          </p:cNvPr>
          <p:cNvSpPr>
            <a:spLocks/>
          </p:cNvSpPr>
          <p:nvPr>
            <p:ph type="title"/>
          </p:nvPr>
        </p:nvSpPr>
        <p:spPr>
          <a:xfrm>
            <a:off x="324465" y="255640"/>
            <a:ext cx="11076632" cy="983226"/>
          </a:xfrm>
        </p:spPr>
        <p:txBody>
          <a:bodyPr>
            <a:noAutofit/>
          </a:bodyPr>
          <a:lstStyle/>
          <a:p>
            <a:r>
              <a:rPr lang="en-US" sz="3100" dirty="0"/>
              <a:t>Top 10 No. of Listings and Median Price with Neighborhood</a:t>
            </a:r>
          </a:p>
        </p:txBody>
      </p:sp>
      <p:sp>
        <p:nvSpPr>
          <p:cNvPr id="3" name="Content Placeholder 2">
            <a:extLst>
              <a:ext uri="{FF2B5EF4-FFF2-40B4-BE49-F238E27FC236}">
                <a16:creationId xmlns:a16="http://schemas.microsoft.com/office/drawing/2014/main" id="{778C492D-B797-E913-F9C0-518B6BA8B6D0}"/>
              </a:ext>
            </a:extLst>
          </p:cNvPr>
          <p:cNvSpPr>
            <a:spLocks/>
          </p:cNvSpPr>
          <p:nvPr>
            <p:ph idx="1"/>
          </p:nvPr>
        </p:nvSpPr>
        <p:spPr>
          <a:xfrm>
            <a:off x="324465" y="1238866"/>
            <a:ext cx="5581035" cy="5363493"/>
          </a:xfrm>
        </p:spPr>
        <p:txBody>
          <a:bodyPr>
            <a:normAutofit/>
          </a:bodyPr>
          <a:lstStyle/>
          <a:p>
            <a:pPr marL="0" indent="0">
              <a:lnSpc>
                <a:spcPct val="90000"/>
              </a:lnSpc>
              <a:buNone/>
            </a:pPr>
            <a:r>
              <a:rPr lang="en-US" sz="1400" b="1" dirty="0"/>
              <a:t>Insights:</a:t>
            </a:r>
          </a:p>
          <a:p>
            <a:pPr rtl="0">
              <a:lnSpc>
                <a:spcPct val="90000"/>
              </a:lnSpc>
            </a:pPr>
            <a:r>
              <a:rPr lang="en-US" sz="1400" dirty="0"/>
              <a:t>Our analysis shows that certain neighborhoods tend to have higher median prices compared to others. This could be due to various factors such as the neighborhood's proximity to popular tourist attractions or the quality of the properties in the area.</a:t>
            </a:r>
          </a:p>
          <a:p>
            <a:pPr rtl="0">
              <a:lnSpc>
                <a:spcPct val="90000"/>
              </a:lnSpc>
            </a:pPr>
            <a:r>
              <a:rPr lang="en-US" sz="1400" dirty="0"/>
              <a:t>While some expensive neighborhoods have a high number of listings, others have fewer listings. This could be due to various factors such as limited availability of properties or the exclusivity of the neighborhood.</a:t>
            </a:r>
          </a:p>
          <a:p>
            <a:pPr>
              <a:lnSpc>
                <a:spcPct val="90000"/>
              </a:lnSpc>
            </a:pPr>
            <a:endParaRPr lang="en-US" sz="1400" b="1" dirty="0"/>
          </a:p>
          <a:p>
            <a:pPr marL="0" indent="0">
              <a:lnSpc>
                <a:spcPct val="90000"/>
              </a:lnSpc>
              <a:buNone/>
            </a:pPr>
            <a:r>
              <a:rPr lang="en-US" sz="1400" b="1" dirty="0"/>
              <a:t>Recommendations:</a:t>
            </a:r>
          </a:p>
          <a:p>
            <a:pPr rtl="0">
              <a:lnSpc>
                <a:spcPct val="90000"/>
              </a:lnSpc>
            </a:pPr>
            <a:r>
              <a:rPr lang="en-US" sz="1400" dirty="0"/>
              <a:t>The location of a property can greatly impact its pricing. Hosts should analyze the neighborhood in which their property is located and compare its pricing with similar properties in the area.</a:t>
            </a:r>
          </a:p>
          <a:p>
            <a:pPr rtl="0">
              <a:lnSpc>
                <a:spcPct val="90000"/>
              </a:lnSpc>
            </a:pPr>
            <a:r>
              <a:rPr lang="en-US" sz="1400" dirty="0"/>
              <a:t> If the neighborhood has high demand and limited availability, they can consider setting a higher price.</a:t>
            </a:r>
          </a:p>
          <a:p>
            <a:pPr rtl="0">
              <a:lnSpc>
                <a:spcPct val="90000"/>
              </a:lnSpc>
            </a:pPr>
            <a:r>
              <a:rPr lang="en-US" sz="1400" dirty="0"/>
              <a:t>While the location is important, hosts should also ensure that their property offers the amenities and quality that justify the price. Guests are willing to pay more for properties that offer unique features and a higher quality experience.</a:t>
            </a:r>
          </a:p>
          <a:p>
            <a:pPr>
              <a:lnSpc>
                <a:spcPct val="90000"/>
              </a:lnSpc>
            </a:pPr>
            <a:endParaRPr lang="en-US" sz="1000" dirty="0"/>
          </a:p>
        </p:txBody>
      </p:sp>
      <p:pic>
        <p:nvPicPr>
          <p:cNvPr id="5" name="Picture 4">
            <a:extLst>
              <a:ext uri="{FF2B5EF4-FFF2-40B4-BE49-F238E27FC236}">
                <a16:creationId xmlns:a16="http://schemas.microsoft.com/office/drawing/2014/main" id="{53962147-7EC3-D8DF-91B3-782DBA57BC44}"/>
              </a:ext>
            </a:extLst>
          </p:cNvPr>
          <p:cNvPicPr>
            <a:picLocks noChangeAspect="1"/>
          </p:cNvPicPr>
          <p:nvPr/>
        </p:nvPicPr>
        <p:blipFill rotWithShape="1">
          <a:blip r:embed="rId3"/>
          <a:srcRect l="9233" r="7509" b="-3"/>
          <a:stretch/>
        </p:blipFill>
        <p:spPr>
          <a:xfrm>
            <a:off x="6286502" y="1537627"/>
            <a:ext cx="5835854" cy="532037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991930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5B1AE-0118-DA68-3F11-7B4C3FE5847C}"/>
              </a:ext>
            </a:extLst>
          </p:cNvPr>
          <p:cNvSpPr>
            <a:spLocks noGrp="1" noRot="1" noMove="1" noResize="1" noEditPoints="1" noAdjustHandles="1" noChangeArrowheads="1" noChangeShapeType="1"/>
          </p:cNvSpPr>
          <p:nvPr>
            <p:ph type="title"/>
          </p:nvPr>
        </p:nvSpPr>
        <p:spPr>
          <a:xfrm>
            <a:off x="361338" y="267711"/>
            <a:ext cx="11112908" cy="1140542"/>
          </a:xfrm>
        </p:spPr>
        <p:txBody>
          <a:bodyPr>
            <a:normAutofit fontScale="90000"/>
          </a:bodyPr>
          <a:lstStyle/>
          <a:p>
            <a:r>
              <a:rPr lang="en-US" dirty="0"/>
              <a:t>Top 10 Hosts (IDs) having the most listings on Airbnb</a:t>
            </a:r>
          </a:p>
        </p:txBody>
      </p:sp>
      <p:sp>
        <p:nvSpPr>
          <p:cNvPr id="3" name="Content Placeholder 2">
            <a:extLst>
              <a:ext uri="{FF2B5EF4-FFF2-40B4-BE49-F238E27FC236}">
                <a16:creationId xmlns:a16="http://schemas.microsoft.com/office/drawing/2014/main" id="{778C492D-B797-E913-F9C0-518B6BA8B6D0}"/>
              </a:ext>
            </a:extLst>
          </p:cNvPr>
          <p:cNvSpPr>
            <a:spLocks noGrp="1" noRot="1" noMove="1" noResize="1" noEditPoints="1" noAdjustHandles="1" noChangeArrowheads="1" noChangeShapeType="1"/>
          </p:cNvSpPr>
          <p:nvPr>
            <p:ph idx="1"/>
          </p:nvPr>
        </p:nvSpPr>
        <p:spPr>
          <a:xfrm>
            <a:off x="361338" y="1237500"/>
            <a:ext cx="7524134" cy="5005984"/>
          </a:xfrm>
        </p:spPr>
        <p:txBody>
          <a:bodyPr>
            <a:normAutofit/>
          </a:bodyPr>
          <a:lstStyle/>
          <a:p>
            <a:pPr marL="0" indent="0" algn="just">
              <a:lnSpc>
                <a:spcPct val="90000"/>
              </a:lnSpc>
              <a:buNone/>
            </a:pPr>
            <a:r>
              <a:rPr lang="en-US" sz="1400" b="1" dirty="0"/>
              <a:t>Insights:</a:t>
            </a:r>
          </a:p>
          <a:p>
            <a:pPr algn="just">
              <a:lnSpc>
                <a:spcPct val="90000"/>
              </a:lnSpc>
            </a:pPr>
            <a:r>
              <a:rPr lang="en-US" sz="1400" dirty="0"/>
              <a:t>The fact that the top 10 hosts have a good distribution in the number of listings they have indicates that Airbnb in Washington is not monopolized by a small group of hosts. This is a positive sign as it suggests healthy competition and a diverse range of options for guests to choose from. </a:t>
            </a:r>
          </a:p>
          <a:p>
            <a:pPr algn="just">
              <a:lnSpc>
                <a:spcPct val="90000"/>
              </a:lnSpc>
            </a:pPr>
            <a:r>
              <a:rPr lang="en-US" sz="1400" dirty="0"/>
              <a:t>It is also worth noting that having many listings can potentially increase a host's revenue, but it can also require more resources and management efforts to maintain those listings. As such, hosts should carefully consider the potential benefits and drawbacks before expanding their listings.</a:t>
            </a:r>
            <a:endParaRPr lang="en-US" sz="1400" b="1" dirty="0"/>
          </a:p>
          <a:p>
            <a:pPr marL="0" indent="0" algn="just">
              <a:lnSpc>
                <a:spcPct val="90000"/>
              </a:lnSpc>
              <a:buNone/>
            </a:pPr>
            <a:r>
              <a:rPr lang="en-US" sz="1400" b="1" dirty="0"/>
              <a:t>Recommendations:</a:t>
            </a:r>
          </a:p>
          <a:p>
            <a:pPr rtl="0"/>
            <a:r>
              <a:rPr lang="en-US" sz="1400" dirty="0">
                <a:effectLst/>
              </a:rPr>
              <a:t>Hosts should strive to offer unique and high-quality listings to stand out among the competition. This can include adding desirable amenities and providing excellent customer service.</a:t>
            </a:r>
          </a:p>
          <a:p>
            <a:pPr rtl="0"/>
            <a:r>
              <a:rPr lang="en-US" sz="1400" dirty="0">
                <a:effectLst/>
              </a:rPr>
              <a:t>Hosts should carefully manage their listings to ensure that they are offering a high-quality experience to guests. This can include regular maintenance, prompt communication, and attention to detail.</a:t>
            </a:r>
          </a:p>
          <a:p>
            <a:pPr rtl="0"/>
            <a:r>
              <a:rPr lang="en-US" sz="1400" dirty="0">
                <a:effectLst/>
              </a:rPr>
              <a:t>Hosts should consider expanding their listings if they have the resources and capacity to do so but should also be mindful of the potential drawbacks such as increased management efforts and the need for additional resources. It may be more beneficial to focus on improving the quality of existing listings before expanding.</a:t>
            </a:r>
          </a:p>
          <a:p>
            <a:pPr>
              <a:lnSpc>
                <a:spcPct val="90000"/>
              </a:lnSpc>
            </a:pPr>
            <a:endParaRPr lang="en-US" sz="1300" dirty="0"/>
          </a:p>
        </p:txBody>
      </p:sp>
      <p:pic>
        <p:nvPicPr>
          <p:cNvPr id="5" name="Picture 4">
            <a:extLst>
              <a:ext uri="{FF2B5EF4-FFF2-40B4-BE49-F238E27FC236}">
                <a16:creationId xmlns:a16="http://schemas.microsoft.com/office/drawing/2014/main" id="{7E7CF415-BA56-3D05-44E7-128703793601}"/>
              </a:ext>
            </a:extLst>
          </p:cNvPr>
          <p:cNvPicPr>
            <a:picLocks noChangeAspect="1"/>
          </p:cNvPicPr>
          <p:nvPr/>
        </p:nvPicPr>
        <p:blipFill>
          <a:blip r:embed="rId2"/>
          <a:stretch>
            <a:fillRect/>
          </a:stretch>
        </p:blipFill>
        <p:spPr>
          <a:xfrm>
            <a:off x="8062452" y="1607662"/>
            <a:ext cx="3962400" cy="3642676"/>
          </a:xfrm>
          <a:prstGeom prst="rect">
            <a:avLst/>
          </a:prstGeom>
        </p:spPr>
      </p:pic>
    </p:spTree>
    <p:extLst>
      <p:ext uri="{BB962C8B-B14F-4D97-AF65-F5344CB8AC3E}">
        <p14:creationId xmlns:p14="http://schemas.microsoft.com/office/powerpoint/2010/main" val="900950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5B1AE-0118-DA68-3F11-7B4C3FE5847C}"/>
              </a:ext>
            </a:extLst>
          </p:cNvPr>
          <p:cNvSpPr>
            <a:spLocks noGrp="1" noRot="1" noMove="1" noResize="1" noEditPoints="1" noAdjustHandles="1" noChangeArrowheads="1" noChangeShapeType="1"/>
          </p:cNvSpPr>
          <p:nvPr>
            <p:ph type="title"/>
          </p:nvPr>
        </p:nvSpPr>
        <p:spPr>
          <a:xfrm>
            <a:off x="361338" y="267711"/>
            <a:ext cx="11112908" cy="1140542"/>
          </a:xfrm>
        </p:spPr>
        <p:txBody>
          <a:bodyPr>
            <a:normAutofit fontScale="90000"/>
          </a:bodyPr>
          <a:lstStyle/>
          <a:p>
            <a:r>
              <a:rPr lang="en-US" dirty="0"/>
              <a:t>Average Airbnb Prices in Washington By Year and Month</a:t>
            </a:r>
          </a:p>
        </p:txBody>
      </p:sp>
      <p:sp>
        <p:nvSpPr>
          <p:cNvPr id="3" name="Content Placeholder 2">
            <a:extLst>
              <a:ext uri="{FF2B5EF4-FFF2-40B4-BE49-F238E27FC236}">
                <a16:creationId xmlns:a16="http://schemas.microsoft.com/office/drawing/2014/main" id="{778C492D-B797-E913-F9C0-518B6BA8B6D0}"/>
              </a:ext>
            </a:extLst>
          </p:cNvPr>
          <p:cNvSpPr>
            <a:spLocks/>
          </p:cNvSpPr>
          <p:nvPr>
            <p:ph idx="1"/>
          </p:nvPr>
        </p:nvSpPr>
        <p:spPr>
          <a:xfrm>
            <a:off x="361338" y="1237500"/>
            <a:ext cx="7012856" cy="5005984"/>
          </a:xfrm>
        </p:spPr>
        <p:txBody>
          <a:bodyPr>
            <a:normAutofit/>
          </a:bodyPr>
          <a:lstStyle/>
          <a:p>
            <a:pPr marL="0" indent="0" algn="just">
              <a:lnSpc>
                <a:spcPct val="90000"/>
              </a:lnSpc>
              <a:buNone/>
            </a:pPr>
            <a:r>
              <a:rPr lang="en-US" sz="1400" b="1" dirty="0"/>
              <a:t>Insights:</a:t>
            </a:r>
          </a:p>
          <a:p>
            <a:pPr algn="just">
              <a:lnSpc>
                <a:spcPct val="90000"/>
              </a:lnSpc>
            </a:pPr>
            <a:r>
              <a:rPr lang="en-US" sz="1400" dirty="0"/>
              <a:t>The line chart shows that the average price of Airbnb listings in Washington, D.C. has fluctuated over the years, with some years seeing a significant increase in price. </a:t>
            </a:r>
          </a:p>
          <a:p>
            <a:pPr algn="just">
              <a:lnSpc>
                <a:spcPct val="90000"/>
              </a:lnSpc>
            </a:pPr>
            <a:r>
              <a:rPr lang="en-US" sz="1400" dirty="0"/>
              <a:t>The year 2009 had the highest increase in average price compared to the previous year, while the years 2011 and 2016 saw significant decreases in average price compared to the previous year. </a:t>
            </a:r>
          </a:p>
          <a:p>
            <a:pPr algn="just">
              <a:lnSpc>
                <a:spcPct val="90000"/>
              </a:lnSpc>
            </a:pPr>
            <a:r>
              <a:rPr lang="en-US" sz="1400" dirty="0"/>
              <a:t>The peak average price occurred in the year 2018. These insights can be used by hosts to adjust their pricing strategies based on market trends and demand.</a:t>
            </a:r>
          </a:p>
          <a:p>
            <a:pPr marL="0" indent="0" algn="just">
              <a:lnSpc>
                <a:spcPct val="90000"/>
              </a:lnSpc>
              <a:buNone/>
            </a:pPr>
            <a:endParaRPr lang="en-US" sz="1400" b="1" dirty="0"/>
          </a:p>
          <a:p>
            <a:pPr marL="0" indent="0" algn="just">
              <a:lnSpc>
                <a:spcPct val="90000"/>
              </a:lnSpc>
              <a:buNone/>
            </a:pPr>
            <a:r>
              <a:rPr lang="en-US" sz="1400" b="1" dirty="0"/>
              <a:t>Recommendations:</a:t>
            </a:r>
          </a:p>
          <a:p>
            <a:pPr rtl="0"/>
            <a:r>
              <a:rPr lang="en-US" sz="1400" dirty="0"/>
              <a:t>Hosts should be aware of the trend of seasonal fluctuations in prices and adjust their rates accordingly to maximize their profits.</a:t>
            </a:r>
          </a:p>
          <a:p>
            <a:pPr rtl="0"/>
            <a:r>
              <a:rPr lang="en-US" sz="1400" dirty="0"/>
              <a:t>Hosts should also monitor the market trends closely and adjust their pricing strategy accordingly.</a:t>
            </a:r>
          </a:p>
          <a:p>
            <a:pPr rtl="0"/>
            <a:r>
              <a:rPr lang="en-US" sz="1400" dirty="0">
                <a:effectLst/>
              </a:rPr>
              <a:t>Guests should also be aware of the seasonal fluctuations in prices and plan their travel accordingly to save money. They can consider traveling during the off-season or mid-week to take advantage of lower prices.</a:t>
            </a:r>
          </a:p>
          <a:p>
            <a:pPr>
              <a:lnSpc>
                <a:spcPct val="90000"/>
              </a:lnSpc>
            </a:pPr>
            <a:endParaRPr lang="en-US" sz="1300" dirty="0"/>
          </a:p>
        </p:txBody>
      </p:sp>
      <p:pic>
        <p:nvPicPr>
          <p:cNvPr id="8" name="Picture 7">
            <a:extLst>
              <a:ext uri="{FF2B5EF4-FFF2-40B4-BE49-F238E27FC236}">
                <a16:creationId xmlns:a16="http://schemas.microsoft.com/office/drawing/2014/main" id="{671A2FDA-0693-FC36-3B47-0BA401FF3042}"/>
              </a:ext>
            </a:extLst>
          </p:cNvPr>
          <p:cNvPicPr>
            <a:picLocks noChangeAspect="1"/>
          </p:cNvPicPr>
          <p:nvPr/>
        </p:nvPicPr>
        <p:blipFill>
          <a:blip r:embed="rId2"/>
          <a:stretch>
            <a:fillRect/>
          </a:stretch>
        </p:blipFill>
        <p:spPr>
          <a:xfrm>
            <a:off x="7551174" y="1909717"/>
            <a:ext cx="4372689" cy="3661549"/>
          </a:xfrm>
          <a:prstGeom prst="rect">
            <a:avLst/>
          </a:prstGeom>
        </p:spPr>
      </p:pic>
    </p:spTree>
    <p:extLst>
      <p:ext uri="{BB962C8B-B14F-4D97-AF65-F5344CB8AC3E}">
        <p14:creationId xmlns:p14="http://schemas.microsoft.com/office/powerpoint/2010/main" val="2346464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165D-AEDD-A8E8-A54A-C66CD822CDA1}"/>
              </a:ext>
            </a:extLst>
          </p:cNvPr>
          <p:cNvSpPr>
            <a:spLocks noGrp="1" noRot="1" noMove="1" noResize="1" noEditPoints="1" noAdjustHandles="1" noChangeArrowheads="1" noChangeShapeType="1"/>
          </p:cNvSpPr>
          <p:nvPr>
            <p:ph type="title"/>
          </p:nvPr>
        </p:nvSpPr>
        <p:spPr>
          <a:xfrm>
            <a:off x="331840" y="255640"/>
            <a:ext cx="10131425" cy="1376516"/>
          </a:xfrm>
        </p:spPr>
        <p:txBody>
          <a:bodyPr/>
          <a:lstStyle/>
          <a:p>
            <a:r>
              <a:rPr lang="en-US" dirty="0"/>
              <a:t>References</a:t>
            </a:r>
          </a:p>
        </p:txBody>
      </p:sp>
      <p:sp>
        <p:nvSpPr>
          <p:cNvPr id="3" name="Content Placeholder 2">
            <a:extLst>
              <a:ext uri="{FF2B5EF4-FFF2-40B4-BE49-F238E27FC236}">
                <a16:creationId xmlns:a16="http://schemas.microsoft.com/office/drawing/2014/main" id="{3575B3C7-4DE6-8172-3E1B-A6BF55EED00E}"/>
              </a:ext>
            </a:extLst>
          </p:cNvPr>
          <p:cNvSpPr>
            <a:spLocks noGrp="1" noRot="1" noMove="1" noResize="1" noEditPoints="1" noAdjustHandles="1" noChangeArrowheads="1" noChangeShapeType="1"/>
          </p:cNvSpPr>
          <p:nvPr>
            <p:ph idx="1"/>
          </p:nvPr>
        </p:nvSpPr>
        <p:spPr>
          <a:xfrm>
            <a:off x="331839" y="1474839"/>
            <a:ext cx="11191567" cy="5127522"/>
          </a:xfrm>
        </p:spPr>
        <p:txBody>
          <a:bodyPr>
            <a:normAutofit/>
          </a:bodyPr>
          <a:lstStyle/>
          <a:p>
            <a:pPr marL="342900" lvl="0" indent="-342900">
              <a:lnSpc>
                <a:spcPct val="107000"/>
              </a:lnSpc>
              <a:spcAft>
                <a:spcPts val="120"/>
              </a:spcAft>
              <a:buFont typeface="Symbol" panose="05050102010706020507" pitchFamily="18" charset="2"/>
              <a:buChar char=""/>
            </a:pPr>
            <a:r>
              <a:rPr lang="en-CA" sz="1800"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 </a:t>
            </a:r>
            <a:r>
              <a:rPr lang="en-CA" sz="1800" i="1" dirty="0" err="1">
                <a:effectLst/>
                <a:latin typeface="Arial" panose="020B0604020202020204" pitchFamily="34" charset="0"/>
                <a:ea typeface="Calibri" panose="020F0502020204030204" pitchFamily="34" charset="0"/>
                <a:cs typeface="Times New Roman" panose="02020603050405020304" pitchFamily="18" charset="0"/>
              </a:rPr>
              <a:t>Schonfeld</a:t>
            </a:r>
            <a:r>
              <a:rPr lang="en-CA" sz="1800" i="1" dirty="0">
                <a:effectLst/>
                <a:latin typeface="Arial" panose="020B0604020202020204" pitchFamily="34" charset="0"/>
                <a:ea typeface="Calibri" panose="020F0502020204030204" pitchFamily="34" charset="0"/>
                <a:cs typeface="Times New Roman" panose="02020603050405020304" pitchFamily="18" charset="0"/>
              </a:rPr>
              <a:t>, Erik (11 August 2008). </a:t>
            </a:r>
            <a:r>
              <a:rPr lang="en-CA" sz="1800" i="1" u="sng" dirty="0">
                <a:solidFill>
                  <a:srgbClr val="3366CC"/>
                </a:solidFill>
                <a:effectLst/>
                <a:latin typeface="Arial" panose="020B0604020202020204" pitchFamily="34" charset="0"/>
                <a:ea typeface="Calibri" panose="020F0502020204030204" pitchFamily="34" charset="0"/>
                <a:cs typeface="Times New Roman" panose="02020603050405020304" pitchFamily="18" charset="0"/>
                <a:hlinkClick r:id="rId2"/>
              </a:rPr>
              <a:t>"</a:t>
            </a:r>
            <a:r>
              <a:rPr lang="en-CA" sz="1800" i="1" u="sng" dirty="0" err="1">
                <a:solidFill>
                  <a:srgbClr val="3366CC"/>
                </a:solidFill>
                <a:effectLst/>
                <a:latin typeface="Arial" panose="020B0604020202020204" pitchFamily="34" charset="0"/>
                <a:ea typeface="Calibri" panose="020F0502020204030204" pitchFamily="34" charset="0"/>
                <a:cs typeface="Times New Roman" panose="02020603050405020304" pitchFamily="18" charset="0"/>
                <a:hlinkClick r:id="rId2"/>
              </a:rPr>
              <a:t>AirBed</a:t>
            </a:r>
            <a:r>
              <a:rPr lang="en-CA" sz="1800" i="1" u="sng" dirty="0">
                <a:solidFill>
                  <a:srgbClr val="3366CC"/>
                </a:solidFill>
                <a:effectLst/>
                <a:latin typeface="Arial" panose="020B0604020202020204" pitchFamily="34" charset="0"/>
                <a:ea typeface="Calibri" panose="020F0502020204030204" pitchFamily="34" charset="0"/>
                <a:cs typeface="Times New Roman" panose="02020603050405020304" pitchFamily="18" charset="0"/>
                <a:hlinkClick r:id="rId2"/>
              </a:rPr>
              <a:t> And Breakfast Takes Pad Crashing To A Whole New Level"</a:t>
            </a:r>
            <a:r>
              <a:rPr lang="en-CA" sz="1800" i="1"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 </a:t>
            </a:r>
            <a:r>
              <a:rPr lang="en-CA" sz="1800" i="1" dirty="0">
                <a:effectLst/>
                <a:latin typeface="Arial" panose="020B0604020202020204" pitchFamily="34" charset="0"/>
                <a:ea typeface="Calibri" panose="020F0502020204030204" pitchFamily="34" charset="0"/>
                <a:cs typeface="Times New Roman" panose="02020603050405020304" pitchFamily="18" charset="0"/>
              </a:rPr>
              <a:t>TechCrunch. Retrieved 13 December 2012.</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
              </a:spcAft>
              <a:buFont typeface="Symbol" panose="05050102010706020507" pitchFamily="18" charset="2"/>
              <a:buChar char=""/>
            </a:pPr>
            <a:r>
              <a:rPr lang="en-CA" sz="1800" dirty="0">
                <a:effectLst/>
                <a:latin typeface="Arial" panose="020B0604020202020204" pitchFamily="34" charset="0"/>
                <a:ea typeface="Calibri" panose="020F0502020204030204" pitchFamily="34" charset="0"/>
                <a:cs typeface="Times New Roman" panose="02020603050405020304" pitchFamily="18" charset="0"/>
              </a:rPr>
              <a:t> </a:t>
            </a:r>
            <a:r>
              <a:rPr lang="en-CA" sz="1800" i="1" dirty="0">
                <a:effectLst/>
                <a:latin typeface="Arial" panose="020B0604020202020204" pitchFamily="34" charset="0"/>
                <a:ea typeface="Calibri" panose="020F0502020204030204" pitchFamily="34" charset="0"/>
                <a:cs typeface="Times New Roman" panose="02020603050405020304" pitchFamily="18" charset="0"/>
              </a:rPr>
              <a:t>Lawler, Ryan (January 30, 2015). </a:t>
            </a:r>
            <a:r>
              <a:rPr lang="en-CA" sz="1800" i="1" u="sng" dirty="0">
                <a:solidFill>
                  <a:srgbClr val="3366CC"/>
                </a:solidFill>
                <a:effectLst/>
                <a:latin typeface="Arial" panose="020B0604020202020204" pitchFamily="34" charset="0"/>
                <a:ea typeface="Calibri" panose="020F0502020204030204" pitchFamily="34" charset="0"/>
                <a:cs typeface="Times New Roman" panose="02020603050405020304" pitchFamily="18" charset="0"/>
                <a:hlinkClick r:id="rId3"/>
              </a:rPr>
              <a:t>"Airbnb To Begin Collecting Taxes In Amsterdam, San Jose, Chicago, And Washington, D.C."</a:t>
            </a:r>
            <a:r>
              <a:rPr lang="en-CA" sz="1800" i="1"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 </a:t>
            </a:r>
            <a:r>
              <a:rPr lang="en-CA" sz="1800" i="1" u="sng" dirty="0">
                <a:solidFill>
                  <a:srgbClr val="3366CC"/>
                </a:solidFill>
                <a:effectLst/>
                <a:latin typeface="Arial" panose="020B0604020202020204" pitchFamily="34" charset="0"/>
                <a:ea typeface="Calibri" panose="020F0502020204030204" pitchFamily="34" charset="0"/>
                <a:cs typeface="Times New Roman" panose="02020603050405020304" pitchFamily="18" charset="0"/>
                <a:hlinkClick r:id="rId4" tooltip="TechCrunch"/>
              </a:rPr>
              <a:t>TechCrunch</a:t>
            </a:r>
            <a:r>
              <a:rPr lang="en-CA" sz="1800" i="1"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 </a:t>
            </a:r>
            <a:r>
              <a:rPr lang="en-CA" sz="1800" i="1" dirty="0">
                <a:effectLst/>
                <a:latin typeface="Arial" panose="020B0604020202020204" pitchFamily="34" charset="0"/>
                <a:ea typeface="Calibri" panose="020F0502020204030204" pitchFamily="34" charset="0"/>
                <a:cs typeface="Times New Roman" panose="02020603050405020304" pitchFamily="18" charset="0"/>
              </a:rPr>
              <a:t>Retrieved July 6, 2015.</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
              </a:spcAft>
              <a:buFont typeface="Symbol" panose="05050102010706020507" pitchFamily="18" charset="2"/>
              <a:buChar char=""/>
            </a:pPr>
            <a:r>
              <a:rPr lang="en-CA" sz="1800" dirty="0">
                <a:effectLst/>
                <a:latin typeface="Arial" panose="020B0604020202020204" pitchFamily="34" charset="0"/>
                <a:ea typeface="Calibri" panose="020F0502020204030204" pitchFamily="34" charset="0"/>
                <a:cs typeface="Times New Roman" panose="02020603050405020304" pitchFamily="18" charset="0"/>
              </a:rPr>
              <a:t> </a:t>
            </a:r>
            <a:r>
              <a:rPr lang="en-CA" sz="1800" i="1" dirty="0">
                <a:effectLst/>
                <a:latin typeface="Arial" panose="020B0604020202020204" pitchFamily="34" charset="0"/>
                <a:ea typeface="Calibri" panose="020F0502020204030204" pitchFamily="34" charset="0"/>
                <a:cs typeface="Times New Roman" panose="02020603050405020304" pitchFamily="18" charset="0"/>
              </a:rPr>
              <a:t>Wang, Amy B.; Wang, Amy B. (2017-01-29). </a:t>
            </a:r>
            <a:r>
              <a:rPr lang="en-CA" sz="1800" i="1" u="sng" dirty="0">
                <a:solidFill>
                  <a:srgbClr val="3366CC"/>
                </a:solidFill>
                <a:effectLst/>
                <a:latin typeface="Arial" panose="020B0604020202020204" pitchFamily="34" charset="0"/>
                <a:ea typeface="Calibri" panose="020F0502020204030204" pitchFamily="34" charset="0"/>
                <a:cs typeface="Times New Roman" panose="02020603050405020304" pitchFamily="18" charset="0"/>
                <a:hlinkClick r:id="rId5"/>
              </a:rPr>
              <a:t>"Airbnb offers free housing to refugees and others in limbo after Trump's executive order"</a:t>
            </a:r>
            <a:r>
              <a:rPr lang="en-CA" sz="1800" i="1"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 </a:t>
            </a:r>
            <a:r>
              <a:rPr lang="en-CA" sz="1800" i="1" u="sng" dirty="0">
                <a:solidFill>
                  <a:srgbClr val="3366CC"/>
                </a:solidFill>
                <a:effectLst/>
                <a:latin typeface="Arial" panose="020B0604020202020204" pitchFamily="34" charset="0"/>
                <a:ea typeface="Calibri" panose="020F0502020204030204" pitchFamily="34" charset="0"/>
                <a:cs typeface="Times New Roman" panose="02020603050405020304" pitchFamily="18" charset="0"/>
                <a:hlinkClick r:id="rId6" tooltip="Washington Post"/>
              </a:rPr>
              <a:t>Washington Post</a:t>
            </a:r>
            <a:r>
              <a:rPr lang="en-CA" sz="1800" i="1"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 </a:t>
            </a:r>
            <a:r>
              <a:rPr lang="en-CA" sz="1800" i="1" u="sng" dirty="0">
                <a:solidFill>
                  <a:srgbClr val="3366CC"/>
                </a:solidFill>
                <a:effectLst/>
                <a:latin typeface="Arial" panose="020B0604020202020204" pitchFamily="34" charset="0"/>
                <a:ea typeface="Calibri" panose="020F0502020204030204" pitchFamily="34" charset="0"/>
                <a:cs typeface="Times New Roman" panose="02020603050405020304" pitchFamily="18" charset="0"/>
                <a:hlinkClick r:id="rId7" tooltip="ISSN (identifier)"/>
              </a:rPr>
              <a:t>ISSN</a:t>
            </a:r>
            <a:r>
              <a:rPr lang="en-CA" sz="1800" i="1"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 </a:t>
            </a:r>
            <a:r>
              <a:rPr lang="en-CA" sz="1800" i="1" u="sng" dirty="0">
                <a:solidFill>
                  <a:srgbClr val="3366CC"/>
                </a:solidFill>
                <a:effectLst/>
                <a:latin typeface="Arial" panose="020B0604020202020204" pitchFamily="34" charset="0"/>
                <a:ea typeface="Calibri" panose="020F0502020204030204" pitchFamily="34" charset="0"/>
                <a:cs typeface="Times New Roman" panose="02020603050405020304" pitchFamily="18" charset="0"/>
                <a:hlinkClick r:id="rId8"/>
              </a:rPr>
              <a:t>0190-8286</a:t>
            </a:r>
            <a:r>
              <a:rPr lang="en-CA" sz="1800" i="1"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 Retrieved 2017-01-30.</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3435278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B4510F3-456B-2568-C8BE-DF1E59CE916A}"/>
              </a:ext>
            </a:extLst>
          </p:cNvPr>
          <p:cNvSpPr>
            <a:spLocks noGrp="1"/>
          </p:cNvSpPr>
          <p:nvPr>
            <p:ph idx="1"/>
          </p:nvPr>
        </p:nvSpPr>
        <p:spPr>
          <a:xfrm>
            <a:off x="4988658" y="1150076"/>
            <a:ext cx="6517543" cy="4557849"/>
          </a:xfrm>
        </p:spPr>
        <p:txBody>
          <a:bodyPr>
            <a:normAutofit/>
          </a:bodyPr>
          <a:lstStyle/>
          <a:p>
            <a:pPr marL="0" indent="0">
              <a:buNone/>
            </a:pPr>
            <a:r>
              <a:rPr lang="en-US" dirty="0"/>
              <a:t>   </a:t>
            </a:r>
          </a:p>
          <a:p>
            <a:pPr marL="0" indent="0">
              <a:buNone/>
            </a:pPr>
            <a:endParaRPr lang="en-US" dirty="0"/>
          </a:p>
          <a:p>
            <a:pPr marL="0" indent="0">
              <a:buNone/>
            </a:pPr>
            <a:endParaRPr lang="en-US" dirty="0"/>
          </a:p>
          <a:p>
            <a:pPr marL="0" indent="0">
              <a:buNone/>
            </a:pPr>
            <a:r>
              <a:rPr lang="en-US" dirty="0"/>
              <a:t>				  </a:t>
            </a:r>
            <a:r>
              <a:rPr lang="en-US" sz="5400" dirty="0"/>
              <a:t>Thank You</a:t>
            </a:r>
          </a:p>
        </p:txBody>
      </p:sp>
    </p:spTree>
    <p:extLst>
      <p:ext uri="{BB962C8B-B14F-4D97-AF65-F5344CB8AC3E}">
        <p14:creationId xmlns:p14="http://schemas.microsoft.com/office/powerpoint/2010/main" val="3499242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CDCF6D-7FF9-DA5E-0310-93C2809F3F2E}"/>
              </a:ext>
            </a:extLst>
          </p:cNvPr>
          <p:cNvSpPr>
            <a:spLocks noGrp="1"/>
          </p:cNvSpPr>
          <p:nvPr>
            <p:ph type="title"/>
          </p:nvPr>
        </p:nvSpPr>
        <p:spPr>
          <a:xfrm>
            <a:off x="685801" y="533400"/>
            <a:ext cx="10820400" cy="1177092"/>
          </a:xfrm>
        </p:spPr>
        <p:txBody>
          <a:bodyPr anchor="b">
            <a:normAutofit/>
          </a:bodyPr>
          <a:lstStyle/>
          <a:p>
            <a:r>
              <a:rPr lang="en-US" sz="4400" dirty="0"/>
              <a:t>Introduction</a:t>
            </a:r>
          </a:p>
        </p:txBody>
      </p:sp>
      <p:cxnSp>
        <p:nvCxnSpPr>
          <p:cNvPr id="14"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8B7EE29-9545-A1CC-AA34-B458C3EECB3B}"/>
              </a:ext>
            </a:extLst>
          </p:cNvPr>
          <p:cNvSpPr>
            <a:spLocks noGrp="1"/>
          </p:cNvSpPr>
          <p:nvPr>
            <p:ph idx="1"/>
          </p:nvPr>
        </p:nvSpPr>
        <p:spPr>
          <a:xfrm>
            <a:off x="685801" y="2243892"/>
            <a:ext cx="10820400" cy="3547308"/>
          </a:xfrm>
        </p:spPr>
        <p:txBody>
          <a:bodyPr anchor="t">
            <a:normAutofit fontScale="85000" lnSpcReduction="10000"/>
          </a:bodyPr>
          <a:lstStyle/>
          <a:p>
            <a:pPr algn="just"/>
            <a:r>
              <a:rPr lang="en-US" sz="2000" dirty="0"/>
              <a:t>Real estate marketing analytics is a crucial aspect of the hospitality industry, especially for home-sharing platforms like Airbnb. The success of a property on Airbnb depends largely on its ability to attract and retain guests, and data-driven insights can help hosts make better decisions to improve their properties' performance. In this presentation, we will delve into the world of real estate marketing analytics on Airbnb in Washington, exploring the key metrics and trends that hosts should be aware of to maximize their revenue potential.</a:t>
            </a:r>
          </a:p>
          <a:p>
            <a:pPr algn="just"/>
            <a:endParaRPr lang="en-US" sz="2000" dirty="0"/>
          </a:p>
          <a:p>
            <a:pPr algn="just"/>
            <a:r>
              <a:rPr lang="en-US" sz="2000" dirty="0"/>
              <a:t>Washington is a popular destination for travelers, with a diverse range of attractions and a thriving hospitality industry. The city's home-sharing market is also highly competitive, with thousands of properties listed on Airbnb alone. As such, hosts need to have a thorough understanding of the market dynamics and guest preferences to stay ahead of the competition. Real estate marketing analytics can provide valuable insights into these areas, helping hosts identify opportunities to optimize their pricing, improve their listings, and enhance the guest experience. In the following sections, we will examine some of the key metrics and tools that hosts can use to leverage real estate marketing analytics and succeed on Airbnb in Washington.</a:t>
            </a:r>
          </a:p>
        </p:txBody>
      </p:sp>
    </p:spTree>
    <p:extLst>
      <p:ext uri="{BB962C8B-B14F-4D97-AF65-F5344CB8AC3E}">
        <p14:creationId xmlns:p14="http://schemas.microsoft.com/office/powerpoint/2010/main" val="110349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CDCF6D-7FF9-DA5E-0310-93C2809F3F2E}"/>
              </a:ext>
            </a:extLst>
          </p:cNvPr>
          <p:cNvSpPr>
            <a:spLocks noGrp="1"/>
          </p:cNvSpPr>
          <p:nvPr>
            <p:ph type="title"/>
          </p:nvPr>
        </p:nvSpPr>
        <p:spPr>
          <a:xfrm>
            <a:off x="622243" y="165235"/>
            <a:ext cx="10820400" cy="798325"/>
          </a:xfrm>
        </p:spPr>
        <p:txBody>
          <a:bodyPr anchor="b">
            <a:normAutofit/>
          </a:bodyPr>
          <a:lstStyle/>
          <a:p>
            <a:r>
              <a:rPr lang="en-US" sz="4400" dirty="0"/>
              <a:t>Motivation</a:t>
            </a:r>
          </a:p>
        </p:txBody>
      </p:sp>
      <p:cxnSp>
        <p:nvCxnSpPr>
          <p:cNvPr id="14"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8B7EE29-9545-A1CC-AA34-B458C3EECB3B}"/>
              </a:ext>
            </a:extLst>
          </p:cNvPr>
          <p:cNvSpPr>
            <a:spLocks noGrp="1"/>
          </p:cNvSpPr>
          <p:nvPr>
            <p:ph idx="1"/>
          </p:nvPr>
        </p:nvSpPr>
        <p:spPr>
          <a:xfrm>
            <a:off x="685801" y="1187787"/>
            <a:ext cx="10820400" cy="5232678"/>
          </a:xfrm>
        </p:spPr>
        <p:txBody>
          <a:bodyPr anchor="t">
            <a:normAutofit lnSpcReduction="10000"/>
          </a:bodyPr>
          <a:lstStyle/>
          <a:p>
            <a:pPr algn="just">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Washington DC is one of the leading markets in Airbnb demand. This is due to its constant flow of visitors from around the world and other US states who attend conferences or visit the White House. Airbnb pricing in Washington, D.C. Marketing project does have creative expression, data-driven decision making, collaboration, and the opportunity to make an impact.</a:t>
            </a:r>
          </a:p>
          <a:p>
            <a:pPr marL="342900" lvl="0" indent="-342900" algn="just">
              <a:lnSpc>
                <a:spcPct val="107000"/>
              </a:lnSpc>
              <a:buFont typeface="Symbol" panose="05050102010706020507" pitchFamily="18" charset="2"/>
              <a:buChar char=""/>
            </a:pPr>
            <a:r>
              <a:rPr lang="en-CA" sz="1800" b="1" u="sng" dirty="0">
                <a:effectLst/>
                <a:latin typeface="Calibri" panose="020F0502020204030204" pitchFamily="34" charset="0"/>
                <a:ea typeface="Calibri" panose="020F0502020204030204" pitchFamily="34" charset="0"/>
                <a:cs typeface="Times New Roman" panose="02020603050405020304" pitchFamily="18" charset="0"/>
              </a:rPr>
              <a:t>Creative expression:</a:t>
            </a:r>
            <a:r>
              <a:rPr lang="en-CA" sz="1800" dirty="0">
                <a:effectLst/>
                <a:latin typeface="Calibri" panose="020F0502020204030204" pitchFamily="34" charset="0"/>
                <a:ea typeface="Calibri" panose="020F0502020204030204" pitchFamily="34" charset="0"/>
                <a:cs typeface="Times New Roman" panose="02020603050405020304" pitchFamily="18" charset="0"/>
              </a:rPr>
              <a:t> Working on a marketing project for Airbnb pricing in Washington DC allows individuals to express their creativity and develop innovative marketing strategies to attract more bookings and generate higher revenue.</a:t>
            </a:r>
          </a:p>
          <a:p>
            <a:pPr marL="342900" lvl="0" indent="-342900" algn="just">
              <a:lnSpc>
                <a:spcPct val="107000"/>
              </a:lnSpc>
              <a:buFont typeface="Symbol" panose="05050102010706020507" pitchFamily="18" charset="2"/>
              <a:buChar char=""/>
            </a:pPr>
            <a:r>
              <a:rPr lang="en-CA" sz="1800" b="1" u="sng" dirty="0">
                <a:effectLst/>
                <a:latin typeface="Calibri" panose="020F0502020204030204" pitchFamily="34" charset="0"/>
                <a:ea typeface="Calibri" panose="020F0502020204030204" pitchFamily="34" charset="0"/>
                <a:cs typeface="Times New Roman" panose="02020603050405020304" pitchFamily="18" charset="0"/>
              </a:rPr>
              <a:t>Data-driven decision making:</a:t>
            </a:r>
            <a:r>
              <a:rPr lang="en-CA" sz="1800" dirty="0">
                <a:effectLst/>
                <a:latin typeface="Calibri" panose="020F0502020204030204" pitchFamily="34" charset="0"/>
                <a:ea typeface="Calibri" panose="020F0502020204030204" pitchFamily="34" charset="0"/>
                <a:cs typeface="Times New Roman" panose="02020603050405020304" pitchFamily="18" charset="0"/>
              </a:rPr>
              <a:t> Marketing projects related to Airbnb pricing in Washington DC require individuals to analyze data and use insights to inform marketing decisions. This provides an opportunity to use data to drive marketing strategies and measure the effectiveness of marketing campaigns.</a:t>
            </a:r>
          </a:p>
          <a:p>
            <a:pPr marL="342900" lvl="0" indent="-342900" algn="just">
              <a:lnSpc>
                <a:spcPct val="107000"/>
              </a:lnSpc>
              <a:buFont typeface="Symbol" panose="05050102010706020507" pitchFamily="18" charset="2"/>
              <a:buChar char=""/>
            </a:pPr>
            <a:r>
              <a:rPr lang="en-CA" sz="1800" b="1" u="sng" dirty="0">
                <a:effectLst/>
                <a:latin typeface="Calibri" panose="020F0502020204030204" pitchFamily="34" charset="0"/>
                <a:ea typeface="Calibri" panose="020F0502020204030204" pitchFamily="34" charset="0"/>
                <a:cs typeface="Times New Roman" panose="02020603050405020304" pitchFamily="18" charset="0"/>
              </a:rPr>
              <a:t>Collaboration:</a:t>
            </a:r>
            <a:r>
              <a:rPr lang="en-CA" sz="1800" dirty="0">
                <a:effectLst/>
                <a:latin typeface="Calibri" panose="020F0502020204030204" pitchFamily="34" charset="0"/>
                <a:ea typeface="Calibri" panose="020F0502020204030204" pitchFamily="34" charset="0"/>
                <a:cs typeface="Times New Roman" panose="02020603050405020304" pitchFamily="18" charset="0"/>
              </a:rPr>
              <a:t> Marketing projects often require collaboration with other team members, including data analysts, designers, and content creators. This allows individuals to work in a team environment and learn from others with different skill sets.</a:t>
            </a:r>
          </a:p>
          <a:p>
            <a:pPr marL="342900" lvl="0" indent="-342900" algn="just">
              <a:lnSpc>
                <a:spcPct val="107000"/>
              </a:lnSpc>
              <a:spcAft>
                <a:spcPts val="800"/>
              </a:spcAft>
              <a:buFont typeface="Symbol" panose="05050102010706020507" pitchFamily="18" charset="2"/>
              <a:buChar char=""/>
            </a:pPr>
            <a:r>
              <a:rPr lang="en-CA" sz="1800" b="1" u="sng" dirty="0">
                <a:effectLst/>
                <a:latin typeface="Calibri" panose="020F0502020204030204" pitchFamily="34" charset="0"/>
                <a:ea typeface="Calibri" panose="020F0502020204030204" pitchFamily="34" charset="0"/>
                <a:cs typeface="Times New Roman" panose="02020603050405020304" pitchFamily="18" charset="0"/>
              </a:rPr>
              <a:t>Learning opportunity:</a:t>
            </a:r>
            <a:r>
              <a:rPr lang="en-CA" sz="1800" dirty="0">
                <a:effectLst/>
                <a:latin typeface="Calibri" panose="020F0502020204030204" pitchFamily="34" charset="0"/>
                <a:ea typeface="Calibri" panose="020F0502020204030204" pitchFamily="34" charset="0"/>
                <a:cs typeface="Times New Roman" panose="02020603050405020304" pitchFamily="18" charset="0"/>
              </a:rPr>
              <a:t> Working on a marketing project for Airbnb pricing in Washington DC provides an opportunity to learn about the short-term rental industry and gain a deep understanding of how pricing and marketing strategies impact demand.</a:t>
            </a:r>
          </a:p>
        </p:txBody>
      </p:sp>
    </p:spTree>
    <p:extLst>
      <p:ext uri="{BB962C8B-B14F-4D97-AF65-F5344CB8AC3E}">
        <p14:creationId xmlns:p14="http://schemas.microsoft.com/office/powerpoint/2010/main" val="115641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CDCF6D-7FF9-DA5E-0310-93C2809F3F2E}"/>
              </a:ext>
            </a:extLst>
          </p:cNvPr>
          <p:cNvSpPr>
            <a:spLocks noGrp="1"/>
          </p:cNvSpPr>
          <p:nvPr>
            <p:ph type="title"/>
          </p:nvPr>
        </p:nvSpPr>
        <p:spPr>
          <a:xfrm>
            <a:off x="577647" y="206478"/>
            <a:ext cx="3561734" cy="698090"/>
          </a:xfrm>
        </p:spPr>
        <p:txBody>
          <a:bodyPr anchor="b">
            <a:normAutofit fontScale="90000"/>
          </a:bodyPr>
          <a:lstStyle/>
          <a:p>
            <a:pPr algn="ctr"/>
            <a:r>
              <a:rPr lang="en-US" sz="4400" dirty="0"/>
              <a:t>Swot Analysis</a:t>
            </a:r>
          </a:p>
        </p:txBody>
      </p:sp>
      <p:cxnSp>
        <p:nvCxnSpPr>
          <p:cNvPr id="14"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8B7EE29-9545-A1CC-AA34-B458C3EECB3B}"/>
              </a:ext>
            </a:extLst>
          </p:cNvPr>
          <p:cNvSpPr>
            <a:spLocks noGrp="1"/>
          </p:cNvSpPr>
          <p:nvPr>
            <p:ph idx="1"/>
          </p:nvPr>
        </p:nvSpPr>
        <p:spPr>
          <a:xfrm>
            <a:off x="508820" y="1111046"/>
            <a:ext cx="10820400" cy="5643716"/>
          </a:xfrm>
        </p:spPr>
        <p:txBody>
          <a:bodyPr anchor="t">
            <a:normAutofit fontScale="77500" lnSpcReduction="20000"/>
          </a:bodyPr>
          <a:lstStyle/>
          <a:p>
            <a:pPr marL="342900" lvl="0" indent="-342900" algn="just">
              <a:lnSpc>
                <a:spcPct val="107000"/>
              </a:lnSpc>
              <a:buFont typeface="Symbol" panose="05050102010706020507" pitchFamily="18" charset="2"/>
              <a:buChar char=""/>
            </a:pPr>
            <a:r>
              <a:rPr lang="en-CA" sz="1800" b="1" u="sng" dirty="0">
                <a:effectLst/>
                <a:latin typeface="Calibri" panose="020F0502020204030204" pitchFamily="34" charset="0"/>
                <a:ea typeface="Calibri" panose="020F0502020204030204" pitchFamily="34" charset="0"/>
                <a:cs typeface="Times New Roman" panose="02020603050405020304" pitchFamily="18" charset="0"/>
              </a:rPr>
              <a:t>Strengths: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Airbnb provides a new and unique form of accommodation for tourists visiting Washington, D.C.</a:t>
            </a:r>
          </a:p>
          <a:p>
            <a:pPr marL="342900" lvl="0" indent="-342900" algn="just">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Airbnb can generate additional income for homeowners and local hosts, potentially boosting the local economy.</a:t>
            </a:r>
          </a:p>
          <a:p>
            <a:pPr marL="342900" lvl="0" indent="-342900" algn="just">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Airbnb provides a more affordable option for travelers compared to traditional hotel accommodations.</a:t>
            </a:r>
          </a:p>
          <a:p>
            <a:pPr marL="171450" indent="0" algn="just">
              <a:lnSpc>
                <a:spcPct val="107000"/>
              </a:lnSpc>
              <a:buNone/>
            </a:pP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gn="just">
              <a:lnSpc>
                <a:spcPct val="107000"/>
              </a:lnSpc>
              <a:buFont typeface="Symbol" panose="05050102010706020507" pitchFamily="18" charset="2"/>
              <a:buChar char=""/>
            </a:pPr>
            <a:r>
              <a:rPr lang="en-CA" sz="1800" b="1" u="sng" dirty="0">
                <a:effectLst/>
                <a:latin typeface="Calibri" panose="020F0502020204030204" pitchFamily="34" charset="0"/>
                <a:ea typeface="Calibri" panose="020F0502020204030204" pitchFamily="34" charset="0"/>
                <a:cs typeface="Times New Roman" panose="02020603050405020304" pitchFamily="18" charset="0"/>
              </a:rPr>
              <a:t>Weaknesses: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Airbnb may drive up housing costs and contribute to gentrification and displacement of residents.</a:t>
            </a:r>
          </a:p>
          <a:p>
            <a:pPr marL="342900" lvl="0" indent="-342900" algn="just">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Airbnb may lead to a decline in the quality of life for residents in heavily tourist-visited neighborhoods.</a:t>
            </a:r>
          </a:p>
          <a:p>
            <a:pPr marL="342900" lvl="0" indent="-342900" algn="just">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Airbnb hosts may not be subject to the same regulations and taxes as traditional hotels, creating an unfair competition.</a:t>
            </a:r>
          </a:p>
          <a:p>
            <a:pPr marL="0" lvl="0" indent="0" algn="just">
              <a:lnSpc>
                <a:spcPct val="107000"/>
              </a:lnSpc>
              <a:buNone/>
            </a:pP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gn="just">
              <a:lnSpc>
                <a:spcPct val="107000"/>
              </a:lnSpc>
              <a:buFont typeface="Symbol" panose="05050102010706020507" pitchFamily="18" charset="2"/>
              <a:buChar char=""/>
            </a:pPr>
            <a:r>
              <a:rPr lang="en-CA" sz="1800" b="1" u="sng" dirty="0">
                <a:effectLst/>
                <a:latin typeface="Calibri" panose="020F0502020204030204" pitchFamily="34" charset="0"/>
                <a:ea typeface="Calibri" panose="020F0502020204030204" pitchFamily="34" charset="0"/>
                <a:cs typeface="Times New Roman" panose="02020603050405020304" pitchFamily="18" charset="0"/>
              </a:rPr>
              <a:t>Opportunities: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Local policymakers and stakeholders can collaborate with Airbnb to develop regulations that benefit both hosts and residents.</a:t>
            </a:r>
          </a:p>
          <a:p>
            <a:pPr marL="342900" lvl="0" indent="-342900" algn="just">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Airbnb can be leveraged as a tool for economic development, by creating new jobs and opportunities in the tourism industry.</a:t>
            </a:r>
          </a:p>
          <a:p>
            <a:pPr marL="342900" lvl="0" indent="-342900" algn="just">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Airbnb can help increase the visibility and attractiveness of Washington, D.C. as a tourist destination.</a:t>
            </a:r>
          </a:p>
          <a:p>
            <a:pPr marL="171450" indent="0" algn="just">
              <a:lnSpc>
                <a:spcPct val="107000"/>
              </a:lnSpc>
              <a:buNone/>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CA" sz="1800" b="1" u="sng" dirty="0">
                <a:effectLst/>
                <a:latin typeface="Calibri" panose="020F0502020204030204" pitchFamily="34" charset="0"/>
                <a:ea typeface="Calibri" panose="020F0502020204030204" pitchFamily="34" charset="0"/>
                <a:cs typeface="Times New Roman" panose="02020603050405020304" pitchFamily="18" charset="0"/>
              </a:rPr>
              <a:t>Threats: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Airbnb may cause an increase in housing prices and rental costs, making it more difficult for residents to afford living in the city.</a:t>
            </a:r>
          </a:p>
          <a:p>
            <a:pPr marL="342900" lvl="0" indent="-342900" algn="just">
              <a:lnSpc>
                <a:spcPct val="107000"/>
              </a:lnSpc>
              <a:spcAft>
                <a:spcPts val="800"/>
              </a:spcAft>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Airbnb may have negative impacts on the culture and character of local neighborhoods, leading to a loss of community identity.</a:t>
            </a:r>
          </a:p>
        </p:txBody>
      </p:sp>
    </p:spTree>
    <p:extLst>
      <p:ext uri="{BB962C8B-B14F-4D97-AF65-F5344CB8AC3E}">
        <p14:creationId xmlns:p14="http://schemas.microsoft.com/office/powerpoint/2010/main" val="919610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4C1A1-18FB-47A7-1ADE-E228647B76E0}"/>
              </a:ext>
            </a:extLst>
          </p:cNvPr>
          <p:cNvSpPr>
            <a:spLocks noGrp="1"/>
          </p:cNvSpPr>
          <p:nvPr>
            <p:ph type="title"/>
          </p:nvPr>
        </p:nvSpPr>
        <p:spPr>
          <a:xfrm>
            <a:off x="662540" y="1247016"/>
            <a:ext cx="10131425" cy="1219200"/>
          </a:xfrm>
        </p:spPr>
        <p:txBody>
          <a:bodyPr>
            <a:normAutofit/>
          </a:bodyPr>
          <a:lstStyle/>
          <a:p>
            <a:pPr algn="ctr"/>
            <a:r>
              <a:rPr lang="en-US" sz="4400" dirty="0"/>
              <a:t>Steps to Perform Airbnb analysis</a:t>
            </a:r>
          </a:p>
        </p:txBody>
      </p:sp>
      <p:graphicFrame>
        <p:nvGraphicFramePr>
          <p:cNvPr id="11" name="Content Placeholder 10">
            <a:extLst>
              <a:ext uri="{FF2B5EF4-FFF2-40B4-BE49-F238E27FC236}">
                <a16:creationId xmlns:a16="http://schemas.microsoft.com/office/drawing/2014/main" id="{ACD7DA33-BD3B-4801-CF76-0CA0D721FE1F}"/>
              </a:ext>
            </a:extLst>
          </p:cNvPr>
          <p:cNvGraphicFramePr>
            <a:graphicFrameLocks noGrp="1"/>
          </p:cNvGraphicFramePr>
          <p:nvPr>
            <p:ph idx="1"/>
            <p:extLst>
              <p:ext uri="{D42A27DB-BD31-4B8C-83A1-F6EECF244321}">
                <p14:modId xmlns:p14="http://schemas.microsoft.com/office/powerpoint/2010/main" val="3861890489"/>
              </p:ext>
            </p:extLst>
          </p:nvPr>
        </p:nvGraphicFramePr>
        <p:xfrm>
          <a:off x="781810" y="2741198"/>
          <a:ext cx="10131425"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8277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84E7A-550D-C7CF-374E-9FA0433FDC94}"/>
              </a:ext>
            </a:extLst>
          </p:cNvPr>
          <p:cNvSpPr>
            <a:spLocks noGrp="1" noRot="1" noMove="1" noResize="1" noEditPoints="1" noAdjustHandles="1" noChangeArrowheads="1" noChangeShapeType="1"/>
          </p:cNvSpPr>
          <p:nvPr>
            <p:ph type="title"/>
          </p:nvPr>
        </p:nvSpPr>
        <p:spPr>
          <a:xfrm>
            <a:off x="430163" y="162233"/>
            <a:ext cx="11584856" cy="1135625"/>
          </a:xfrm>
        </p:spPr>
        <p:txBody>
          <a:bodyPr>
            <a:normAutofit/>
          </a:bodyPr>
          <a:lstStyle/>
          <a:p>
            <a:r>
              <a:rPr lang="en-US" dirty="0"/>
              <a:t>Analysis of Airbnb listings based on their room types</a:t>
            </a:r>
          </a:p>
        </p:txBody>
      </p:sp>
      <p:sp>
        <p:nvSpPr>
          <p:cNvPr id="3" name="Content Placeholder 2">
            <a:extLst>
              <a:ext uri="{FF2B5EF4-FFF2-40B4-BE49-F238E27FC236}">
                <a16:creationId xmlns:a16="http://schemas.microsoft.com/office/drawing/2014/main" id="{1537A4F5-487C-B65D-2C17-F247EFE716BB}"/>
              </a:ext>
            </a:extLst>
          </p:cNvPr>
          <p:cNvSpPr>
            <a:spLocks noGrp="1" noRot="1" noMove="1" noResize="1" noEditPoints="1" noAdjustHandles="1" noChangeArrowheads="1" noChangeShapeType="1"/>
          </p:cNvSpPr>
          <p:nvPr>
            <p:ph idx="1"/>
          </p:nvPr>
        </p:nvSpPr>
        <p:spPr>
          <a:xfrm>
            <a:off x="280279" y="1396181"/>
            <a:ext cx="8411438" cy="5034115"/>
          </a:xfrm>
        </p:spPr>
        <p:txBody>
          <a:bodyPr>
            <a:normAutofit fontScale="47500" lnSpcReduction="20000"/>
          </a:bodyPr>
          <a:lstStyle/>
          <a:p>
            <a:pPr marL="0" indent="0" algn="just">
              <a:lnSpc>
                <a:spcPct val="90000"/>
              </a:lnSpc>
              <a:buNone/>
            </a:pPr>
            <a:r>
              <a:rPr lang="en-US" sz="2900" b="1" dirty="0"/>
              <a:t>Insights:</a:t>
            </a:r>
          </a:p>
          <a:p>
            <a:pPr algn="just">
              <a:lnSpc>
                <a:spcPct val="120000"/>
              </a:lnSpc>
            </a:pPr>
            <a:r>
              <a:rPr lang="en-US" sz="3200" dirty="0"/>
              <a:t>The plot suggests that most people prefer to rent out an entire home/apartment rather than sharing their space with others. Virgin America got the least number of reviews constituting of overall 3% only.</a:t>
            </a:r>
          </a:p>
          <a:p>
            <a:pPr algn="just">
              <a:lnSpc>
                <a:spcPct val="120000"/>
              </a:lnSpc>
            </a:pPr>
            <a:r>
              <a:rPr lang="en-US" sz="3200" dirty="0"/>
              <a:t>This could be because people value their privacy and prefer having their own space while traveling. </a:t>
            </a:r>
          </a:p>
          <a:p>
            <a:pPr algn="just">
              <a:lnSpc>
                <a:spcPct val="120000"/>
              </a:lnSpc>
            </a:pPr>
            <a:r>
              <a:rPr lang="en-US" sz="3200" dirty="0"/>
              <a:t>Additionally, the pandemic may have also contributed to this trend, as people may feel more comfortable staying in a private space rather than sharing a room or common areas with strangers.</a:t>
            </a:r>
            <a:endParaRPr lang="en-US" sz="2900" b="1" dirty="0"/>
          </a:p>
          <a:p>
            <a:pPr marL="0" indent="0" algn="just">
              <a:lnSpc>
                <a:spcPct val="170000"/>
              </a:lnSpc>
              <a:buNone/>
            </a:pPr>
            <a:r>
              <a:rPr lang="en-US" sz="2900" b="1" dirty="0"/>
              <a:t>Recommendations:</a:t>
            </a:r>
          </a:p>
          <a:p>
            <a:pPr algn="just">
              <a:lnSpc>
                <a:spcPct val="120000"/>
              </a:lnSpc>
            </a:pPr>
            <a:r>
              <a:rPr lang="en-US" sz="3200" dirty="0"/>
              <a:t>Create detailed descriptions and attractive visuals that showcase the benefits of each room type.</a:t>
            </a:r>
          </a:p>
          <a:p>
            <a:pPr algn="just">
              <a:lnSpc>
                <a:spcPct val="120000"/>
              </a:lnSpc>
            </a:pPr>
            <a:r>
              <a:rPr lang="en-US" sz="3200" dirty="0"/>
              <a:t>Consider offering discounts or special perks to guests who book less popular room types. </a:t>
            </a:r>
          </a:p>
          <a:p>
            <a:pPr algn="just">
              <a:lnSpc>
                <a:spcPct val="120000"/>
              </a:lnSpc>
            </a:pPr>
            <a:r>
              <a:rPr lang="en-US" sz="3200" dirty="0"/>
              <a:t>Use social media and other marketing channels to showcase the unique benefits of each room type and attract a wider audience to your listing. </a:t>
            </a:r>
          </a:p>
          <a:p>
            <a:pPr algn="just">
              <a:lnSpc>
                <a:spcPct val="120000"/>
              </a:lnSpc>
            </a:pPr>
            <a:r>
              <a:rPr lang="en-US" sz="3200" dirty="0"/>
              <a:t>Consider investing in comfortable beds, quality linens, and other amenities to improve the overall experience for guests.</a:t>
            </a:r>
            <a:endParaRPr lang="en-US" sz="1100" dirty="0"/>
          </a:p>
          <a:p>
            <a:pPr>
              <a:lnSpc>
                <a:spcPct val="90000"/>
              </a:lnSpc>
            </a:pPr>
            <a:endParaRPr lang="en-US" sz="1100" dirty="0"/>
          </a:p>
        </p:txBody>
      </p:sp>
      <p:pic>
        <p:nvPicPr>
          <p:cNvPr id="5" name="Picture 4">
            <a:extLst>
              <a:ext uri="{FF2B5EF4-FFF2-40B4-BE49-F238E27FC236}">
                <a16:creationId xmlns:a16="http://schemas.microsoft.com/office/drawing/2014/main" id="{3BF467C1-F91B-50C8-AAF3-9626BB9C4998}"/>
              </a:ext>
            </a:extLst>
          </p:cNvPr>
          <p:cNvPicPr>
            <a:picLocks noChangeAspect="1"/>
          </p:cNvPicPr>
          <p:nvPr/>
        </p:nvPicPr>
        <p:blipFill>
          <a:blip r:embed="rId3"/>
          <a:stretch>
            <a:fillRect/>
          </a:stretch>
        </p:blipFill>
        <p:spPr>
          <a:xfrm>
            <a:off x="8883599" y="2179128"/>
            <a:ext cx="3028122" cy="3468219"/>
          </a:xfrm>
          <a:prstGeom prst="rect">
            <a:avLst/>
          </a:prstGeom>
        </p:spPr>
      </p:pic>
    </p:spTree>
    <p:extLst>
      <p:ext uri="{BB962C8B-B14F-4D97-AF65-F5344CB8AC3E}">
        <p14:creationId xmlns:p14="http://schemas.microsoft.com/office/powerpoint/2010/main" val="927744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5D573-5008-3102-5062-7A74C4657689}"/>
              </a:ext>
            </a:extLst>
          </p:cNvPr>
          <p:cNvSpPr>
            <a:spLocks noGrp="1"/>
          </p:cNvSpPr>
          <p:nvPr>
            <p:ph type="title"/>
          </p:nvPr>
        </p:nvSpPr>
        <p:spPr>
          <a:xfrm>
            <a:off x="304800" y="41139"/>
            <a:ext cx="8937523" cy="735609"/>
          </a:xfrm>
        </p:spPr>
        <p:txBody>
          <a:bodyPr>
            <a:normAutofit fontScale="90000"/>
          </a:bodyPr>
          <a:lstStyle/>
          <a:p>
            <a:r>
              <a:rPr lang="en-US" sz="3300" dirty="0"/>
              <a:t>Analysis of listings based on the property type</a:t>
            </a:r>
          </a:p>
        </p:txBody>
      </p:sp>
      <p:sp>
        <p:nvSpPr>
          <p:cNvPr id="3" name="Content Placeholder 2">
            <a:extLst>
              <a:ext uri="{FF2B5EF4-FFF2-40B4-BE49-F238E27FC236}">
                <a16:creationId xmlns:a16="http://schemas.microsoft.com/office/drawing/2014/main" id="{ACEA9BF4-F37C-0380-DF77-337824691EC6}"/>
              </a:ext>
            </a:extLst>
          </p:cNvPr>
          <p:cNvSpPr>
            <a:spLocks noGrp="1"/>
          </p:cNvSpPr>
          <p:nvPr>
            <p:ph idx="1"/>
          </p:nvPr>
        </p:nvSpPr>
        <p:spPr>
          <a:xfrm>
            <a:off x="216719" y="870540"/>
            <a:ext cx="11542662" cy="1514167"/>
          </a:xfrm>
        </p:spPr>
        <p:txBody>
          <a:bodyPr>
            <a:normAutofit/>
          </a:bodyPr>
          <a:lstStyle/>
          <a:p>
            <a:pPr marL="0" indent="0">
              <a:lnSpc>
                <a:spcPct val="90000"/>
              </a:lnSpc>
              <a:buFont typeface="Arial"/>
              <a:buNone/>
            </a:pPr>
            <a:r>
              <a:rPr lang="en-US" sz="1400" b="1" dirty="0"/>
              <a:t>Insights:</a:t>
            </a:r>
          </a:p>
          <a:p>
            <a:pPr>
              <a:lnSpc>
                <a:spcPct val="90000"/>
              </a:lnSpc>
            </a:pPr>
            <a:r>
              <a:rPr lang="en-US" sz="1400" dirty="0"/>
              <a:t>The count plot shows that the most common listing types in Washington are entire rental units, followed by entire homes and entire townhouses.</a:t>
            </a:r>
          </a:p>
          <a:p>
            <a:pPr>
              <a:lnSpc>
                <a:spcPct val="90000"/>
              </a:lnSpc>
            </a:pPr>
            <a:r>
              <a:rPr lang="en-US" sz="1400" dirty="0"/>
              <a:t> These types of listings typically offer guests more space and privacy compared to private or shared rooms, which could explain their popularity. </a:t>
            </a:r>
          </a:p>
          <a:p>
            <a:pPr>
              <a:lnSpc>
                <a:spcPct val="90000"/>
              </a:lnSpc>
            </a:pPr>
            <a:r>
              <a:rPr lang="en-US" sz="1400" dirty="0"/>
              <a:t>The lower count for entire guest houses could be due to a variety of reasons, such as fewer guest houses available in Washington, less demand for this type of listing, or higher prices compared to other types of listings.</a:t>
            </a:r>
          </a:p>
        </p:txBody>
      </p:sp>
      <p:pic>
        <p:nvPicPr>
          <p:cNvPr id="5" name="Picture 4">
            <a:extLst>
              <a:ext uri="{FF2B5EF4-FFF2-40B4-BE49-F238E27FC236}">
                <a16:creationId xmlns:a16="http://schemas.microsoft.com/office/drawing/2014/main" id="{E2DC896B-6A28-D6A9-BEB6-4D3BAB0A7BA0}"/>
              </a:ext>
            </a:extLst>
          </p:cNvPr>
          <p:cNvPicPr>
            <a:picLocks noChangeAspect="1"/>
          </p:cNvPicPr>
          <p:nvPr/>
        </p:nvPicPr>
        <p:blipFill>
          <a:blip r:embed="rId3"/>
          <a:stretch>
            <a:fillRect/>
          </a:stretch>
        </p:blipFill>
        <p:spPr>
          <a:xfrm>
            <a:off x="5722375" y="2218569"/>
            <a:ext cx="6400390" cy="450945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7" name="Content Placeholder 2">
            <a:extLst>
              <a:ext uri="{FF2B5EF4-FFF2-40B4-BE49-F238E27FC236}">
                <a16:creationId xmlns:a16="http://schemas.microsoft.com/office/drawing/2014/main" id="{BA140DD1-7503-58E7-BB2D-5CE487F92215}"/>
              </a:ext>
            </a:extLst>
          </p:cNvPr>
          <p:cNvSpPr txBox="1">
            <a:spLocks/>
          </p:cNvSpPr>
          <p:nvPr/>
        </p:nvSpPr>
        <p:spPr>
          <a:xfrm>
            <a:off x="216719" y="2834358"/>
            <a:ext cx="5348338" cy="3444009"/>
          </a:xfrm>
          <a:prstGeom prst="rect">
            <a:avLst/>
          </a:prstGeom>
        </p:spPr>
        <p:txBody>
          <a:bodyPr vert="horz" lIns="91440" tIns="45720" rIns="91440" bIns="45720" rtlCol="0" anchor="ctr">
            <a:normAutofit fontScale="700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90000"/>
              </a:lnSpc>
              <a:buFont typeface="Arial"/>
              <a:buNone/>
            </a:pPr>
            <a:r>
              <a:rPr lang="en-US" sz="2300" b="1" dirty="0"/>
              <a:t>Recommendations:</a:t>
            </a:r>
          </a:p>
          <a:p>
            <a:pPr>
              <a:lnSpc>
                <a:spcPct val="120000"/>
              </a:lnSpc>
            </a:pPr>
            <a:r>
              <a:rPr lang="en-US" sz="2300" dirty="0"/>
              <a:t>To differentiate your listing from competitors, consider offering unique and desirable amenities that guests are looking for, such as a hot tub, outdoor space, or a convenient location near popular attractions. </a:t>
            </a:r>
          </a:p>
          <a:p>
            <a:pPr>
              <a:lnSpc>
                <a:spcPct val="120000"/>
              </a:lnSpc>
            </a:pPr>
            <a:r>
              <a:rPr lang="en-US" sz="2300" dirty="0"/>
              <a:t>Ensure that your listing is well-maintained and clean, with comfortable and attractive furnishings. </a:t>
            </a:r>
          </a:p>
          <a:p>
            <a:pPr>
              <a:lnSpc>
                <a:spcPct val="120000"/>
              </a:lnSpc>
            </a:pPr>
            <a:r>
              <a:rPr lang="en-US" sz="2300" dirty="0"/>
              <a:t>To differentiate your listing from competitors, consider offering unique and desirable amenities that guests are looking for,.</a:t>
            </a:r>
          </a:p>
          <a:p>
            <a:pPr marL="0" indent="0">
              <a:lnSpc>
                <a:spcPct val="90000"/>
              </a:lnSpc>
              <a:buFont typeface="Arial"/>
              <a:buNone/>
            </a:pPr>
            <a:endParaRPr lang="en-US" sz="900" dirty="0"/>
          </a:p>
          <a:p>
            <a:pPr marL="0" indent="0">
              <a:lnSpc>
                <a:spcPct val="90000"/>
              </a:lnSpc>
              <a:buFont typeface="Arial"/>
              <a:buNone/>
            </a:pPr>
            <a:endParaRPr lang="en-US" sz="900" dirty="0"/>
          </a:p>
          <a:p>
            <a:pPr>
              <a:lnSpc>
                <a:spcPct val="90000"/>
              </a:lnSpc>
            </a:pPr>
            <a:endParaRPr lang="en-US" sz="900" dirty="0"/>
          </a:p>
        </p:txBody>
      </p:sp>
    </p:spTree>
    <p:extLst>
      <p:ext uri="{BB962C8B-B14F-4D97-AF65-F5344CB8AC3E}">
        <p14:creationId xmlns:p14="http://schemas.microsoft.com/office/powerpoint/2010/main" val="3383798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3DBA4-294B-7115-9DFF-256417867A5B}"/>
              </a:ext>
            </a:extLst>
          </p:cNvPr>
          <p:cNvSpPr>
            <a:spLocks/>
          </p:cNvSpPr>
          <p:nvPr>
            <p:ph type="title"/>
          </p:nvPr>
        </p:nvSpPr>
        <p:spPr>
          <a:xfrm>
            <a:off x="329381" y="338666"/>
            <a:ext cx="6526464" cy="1234495"/>
          </a:xfrm>
        </p:spPr>
        <p:txBody>
          <a:bodyPr>
            <a:noAutofit/>
          </a:bodyPr>
          <a:lstStyle/>
          <a:p>
            <a:r>
              <a:rPr lang="en-US" sz="3000" dirty="0"/>
              <a:t>Analysis of prices for the different room and property types.</a:t>
            </a:r>
          </a:p>
        </p:txBody>
      </p:sp>
      <p:sp>
        <p:nvSpPr>
          <p:cNvPr id="3" name="Content Placeholder 2">
            <a:extLst>
              <a:ext uri="{FF2B5EF4-FFF2-40B4-BE49-F238E27FC236}">
                <a16:creationId xmlns:a16="http://schemas.microsoft.com/office/drawing/2014/main" id="{B3E6F6EA-CD04-DADE-8BB2-E8D3F02936B9}"/>
              </a:ext>
            </a:extLst>
          </p:cNvPr>
          <p:cNvSpPr>
            <a:spLocks/>
          </p:cNvSpPr>
          <p:nvPr>
            <p:ph idx="1"/>
          </p:nvPr>
        </p:nvSpPr>
        <p:spPr>
          <a:xfrm>
            <a:off x="233819" y="1452243"/>
            <a:ext cx="6622026" cy="5273022"/>
          </a:xfrm>
        </p:spPr>
        <p:txBody>
          <a:bodyPr>
            <a:normAutofit/>
          </a:bodyPr>
          <a:lstStyle/>
          <a:p>
            <a:pPr marL="0" indent="0" algn="just">
              <a:lnSpc>
                <a:spcPct val="90000"/>
              </a:lnSpc>
              <a:buNone/>
            </a:pPr>
            <a:r>
              <a:rPr lang="en-US" sz="1500" b="1" dirty="0"/>
              <a:t>Insights:</a:t>
            </a:r>
          </a:p>
          <a:p>
            <a:pPr algn="just">
              <a:lnSpc>
                <a:spcPct val="90000"/>
              </a:lnSpc>
            </a:pPr>
            <a:r>
              <a:rPr lang="en-US" sz="1500" dirty="0"/>
              <a:t>The heatmap reveals that both the room type and property type significantly impact the pricing of Airbnb listings in Washington. </a:t>
            </a:r>
          </a:p>
          <a:p>
            <a:pPr algn="just">
              <a:lnSpc>
                <a:spcPct val="90000"/>
              </a:lnSpc>
            </a:pPr>
            <a:r>
              <a:rPr lang="en-US" sz="1500" dirty="0"/>
              <a:t>Shared rooms, which are typically the cheapest option and offer the least amount of privacy, are shown to have the lightest color on the heatmap, indicating lower prices. </a:t>
            </a:r>
          </a:p>
          <a:p>
            <a:pPr algn="just">
              <a:lnSpc>
                <a:spcPct val="90000"/>
              </a:lnSpc>
            </a:pPr>
            <a:r>
              <a:rPr lang="en-US" sz="1500" dirty="0"/>
              <a:t>In contrast, entire houses, which offer the most space and privacy, have the darkest color, indicating higher prices. Private rooms fall somewhere in between on the price spectrum.</a:t>
            </a:r>
          </a:p>
          <a:p>
            <a:pPr marL="0" indent="0" algn="just">
              <a:lnSpc>
                <a:spcPct val="90000"/>
              </a:lnSpc>
              <a:buNone/>
            </a:pPr>
            <a:r>
              <a:rPr lang="en-US" sz="1500" b="1" dirty="0"/>
              <a:t>Recommendations:</a:t>
            </a:r>
          </a:p>
          <a:p>
            <a:pPr algn="just">
              <a:lnSpc>
                <a:spcPct val="90000"/>
              </a:lnSpc>
            </a:pPr>
            <a:r>
              <a:rPr lang="en-US" sz="1500" dirty="0"/>
              <a:t>Hosts should consider the room type and property type when setting their prices. </a:t>
            </a:r>
          </a:p>
          <a:p>
            <a:pPr algn="just">
              <a:lnSpc>
                <a:spcPct val="90000"/>
              </a:lnSpc>
            </a:pPr>
            <a:r>
              <a:rPr lang="en-US" sz="1500" dirty="0"/>
              <a:t>Shared rooms should be priced lower than private rooms and entire homes or apartments.</a:t>
            </a:r>
          </a:p>
          <a:p>
            <a:pPr algn="just">
              <a:lnSpc>
                <a:spcPct val="90000"/>
              </a:lnSpc>
            </a:pPr>
            <a:r>
              <a:rPr lang="en-US" sz="1500" dirty="0"/>
              <a:t>Hosts should research comparable listings in their area to ensure their pricing is competitive and reflective of the value of their listing.</a:t>
            </a:r>
            <a:endParaRPr lang="en-US" sz="1300" dirty="0"/>
          </a:p>
        </p:txBody>
      </p:sp>
      <p:pic>
        <p:nvPicPr>
          <p:cNvPr id="5" name="Picture 4">
            <a:extLst>
              <a:ext uri="{FF2B5EF4-FFF2-40B4-BE49-F238E27FC236}">
                <a16:creationId xmlns:a16="http://schemas.microsoft.com/office/drawing/2014/main" id="{97353D30-0765-7D8A-2C25-036B2CD88789}"/>
              </a:ext>
            </a:extLst>
          </p:cNvPr>
          <p:cNvPicPr>
            <a:picLocks noChangeAspect="1"/>
          </p:cNvPicPr>
          <p:nvPr/>
        </p:nvPicPr>
        <p:blipFill>
          <a:blip r:embed="rId3"/>
          <a:stretch>
            <a:fillRect/>
          </a:stretch>
        </p:blipFill>
        <p:spPr>
          <a:xfrm>
            <a:off x="7083065" y="781150"/>
            <a:ext cx="5006774" cy="5944115"/>
          </a:xfrm>
          <a:prstGeom prst="rect">
            <a:avLst/>
          </a:prstGeom>
        </p:spPr>
      </p:pic>
    </p:spTree>
    <p:extLst>
      <p:ext uri="{BB962C8B-B14F-4D97-AF65-F5344CB8AC3E}">
        <p14:creationId xmlns:p14="http://schemas.microsoft.com/office/powerpoint/2010/main" val="2556721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5B1AE-0118-DA68-3F11-7B4C3FE5847C}"/>
              </a:ext>
            </a:extLst>
          </p:cNvPr>
          <p:cNvSpPr>
            <a:spLocks noGrp="1" noRot="1" noMove="1" noResize="1" noEditPoints="1" noAdjustHandles="1" noChangeArrowheads="1" noChangeShapeType="1"/>
          </p:cNvSpPr>
          <p:nvPr>
            <p:ph type="title"/>
          </p:nvPr>
        </p:nvSpPr>
        <p:spPr>
          <a:xfrm>
            <a:off x="361338" y="267711"/>
            <a:ext cx="11112908" cy="1140542"/>
          </a:xfrm>
        </p:spPr>
        <p:txBody>
          <a:bodyPr>
            <a:normAutofit fontScale="90000"/>
          </a:bodyPr>
          <a:lstStyle/>
          <a:p>
            <a:r>
              <a:rPr lang="en-US" dirty="0"/>
              <a:t>Analysis of listings based on the number of bedrooms</a:t>
            </a:r>
          </a:p>
        </p:txBody>
      </p:sp>
      <p:sp>
        <p:nvSpPr>
          <p:cNvPr id="3" name="Content Placeholder 2">
            <a:extLst>
              <a:ext uri="{FF2B5EF4-FFF2-40B4-BE49-F238E27FC236}">
                <a16:creationId xmlns:a16="http://schemas.microsoft.com/office/drawing/2014/main" id="{778C492D-B797-E913-F9C0-518B6BA8B6D0}"/>
              </a:ext>
            </a:extLst>
          </p:cNvPr>
          <p:cNvSpPr>
            <a:spLocks/>
          </p:cNvSpPr>
          <p:nvPr>
            <p:ph idx="1"/>
          </p:nvPr>
        </p:nvSpPr>
        <p:spPr>
          <a:xfrm>
            <a:off x="361338" y="1237500"/>
            <a:ext cx="6983359" cy="5005984"/>
          </a:xfrm>
        </p:spPr>
        <p:txBody>
          <a:bodyPr>
            <a:normAutofit/>
          </a:bodyPr>
          <a:lstStyle/>
          <a:p>
            <a:pPr marL="0" indent="0" algn="just">
              <a:lnSpc>
                <a:spcPct val="90000"/>
              </a:lnSpc>
              <a:buNone/>
            </a:pPr>
            <a:r>
              <a:rPr lang="en-US" sz="1400" b="1" dirty="0"/>
              <a:t>Insights:</a:t>
            </a:r>
          </a:p>
          <a:p>
            <a:pPr algn="just">
              <a:lnSpc>
                <a:spcPct val="90000"/>
              </a:lnSpc>
            </a:pPr>
            <a:r>
              <a:rPr lang="en-US" sz="1400" dirty="0"/>
              <a:t>The boxplots reveal that there is a clear correlation between the number of bedrooms and the price of Airbnb listings in Washington. </a:t>
            </a:r>
          </a:p>
          <a:p>
            <a:pPr algn="just">
              <a:lnSpc>
                <a:spcPct val="90000"/>
              </a:lnSpc>
            </a:pPr>
            <a:r>
              <a:rPr lang="en-US" sz="1400" dirty="0"/>
              <a:t>As the number of bedrooms increases, so does the median price, with listings with four or more bedrooms having the highest median prices.</a:t>
            </a:r>
          </a:p>
          <a:p>
            <a:pPr marL="0" indent="0" algn="just">
              <a:lnSpc>
                <a:spcPct val="90000"/>
              </a:lnSpc>
              <a:buNone/>
            </a:pPr>
            <a:endParaRPr lang="en-US" sz="1400" b="1" dirty="0"/>
          </a:p>
          <a:p>
            <a:pPr marL="0" indent="0" algn="just">
              <a:lnSpc>
                <a:spcPct val="90000"/>
              </a:lnSpc>
              <a:buNone/>
            </a:pPr>
            <a:r>
              <a:rPr lang="en-US" sz="1400" b="1" dirty="0"/>
              <a:t>Recommendations:</a:t>
            </a:r>
          </a:p>
          <a:p>
            <a:pPr rtl="0"/>
            <a:r>
              <a:rPr lang="en-US" sz="1400" dirty="0"/>
              <a:t>Hosts should consider the number of bedrooms when setting their prices. As the number of bedrooms increases, the median price also increases, so hosts should adjust their pricing accordingly to reflect the added value of more bedrooms.</a:t>
            </a:r>
          </a:p>
          <a:p>
            <a:pPr rtl="0"/>
            <a:r>
              <a:rPr lang="en-US" sz="1400" dirty="0"/>
              <a:t>While the number of bedrooms is an important factor in pricing, other factors such as location, property type, and overall quality of the listing should also be considered.</a:t>
            </a:r>
          </a:p>
          <a:p>
            <a:pPr rtl="0"/>
            <a:r>
              <a:rPr lang="en-US" sz="1400" dirty="0"/>
              <a:t> Hosts should research comparable listings in their area and ensure that their pricing is competitive and reflective of the value of their listing.</a:t>
            </a:r>
          </a:p>
          <a:p>
            <a:pPr>
              <a:lnSpc>
                <a:spcPct val="90000"/>
              </a:lnSpc>
            </a:pPr>
            <a:endParaRPr lang="en-US" sz="1300" dirty="0"/>
          </a:p>
        </p:txBody>
      </p:sp>
      <p:pic>
        <p:nvPicPr>
          <p:cNvPr id="5" name="Picture 4">
            <a:extLst>
              <a:ext uri="{FF2B5EF4-FFF2-40B4-BE49-F238E27FC236}">
                <a16:creationId xmlns:a16="http://schemas.microsoft.com/office/drawing/2014/main" id="{1B6E473C-BB70-B644-BDBD-D0A84ADA5FBD}"/>
              </a:ext>
            </a:extLst>
          </p:cNvPr>
          <p:cNvPicPr>
            <a:picLocks noChangeAspect="1"/>
          </p:cNvPicPr>
          <p:nvPr/>
        </p:nvPicPr>
        <p:blipFill>
          <a:blip r:embed="rId3"/>
          <a:stretch>
            <a:fillRect/>
          </a:stretch>
        </p:blipFill>
        <p:spPr>
          <a:xfrm>
            <a:off x="7462682" y="2078037"/>
            <a:ext cx="4525927" cy="3055885"/>
          </a:xfrm>
          <a:prstGeom prst="rect">
            <a:avLst/>
          </a:prstGeom>
        </p:spPr>
      </p:pic>
    </p:spTree>
    <p:extLst>
      <p:ext uri="{BB962C8B-B14F-4D97-AF65-F5344CB8AC3E}">
        <p14:creationId xmlns:p14="http://schemas.microsoft.com/office/powerpoint/2010/main" val="4130770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7808</TotalTime>
  <Words>2238</Words>
  <Application>Microsoft Office PowerPoint</Application>
  <PresentationFormat>Widescreen</PresentationFormat>
  <Paragraphs>119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Bahnschrift SemiBold SemiConden</vt:lpstr>
      <vt:lpstr>Calibri</vt:lpstr>
      <vt:lpstr>Calibri Light</vt:lpstr>
      <vt:lpstr>Symbol</vt:lpstr>
      <vt:lpstr>Celestial</vt:lpstr>
      <vt:lpstr>Real Estate Marketing Analytics on Airbnb in Washington</vt:lpstr>
      <vt:lpstr>Introduction</vt:lpstr>
      <vt:lpstr>Motivation</vt:lpstr>
      <vt:lpstr>Swot Analysis</vt:lpstr>
      <vt:lpstr>Steps to Perform Airbnb analysis</vt:lpstr>
      <vt:lpstr>Analysis of Airbnb listings based on their room types</vt:lpstr>
      <vt:lpstr>Analysis of listings based on the property type</vt:lpstr>
      <vt:lpstr>Analysis of prices for the different room and property types.</vt:lpstr>
      <vt:lpstr>Analysis of listings based on the number of bedrooms</vt:lpstr>
      <vt:lpstr>Analyzing Amenity resulting in Higher Prices.</vt:lpstr>
      <vt:lpstr>Top 10 No. of Listings and Median Price with Neighborhood</vt:lpstr>
      <vt:lpstr>Top 10 Hosts (IDs) having the most listings on Airbnb</vt:lpstr>
      <vt:lpstr>Average Airbnb Prices in Washington By Year and Month</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Srinu</dc:creator>
  <cp:lastModifiedBy>Rishav Rana</cp:lastModifiedBy>
  <cp:revision>18</cp:revision>
  <dcterms:created xsi:type="dcterms:W3CDTF">2023-04-02T15:58:28Z</dcterms:created>
  <dcterms:modified xsi:type="dcterms:W3CDTF">2023-04-20T03:54:01Z</dcterms:modified>
</cp:coreProperties>
</file>