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1" r:id="rId6"/>
    <p:sldId id="264" r:id="rId7"/>
    <p:sldId id="266" r:id="rId8"/>
    <p:sldId id="262" r:id="rId9"/>
    <p:sldId id="265"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7EEC6-7A82-4FB4-8DD1-57991945C434}" type="datetimeFigureOut">
              <a:rPr lang="en-IN" smtClean="0"/>
              <a:t>26-03-2023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AC5FA-BD8F-4275-8E18-1F396C9AB22B}" type="slidenum">
              <a:rPr lang="en-IN" smtClean="0"/>
              <a:t>‹#›</a:t>
            </a:fld>
            <a:endParaRPr lang="en-IN"/>
          </a:p>
        </p:txBody>
      </p:sp>
    </p:spTree>
    <p:extLst>
      <p:ext uri="{BB962C8B-B14F-4D97-AF65-F5344CB8AC3E}">
        <p14:creationId xmlns:p14="http://schemas.microsoft.com/office/powerpoint/2010/main" val="168636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AC5FA-BD8F-4275-8E18-1F396C9AB22B}" type="slidenum">
              <a:rPr lang="en-IN" smtClean="0"/>
              <a:t>6</a:t>
            </a:fld>
            <a:endParaRPr lang="en-IN"/>
          </a:p>
        </p:txBody>
      </p:sp>
    </p:spTree>
    <p:extLst>
      <p:ext uri="{BB962C8B-B14F-4D97-AF65-F5344CB8AC3E}">
        <p14:creationId xmlns:p14="http://schemas.microsoft.com/office/powerpoint/2010/main" val="138109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4ADE-38D5-B5D8-64BA-F6F55FF8F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64BD90-D27B-D44C-6C6F-2CF95829F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61D791-5EA1-8E90-3435-77786E9B3BA7}"/>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B1C3B139-7B98-02F7-B57D-CF250FE70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0E76C-24A0-12D1-E933-3B5C029CBC71}"/>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05369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D124-A508-DA38-D5BD-B17E988D2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3E42E-6CE7-0D14-446D-191444FCE0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92FAD-5710-9BBD-8FC5-CDD20C1AA0C9}"/>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F2054689-E6A7-0B88-42BD-1AFD80459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79FAD-920E-F445-1DB9-ABC177B4F481}"/>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7126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C6007-07F5-991F-1201-AB2651823F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FA2C7-393B-7C0B-295B-54A6FB643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65881-C498-F2D4-7F13-E0726ABA0582}"/>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50B4652A-8AF7-E788-2BF5-233B69036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E1CBF-BA3C-998A-E2AC-86E3542D7AFE}"/>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49702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8AA7-14A2-45DD-2904-E69C0B195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48CACB-1AC5-E724-4FFC-B6F475E55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EF375-D07D-3F2D-BDCE-107F5B729499}"/>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62FFA727-E249-79F2-51B3-223B1D139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9175A-D63C-FA4A-213F-41F36C2953C5}"/>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98590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A55D-0B18-723C-F536-F589F14B9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BAD0C3-8620-146D-51CE-DD7B999BF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5B61C0-D440-E9F6-7B59-CEBFB397452F}"/>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DDC08D00-DFCE-A860-7880-38FEB85D7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47D27-C689-9DB7-5FD3-C344688AE398}"/>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411390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539E-387E-93F6-B7F9-0E9659B0E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9CFB7-7884-F8DD-909C-48BD49AD0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FE4716-F07C-7F75-093F-077771BD9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40BDEF-D7F8-DA70-CA0D-6FAC327507BE}"/>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6" name="Footer Placeholder 5">
            <a:extLst>
              <a:ext uri="{FF2B5EF4-FFF2-40B4-BE49-F238E27FC236}">
                <a16:creationId xmlns:a16="http://schemas.microsoft.com/office/drawing/2014/main" id="{4B392132-9AD6-E439-ED70-34499E426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DB7CB1-2847-88CF-3AAD-3EC83A4465B2}"/>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27385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BF7C-3C00-EA02-3E24-5F20147163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053D1B-90D4-5D12-F060-758F79D0D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97A81-8AD0-C849-8F3E-45F8EA369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25C9DF-26BC-F9A5-F985-531830AE3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D1C55-1CB7-15F3-93D2-CBBCBF26A2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A27431-18FD-DC2B-2499-D281E3D3DAEA}"/>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8" name="Footer Placeholder 7">
            <a:extLst>
              <a:ext uri="{FF2B5EF4-FFF2-40B4-BE49-F238E27FC236}">
                <a16:creationId xmlns:a16="http://schemas.microsoft.com/office/drawing/2014/main" id="{2C668433-1113-F87F-E315-AEDCC55C66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955C66-D6C7-DCF6-1123-99DAD5B32C9C}"/>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9328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679F-C7A2-72A5-652C-7FB88C385B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36A76A-81D9-8CCF-F55C-6F1C992E7331}"/>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4" name="Footer Placeholder 3">
            <a:extLst>
              <a:ext uri="{FF2B5EF4-FFF2-40B4-BE49-F238E27FC236}">
                <a16:creationId xmlns:a16="http://schemas.microsoft.com/office/drawing/2014/main" id="{736FD149-A038-F543-79AC-DF1F5B129A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CC8C7-3D00-6735-669D-97A147105389}"/>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49033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164F0-552F-470E-A3E6-0DB1C4AE4504}"/>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3" name="Footer Placeholder 2">
            <a:extLst>
              <a:ext uri="{FF2B5EF4-FFF2-40B4-BE49-F238E27FC236}">
                <a16:creationId xmlns:a16="http://schemas.microsoft.com/office/drawing/2014/main" id="{772020B0-A5DF-8173-C41C-F2FC56A78A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1F557C-70B8-FC59-CD70-009FB283FE93}"/>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81460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0291-12F1-57C1-A00A-774FDF5D9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357442-6B55-DCD9-66BD-A970ACE7F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8A5F8-6B7B-D45F-9495-94DB910A5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03B0C-386D-18A0-F48D-BF490816336A}"/>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6" name="Footer Placeholder 5">
            <a:extLst>
              <a:ext uri="{FF2B5EF4-FFF2-40B4-BE49-F238E27FC236}">
                <a16:creationId xmlns:a16="http://schemas.microsoft.com/office/drawing/2014/main" id="{9D8035F4-1536-CFE6-2AA3-A9D26686C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7E53E-F22D-82D8-C190-1497CFD1607B}"/>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121693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A420-2497-2831-1976-7D13E5AA4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CA2D5C-47E0-8DEB-E01B-998C94AAD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B316AD-D55B-787C-B2B4-84E2FBE4C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AB8A0-4542-AC53-A5AC-714DFE309699}"/>
              </a:ext>
            </a:extLst>
          </p:cNvPr>
          <p:cNvSpPr>
            <a:spLocks noGrp="1"/>
          </p:cNvSpPr>
          <p:nvPr>
            <p:ph type="dt" sz="half" idx="10"/>
          </p:nvPr>
        </p:nvSpPr>
        <p:spPr/>
        <p:txBody>
          <a:bodyPr/>
          <a:lstStyle/>
          <a:p>
            <a:fld id="{6E927BF8-C8F0-4AF2-ADD2-CF47602C87E3}" type="datetimeFigureOut">
              <a:rPr lang="en-IN" smtClean="0"/>
              <a:t>26-03-2023</a:t>
            </a:fld>
            <a:endParaRPr lang="en-IN"/>
          </a:p>
        </p:txBody>
      </p:sp>
      <p:sp>
        <p:nvSpPr>
          <p:cNvPr id="6" name="Footer Placeholder 5">
            <a:extLst>
              <a:ext uri="{FF2B5EF4-FFF2-40B4-BE49-F238E27FC236}">
                <a16:creationId xmlns:a16="http://schemas.microsoft.com/office/drawing/2014/main" id="{39665B34-5AD9-2667-BF71-7D190A34F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3DD97-9845-E9D4-84BD-15D3F6C490DA}"/>
              </a:ext>
            </a:extLst>
          </p:cNvPr>
          <p:cNvSpPr>
            <a:spLocks noGrp="1"/>
          </p:cNvSpPr>
          <p:nvPr>
            <p:ph type="sldNum" sz="quarter" idx="12"/>
          </p:nvPr>
        </p:nvSpPr>
        <p:spPr/>
        <p:txBody>
          <a:bodyPr/>
          <a:lstStyle/>
          <a:p>
            <a:fld id="{3F02DBA1-626E-41BB-AC6A-BF092B13E685}" type="slidenum">
              <a:rPr lang="en-IN" smtClean="0"/>
              <a:t>‹#›</a:t>
            </a:fld>
            <a:endParaRPr lang="en-IN"/>
          </a:p>
        </p:txBody>
      </p:sp>
    </p:spTree>
    <p:extLst>
      <p:ext uri="{BB962C8B-B14F-4D97-AF65-F5344CB8AC3E}">
        <p14:creationId xmlns:p14="http://schemas.microsoft.com/office/powerpoint/2010/main" val="370421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0702A8-49FA-C476-DF20-DBB4E7862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A9633-2C02-D64C-8026-73C00A018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9B1A1-A9CA-21B1-1745-787564C3B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27BF8-C8F0-4AF2-ADD2-CF47602C87E3}" type="datetimeFigureOut">
              <a:rPr lang="en-IN" smtClean="0"/>
              <a:t>26-03-2023</a:t>
            </a:fld>
            <a:endParaRPr lang="en-IN"/>
          </a:p>
        </p:txBody>
      </p:sp>
      <p:sp>
        <p:nvSpPr>
          <p:cNvPr id="5" name="Footer Placeholder 4">
            <a:extLst>
              <a:ext uri="{FF2B5EF4-FFF2-40B4-BE49-F238E27FC236}">
                <a16:creationId xmlns:a16="http://schemas.microsoft.com/office/drawing/2014/main" id="{5E421C50-B21A-4B47-398C-812D2866B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0C4F85-3305-7794-8C2E-8C3DA49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2DBA1-626E-41BB-AC6A-BF092B13E685}" type="slidenum">
              <a:rPr lang="en-IN" smtClean="0"/>
              <a:t>‹#›</a:t>
            </a:fld>
            <a:endParaRPr lang="en-IN"/>
          </a:p>
        </p:txBody>
      </p:sp>
    </p:spTree>
    <p:extLst>
      <p:ext uri="{BB962C8B-B14F-4D97-AF65-F5344CB8AC3E}">
        <p14:creationId xmlns:p14="http://schemas.microsoft.com/office/powerpoint/2010/main" val="311277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argo shipping containers in a pile and on a semi-truck at a harbour">
            <a:extLst>
              <a:ext uri="{FF2B5EF4-FFF2-40B4-BE49-F238E27FC236}">
                <a16:creationId xmlns:a16="http://schemas.microsoft.com/office/drawing/2014/main" id="{48590471-A2AE-A3CC-8F3A-F07DD1D0C70C}"/>
              </a:ext>
            </a:extLst>
          </p:cNvPr>
          <p:cNvPicPr>
            <a:picLocks noChangeAspect="1"/>
          </p:cNvPicPr>
          <p:nvPr/>
        </p:nvPicPr>
        <p:blipFill rotWithShape="1">
          <a:blip r:embed="rId2"/>
          <a:srcRect t="5436"/>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9A4988-B186-5019-3D08-47A5CF7A5245}"/>
              </a:ext>
            </a:extLst>
          </p:cNvPr>
          <p:cNvSpPr>
            <a:spLocks noGrp="1"/>
          </p:cNvSpPr>
          <p:nvPr>
            <p:ph type="ctrTitle"/>
          </p:nvPr>
        </p:nvSpPr>
        <p:spPr>
          <a:xfrm>
            <a:off x="952228" y="743447"/>
            <a:ext cx="3973385" cy="3692028"/>
          </a:xfrm>
          <a:noFill/>
        </p:spPr>
        <p:txBody>
          <a:bodyPr vert="horz" lIns="91440" tIns="45720" rIns="91440" bIns="45720" rtlCol="0">
            <a:normAutofit/>
          </a:bodyPr>
          <a:lstStyle/>
          <a:p>
            <a:pPr algn="l"/>
            <a:r>
              <a:rPr lang="en-US" sz="4400" kern="1200">
                <a:latin typeface="+mj-lt"/>
                <a:ea typeface="+mj-ea"/>
                <a:cs typeface="+mj-cs"/>
              </a:rPr>
              <a:t>PRODUCT ANALYSIS AND  CUSTOMER LIFETIME VALUE</a:t>
            </a:r>
            <a:br>
              <a:rPr lang="en-US" sz="4400" kern="1200">
                <a:latin typeface="+mj-lt"/>
                <a:ea typeface="+mj-ea"/>
                <a:cs typeface="+mj-cs"/>
              </a:rPr>
            </a:br>
            <a:endParaRPr lang="en-US" sz="4400" kern="1200">
              <a:latin typeface="+mj-lt"/>
              <a:ea typeface="+mj-ea"/>
              <a:cs typeface="+mj-cs"/>
            </a:endParaRPr>
          </a:p>
        </p:txBody>
      </p:sp>
      <p:sp>
        <p:nvSpPr>
          <p:cNvPr id="3" name="Subtitle 2">
            <a:extLst>
              <a:ext uri="{FF2B5EF4-FFF2-40B4-BE49-F238E27FC236}">
                <a16:creationId xmlns:a16="http://schemas.microsoft.com/office/drawing/2014/main" id="{25568128-AEBF-49D7-ABE0-12DD93F0F0EF}"/>
              </a:ext>
            </a:extLst>
          </p:cNvPr>
          <p:cNvSpPr>
            <a:spLocks noGrp="1"/>
          </p:cNvSpPr>
          <p:nvPr>
            <p:ph type="subTitle" idx="1"/>
          </p:nvPr>
        </p:nvSpPr>
        <p:spPr>
          <a:xfrm>
            <a:off x="952229" y="4629234"/>
            <a:ext cx="3973386" cy="1485319"/>
          </a:xfrm>
          <a:noFill/>
        </p:spPr>
        <p:txBody>
          <a:bodyPr vert="horz" lIns="91440" tIns="45720" rIns="91440" bIns="45720" rtlCol="0">
            <a:normAutofit/>
          </a:bodyPr>
          <a:lstStyle/>
          <a:p>
            <a:pPr indent="-228600" algn="l">
              <a:buFont typeface="Arial" panose="020B0604020202020204" pitchFamily="34" charset="0"/>
              <a:buChar char="•"/>
            </a:pPr>
            <a:r>
              <a:rPr lang="en-US" sz="1700"/>
              <a:t>Group 3:</a:t>
            </a:r>
          </a:p>
          <a:p>
            <a:pPr indent="-228600" algn="l">
              <a:buFont typeface="Arial" panose="020B0604020202020204" pitchFamily="34" charset="0"/>
              <a:buChar char="•"/>
            </a:pPr>
            <a:r>
              <a:rPr lang="en-US" sz="1700"/>
              <a:t>Harshilkumar Patel</a:t>
            </a:r>
          </a:p>
          <a:p>
            <a:pPr indent="-228600" algn="l">
              <a:buFont typeface="Arial" panose="020B0604020202020204" pitchFamily="34" charset="0"/>
              <a:buChar char="•"/>
            </a:pPr>
            <a:r>
              <a:rPr lang="en-US" sz="1700"/>
              <a:t>Kishankumar Patel</a:t>
            </a:r>
          </a:p>
          <a:p>
            <a:pPr indent="-228600" algn="l">
              <a:buFont typeface="Arial" panose="020B0604020202020204" pitchFamily="34" charset="0"/>
              <a:buChar char="•"/>
            </a:pPr>
            <a:r>
              <a:rPr lang="en-US" sz="1700"/>
              <a:t>Rishav Rana</a:t>
            </a:r>
          </a:p>
        </p:txBody>
      </p:sp>
    </p:spTree>
    <p:extLst>
      <p:ext uri="{BB962C8B-B14F-4D97-AF65-F5344CB8AC3E}">
        <p14:creationId xmlns:p14="http://schemas.microsoft.com/office/powerpoint/2010/main" val="84050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594FE-7C82-214B-F5BD-61126B3D0C6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Product Purchases more often</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D366AA8-4130-5568-5E82-0D46CA17BFEB}"/>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500" b="1"/>
              <a:t>Insights</a:t>
            </a:r>
          </a:p>
          <a:p>
            <a:pPr marL="285750" indent="-228600">
              <a:buFont typeface="Arial" panose="020B0604020202020204" pitchFamily="34" charset="0"/>
              <a:buChar char="•"/>
            </a:pPr>
            <a:r>
              <a:rPr lang="en-US" sz="1500"/>
              <a:t>As we can see in the bar chart the MEDIUM CREAMIC TOP STORAGE JAR is most purchased  followed by World WAR 2 GLIDERS ASSTD DESIGNS, JUMBO BAG RED RETRO SPOT while the PACK OF 60 PINK PASLEY CAKE CASES is the least sold.</a:t>
            </a:r>
            <a:endParaRPr lang="en-US" sz="1500" b="1"/>
          </a:p>
          <a:p>
            <a:pPr indent="-228600">
              <a:buFont typeface="Arial" panose="020B0604020202020204" pitchFamily="34" charset="0"/>
              <a:buChar char="•"/>
            </a:pPr>
            <a:r>
              <a:rPr lang="en-US" sz="1500" b="1"/>
              <a:t>Recommendations</a:t>
            </a:r>
          </a:p>
          <a:p>
            <a:pPr marL="285750" indent="-228600">
              <a:buFont typeface="Arial" panose="020B0604020202020204" pitchFamily="34" charset="0"/>
              <a:buChar char="•"/>
            </a:pPr>
            <a:r>
              <a:rPr lang="en-US" sz="1500"/>
              <a:t>Share baking tips and recipes that use cake cases on social media sites to highlight the cake cases. The cake containers can be used to inspire customers to contribute their own creations, fostering a sense of community and involvement around your brand to increase the sales of pack of 60 pink pasley cake cases.</a:t>
            </a:r>
          </a:p>
          <a:p>
            <a:pPr marL="285750" indent="-228600">
              <a:buFont typeface="Arial" panose="020B0604020202020204" pitchFamily="34" charset="0"/>
              <a:buChar char="•"/>
            </a:pPr>
            <a:endParaRPr lang="en-US" sz="1500"/>
          </a:p>
          <a:p>
            <a:pPr indent="-228600">
              <a:buFont typeface="Arial" panose="020B0604020202020204" pitchFamily="34" charset="0"/>
              <a:buChar char="•"/>
            </a:pPr>
            <a:endParaRPr lang="en-US" sz="1500"/>
          </a:p>
        </p:txBody>
      </p:sp>
      <p:pic>
        <p:nvPicPr>
          <p:cNvPr id="15" name="Content Placeholder 14">
            <a:extLst>
              <a:ext uri="{FF2B5EF4-FFF2-40B4-BE49-F238E27FC236}">
                <a16:creationId xmlns:a16="http://schemas.microsoft.com/office/drawing/2014/main" id="{1E9DBD31-4490-E180-35D3-CD5888FA0A01}"/>
              </a:ext>
            </a:extLst>
          </p:cNvPr>
          <p:cNvPicPr>
            <a:picLocks noGrp="1" noChangeAspect="1"/>
          </p:cNvPicPr>
          <p:nvPr>
            <p:ph idx="1"/>
          </p:nvPr>
        </p:nvPicPr>
        <p:blipFill>
          <a:blip r:embed="rId2"/>
          <a:stretch>
            <a:fillRect/>
          </a:stretch>
        </p:blipFill>
        <p:spPr>
          <a:xfrm>
            <a:off x="5692877" y="640080"/>
            <a:ext cx="6174658" cy="5577840"/>
          </a:xfrm>
          <a:prstGeom prst="rect">
            <a:avLst/>
          </a:prstGeom>
        </p:spPr>
      </p:pic>
    </p:spTree>
    <p:extLst>
      <p:ext uri="{BB962C8B-B14F-4D97-AF65-F5344CB8AC3E}">
        <p14:creationId xmlns:p14="http://schemas.microsoft.com/office/powerpoint/2010/main" val="232298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89B23-4EDF-CA08-3B36-9EAED15962BE}"/>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                              Thank you</a:t>
            </a:r>
            <a:endParaRPr lang="en-US" sz="6600" kern="1200" dirty="0">
              <a:solidFill>
                <a:schemeClr val="tx1"/>
              </a:solidFill>
              <a:latin typeface="+mj-lt"/>
              <a:ea typeface="+mj-ea"/>
              <a:cs typeface="+mj-cs"/>
            </a:endParaRPr>
          </a:p>
        </p:txBody>
      </p:sp>
      <p:pic>
        <p:nvPicPr>
          <p:cNvPr id="14" name="Graphic 5" descr="Handshake">
            <a:extLst>
              <a:ext uri="{FF2B5EF4-FFF2-40B4-BE49-F238E27FC236}">
                <a16:creationId xmlns:a16="http://schemas.microsoft.com/office/drawing/2014/main" id="{723A02BA-6101-5295-2BCF-7D883FA570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06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3380B-079D-1831-661D-3B5388C6172D}"/>
              </a:ext>
            </a:extLst>
          </p:cNvPr>
          <p:cNvSpPr>
            <a:spLocks noGrp="1"/>
          </p:cNvSpPr>
          <p:nvPr>
            <p:ph type="title"/>
          </p:nvPr>
        </p:nvSpPr>
        <p:spPr>
          <a:xfrm>
            <a:off x="5297762" y="329184"/>
            <a:ext cx="6251110" cy="1783080"/>
          </a:xfrm>
        </p:spPr>
        <p:txBody>
          <a:bodyPr anchor="b">
            <a:normAutofit/>
          </a:bodyPr>
          <a:lstStyle/>
          <a:p>
            <a:r>
              <a:rPr lang="en-US" sz="5400"/>
              <a:t>Introduction</a:t>
            </a:r>
            <a:endParaRPr lang="en-IN" sz="5400"/>
          </a:p>
        </p:txBody>
      </p:sp>
      <p:pic>
        <p:nvPicPr>
          <p:cNvPr id="5" name="Picture 4" descr="3D polygons with dots and lines in a white background">
            <a:extLst>
              <a:ext uri="{FF2B5EF4-FFF2-40B4-BE49-F238E27FC236}">
                <a16:creationId xmlns:a16="http://schemas.microsoft.com/office/drawing/2014/main" id="{F7BE2196-3688-DB62-B5B2-4A244CB01F30}"/>
              </a:ext>
            </a:extLst>
          </p:cNvPr>
          <p:cNvPicPr>
            <a:picLocks noChangeAspect="1"/>
          </p:cNvPicPr>
          <p:nvPr/>
        </p:nvPicPr>
        <p:blipFill rotWithShape="1">
          <a:blip r:embed="rId2"/>
          <a:srcRect l="5171" r="5289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5FA617-4DF1-590D-842B-B206232DE165}"/>
              </a:ext>
            </a:extLst>
          </p:cNvPr>
          <p:cNvSpPr>
            <a:spLocks noGrp="1"/>
          </p:cNvSpPr>
          <p:nvPr>
            <p:ph idx="1"/>
          </p:nvPr>
        </p:nvSpPr>
        <p:spPr>
          <a:xfrm>
            <a:off x="5297762" y="2706624"/>
            <a:ext cx="6251110" cy="3483864"/>
          </a:xfrm>
        </p:spPr>
        <p:txBody>
          <a:bodyPr>
            <a:normAutofit/>
          </a:bodyPr>
          <a:lstStyle/>
          <a:p>
            <a:r>
              <a:rPr lang="en-US" sz="2000"/>
              <a:t>Product Analytics is the process of gathering information on the post-purchase experiences of customers who have purchased products.</a:t>
            </a:r>
          </a:p>
          <a:p>
            <a:r>
              <a:rPr lang="en-US" sz="2000"/>
              <a:t>It starts with gathering information on user trends, the most and least popular features, bounce rates, friction spots, and other aspects of how customers use and interact with a product.</a:t>
            </a:r>
          </a:p>
          <a:p>
            <a:r>
              <a:rPr lang="en-US" sz="2000"/>
              <a:t>Client lifetime value (CLV), a word that is occasionally used synonymously with customer lifetime value, is a forecast of how much a company's future relationships with customers will contribute to its net profit.</a:t>
            </a:r>
          </a:p>
        </p:txBody>
      </p:sp>
    </p:spTree>
    <p:extLst>
      <p:ext uri="{BB962C8B-B14F-4D97-AF65-F5344CB8AC3E}">
        <p14:creationId xmlns:p14="http://schemas.microsoft.com/office/powerpoint/2010/main" val="284119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8E6E7D-81DD-BA54-F5A7-91EA55E5F8E9}"/>
              </a:ext>
            </a:extLst>
          </p:cNvPr>
          <p:cNvSpPr>
            <a:spLocks noGrp="1"/>
          </p:cNvSpPr>
          <p:nvPr>
            <p:ph type="title"/>
          </p:nvPr>
        </p:nvSpPr>
        <p:spPr>
          <a:xfrm>
            <a:off x="1046746" y="586822"/>
            <a:ext cx="3560252" cy="1645920"/>
          </a:xfrm>
        </p:spPr>
        <p:txBody>
          <a:bodyPr>
            <a:normAutofit/>
          </a:bodyPr>
          <a:lstStyle/>
          <a:p>
            <a:r>
              <a:rPr lang="en-US" sz="3200" b="1" i="0">
                <a:effectLst/>
              </a:rPr>
              <a:t>Review of Data Source</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E97FD4F-BEFB-9AE9-32A7-E9588B6498CE}"/>
              </a:ext>
            </a:extLst>
          </p:cNvPr>
          <p:cNvSpPr>
            <a:spLocks noGrp="1"/>
          </p:cNvSpPr>
          <p:nvPr>
            <p:ph idx="1"/>
          </p:nvPr>
        </p:nvSpPr>
        <p:spPr>
          <a:xfrm>
            <a:off x="5343124" y="644569"/>
            <a:ext cx="6002636" cy="1645920"/>
          </a:xfrm>
        </p:spPr>
        <p:txBody>
          <a:bodyPr anchor="ctr">
            <a:normAutofit/>
          </a:bodyPr>
          <a:lstStyle/>
          <a:p>
            <a:pPr lvl="1"/>
            <a:r>
              <a:rPr lang="en-US" sz="1800" b="0" i="0" dirty="0">
                <a:effectLst/>
              </a:rPr>
              <a:t>The </a:t>
            </a:r>
            <a:r>
              <a:rPr lang="en-US" sz="1800" dirty="0"/>
              <a:t>Online Retail.xlsx </a:t>
            </a:r>
            <a:r>
              <a:rPr lang="en-US" sz="1800" b="0" i="0" dirty="0">
                <a:effectLst/>
              </a:rPr>
              <a:t>dataset has 541909 rows and 8 columns.</a:t>
            </a:r>
          </a:p>
          <a:p>
            <a:pPr lvl="1"/>
            <a:r>
              <a:rPr lang="en-US" sz="1800" b="0" i="0" dirty="0">
                <a:effectLst/>
              </a:rPr>
              <a:t> Each row represents a produced invoice, while the eight columns indicates the Invoice No, Stock Code , Description of the product , Quantity , Invoice Date , Unit Price , Customer ID and Country.</a:t>
            </a:r>
            <a:endParaRPr lang="en-IN" sz="1800" dirty="0"/>
          </a:p>
        </p:txBody>
      </p:sp>
      <p:pic>
        <p:nvPicPr>
          <p:cNvPr id="5" name="Picture 4">
            <a:extLst>
              <a:ext uri="{FF2B5EF4-FFF2-40B4-BE49-F238E27FC236}">
                <a16:creationId xmlns:a16="http://schemas.microsoft.com/office/drawing/2014/main" id="{168E2420-41B1-BAF5-3052-D31F3E308F4A}"/>
              </a:ext>
            </a:extLst>
          </p:cNvPr>
          <p:cNvPicPr>
            <a:picLocks noChangeAspect="1"/>
          </p:cNvPicPr>
          <p:nvPr/>
        </p:nvPicPr>
        <p:blipFill>
          <a:blip r:embed="rId2"/>
          <a:stretch>
            <a:fillRect/>
          </a:stretch>
        </p:blipFill>
        <p:spPr>
          <a:xfrm>
            <a:off x="557784" y="3331593"/>
            <a:ext cx="11164824" cy="2288789"/>
          </a:xfrm>
          <a:prstGeom prst="rect">
            <a:avLst/>
          </a:prstGeom>
        </p:spPr>
      </p:pic>
    </p:spTree>
    <p:extLst>
      <p:ext uri="{BB962C8B-B14F-4D97-AF65-F5344CB8AC3E}">
        <p14:creationId xmlns:p14="http://schemas.microsoft.com/office/powerpoint/2010/main" val="82315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8A06E-CF3D-C087-5D34-C87D9AF48EDD}"/>
              </a:ext>
            </a:extLst>
          </p:cNvPr>
          <p:cNvSpPr>
            <a:spLocks noGrp="1"/>
          </p:cNvSpPr>
          <p:nvPr>
            <p:ph type="title"/>
          </p:nvPr>
        </p:nvSpPr>
        <p:spPr>
          <a:xfrm>
            <a:off x="630936" y="640080"/>
            <a:ext cx="4818888" cy="1463040"/>
          </a:xfrm>
        </p:spPr>
        <p:txBody>
          <a:bodyPr vert="horz" lIns="91440" tIns="45720" rIns="91440" bIns="45720" rtlCol="0" anchor="b">
            <a:normAutofit/>
          </a:bodyPr>
          <a:lstStyle/>
          <a:p>
            <a:r>
              <a:rPr lang="en-US" sz="5000" b="1" kern="1200" dirty="0">
                <a:solidFill>
                  <a:schemeClr val="tx1"/>
                </a:solidFill>
                <a:latin typeface="+mj-lt"/>
                <a:ea typeface="+mj-ea"/>
                <a:cs typeface="+mj-cs"/>
              </a:rPr>
              <a:t>Total Number of Orders Over Time</a:t>
            </a:r>
          </a:p>
        </p:txBody>
      </p:sp>
      <p:sp>
        <p:nvSpPr>
          <p:cNvPr id="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533D7D3-6C0F-12EB-883C-8A067234E9CA}"/>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400" b="1" dirty="0"/>
              <a:t>Insights</a:t>
            </a:r>
          </a:p>
          <a:p>
            <a:pPr marL="285750" indent="-228600">
              <a:buFont typeface="Arial" panose="020B0604020202020204" pitchFamily="34" charset="0"/>
              <a:buChar char="•"/>
            </a:pPr>
            <a:r>
              <a:rPr lang="en-US" sz="1400" dirty="0"/>
              <a:t>The graph shows that the overall trend line of the number of transactions has been increasing from December 2010 to November 2011.</a:t>
            </a:r>
          </a:p>
          <a:p>
            <a:pPr marL="285750" indent="-228600">
              <a:buFont typeface="Arial" panose="020B0604020202020204" pitchFamily="34" charset="0"/>
              <a:buChar char="•"/>
            </a:pPr>
            <a:r>
              <a:rPr lang="en-US" sz="1400" dirty="0"/>
              <a:t>But in the last month of 2011 total number of orders is lowest from December 2010.</a:t>
            </a:r>
            <a:endParaRPr lang="en-US" sz="1400" b="1" dirty="0"/>
          </a:p>
          <a:p>
            <a:pPr marL="285750" indent="-228600">
              <a:buFont typeface="Arial" panose="020B0604020202020204" pitchFamily="34" charset="0"/>
              <a:buChar char="•"/>
            </a:pPr>
            <a:endParaRPr lang="en-US" sz="1400" b="1" dirty="0"/>
          </a:p>
          <a:p>
            <a:pPr indent="-228600">
              <a:buFont typeface="Arial" panose="020B0604020202020204" pitchFamily="34" charset="0"/>
              <a:buChar char="•"/>
            </a:pPr>
            <a:r>
              <a:rPr lang="en-US" sz="1400" b="1" dirty="0"/>
              <a:t>Recommendations</a:t>
            </a:r>
          </a:p>
          <a:p>
            <a:pPr marL="285750" indent="-228600">
              <a:buFont typeface="Arial" panose="020B0604020202020204" pitchFamily="34" charset="0"/>
              <a:buChar char="•"/>
            </a:pPr>
            <a:r>
              <a:rPr lang="en-US" sz="1400" dirty="0"/>
              <a:t>During some seasons of the year, transactions may naturally be lower. </a:t>
            </a:r>
          </a:p>
          <a:p>
            <a:pPr marL="285750" indent="-228600">
              <a:buFont typeface="Arial" panose="020B0604020202020204" pitchFamily="34" charset="0"/>
              <a:buChar char="•"/>
            </a:pPr>
            <a:r>
              <a:rPr lang="en-US" sz="1400" dirty="0"/>
              <a:t>As a result, the business should make the necessary preparations, adjust any operational or marketing strategies in accordance with the seasons, and account for these changes.</a:t>
            </a:r>
          </a:p>
        </p:txBody>
      </p:sp>
      <p:pic>
        <p:nvPicPr>
          <p:cNvPr id="6" name="Content Placeholder 5">
            <a:extLst>
              <a:ext uri="{FF2B5EF4-FFF2-40B4-BE49-F238E27FC236}">
                <a16:creationId xmlns:a16="http://schemas.microsoft.com/office/drawing/2014/main" id="{64573CED-E820-3618-36C5-5481A9D3347D}"/>
              </a:ext>
            </a:extLst>
          </p:cNvPr>
          <p:cNvPicPr>
            <a:picLocks noGrp="1" noChangeAspect="1"/>
          </p:cNvPicPr>
          <p:nvPr>
            <p:ph idx="1"/>
          </p:nvPr>
        </p:nvPicPr>
        <p:blipFill>
          <a:blip r:embed="rId2"/>
          <a:stretch>
            <a:fillRect/>
          </a:stretch>
        </p:blipFill>
        <p:spPr>
          <a:xfrm>
            <a:off x="6099048" y="1429653"/>
            <a:ext cx="5458968" cy="3998694"/>
          </a:xfrm>
          <a:prstGeom prst="rect">
            <a:avLst/>
          </a:prstGeom>
        </p:spPr>
      </p:pic>
    </p:spTree>
    <p:extLst>
      <p:ext uri="{BB962C8B-B14F-4D97-AF65-F5344CB8AC3E}">
        <p14:creationId xmlns:p14="http://schemas.microsoft.com/office/powerpoint/2010/main" val="251144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5C24-CC1F-EA19-8A41-23AB43B1AAE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Total Revenue Over Time</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AD48104-2381-B20D-8131-3B19FE46165A}"/>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500" b="1" dirty="0"/>
              <a:t>Insights</a:t>
            </a:r>
          </a:p>
          <a:p>
            <a:pPr marL="285750" indent="-228600">
              <a:buFont typeface="Arial" panose="020B0604020202020204" pitchFamily="34" charset="0"/>
              <a:buChar char="•"/>
            </a:pPr>
            <a:r>
              <a:rPr lang="en-US" sz="1500" dirty="0"/>
              <a:t>The graph shows that the overall trend line of the sales increased from December 2010 to November 2011.</a:t>
            </a:r>
          </a:p>
          <a:p>
            <a:pPr marL="285750" indent="-228600">
              <a:buFont typeface="Arial" panose="020B0604020202020204" pitchFamily="34" charset="0"/>
              <a:buChar char="•"/>
            </a:pPr>
            <a:r>
              <a:rPr lang="en-US" sz="1500" dirty="0"/>
              <a:t>Like the number of transactions, sales were flat up to April.</a:t>
            </a:r>
          </a:p>
          <a:p>
            <a:pPr marL="285750" indent="-228600">
              <a:buFont typeface="Arial" panose="020B0604020202020204" pitchFamily="34" charset="0"/>
              <a:buChar char="•"/>
            </a:pPr>
            <a:r>
              <a:rPr lang="en-US" sz="1500" dirty="0"/>
              <a:t>Back-to-school caused sales to go up again in September, but Black Friday or Halloween caused them to really take off in October and November.</a:t>
            </a:r>
          </a:p>
          <a:p>
            <a:pPr indent="-228600">
              <a:buFont typeface="Arial" panose="020B0604020202020204" pitchFamily="34" charset="0"/>
              <a:buChar char="•"/>
            </a:pPr>
            <a:r>
              <a:rPr lang="en-US" sz="1500" b="1" dirty="0"/>
              <a:t>Recommendations</a:t>
            </a:r>
          </a:p>
          <a:p>
            <a:pPr marL="285750" indent="-228600">
              <a:buFont typeface="Arial" panose="020B0604020202020204" pitchFamily="34" charset="0"/>
              <a:buChar char="•"/>
            </a:pPr>
            <a:r>
              <a:rPr lang="en-US" sz="1500" dirty="0"/>
              <a:t>To increase the sales in the month of January to may their different strategies that company can apply for example offer special deals and promotions that are relevant to the season</a:t>
            </a:r>
          </a:p>
          <a:p>
            <a:pPr indent="-228600">
              <a:buFont typeface="Arial" panose="020B0604020202020204" pitchFamily="34" charset="0"/>
              <a:buChar char="•"/>
            </a:pPr>
            <a:endParaRPr lang="en-US" sz="1500" dirty="0"/>
          </a:p>
        </p:txBody>
      </p:sp>
      <p:pic>
        <p:nvPicPr>
          <p:cNvPr id="6" name="Content Placeholder 5">
            <a:extLst>
              <a:ext uri="{FF2B5EF4-FFF2-40B4-BE49-F238E27FC236}">
                <a16:creationId xmlns:a16="http://schemas.microsoft.com/office/drawing/2014/main" id="{BB700B65-831C-976D-F499-F1BAAD2C1894}"/>
              </a:ext>
            </a:extLst>
          </p:cNvPr>
          <p:cNvPicPr>
            <a:picLocks noGrp="1" noChangeAspect="1"/>
          </p:cNvPicPr>
          <p:nvPr>
            <p:ph idx="1"/>
          </p:nvPr>
        </p:nvPicPr>
        <p:blipFill>
          <a:blip r:embed="rId2"/>
          <a:stretch>
            <a:fillRect/>
          </a:stretch>
        </p:blipFill>
        <p:spPr>
          <a:xfrm>
            <a:off x="6099048" y="1388711"/>
            <a:ext cx="5458968" cy="4080578"/>
          </a:xfrm>
          <a:prstGeom prst="rect">
            <a:avLst/>
          </a:prstGeom>
        </p:spPr>
      </p:pic>
    </p:spTree>
    <p:extLst>
      <p:ext uri="{BB962C8B-B14F-4D97-AF65-F5344CB8AC3E}">
        <p14:creationId xmlns:p14="http://schemas.microsoft.com/office/powerpoint/2010/main" val="407285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A8E0A-1903-3FD2-53CF-BE17543470B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Transaction by time periods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890677C-9DB5-ACD3-950F-5899B51D7859}"/>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200" b="1" dirty="0"/>
              <a:t>Insights</a:t>
            </a:r>
          </a:p>
          <a:p>
            <a:pPr marL="285750" indent="-228600">
              <a:buFont typeface="Arial" panose="020B0604020202020204" pitchFamily="34" charset="0"/>
              <a:buChar char="•"/>
            </a:pPr>
            <a:r>
              <a:rPr lang="en-US" sz="1200" dirty="0"/>
              <a:t>From the various charts we can see that in 2011 as compared to 2010 there is so many transactions.</a:t>
            </a:r>
          </a:p>
          <a:p>
            <a:pPr marL="285750" indent="-228600">
              <a:buFont typeface="Arial" panose="020B0604020202020204" pitchFamily="34" charset="0"/>
              <a:buChar char="•"/>
            </a:pPr>
            <a:r>
              <a:rPr lang="en-US" sz="1200" dirty="0"/>
              <a:t>In Transaction by months from the month May to August there is steady flow of transaction and in the month of November It is at peak.</a:t>
            </a:r>
          </a:p>
          <a:p>
            <a:pPr marL="285750" indent="-228600">
              <a:buFont typeface="Arial" panose="020B0604020202020204" pitchFamily="34" charset="0"/>
              <a:buChar char="•"/>
            </a:pPr>
            <a:r>
              <a:rPr lang="en-US" sz="1200" dirty="0"/>
              <a:t>In Transaction by days in the mid of every month here is a greater number of transactions and lowest number of transactions at the month end.</a:t>
            </a:r>
            <a:endParaRPr lang="en-US" sz="1200" b="1" dirty="0"/>
          </a:p>
          <a:p>
            <a:pPr indent="-228600">
              <a:buFont typeface="Arial" panose="020B0604020202020204" pitchFamily="34" charset="0"/>
              <a:buChar char="•"/>
            </a:pPr>
            <a:r>
              <a:rPr lang="en-US" sz="1200" b="1" dirty="0"/>
              <a:t>Recommendations</a:t>
            </a:r>
          </a:p>
          <a:p>
            <a:pPr marL="285750" indent="-228600">
              <a:buFont typeface="Arial" panose="020B0604020202020204" pitchFamily="34" charset="0"/>
              <a:buChar char="•"/>
            </a:pPr>
            <a:r>
              <a:rPr lang="en-US" sz="1200" dirty="0"/>
              <a:t>Review their pricing strategy and consider changing prices to more closely match market demand and customer preferences. </a:t>
            </a:r>
          </a:p>
          <a:p>
            <a:pPr marL="285750" indent="-228600">
              <a:buFont typeface="Arial" panose="020B0604020202020204" pitchFamily="34" charset="0"/>
              <a:buChar char="•"/>
            </a:pPr>
            <a:r>
              <a:rPr lang="en-US" sz="1200" dirty="0"/>
              <a:t>This may involve giving discounts or promotions for large purchases or encouraging customers to buy more expensive products.</a:t>
            </a:r>
          </a:p>
        </p:txBody>
      </p:sp>
      <p:pic>
        <p:nvPicPr>
          <p:cNvPr id="6" name="Content Placeholder 5">
            <a:extLst>
              <a:ext uri="{FF2B5EF4-FFF2-40B4-BE49-F238E27FC236}">
                <a16:creationId xmlns:a16="http://schemas.microsoft.com/office/drawing/2014/main" id="{3FE2D871-A961-B7BF-FAB2-9A829FC9DCCC}"/>
              </a:ext>
            </a:extLst>
          </p:cNvPr>
          <p:cNvPicPr>
            <a:picLocks noGrp="1" noChangeAspect="1"/>
          </p:cNvPicPr>
          <p:nvPr>
            <p:ph idx="1"/>
          </p:nvPr>
        </p:nvPicPr>
        <p:blipFill>
          <a:blip r:embed="rId3"/>
          <a:stretch>
            <a:fillRect/>
          </a:stretch>
        </p:blipFill>
        <p:spPr>
          <a:xfrm>
            <a:off x="5420932" y="1511537"/>
            <a:ext cx="6699480" cy="4706383"/>
          </a:xfrm>
          <a:prstGeom prst="rect">
            <a:avLst/>
          </a:prstGeom>
        </p:spPr>
      </p:pic>
    </p:spTree>
    <p:extLst>
      <p:ext uri="{BB962C8B-B14F-4D97-AF65-F5344CB8AC3E}">
        <p14:creationId xmlns:p14="http://schemas.microsoft.com/office/powerpoint/2010/main" val="3870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0CE8C-D99B-5835-60B6-733F520A835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Revenue From Repeat Customers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9ECE5D1-22A6-553A-A646-6FDE452907DB}"/>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700" b="1" dirty="0"/>
              <a:t>Insights</a:t>
            </a:r>
          </a:p>
          <a:p>
            <a:pPr marL="285750" indent="-228600">
              <a:buFont typeface="Arial" panose="020B0604020202020204" pitchFamily="34" charset="0"/>
              <a:buChar char="•"/>
            </a:pPr>
            <a:r>
              <a:rPr lang="en-US" sz="1700" dirty="0"/>
              <a:t>Moving on to the revenue section, we can see that by Nov 2011 the revenue generated from repeat customers was half of the entire revenue and on average it was not less than 30%, and by June 2011 it had surpassed 50%.</a:t>
            </a:r>
          </a:p>
          <a:p>
            <a:pPr indent="-228600">
              <a:buFont typeface="Arial" panose="020B0604020202020204" pitchFamily="34" charset="0"/>
              <a:buChar char="•"/>
            </a:pPr>
            <a:r>
              <a:rPr lang="en-US" sz="1700" b="1" dirty="0"/>
              <a:t>Recommendations</a:t>
            </a:r>
          </a:p>
          <a:p>
            <a:pPr marL="285750" indent="-228600">
              <a:buFont typeface="Arial" panose="020B0604020202020204" pitchFamily="34" charset="0"/>
              <a:buChar char="•"/>
            </a:pPr>
            <a:r>
              <a:rPr lang="en-US" sz="1700" dirty="0"/>
              <a:t>Use consumer information to generate tailored offers based on previous purchases or browsing activity. This might assist you in adjusting your marketing messages and product suggestions to their tastes and interests.</a:t>
            </a:r>
          </a:p>
        </p:txBody>
      </p:sp>
      <p:pic>
        <p:nvPicPr>
          <p:cNvPr id="6" name="Content Placeholder 5">
            <a:extLst>
              <a:ext uri="{FF2B5EF4-FFF2-40B4-BE49-F238E27FC236}">
                <a16:creationId xmlns:a16="http://schemas.microsoft.com/office/drawing/2014/main" id="{63BE0136-0CC2-1B39-E561-F865EE6AEFAF}"/>
              </a:ext>
            </a:extLst>
          </p:cNvPr>
          <p:cNvPicPr>
            <a:picLocks noGrp="1" noChangeAspect="1"/>
          </p:cNvPicPr>
          <p:nvPr>
            <p:ph idx="1"/>
          </p:nvPr>
        </p:nvPicPr>
        <p:blipFill>
          <a:blip r:embed="rId2"/>
          <a:stretch>
            <a:fillRect/>
          </a:stretch>
        </p:blipFill>
        <p:spPr>
          <a:xfrm>
            <a:off x="6099048" y="1538833"/>
            <a:ext cx="5458968" cy="3780333"/>
          </a:xfrm>
          <a:prstGeom prst="rect">
            <a:avLst/>
          </a:prstGeom>
        </p:spPr>
      </p:pic>
    </p:spTree>
    <p:extLst>
      <p:ext uri="{BB962C8B-B14F-4D97-AF65-F5344CB8AC3E}">
        <p14:creationId xmlns:p14="http://schemas.microsoft.com/office/powerpoint/2010/main" val="19303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3BD2C-B9F8-39B4-9E45-A4FB109BEC9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Item Trends over Time</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85272F8-23E9-46BF-0E71-6241A3B7D930}"/>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500" b="1" dirty="0"/>
              <a:t>Insights</a:t>
            </a:r>
          </a:p>
          <a:p>
            <a:pPr marL="285750" indent="-228600">
              <a:buFont typeface="Arial" panose="020B0604020202020204" pitchFamily="34" charset="0"/>
              <a:buChar char="•"/>
            </a:pPr>
            <a:r>
              <a:rPr lang="en-US" sz="1500" dirty="0"/>
              <a:t>Here we have analyzed top 5 items over the specific time period the product DOT has been drastically fall from December 2010 to April 2011.</a:t>
            </a:r>
          </a:p>
          <a:p>
            <a:pPr marL="285750" indent="-228600">
              <a:buFont typeface="Arial" panose="020B0604020202020204" pitchFamily="34" charset="0"/>
              <a:buChar char="•"/>
            </a:pPr>
            <a:r>
              <a:rPr lang="en-US" sz="1500" dirty="0"/>
              <a:t>Also, the product 23084 has no trend in the last month of 2010 but after August 2011 we can see that it is at the peak at in November 2011.</a:t>
            </a:r>
          </a:p>
          <a:p>
            <a:pPr indent="-228600">
              <a:buFont typeface="Arial" panose="020B0604020202020204" pitchFamily="34" charset="0"/>
              <a:buChar char="•"/>
            </a:pPr>
            <a:r>
              <a:rPr lang="en-US" sz="1500" b="1" dirty="0"/>
              <a:t>Recommendations</a:t>
            </a:r>
          </a:p>
          <a:p>
            <a:pPr marL="285750" indent="-228600">
              <a:buFont typeface="Arial" panose="020B0604020202020204" pitchFamily="34" charset="0"/>
              <a:buChar char="•"/>
            </a:pPr>
            <a:r>
              <a:rPr lang="en-US" sz="1500" dirty="0"/>
              <a:t>As per the graph we assume that the items are seasonal items for example in the DOT product there is not more sale of that product in the winter and after the month of April the sale is increased . So business prepare adjustments, operational or marketing strategies in accordance with the seasons . </a:t>
            </a:r>
          </a:p>
        </p:txBody>
      </p:sp>
      <p:pic>
        <p:nvPicPr>
          <p:cNvPr id="10" name="Content Placeholder 9">
            <a:extLst>
              <a:ext uri="{FF2B5EF4-FFF2-40B4-BE49-F238E27FC236}">
                <a16:creationId xmlns:a16="http://schemas.microsoft.com/office/drawing/2014/main" id="{4DA68728-7775-E18F-E9A5-E6BD6141C62D}"/>
              </a:ext>
            </a:extLst>
          </p:cNvPr>
          <p:cNvPicPr>
            <a:picLocks noGrp="1" noChangeAspect="1"/>
          </p:cNvPicPr>
          <p:nvPr>
            <p:ph idx="1"/>
          </p:nvPr>
        </p:nvPicPr>
        <p:blipFill>
          <a:blip r:embed="rId2"/>
          <a:stretch>
            <a:fillRect/>
          </a:stretch>
        </p:blipFill>
        <p:spPr>
          <a:xfrm>
            <a:off x="5535560" y="1613893"/>
            <a:ext cx="6022455" cy="4246133"/>
          </a:xfrm>
          <a:prstGeom prst="rect">
            <a:avLst/>
          </a:prstGeom>
        </p:spPr>
      </p:pic>
    </p:spTree>
    <p:extLst>
      <p:ext uri="{BB962C8B-B14F-4D97-AF65-F5344CB8AC3E}">
        <p14:creationId xmlns:p14="http://schemas.microsoft.com/office/powerpoint/2010/main" val="68727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86B21-C17D-537F-D0B6-E2CB7AD56D7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Sales Trend Over Time</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85B669F-699E-36CD-63F4-74AD3DFE2A8D}"/>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1700" b="1"/>
              <a:t>Insights</a:t>
            </a:r>
          </a:p>
          <a:p>
            <a:pPr marL="285750" indent="-228600">
              <a:buFont typeface="Arial" panose="020B0604020202020204" pitchFamily="34" charset="0"/>
              <a:buChar char="•"/>
            </a:pPr>
            <a:r>
              <a:rPr lang="en-US" sz="1700"/>
              <a:t>The sale of product 85123A is not stable because it is fluctuating in every two months.</a:t>
            </a:r>
            <a:endParaRPr lang="en-US" sz="1700" b="1"/>
          </a:p>
          <a:p>
            <a:pPr marL="285750" indent="-228600">
              <a:buFont typeface="Arial" panose="020B0604020202020204" pitchFamily="34" charset="0"/>
              <a:buChar char="•"/>
            </a:pPr>
            <a:endParaRPr lang="en-US" sz="1700" b="1"/>
          </a:p>
          <a:p>
            <a:pPr indent="-228600">
              <a:buFont typeface="Arial" panose="020B0604020202020204" pitchFamily="34" charset="0"/>
              <a:buChar char="•"/>
            </a:pPr>
            <a:r>
              <a:rPr lang="en-US" sz="1700" b="1"/>
              <a:t>Recommendations</a:t>
            </a:r>
          </a:p>
          <a:p>
            <a:pPr marL="285750" indent="-228600">
              <a:buFont typeface="Arial" panose="020B0604020202020204" pitchFamily="34" charset="0"/>
              <a:buChar char="•"/>
            </a:pPr>
            <a:r>
              <a:rPr lang="en-US" sz="1700"/>
              <a:t>Business owner should  find trends and patterns in sales variations, analyse sales data. </a:t>
            </a:r>
          </a:p>
          <a:p>
            <a:pPr marL="285750" indent="-228600">
              <a:buFont typeface="Arial" panose="020B0604020202020204" pitchFamily="34" charset="0"/>
              <a:buChar char="•"/>
            </a:pPr>
            <a:r>
              <a:rPr lang="en-US" sz="1700"/>
              <a:t>This might assist you in modifying your marketing and sales strategy so that they better satisfy customer demand during periods of high sales.</a:t>
            </a:r>
          </a:p>
        </p:txBody>
      </p:sp>
      <p:pic>
        <p:nvPicPr>
          <p:cNvPr id="6" name="Content Placeholder 5">
            <a:extLst>
              <a:ext uri="{FF2B5EF4-FFF2-40B4-BE49-F238E27FC236}">
                <a16:creationId xmlns:a16="http://schemas.microsoft.com/office/drawing/2014/main" id="{AC472266-7269-005D-03AE-8945BAB7471F}"/>
              </a:ext>
            </a:extLst>
          </p:cNvPr>
          <p:cNvPicPr>
            <a:picLocks noGrp="1" noChangeAspect="1"/>
          </p:cNvPicPr>
          <p:nvPr>
            <p:ph idx="1"/>
          </p:nvPr>
        </p:nvPicPr>
        <p:blipFill>
          <a:blip r:embed="rId2"/>
          <a:stretch>
            <a:fillRect/>
          </a:stretch>
        </p:blipFill>
        <p:spPr>
          <a:xfrm>
            <a:off x="5804081" y="1967855"/>
            <a:ext cx="6091526" cy="4050864"/>
          </a:xfrm>
          <a:prstGeom prst="rect">
            <a:avLst/>
          </a:prstGeom>
        </p:spPr>
      </p:pic>
    </p:spTree>
    <p:extLst>
      <p:ext uri="{BB962C8B-B14F-4D97-AF65-F5344CB8AC3E}">
        <p14:creationId xmlns:p14="http://schemas.microsoft.com/office/powerpoint/2010/main" val="338469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843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PRODUCT ANALYSIS AND  CUSTOMER LIFETIME VALUE </vt:lpstr>
      <vt:lpstr>Introduction</vt:lpstr>
      <vt:lpstr>Review of Data Source</vt:lpstr>
      <vt:lpstr>Total Number of Orders Over Time</vt:lpstr>
      <vt:lpstr>Total Revenue Over Time</vt:lpstr>
      <vt:lpstr>Transaction by time periods</vt:lpstr>
      <vt:lpstr>Revenue From Repeat Customers</vt:lpstr>
      <vt:lpstr>Item Trends over Time</vt:lpstr>
      <vt:lpstr>Sales Trend Over Time</vt:lpstr>
      <vt:lpstr>Product Purchases more often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Analysis and  Customer Lifetime Value </dc:title>
  <dc:creator>patel kishan</dc:creator>
  <cp:lastModifiedBy>Rishav Rana</cp:lastModifiedBy>
  <cp:revision>32</cp:revision>
  <dcterms:created xsi:type="dcterms:W3CDTF">2023-03-26T13:52:02Z</dcterms:created>
  <dcterms:modified xsi:type="dcterms:W3CDTF">2023-03-27T03:15:08Z</dcterms:modified>
</cp:coreProperties>
</file>