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1"/>
  </p:sldMasterIdLst>
  <p:sldIdLst>
    <p:sldId id="256" r:id="rId2"/>
    <p:sldId id="258" r:id="rId3"/>
    <p:sldId id="257" r:id="rId4"/>
    <p:sldId id="270" r:id="rId5"/>
    <p:sldId id="271" r:id="rId6"/>
    <p:sldId id="273" r:id="rId7"/>
    <p:sldId id="272" r:id="rId8"/>
    <p:sldId id="276" r:id="rId9"/>
    <p:sldId id="278" r:id="rId10"/>
    <p:sldId id="279"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68075A-48B3-1F4E-BA64-8DE60AABA9B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GB"/>
        </a:p>
      </dgm:t>
    </dgm:pt>
    <dgm:pt modelId="{5EB4B5F8-26E5-7B40-A44F-AE8CBE2C502E}">
      <dgm:prSet phldrT="[Text]"/>
      <dgm:spPr/>
      <dgm:t>
        <a:bodyPr/>
        <a:lstStyle/>
        <a:p>
          <a:pPr>
            <a:lnSpc>
              <a:spcPct val="100000"/>
            </a:lnSpc>
            <a:defRPr cap="all"/>
          </a:pPr>
          <a:r>
            <a:rPr lang="en-CA" b="0" i="0"/>
            <a:t>Define the problem</a:t>
          </a:r>
          <a:endParaRPr lang="en-GB"/>
        </a:p>
      </dgm:t>
    </dgm:pt>
    <dgm:pt modelId="{CA44D81F-A659-5D4A-923E-25C7D8DE9C46}" type="parTrans" cxnId="{D25956CA-D3EF-0B4A-9631-3D47FB6EA6A3}">
      <dgm:prSet/>
      <dgm:spPr/>
      <dgm:t>
        <a:bodyPr/>
        <a:lstStyle/>
        <a:p>
          <a:endParaRPr lang="en-GB"/>
        </a:p>
      </dgm:t>
    </dgm:pt>
    <dgm:pt modelId="{7358E015-8E05-974F-8633-87CE183D99EF}" type="sibTrans" cxnId="{D25956CA-D3EF-0B4A-9631-3D47FB6EA6A3}">
      <dgm:prSet/>
      <dgm:spPr/>
      <dgm:t>
        <a:bodyPr/>
        <a:lstStyle/>
        <a:p>
          <a:endParaRPr lang="en-GB"/>
        </a:p>
      </dgm:t>
    </dgm:pt>
    <dgm:pt modelId="{61A44E76-037B-EB4F-A0E0-A3828E0D714C}">
      <dgm:prSet phldrT="[Text]"/>
      <dgm:spPr/>
      <dgm:t>
        <a:bodyPr/>
        <a:lstStyle/>
        <a:p>
          <a:pPr>
            <a:lnSpc>
              <a:spcPct val="100000"/>
            </a:lnSpc>
            <a:defRPr cap="all"/>
          </a:pPr>
          <a:r>
            <a:rPr lang="en-CA" b="0" i="0"/>
            <a:t>Data collection </a:t>
          </a:r>
          <a:endParaRPr lang="en-GB"/>
        </a:p>
      </dgm:t>
    </dgm:pt>
    <dgm:pt modelId="{809ED11C-3E86-084E-8D2B-AB8A247AEEAA}" type="parTrans" cxnId="{6C187FB9-A8F6-8045-A341-F09FD4BE8C73}">
      <dgm:prSet/>
      <dgm:spPr/>
      <dgm:t>
        <a:bodyPr/>
        <a:lstStyle/>
        <a:p>
          <a:endParaRPr lang="en-GB"/>
        </a:p>
      </dgm:t>
    </dgm:pt>
    <dgm:pt modelId="{AD54ADF8-1171-5142-BF28-705CD0A0BF0D}" type="sibTrans" cxnId="{6C187FB9-A8F6-8045-A341-F09FD4BE8C73}">
      <dgm:prSet/>
      <dgm:spPr/>
      <dgm:t>
        <a:bodyPr/>
        <a:lstStyle/>
        <a:p>
          <a:endParaRPr lang="en-GB"/>
        </a:p>
      </dgm:t>
    </dgm:pt>
    <dgm:pt modelId="{7785EBF3-6B82-F840-9069-CD9C65D17A00}">
      <dgm:prSet phldrT="[Text]"/>
      <dgm:spPr/>
      <dgm:t>
        <a:bodyPr/>
        <a:lstStyle/>
        <a:p>
          <a:pPr>
            <a:lnSpc>
              <a:spcPct val="100000"/>
            </a:lnSpc>
            <a:defRPr cap="all"/>
          </a:pPr>
          <a:r>
            <a:rPr lang="en-CA" b="0" i="0"/>
            <a:t>Data preprocessing</a:t>
          </a:r>
          <a:endParaRPr lang="en-GB"/>
        </a:p>
      </dgm:t>
    </dgm:pt>
    <dgm:pt modelId="{50145B3E-046E-B14C-96B9-65371A15F26D}" type="parTrans" cxnId="{1523066E-F305-D64E-B02E-81BF3649D520}">
      <dgm:prSet/>
      <dgm:spPr/>
      <dgm:t>
        <a:bodyPr/>
        <a:lstStyle/>
        <a:p>
          <a:endParaRPr lang="en-GB"/>
        </a:p>
      </dgm:t>
    </dgm:pt>
    <dgm:pt modelId="{BBA436BE-3BAD-9145-8AAE-BBF480EB05B1}" type="sibTrans" cxnId="{1523066E-F305-D64E-B02E-81BF3649D520}">
      <dgm:prSet/>
      <dgm:spPr/>
      <dgm:t>
        <a:bodyPr/>
        <a:lstStyle/>
        <a:p>
          <a:endParaRPr lang="en-GB"/>
        </a:p>
      </dgm:t>
    </dgm:pt>
    <dgm:pt modelId="{F7B70A1F-B278-C149-AB2D-4736BD8FE183}">
      <dgm:prSet phldrT="[Text]"/>
      <dgm:spPr/>
      <dgm:t>
        <a:bodyPr/>
        <a:lstStyle/>
        <a:p>
          <a:pPr>
            <a:lnSpc>
              <a:spcPct val="100000"/>
            </a:lnSpc>
            <a:defRPr cap="all"/>
          </a:pPr>
          <a:r>
            <a:rPr lang="en-CA" b="0" i="0"/>
            <a:t>Feature extraction</a:t>
          </a:r>
          <a:endParaRPr lang="en-GB"/>
        </a:p>
      </dgm:t>
    </dgm:pt>
    <dgm:pt modelId="{66E5FBA7-6016-E44E-AFA5-BE4C909BAB20}" type="parTrans" cxnId="{B44B0F41-6FA1-4C4C-89CB-FF58C74396FB}">
      <dgm:prSet/>
      <dgm:spPr/>
      <dgm:t>
        <a:bodyPr/>
        <a:lstStyle/>
        <a:p>
          <a:endParaRPr lang="en-GB"/>
        </a:p>
      </dgm:t>
    </dgm:pt>
    <dgm:pt modelId="{C2BEEF84-A398-074E-AC75-8CC8870B0080}" type="sibTrans" cxnId="{B44B0F41-6FA1-4C4C-89CB-FF58C74396FB}">
      <dgm:prSet/>
      <dgm:spPr/>
      <dgm:t>
        <a:bodyPr/>
        <a:lstStyle/>
        <a:p>
          <a:endParaRPr lang="en-GB"/>
        </a:p>
      </dgm:t>
    </dgm:pt>
    <dgm:pt modelId="{4D8D7CDB-F432-CE4F-B3CF-C503D8A32AB6}">
      <dgm:prSet phldrT="[Text]"/>
      <dgm:spPr/>
      <dgm:t>
        <a:bodyPr/>
        <a:lstStyle/>
        <a:p>
          <a:pPr>
            <a:lnSpc>
              <a:spcPct val="100000"/>
            </a:lnSpc>
            <a:defRPr cap="all"/>
          </a:pPr>
          <a:r>
            <a:rPr lang="en-CA" b="0" i="0"/>
            <a:t>Sentiment classification</a:t>
          </a:r>
          <a:endParaRPr lang="en-GB"/>
        </a:p>
      </dgm:t>
    </dgm:pt>
    <dgm:pt modelId="{FD858693-7947-534F-AA90-5038A0C6B05B}" type="parTrans" cxnId="{9B8C30F4-80CD-164B-88FE-53739AF1685E}">
      <dgm:prSet/>
      <dgm:spPr/>
      <dgm:t>
        <a:bodyPr/>
        <a:lstStyle/>
        <a:p>
          <a:endParaRPr lang="en-GB"/>
        </a:p>
      </dgm:t>
    </dgm:pt>
    <dgm:pt modelId="{215161F7-A0FA-6F43-9371-E62EC2CC03A3}" type="sibTrans" cxnId="{9B8C30F4-80CD-164B-88FE-53739AF1685E}">
      <dgm:prSet/>
      <dgm:spPr/>
      <dgm:t>
        <a:bodyPr/>
        <a:lstStyle/>
        <a:p>
          <a:endParaRPr lang="en-GB"/>
        </a:p>
      </dgm:t>
    </dgm:pt>
    <dgm:pt modelId="{1C6449A5-0C3B-564E-AA63-27B7CE01095A}">
      <dgm:prSet phldrT="[Text]"/>
      <dgm:spPr/>
      <dgm:t>
        <a:bodyPr/>
        <a:lstStyle/>
        <a:p>
          <a:pPr>
            <a:lnSpc>
              <a:spcPct val="100000"/>
            </a:lnSpc>
            <a:defRPr cap="all"/>
          </a:pPr>
          <a:r>
            <a:rPr lang="en-CA" b="0" i="0"/>
            <a:t>Model training</a:t>
          </a:r>
          <a:endParaRPr lang="en-GB"/>
        </a:p>
      </dgm:t>
    </dgm:pt>
    <dgm:pt modelId="{698B8AA6-6508-9148-A794-C99D1C21DDFD}" type="parTrans" cxnId="{7A5536C3-4D11-5141-9A64-67154AC1D2F5}">
      <dgm:prSet/>
      <dgm:spPr/>
      <dgm:t>
        <a:bodyPr/>
        <a:lstStyle/>
        <a:p>
          <a:endParaRPr lang="en-GB"/>
        </a:p>
      </dgm:t>
    </dgm:pt>
    <dgm:pt modelId="{E86A28EB-065E-B14E-B7D3-F5637E927853}" type="sibTrans" cxnId="{7A5536C3-4D11-5141-9A64-67154AC1D2F5}">
      <dgm:prSet/>
      <dgm:spPr/>
      <dgm:t>
        <a:bodyPr/>
        <a:lstStyle/>
        <a:p>
          <a:endParaRPr lang="en-GB"/>
        </a:p>
      </dgm:t>
    </dgm:pt>
    <dgm:pt modelId="{1AFDF6C1-865F-9943-8554-B3B3E4F11B62}">
      <dgm:prSet phldrT="[Text]"/>
      <dgm:spPr/>
      <dgm:t>
        <a:bodyPr/>
        <a:lstStyle/>
        <a:p>
          <a:pPr>
            <a:lnSpc>
              <a:spcPct val="100000"/>
            </a:lnSpc>
            <a:defRPr cap="all"/>
          </a:pPr>
          <a:r>
            <a:rPr lang="en-CA" b="0" i="0"/>
            <a:t>Model evaluation</a:t>
          </a:r>
          <a:endParaRPr lang="en-GB"/>
        </a:p>
      </dgm:t>
    </dgm:pt>
    <dgm:pt modelId="{464C9A0B-0865-C347-A2CD-ABE7D7A5530E}" type="parTrans" cxnId="{F86CCD3C-6CAE-9549-BA9D-73278C6326AE}">
      <dgm:prSet/>
      <dgm:spPr/>
      <dgm:t>
        <a:bodyPr/>
        <a:lstStyle/>
        <a:p>
          <a:endParaRPr lang="en-GB"/>
        </a:p>
      </dgm:t>
    </dgm:pt>
    <dgm:pt modelId="{4F38972D-DEFA-BD4D-A7B5-52D11D0CFDD3}" type="sibTrans" cxnId="{F86CCD3C-6CAE-9549-BA9D-73278C6326AE}">
      <dgm:prSet/>
      <dgm:spPr/>
      <dgm:t>
        <a:bodyPr/>
        <a:lstStyle/>
        <a:p>
          <a:endParaRPr lang="en-GB"/>
        </a:p>
      </dgm:t>
    </dgm:pt>
    <dgm:pt modelId="{DF99B832-613E-CB43-953E-78CF43E98BFA}">
      <dgm:prSet phldrT="[Text]"/>
      <dgm:spPr/>
      <dgm:t>
        <a:bodyPr/>
        <a:lstStyle/>
        <a:p>
          <a:pPr>
            <a:lnSpc>
              <a:spcPct val="100000"/>
            </a:lnSpc>
            <a:defRPr cap="all"/>
          </a:pPr>
          <a:r>
            <a:rPr lang="en-CA" b="0" i="0"/>
            <a:t>Model deployment</a:t>
          </a:r>
          <a:endParaRPr lang="en-GB"/>
        </a:p>
      </dgm:t>
    </dgm:pt>
    <dgm:pt modelId="{F8103AC4-64C5-EA44-B2DF-27B43BF46AE7}" type="parTrans" cxnId="{1FC3712A-8EF8-8E44-81F3-64E8A185C4E9}">
      <dgm:prSet/>
      <dgm:spPr/>
      <dgm:t>
        <a:bodyPr/>
        <a:lstStyle/>
        <a:p>
          <a:endParaRPr lang="en-GB"/>
        </a:p>
      </dgm:t>
    </dgm:pt>
    <dgm:pt modelId="{A667F1F8-428E-3342-BA0A-ACFFC9ECDA18}" type="sibTrans" cxnId="{1FC3712A-8EF8-8E44-81F3-64E8A185C4E9}">
      <dgm:prSet/>
      <dgm:spPr/>
      <dgm:t>
        <a:bodyPr/>
        <a:lstStyle/>
        <a:p>
          <a:endParaRPr lang="en-GB"/>
        </a:p>
      </dgm:t>
    </dgm:pt>
    <dgm:pt modelId="{2761233F-3A68-4FEF-940F-FA599BD576AF}" type="pres">
      <dgm:prSet presAssocID="{2768075A-48B3-1F4E-BA64-8DE60AABA9BF}" presName="root" presStyleCnt="0">
        <dgm:presLayoutVars>
          <dgm:dir/>
          <dgm:resizeHandles val="exact"/>
        </dgm:presLayoutVars>
      </dgm:prSet>
      <dgm:spPr/>
    </dgm:pt>
    <dgm:pt modelId="{EC44AF1B-0543-4057-BBC6-4A9DAB49CA15}" type="pres">
      <dgm:prSet presAssocID="{5EB4B5F8-26E5-7B40-A44F-AE8CBE2C502E}" presName="compNode" presStyleCnt="0"/>
      <dgm:spPr/>
    </dgm:pt>
    <dgm:pt modelId="{D2E3C7E3-327A-4DBC-98CC-61170D54B1DA}" type="pres">
      <dgm:prSet presAssocID="{5EB4B5F8-26E5-7B40-A44F-AE8CBE2C502E}" presName="iconBgRect" presStyleLbl="bgShp" presStyleIdx="0" presStyleCnt="8"/>
      <dgm:spPr/>
    </dgm:pt>
    <dgm:pt modelId="{87E696B0-9F26-414E-B9EA-A42900AB036E}" type="pres">
      <dgm:prSet presAssocID="{5EB4B5F8-26E5-7B40-A44F-AE8CBE2C502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8B6E84B-D329-464F-8297-CC75F9972006}" type="pres">
      <dgm:prSet presAssocID="{5EB4B5F8-26E5-7B40-A44F-AE8CBE2C502E}" presName="spaceRect" presStyleCnt="0"/>
      <dgm:spPr/>
    </dgm:pt>
    <dgm:pt modelId="{D3B9625D-81C5-472A-889E-6079C1E21C20}" type="pres">
      <dgm:prSet presAssocID="{5EB4B5F8-26E5-7B40-A44F-AE8CBE2C502E}" presName="textRect" presStyleLbl="revTx" presStyleIdx="0" presStyleCnt="8">
        <dgm:presLayoutVars>
          <dgm:chMax val="1"/>
          <dgm:chPref val="1"/>
        </dgm:presLayoutVars>
      </dgm:prSet>
      <dgm:spPr/>
    </dgm:pt>
    <dgm:pt modelId="{7C9F004C-C508-45F9-AE20-052C290047FB}" type="pres">
      <dgm:prSet presAssocID="{7358E015-8E05-974F-8633-87CE183D99EF}" presName="sibTrans" presStyleCnt="0"/>
      <dgm:spPr/>
    </dgm:pt>
    <dgm:pt modelId="{7F87DE5D-469A-427A-959C-62A41FC3BF61}" type="pres">
      <dgm:prSet presAssocID="{61A44E76-037B-EB4F-A0E0-A3828E0D714C}" presName="compNode" presStyleCnt="0"/>
      <dgm:spPr/>
    </dgm:pt>
    <dgm:pt modelId="{E01036C5-1746-4FC4-9EFF-14D09B3490A0}" type="pres">
      <dgm:prSet presAssocID="{61A44E76-037B-EB4F-A0E0-A3828E0D714C}" presName="iconBgRect" presStyleLbl="bgShp" presStyleIdx="1" presStyleCnt="8"/>
      <dgm:spPr/>
    </dgm:pt>
    <dgm:pt modelId="{46364329-F15F-41FD-BCD6-65546DB336A2}" type="pres">
      <dgm:prSet presAssocID="{61A44E76-037B-EB4F-A0E0-A3828E0D714C}"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B71B314-A6FB-4D32-97B2-8A5524DE657D}" type="pres">
      <dgm:prSet presAssocID="{61A44E76-037B-EB4F-A0E0-A3828E0D714C}" presName="spaceRect" presStyleCnt="0"/>
      <dgm:spPr/>
    </dgm:pt>
    <dgm:pt modelId="{DE4C8FBF-137B-4D8F-970B-78DE1ABD4A34}" type="pres">
      <dgm:prSet presAssocID="{61A44E76-037B-EB4F-A0E0-A3828E0D714C}" presName="textRect" presStyleLbl="revTx" presStyleIdx="1" presStyleCnt="8">
        <dgm:presLayoutVars>
          <dgm:chMax val="1"/>
          <dgm:chPref val="1"/>
        </dgm:presLayoutVars>
      </dgm:prSet>
      <dgm:spPr/>
    </dgm:pt>
    <dgm:pt modelId="{358E9201-8F78-4FE9-8B2B-7BB8BC2B8089}" type="pres">
      <dgm:prSet presAssocID="{AD54ADF8-1171-5142-BF28-705CD0A0BF0D}" presName="sibTrans" presStyleCnt="0"/>
      <dgm:spPr/>
    </dgm:pt>
    <dgm:pt modelId="{CAEBAABE-3263-482C-8E24-2A44E8DA9C22}" type="pres">
      <dgm:prSet presAssocID="{7785EBF3-6B82-F840-9069-CD9C65D17A00}" presName="compNode" presStyleCnt="0"/>
      <dgm:spPr/>
    </dgm:pt>
    <dgm:pt modelId="{99B52C02-0584-4942-AF24-5E705E7ACCEF}" type="pres">
      <dgm:prSet presAssocID="{7785EBF3-6B82-F840-9069-CD9C65D17A00}" presName="iconBgRect" presStyleLbl="bgShp" presStyleIdx="2" presStyleCnt="8"/>
      <dgm:spPr/>
    </dgm:pt>
    <dgm:pt modelId="{2DF56DBC-BE45-4446-B6EF-F527B263EA04}" type="pres">
      <dgm:prSet presAssocID="{7785EBF3-6B82-F840-9069-CD9C65D17A0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00B9F8B-7412-4AFD-B8C1-9E1E0837063D}" type="pres">
      <dgm:prSet presAssocID="{7785EBF3-6B82-F840-9069-CD9C65D17A00}" presName="spaceRect" presStyleCnt="0"/>
      <dgm:spPr/>
    </dgm:pt>
    <dgm:pt modelId="{3D08AF49-FD24-465C-854C-17ACD1F32941}" type="pres">
      <dgm:prSet presAssocID="{7785EBF3-6B82-F840-9069-CD9C65D17A00}" presName="textRect" presStyleLbl="revTx" presStyleIdx="2" presStyleCnt="8">
        <dgm:presLayoutVars>
          <dgm:chMax val="1"/>
          <dgm:chPref val="1"/>
        </dgm:presLayoutVars>
      </dgm:prSet>
      <dgm:spPr/>
    </dgm:pt>
    <dgm:pt modelId="{CC4CDC3D-287A-4A75-B3AE-0D276AF67213}" type="pres">
      <dgm:prSet presAssocID="{BBA436BE-3BAD-9145-8AAE-BBF480EB05B1}" presName="sibTrans" presStyleCnt="0"/>
      <dgm:spPr/>
    </dgm:pt>
    <dgm:pt modelId="{AD1E79A0-D675-4E1F-B692-DF1D1C398E52}" type="pres">
      <dgm:prSet presAssocID="{F7B70A1F-B278-C149-AB2D-4736BD8FE183}" presName="compNode" presStyleCnt="0"/>
      <dgm:spPr/>
    </dgm:pt>
    <dgm:pt modelId="{734641BF-17A5-432F-B39D-B079F31970A6}" type="pres">
      <dgm:prSet presAssocID="{F7B70A1F-B278-C149-AB2D-4736BD8FE183}" presName="iconBgRect" presStyleLbl="bgShp" presStyleIdx="3" presStyleCnt="8"/>
      <dgm:spPr/>
    </dgm:pt>
    <dgm:pt modelId="{9D2DDC4F-705F-4A42-BE38-43214E1AF82E}" type="pres">
      <dgm:prSet presAssocID="{F7B70A1F-B278-C149-AB2D-4736BD8FE18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CF3E179-B195-449C-AC43-6D4EF4BB9D7A}" type="pres">
      <dgm:prSet presAssocID="{F7B70A1F-B278-C149-AB2D-4736BD8FE183}" presName="spaceRect" presStyleCnt="0"/>
      <dgm:spPr/>
    </dgm:pt>
    <dgm:pt modelId="{509FC8CE-B08E-4DBE-BB71-EBCC7833F37A}" type="pres">
      <dgm:prSet presAssocID="{F7B70A1F-B278-C149-AB2D-4736BD8FE183}" presName="textRect" presStyleLbl="revTx" presStyleIdx="3" presStyleCnt="8">
        <dgm:presLayoutVars>
          <dgm:chMax val="1"/>
          <dgm:chPref val="1"/>
        </dgm:presLayoutVars>
      </dgm:prSet>
      <dgm:spPr/>
    </dgm:pt>
    <dgm:pt modelId="{2461BB3C-934D-4A8A-A0A6-13DD1D8481AA}" type="pres">
      <dgm:prSet presAssocID="{C2BEEF84-A398-074E-AC75-8CC8870B0080}" presName="sibTrans" presStyleCnt="0"/>
      <dgm:spPr/>
    </dgm:pt>
    <dgm:pt modelId="{51607113-A4B1-4E75-A894-1D3196C50BD6}" type="pres">
      <dgm:prSet presAssocID="{4D8D7CDB-F432-CE4F-B3CF-C503D8A32AB6}" presName="compNode" presStyleCnt="0"/>
      <dgm:spPr/>
    </dgm:pt>
    <dgm:pt modelId="{3AA819E0-DEA6-441A-B32C-D65AE1F27106}" type="pres">
      <dgm:prSet presAssocID="{4D8D7CDB-F432-CE4F-B3CF-C503D8A32AB6}" presName="iconBgRect" presStyleLbl="bgShp" presStyleIdx="4" presStyleCnt="8"/>
      <dgm:spPr/>
    </dgm:pt>
    <dgm:pt modelId="{6D4DA3AD-95B0-4FEB-AB1B-3A6B8EA6EB70}" type="pres">
      <dgm:prSet presAssocID="{4D8D7CDB-F432-CE4F-B3CF-C503D8A32AB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iling Face with No Fill"/>
        </a:ext>
      </dgm:extLst>
    </dgm:pt>
    <dgm:pt modelId="{0DE6F44B-58C6-4AD5-BE6C-3E7126A1B3F4}" type="pres">
      <dgm:prSet presAssocID="{4D8D7CDB-F432-CE4F-B3CF-C503D8A32AB6}" presName="spaceRect" presStyleCnt="0"/>
      <dgm:spPr/>
    </dgm:pt>
    <dgm:pt modelId="{96A64438-F42C-4E7F-807E-39238998E12A}" type="pres">
      <dgm:prSet presAssocID="{4D8D7CDB-F432-CE4F-B3CF-C503D8A32AB6}" presName="textRect" presStyleLbl="revTx" presStyleIdx="4" presStyleCnt="8">
        <dgm:presLayoutVars>
          <dgm:chMax val="1"/>
          <dgm:chPref val="1"/>
        </dgm:presLayoutVars>
      </dgm:prSet>
      <dgm:spPr/>
    </dgm:pt>
    <dgm:pt modelId="{DCBFD39E-67C1-49EF-9203-40FE1853A49D}" type="pres">
      <dgm:prSet presAssocID="{215161F7-A0FA-6F43-9371-E62EC2CC03A3}" presName="sibTrans" presStyleCnt="0"/>
      <dgm:spPr/>
    </dgm:pt>
    <dgm:pt modelId="{9175E5AB-1A6B-422B-93AE-3F6C55015A36}" type="pres">
      <dgm:prSet presAssocID="{1C6449A5-0C3B-564E-AA63-27B7CE01095A}" presName="compNode" presStyleCnt="0"/>
      <dgm:spPr/>
    </dgm:pt>
    <dgm:pt modelId="{08AD339B-6CC6-417B-A22A-C93412CC7FAE}" type="pres">
      <dgm:prSet presAssocID="{1C6449A5-0C3B-564E-AA63-27B7CE01095A}" presName="iconBgRect" presStyleLbl="bgShp" presStyleIdx="5" presStyleCnt="8"/>
      <dgm:spPr/>
    </dgm:pt>
    <dgm:pt modelId="{542C7261-7D6C-4BC7-B480-03C6F75EB9F7}" type="pres">
      <dgm:prSet presAssocID="{1C6449A5-0C3B-564E-AA63-27B7CE01095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acher"/>
        </a:ext>
      </dgm:extLst>
    </dgm:pt>
    <dgm:pt modelId="{03E877B8-894B-4442-BD42-BBF2870E8124}" type="pres">
      <dgm:prSet presAssocID="{1C6449A5-0C3B-564E-AA63-27B7CE01095A}" presName="spaceRect" presStyleCnt="0"/>
      <dgm:spPr/>
    </dgm:pt>
    <dgm:pt modelId="{D6B33788-A0D3-41C9-AE85-176AED99B4E4}" type="pres">
      <dgm:prSet presAssocID="{1C6449A5-0C3B-564E-AA63-27B7CE01095A}" presName="textRect" presStyleLbl="revTx" presStyleIdx="5" presStyleCnt="8">
        <dgm:presLayoutVars>
          <dgm:chMax val="1"/>
          <dgm:chPref val="1"/>
        </dgm:presLayoutVars>
      </dgm:prSet>
      <dgm:spPr/>
    </dgm:pt>
    <dgm:pt modelId="{A904871C-1B47-4C95-89C4-7E27B533269A}" type="pres">
      <dgm:prSet presAssocID="{E86A28EB-065E-B14E-B7D3-F5637E927853}" presName="sibTrans" presStyleCnt="0"/>
      <dgm:spPr/>
    </dgm:pt>
    <dgm:pt modelId="{817A44F4-B8A6-4ACC-950D-879156904A59}" type="pres">
      <dgm:prSet presAssocID="{1AFDF6C1-865F-9943-8554-B3B3E4F11B62}" presName="compNode" presStyleCnt="0"/>
      <dgm:spPr/>
    </dgm:pt>
    <dgm:pt modelId="{C773AC94-BD7F-47A9-8FFF-CAAF96197219}" type="pres">
      <dgm:prSet presAssocID="{1AFDF6C1-865F-9943-8554-B3B3E4F11B62}" presName="iconBgRect" presStyleLbl="bgShp" presStyleIdx="6" presStyleCnt="8"/>
      <dgm:spPr/>
    </dgm:pt>
    <dgm:pt modelId="{F65D1A9B-2FC5-4990-82AF-F385A6506FE3}" type="pres">
      <dgm:prSet presAssocID="{1AFDF6C1-865F-9943-8554-B3B3E4F11B6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 List"/>
        </a:ext>
      </dgm:extLst>
    </dgm:pt>
    <dgm:pt modelId="{8ECDD7DA-E294-4D46-ABB2-5F3EEC66C861}" type="pres">
      <dgm:prSet presAssocID="{1AFDF6C1-865F-9943-8554-B3B3E4F11B62}" presName="spaceRect" presStyleCnt="0"/>
      <dgm:spPr/>
    </dgm:pt>
    <dgm:pt modelId="{FBD01776-38DD-40FE-A75C-EB5A8DD21B8A}" type="pres">
      <dgm:prSet presAssocID="{1AFDF6C1-865F-9943-8554-B3B3E4F11B62}" presName="textRect" presStyleLbl="revTx" presStyleIdx="6" presStyleCnt="8">
        <dgm:presLayoutVars>
          <dgm:chMax val="1"/>
          <dgm:chPref val="1"/>
        </dgm:presLayoutVars>
      </dgm:prSet>
      <dgm:spPr/>
    </dgm:pt>
    <dgm:pt modelId="{BEDFC354-E433-42B0-B7D3-FD6B0D3E80BB}" type="pres">
      <dgm:prSet presAssocID="{4F38972D-DEFA-BD4D-A7B5-52D11D0CFDD3}" presName="sibTrans" presStyleCnt="0"/>
      <dgm:spPr/>
    </dgm:pt>
    <dgm:pt modelId="{D8FC9E5E-24AE-453C-AC41-3C7342D0AA3B}" type="pres">
      <dgm:prSet presAssocID="{DF99B832-613E-CB43-953E-78CF43E98BFA}" presName="compNode" presStyleCnt="0"/>
      <dgm:spPr/>
    </dgm:pt>
    <dgm:pt modelId="{6B2CDA27-C081-49DF-BD67-B4CB1DD62DCF}" type="pres">
      <dgm:prSet presAssocID="{DF99B832-613E-CB43-953E-78CF43E98BFA}" presName="iconBgRect" presStyleLbl="bgShp" presStyleIdx="7" presStyleCnt="8"/>
      <dgm:spPr/>
    </dgm:pt>
    <dgm:pt modelId="{237997C2-6CB1-4CE7-855D-2BFBB0186788}" type="pres">
      <dgm:prSet presAssocID="{DF99B832-613E-CB43-953E-78CF43E98BF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User"/>
        </a:ext>
      </dgm:extLst>
    </dgm:pt>
    <dgm:pt modelId="{1529D41F-268D-4C3A-B833-7068D9166B61}" type="pres">
      <dgm:prSet presAssocID="{DF99B832-613E-CB43-953E-78CF43E98BFA}" presName="spaceRect" presStyleCnt="0"/>
      <dgm:spPr/>
    </dgm:pt>
    <dgm:pt modelId="{4CECD6D1-7D6B-4643-9445-3DF064AE8489}" type="pres">
      <dgm:prSet presAssocID="{DF99B832-613E-CB43-953E-78CF43E98BFA}" presName="textRect" presStyleLbl="revTx" presStyleIdx="7" presStyleCnt="8">
        <dgm:presLayoutVars>
          <dgm:chMax val="1"/>
          <dgm:chPref val="1"/>
        </dgm:presLayoutVars>
      </dgm:prSet>
      <dgm:spPr/>
    </dgm:pt>
  </dgm:ptLst>
  <dgm:cxnLst>
    <dgm:cxn modelId="{1FC3712A-8EF8-8E44-81F3-64E8A185C4E9}" srcId="{2768075A-48B3-1F4E-BA64-8DE60AABA9BF}" destId="{DF99B832-613E-CB43-953E-78CF43E98BFA}" srcOrd="7" destOrd="0" parTransId="{F8103AC4-64C5-EA44-B2DF-27B43BF46AE7}" sibTransId="{A667F1F8-428E-3342-BA0A-ACFFC9ECDA18}"/>
    <dgm:cxn modelId="{EF2E9232-9C08-47B9-A673-9D753E038477}" type="presOf" srcId="{DF99B832-613E-CB43-953E-78CF43E98BFA}" destId="{4CECD6D1-7D6B-4643-9445-3DF064AE8489}" srcOrd="0" destOrd="0" presId="urn:microsoft.com/office/officeart/2018/5/layout/IconCircleLabelList"/>
    <dgm:cxn modelId="{D2E3E43A-55FE-428B-B243-D235209F9B6A}" type="presOf" srcId="{F7B70A1F-B278-C149-AB2D-4736BD8FE183}" destId="{509FC8CE-B08E-4DBE-BB71-EBCC7833F37A}" srcOrd="0" destOrd="0" presId="urn:microsoft.com/office/officeart/2018/5/layout/IconCircleLabelList"/>
    <dgm:cxn modelId="{F86CCD3C-6CAE-9549-BA9D-73278C6326AE}" srcId="{2768075A-48B3-1F4E-BA64-8DE60AABA9BF}" destId="{1AFDF6C1-865F-9943-8554-B3B3E4F11B62}" srcOrd="6" destOrd="0" parTransId="{464C9A0B-0865-C347-A2CD-ABE7D7A5530E}" sibTransId="{4F38972D-DEFA-BD4D-A7B5-52D11D0CFDD3}"/>
    <dgm:cxn modelId="{6BDF0760-1554-491B-89CA-51157CDDD722}" type="presOf" srcId="{2768075A-48B3-1F4E-BA64-8DE60AABA9BF}" destId="{2761233F-3A68-4FEF-940F-FA599BD576AF}" srcOrd="0" destOrd="0" presId="urn:microsoft.com/office/officeart/2018/5/layout/IconCircleLabelList"/>
    <dgm:cxn modelId="{B44B0F41-6FA1-4C4C-89CB-FF58C74396FB}" srcId="{2768075A-48B3-1F4E-BA64-8DE60AABA9BF}" destId="{F7B70A1F-B278-C149-AB2D-4736BD8FE183}" srcOrd="3" destOrd="0" parTransId="{66E5FBA7-6016-E44E-AFA5-BE4C909BAB20}" sibTransId="{C2BEEF84-A398-074E-AC75-8CC8870B0080}"/>
    <dgm:cxn modelId="{07D4E647-0B0D-4912-8621-F26005CF79EF}" type="presOf" srcId="{1C6449A5-0C3B-564E-AA63-27B7CE01095A}" destId="{D6B33788-A0D3-41C9-AE85-176AED99B4E4}" srcOrd="0" destOrd="0" presId="urn:microsoft.com/office/officeart/2018/5/layout/IconCircleLabelList"/>
    <dgm:cxn modelId="{1523066E-F305-D64E-B02E-81BF3649D520}" srcId="{2768075A-48B3-1F4E-BA64-8DE60AABA9BF}" destId="{7785EBF3-6B82-F840-9069-CD9C65D17A00}" srcOrd="2" destOrd="0" parTransId="{50145B3E-046E-B14C-96B9-65371A15F26D}" sibTransId="{BBA436BE-3BAD-9145-8AAE-BBF480EB05B1}"/>
    <dgm:cxn modelId="{EF67477A-C6C1-483E-A168-2B7656EE93B9}" type="presOf" srcId="{4D8D7CDB-F432-CE4F-B3CF-C503D8A32AB6}" destId="{96A64438-F42C-4E7F-807E-39238998E12A}" srcOrd="0" destOrd="0" presId="urn:microsoft.com/office/officeart/2018/5/layout/IconCircleLabelList"/>
    <dgm:cxn modelId="{F8163085-7285-4DD8-ACB1-0797696C215B}" type="presOf" srcId="{7785EBF3-6B82-F840-9069-CD9C65D17A00}" destId="{3D08AF49-FD24-465C-854C-17ACD1F32941}" srcOrd="0" destOrd="0" presId="urn:microsoft.com/office/officeart/2018/5/layout/IconCircleLabelList"/>
    <dgm:cxn modelId="{0945E893-7DA6-4BB0-B8BD-BB653550AF62}" type="presOf" srcId="{1AFDF6C1-865F-9943-8554-B3B3E4F11B62}" destId="{FBD01776-38DD-40FE-A75C-EB5A8DD21B8A}" srcOrd="0" destOrd="0" presId="urn:microsoft.com/office/officeart/2018/5/layout/IconCircleLabelList"/>
    <dgm:cxn modelId="{6C187FB9-A8F6-8045-A341-F09FD4BE8C73}" srcId="{2768075A-48B3-1F4E-BA64-8DE60AABA9BF}" destId="{61A44E76-037B-EB4F-A0E0-A3828E0D714C}" srcOrd="1" destOrd="0" parTransId="{809ED11C-3E86-084E-8D2B-AB8A247AEEAA}" sibTransId="{AD54ADF8-1171-5142-BF28-705CD0A0BF0D}"/>
    <dgm:cxn modelId="{7A5536C3-4D11-5141-9A64-67154AC1D2F5}" srcId="{2768075A-48B3-1F4E-BA64-8DE60AABA9BF}" destId="{1C6449A5-0C3B-564E-AA63-27B7CE01095A}" srcOrd="5" destOrd="0" parTransId="{698B8AA6-6508-9148-A794-C99D1C21DDFD}" sibTransId="{E86A28EB-065E-B14E-B7D3-F5637E927853}"/>
    <dgm:cxn modelId="{D25956CA-D3EF-0B4A-9631-3D47FB6EA6A3}" srcId="{2768075A-48B3-1F4E-BA64-8DE60AABA9BF}" destId="{5EB4B5F8-26E5-7B40-A44F-AE8CBE2C502E}" srcOrd="0" destOrd="0" parTransId="{CA44D81F-A659-5D4A-923E-25C7D8DE9C46}" sibTransId="{7358E015-8E05-974F-8633-87CE183D99EF}"/>
    <dgm:cxn modelId="{A617EED8-0EC8-4BA2-83DF-69D02C70C7D4}" type="presOf" srcId="{5EB4B5F8-26E5-7B40-A44F-AE8CBE2C502E}" destId="{D3B9625D-81C5-472A-889E-6079C1E21C20}" srcOrd="0" destOrd="0" presId="urn:microsoft.com/office/officeart/2018/5/layout/IconCircleLabelList"/>
    <dgm:cxn modelId="{9B8C30F4-80CD-164B-88FE-53739AF1685E}" srcId="{2768075A-48B3-1F4E-BA64-8DE60AABA9BF}" destId="{4D8D7CDB-F432-CE4F-B3CF-C503D8A32AB6}" srcOrd="4" destOrd="0" parTransId="{FD858693-7947-534F-AA90-5038A0C6B05B}" sibTransId="{215161F7-A0FA-6F43-9371-E62EC2CC03A3}"/>
    <dgm:cxn modelId="{D2928EF6-C312-4470-AB6F-BE7AAC27AC37}" type="presOf" srcId="{61A44E76-037B-EB4F-A0E0-A3828E0D714C}" destId="{DE4C8FBF-137B-4D8F-970B-78DE1ABD4A34}" srcOrd="0" destOrd="0" presId="urn:microsoft.com/office/officeart/2018/5/layout/IconCircleLabelList"/>
    <dgm:cxn modelId="{685366E8-ECD9-4EA0-A12C-7B11A679E3BF}" type="presParOf" srcId="{2761233F-3A68-4FEF-940F-FA599BD576AF}" destId="{EC44AF1B-0543-4057-BBC6-4A9DAB49CA15}" srcOrd="0" destOrd="0" presId="urn:microsoft.com/office/officeart/2018/5/layout/IconCircleLabelList"/>
    <dgm:cxn modelId="{24BFDA34-036F-4154-879A-E6B616DDC422}" type="presParOf" srcId="{EC44AF1B-0543-4057-BBC6-4A9DAB49CA15}" destId="{D2E3C7E3-327A-4DBC-98CC-61170D54B1DA}" srcOrd="0" destOrd="0" presId="urn:microsoft.com/office/officeart/2018/5/layout/IconCircleLabelList"/>
    <dgm:cxn modelId="{EC441F8C-B752-437F-905F-BE4B956CC956}" type="presParOf" srcId="{EC44AF1B-0543-4057-BBC6-4A9DAB49CA15}" destId="{87E696B0-9F26-414E-B9EA-A42900AB036E}" srcOrd="1" destOrd="0" presId="urn:microsoft.com/office/officeart/2018/5/layout/IconCircleLabelList"/>
    <dgm:cxn modelId="{981954CF-25D8-4E4B-B3B9-26CBF1EB5F77}" type="presParOf" srcId="{EC44AF1B-0543-4057-BBC6-4A9DAB49CA15}" destId="{C8B6E84B-D329-464F-8297-CC75F9972006}" srcOrd="2" destOrd="0" presId="urn:microsoft.com/office/officeart/2018/5/layout/IconCircleLabelList"/>
    <dgm:cxn modelId="{A120F4E5-CAA5-4F8D-823C-B29D884BA96B}" type="presParOf" srcId="{EC44AF1B-0543-4057-BBC6-4A9DAB49CA15}" destId="{D3B9625D-81C5-472A-889E-6079C1E21C20}" srcOrd="3" destOrd="0" presId="urn:microsoft.com/office/officeart/2018/5/layout/IconCircleLabelList"/>
    <dgm:cxn modelId="{D269871D-170D-4C43-9A05-84E96DD36F31}" type="presParOf" srcId="{2761233F-3A68-4FEF-940F-FA599BD576AF}" destId="{7C9F004C-C508-45F9-AE20-052C290047FB}" srcOrd="1" destOrd="0" presId="urn:microsoft.com/office/officeart/2018/5/layout/IconCircleLabelList"/>
    <dgm:cxn modelId="{1C792241-24C9-4246-9201-EB5E2AC7544A}" type="presParOf" srcId="{2761233F-3A68-4FEF-940F-FA599BD576AF}" destId="{7F87DE5D-469A-427A-959C-62A41FC3BF61}" srcOrd="2" destOrd="0" presId="urn:microsoft.com/office/officeart/2018/5/layout/IconCircleLabelList"/>
    <dgm:cxn modelId="{A8CD528C-58C2-4F74-B514-EFD996D8D55C}" type="presParOf" srcId="{7F87DE5D-469A-427A-959C-62A41FC3BF61}" destId="{E01036C5-1746-4FC4-9EFF-14D09B3490A0}" srcOrd="0" destOrd="0" presId="urn:microsoft.com/office/officeart/2018/5/layout/IconCircleLabelList"/>
    <dgm:cxn modelId="{60895EFD-9225-440B-8E78-9C4063D49297}" type="presParOf" srcId="{7F87DE5D-469A-427A-959C-62A41FC3BF61}" destId="{46364329-F15F-41FD-BCD6-65546DB336A2}" srcOrd="1" destOrd="0" presId="urn:microsoft.com/office/officeart/2018/5/layout/IconCircleLabelList"/>
    <dgm:cxn modelId="{952E6360-34A7-4770-9701-410CB2BC77B8}" type="presParOf" srcId="{7F87DE5D-469A-427A-959C-62A41FC3BF61}" destId="{3B71B314-A6FB-4D32-97B2-8A5524DE657D}" srcOrd="2" destOrd="0" presId="urn:microsoft.com/office/officeart/2018/5/layout/IconCircleLabelList"/>
    <dgm:cxn modelId="{0A92F6B2-B651-44F3-B331-4C76DB0C3DAD}" type="presParOf" srcId="{7F87DE5D-469A-427A-959C-62A41FC3BF61}" destId="{DE4C8FBF-137B-4D8F-970B-78DE1ABD4A34}" srcOrd="3" destOrd="0" presId="urn:microsoft.com/office/officeart/2018/5/layout/IconCircleLabelList"/>
    <dgm:cxn modelId="{5216B81D-CB35-4313-A205-17F729B933BC}" type="presParOf" srcId="{2761233F-3A68-4FEF-940F-FA599BD576AF}" destId="{358E9201-8F78-4FE9-8B2B-7BB8BC2B8089}" srcOrd="3" destOrd="0" presId="urn:microsoft.com/office/officeart/2018/5/layout/IconCircleLabelList"/>
    <dgm:cxn modelId="{D997FFAC-A4C0-4DD7-82A0-D9400839A21E}" type="presParOf" srcId="{2761233F-3A68-4FEF-940F-FA599BD576AF}" destId="{CAEBAABE-3263-482C-8E24-2A44E8DA9C22}" srcOrd="4" destOrd="0" presId="urn:microsoft.com/office/officeart/2018/5/layout/IconCircleLabelList"/>
    <dgm:cxn modelId="{6D0AF7B2-0B63-429B-BEDD-B2DC509AB698}" type="presParOf" srcId="{CAEBAABE-3263-482C-8E24-2A44E8DA9C22}" destId="{99B52C02-0584-4942-AF24-5E705E7ACCEF}" srcOrd="0" destOrd="0" presId="urn:microsoft.com/office/officeart/2018/5/layout/IconCircleLabelList"/>
    <dgm:cxn modelId="{7373A2B5-7F7A-4A7F-80F8-245FEDFCD3BD}" type="presParOf" srcId="{CAEBAABE-3263-482C-8E24-2A44E8DA9C22}" destId="{2DF56DBC-BE45-4446-B6EF-F527B263EA04}" srcOrd="1" destOrd="0" presId="urn:microsoft.com/office/officeart/2018/5/layout/IconCircleLabelList"/>
    <dgm:cxn modelId="{16F18F20-5CA5-4E25-A4B7-EE777F1BDBAC}" type="presParOf" srcId="{CAEBAABE-3263-482C-8E24-2A44E8DA9C22}" destId="{400B9F8B-7412-4AFD-B8C1-9E1E0837063D}" srcOrd="2" destOrd="0" presId="urn:microsoft.com/office/officeart/2018/5/layout/IconCircleLabelList"/>
    <dgm:cxn modelId="{89FBCBFA-A775-408A-A054-98225569BA3B}" type="presParOf" srcId="{CAEBAABE-3263-482C-8E24-2A44E8DA9C22}" destId="{3D08AF49-FD24-465C-854C-17ACD1F32941}" srcOrd="3" destOrd="0" presId="urn:microsoft.com/office/officeart/2018/5/layout/IconCircleLabelList"/>
    <dgm:cxn modelId="{9E92E830-48F5-4B41-9AD3-55C6352B4011}" type="presParOf" srcId="{2761233F-3A68-4FEF-940F-FA599BD576AF}" destId="{CC4CDC3D-287A-4A75-B3AE-0D276AF67213}" srcOrd="5" destOrd="0" presId="urn:microsoft.com/office/officeart/2018/5/layout/IconCircleLabelList"/>
    <dgm:cxn modelId="{F05B0BB0-A8DE-4216-9884-3A4A0EEBB494}" type="presParOf" srcId="{2761233F-3A68-4FEF-940F-FA599BD576AF}" destId="{AD1E79A0-D675-4E1F-B692-DF1D1C398E52}" srcOrd="6" destOrd="0" presId="urn:microsoft.com/office/officeart/2018/5/layout/IconCircleLabelList"/>
    <dgm:cxn modelId="{BEBE079D-62C3-42E6-9C95-8A9BEDDCA3EA}" type="presParOf" srcId="{AD1E79A0-D675-4E1F-B692-DF1D1C398E52}" destId="{734641BF-17A5-432F-B39D-B079F31970A6}" srcOrd="0" destOrd="0" presId="urn:microsoft.com/office/officeart/2018/5/layout/IconCircleLabelList"/>
    <dgm:cxn modelId="{72B25B3B-6B46-43DC-BF5A-41ADDDA2BF38}" type="presParOf" srcId="{AD1E79A0-D675-4E1F-B692-DF1D1C398E52}" destId="{9D2DDC4F-705F-4A42-BE38-43214E1AF82E}" srcOrd="1" destOrd="0" presId="urn:microsoft.com/office/officeart/2018/5/layout/IconCircleLabelList"/>
    <dgm:cxn modelId="{7522B0B1-077F-4DEB-8FCF-88C12C945A3F}" type="presParOf" srcId="{AD1E79A0-D675-4E1F-B692-DF1D1C398E52}" destId="{BCF3E179-B195-449C-AC43-6D4EF4BB9D7A}" srcOrd="2" destOrd="0" presId="urn:microsoft.com/office/officeart/2018/5/layout/IconCircleLabelList"/>
    <dgm:cxn modelId="{F904CD9A-A4CF-4D76-B278-F29EC547BF93}" type="presParOf" srcId="{AD1E79A0-D675-4E1F-B692-DF1D1C398E52}" destId="{509FC8CE-B08E-4DBE-BB71-EBCC7833F37A}" srcOrd="3" destOrd="0" presId="urn:microsoft.com/office/officeart/2018/5/layout/IconCircleLabelList"/>
    <dgm:cxn modelId="{85E4060D-2C70-44F1-AE30-D89D1A29EC38}" type="presParOf" srcId="{2761233F-3A68-4FEF-940F-FA599BD576AF}" destId="{2461BB3C-934D-4A8A-A0A6-13DD1D8481AA}" srcOrd="7" destOrd="0" presId="urn:microsoft.com/office/officeart/2018/5/layout/IconCircleLabelList"/>
    <dgm:cxn modelId="{5AA71FA0-06AB-45AE-8684-7E571C1692F1}" type="presParOf" srcId="{2761233F-3A68-4FEF-940F-FA599BD576AF}" destId="{51607113-A4B1-4E75-A894-1D3196C50BD6}" srcOrd="8" destOrd="0" presId="urn:microsoft.com/office/officeart/2018/5/layout/IconCircleLabelList"/>
    <dgm:cxn modelId="{FDF5C6E9-E13E-4BB4-96EA-7111C6EC7E56}" type="presParOf" srcId="{51607113-A4B1-4E75-A894-1D3196C50BD6}" destId="{3AA819E0-DEA6-441A-B32C-D65AE1F27106}" srcOrd="0" destOrd="0" presId="urn:microsoft.com/office/officeart/2018/5/layout/IconCircleLabelList"/>
    <dgm:cxn modelId="{B2491216-B076-4799-90AF-7C45F63546D0}" type="presParOf" srcId="{51607113-A4B1-4E75-A894-1D3196C50BD6}" destId="{6D4DA3AD-95B0-4FEB-AB1B-3A6B8EA6EB70}" srcOrd="1" destOrd="0" presId="urn:microsoft.com/office/officeart/2018/5/layout/IconCircleLabelList"/>
    <dgm:cxn modelId="{B156FB4F-1EB3-4581-8862-F0E16813F884}" type="presParOf" srcId="{51607113-A4B1-4E75-A894-1D3196C50BD6}" destId="{0DE6F44B-58C6-4AD5-BE6C-3E7126A1B3F4}" srcOrd="2" destOrd="0" presId="urn:microsoft.com/office/officeart/2018/5/layout/IconCircleLabelList"/>
    <dgm:cxn modelId="{D5301F77-EA9F-4C94-87BA-9D389AA94CC8}" type="presParOf" srcId="{51607113-A4B1-4E75-A894-1D3196C50BD6}" destId="{96A64438-F42C-4E7F-807E-39238998E12A}" srcOrd="3" destOrd="0" presId="urn:microsoft.com/office/officeart/2018/5/layout/IconCircleLabelList"/>
    <dgm:cxn modelId="{1875474E-6C4E-4D7A-BDC3-5B16763489CA}" type="presParOf" srcId="{2761233F-3A68-4FEF-940F-FA599BD576AF}" destId="{DCBFD39E-67C1-49EF-9203-40FE1853A49D}" srcOrd="9" destOrd="0" presId="urn:microsoft.com/office/officeart/2018/5/layout/IconCircleLabelList"/>
    <dgm:cxn modelId="{1AC9C1AE-468A-44A4-B2D6-D616F026E82A}" type="presParOf" srcId="{2761233F-3A68-4FEF-940F-FA599BD576AF}" destId="{9175E5AB-1A6B-422B-93AE-3F6C55015A36}" srcOrd="10" destOrd="0" presId="urn:microsoft.com/office/officeart/2018/5/layout/IconCircleLabelList"/>
    <dgm:cxn modelId="{EE046DAC-FFCE-48E9-8236-F5550AAB9648}" type="presParOf" srcId="{9175E5AB-1A6B-422B-93AE-3F6C55015A36}" destId="{08AD339B-6CC6-417B-A22A-C93412CC7FAE}" srcOrd="0" destOrd="0" presId="urn:microsoft.com/office/officeart/2018/5/layout/IconCircleLabelList"/>
    <dgm:cxn modelId="{48EFF01E-2BCF-46A2-A5D7-FA6EA93CDAD5}" type="presParOf" srcId="{9175E5AB-1A6B-422B-93AE-3F6C55015A36}" destId="{542C7261-7D6C-4BC7-B480-03C6F75EB9F7}" srcOrd="1" destOrd="0" presId="urn:microsoft.com/office/officeart/2018/5/layout/IconCircleLabelList"/>
    <dgm:cxn modelId="{0662AB84-F5BF-4BE6-ADC0-A835A455FED3}" type="presParOf" srcId="{9175E5AB-1A6B-422B-93AE-3F6C55015A36}" destId="{03E877B8-894B-4442-BD42-BBF2870E8124}" srcOrd="2" destOrd="0" presId="urn:microsoft.com/office/officeart/2018/5/layout/IconCircleLabelList"/>
    <dgm:cxn modelId="{E380F874-43FE-4FE8-A41C-448D884F62FA}" type="presParOf" srcId="{9175E5AB-1A6B-422B-93AE-3F6C55015A36}" destId="{D6B33788-A0D3-41C9-AE85-176AED99B4E4}" srcOrd="3" destOrd="0" presId="urn:microsoft.com/office/officeart/2018/5/layout/IconCircleLabelList"/>
    <dgm:cxn modelId="{436BA7AC-2B98-4EA5-B548-3C389FB000AA}" type="presParOf" srcId="{2761233F-3A68-4FEF-940F-FA599BD576AF}" destId="{A904871C-1B47-4C95-89C4-7E27B533269A}" srcOrd="11" destOrd="0" presId="urn:microsoft.com/office/officeart/2018/5/layout/IconCircleLabelList"/>
    <dgm:cxn modelId="{BC94B11F-49C4-4566-8581-A9447EB75D56}" type="presParOf" srcId="{2761233F-3A68-4FEF-940F-FA599BD576AF}" destId="{817A44F4-B8A6-4ACC-950D-879156904A59}" srcOrd="12" destOrd="0" presId="urn:microsoft.com/office/officeart/2018/5/layout/IconCircleLabelList"/>
    <dgm:cxn modelId="{B48FDBF7-AB54-4983-A096-066A190298D5}" type="presParOf" srcId="{817A44F4-B8A6-4ACC-950D-879156904A59}" destId="{C773AC94-BD7F-47A9-8FFF-CAAF96197219}" srcOrd="0" destOrd="0" presId="urn:microsoft.com/office/officeart/2018/5/layout/IconCircleLabelList"/>
    <dgm:cxn modelId="{2D0686C7-0FEF-4F97-8C16-0E4DEC25CFA4}" type="presParOf" srcId="{817A44F4-B8A6-4ACC-950D-879156904A59}" destId="{F65D1A9B-2FC5-4990-82AF-F385A6506FE3}" srcOrd="1" destOrd="0" presId="urn:microsoft.com/office/officeart/2018/5/layout/IconCircleLabelList"/>
    <dgm:cxn modelId="{E2A5B199-FA12-4CE8-9D28-E5496DD9F015}" type="presParOf" srcId="{817A44F4-B8A6-4ACC-950D-879156904A59}" destId="{8ECDD7DA-E294-4D46-ABB2-5F3EEC66C861}" srcOrd="2" destOrd="0" presId="urn:microsoft.com/office/officeart/2018/5/layout/IconCircleLabelList"/>
    <dgm:cxn modelId="{DAA3FFFE-3B8C-4AD3-87EB-7AF75D0BC238}" type="presParOf" srcId="{817A44F4-B8A6-4ACC-950D-879156904A59}" destId="{FBD01776-38DD-40FE-A75C-EB5A8DD21B8A}" srcOrd="3" destOrd="0" presId="urn:microsoft.com/office/officeart/2018/5/layout/IconCircleLabelList"/>
    <dgm:cxn modelId="{3B87AE28-A3A5-4CB8-809A-C5A8F471E882}" type="presParOf" srcId="{2761233F-3A68-4FEF-940F-FA599BD576AF}" destId="{BEDFC354-E433-42B0-B7D3-FD6B0D3E80BB}" srcOrd="13" destOrd="0" presId="urn:microsoft.com/office/officeart/2018/5/layout/IconCircleLabelList"/>
    <dgm:cxn modelId="{D05CEE70-1C65-44E7-8787-31DAE80FF175}" type="presParOf" srcId="{2761233F-3A68-4FEF-940F-FA599BD576AF}" destId="{D8FC9E5E-24AE-453C-AC41-3C7342D0AA3B}" srcOrd="14" destOrd="0" presId="urn:microsoft.com/office/officeart/2018/5/layout/IconCircleLabelList"/>
    <dgm:cxn modelId="{93257B0B-56A2-42E6-B6AE-3125CD416910}" type="presParOf" srcId="{D8FC9E5E-24AE-453C-AC41-3C7342D0AA3B}" destId="{6B2CDA27-C081-49DF-BD67-B4CB1DD62DCF}" srcOrd="0" destOrd="0" presId="urn:microsoft.com/office/officeart/2018/5/layout/IconCircleLabelList"/>
    <dgm:cxn modelId="{778710F0-3477-45E3-8869-1EF3932398D6}" type="presParOf" srcId="{D8FC9E5E-24AE-453C-AC41-3C7342D0AA3B}" destId="{237997C2-6CB1-4CE7-855D-2BFBB0186788}" srcOrd="1" destOrd="0" presId="urn:microsoft.com/office/officeart/2018/5/layout/IconCircleLabelList"/>
    <dgm:cxn modelId="{B0D5B0B5-B150-4146-B7EB-BF2555C35818}" type="presParOf" srcId="{D8FC9E5E-24AE-453C-AC41-3C7342D0AA3B}" destId="{1529D41F-268D-4C3A-B833-7068D9166B61}" srcOrd="2" destOrd="0" presId="urn:microsoft.com/office/officeart/2018/5/layout/IconCircleLabelList"/>
    <dgm:cxn modelId="{AAE729D3-512A-4606-B749-9BA29FAA3F47}" type="presParOf" srcId="{D8FC9E5E-24AE-453C-AC41-3C7342D0AA3B}" destId="{4CECD6D1-7D6B-4643-9445-3DF064AE848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3C7E3-327A-4DBC-98CC-61170D54B1DA}">
      <dsp:nvSpPr>
        <dsp:cNvPr id="0" name=""/>
        <dsp:cNvSpPr/>
      </dsp:nvSpPr>
      <dsp:spPr>
        <a:xfrm>
          <a:off x="927725" y="1471"/>
          <a:ext cx="778464" cy="7784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E696B0-9F26-414E-B9EA-A42900AB036E}">
      <dsp:nvSpPr>
        <dsp:cNvPr id="0" name=""/>
        <dsp:cNvSpPr/>
      </dsp:nvSpPr>
      <dsp:spPr>
        <a:xfrm>
          <a:off x="1093627" y="167374"/>
          <a:ext cx="446660" cy="446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B9625D-81C5-472A-889E-6079C1E21C20}">
      <dsp:nvSpPr>
        <dsp:cNvPr id="0" name=""/>
        <dsp:cNvSpPr/>
      </dsp:nvSpPr>
      <dsp:spPr>
        <a:xfrm>
          <a:off x="678871"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b="0" i="0" kern="1200"/>
            <a:t>Define the problem</a:t>
          </a:r>
          <a:endParaRPr lang="en-GB" sz="1400" kern="1200"/>
        </a:p>
      </dsp:txBody>
      <dsp:txXfrm>
        <a:off x="678871" y="1022409"/>
        <a:ext cx="1276171" cy="510468"/>
      </dsp:txXfrm>
    </dsp:sp>
    <dsp:sp modelId="{E01036C5-1746-4FC4-9EFF-14D09B3490A0}">
      <dsp:nvSpPr>
        <dsp:cNvPr id="0" name=""/>
        <dsp:cNvSpPr/>
      </dsp:nvSpPr>
      <dsp:spPr>
        <a:xfrm>
          <a:off x="2427227" y="1471"/>
          <a:ext cx="778464" cy="77846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64329-F15F-41FD-BCD6-65546DB336A2}">
      <dsp:nvSpPr>
        <dsp:cNvPr id="0" name=""/>
        <dsp:cNvSpPr/>
      </dsp:nvSpPr>
      <dsp:spPr>
        <a:xfrm>
          <a:off x="2593129" y="167374"/>
          <a:ext cx="446660" cy="446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4C8FBF-137B-4D8F-970B-78DE1ABD4A34}">
      <dsp:nvSpPr>
        <dsp:cNvPr id="0" name=""/>
        <dsp:cNvSpPr/>
      </dsp:nvSpPr>
      <dsp:spPr>
        <a:xfrm>
          <a:off x="2178373"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b="0" i="0" kern="1200"/>
            <a:t>Data collection </a:t>
          </a:r>
          <a:endParaRPr lang="en-GB" sz="1400" kern="1200"/>
        </a:p>
      </dsp:txBody>
      <dsp:txXfrm>
        <a:off x="2178373" y="1022409"/>
        <a:ext cx="1276171" cy="510468"/>
      </dsp:txXfrm>
    </dsp:sp>
    <dsp:sp modelId="{99B52C02-0584-4942-AF24-5E705E7ACCEF}">
      <dsp:nvSpPr>
        <dsp:cNvPr id="0" name=""/>
        <dsp:cNvSpPr/>
      </dsp:nvSpPr>
      <dsp:spPr>
        <a:xfrm>
          <a:off x="3926729" y="1471"/>
          <a:ext cx="778464" cy="77846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56DBC-BE45-4446-B6EF-F527B263EA04}">
      <dsp:nvSpPr>
        <dsp:cNvPr id="0" name=""/>
        <dsp:cNvSpPr/>
      </dsp:nvSpPr>
      <dsp:spPr>
        <a:xfrm>
          <a:off x="4092631" y="167374"/>
          <a:ext cx="446660" cy="446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08AF49-FD24-465C-854C-17ACD1F32941}">
      <dsp:nvSpPr>
        <dsp:cNvPr id="0" name=""/>
        <dsp:cNvSpPr/>
      </dsp:nvSpPr>
      <dsp:spPr>
        <a:xfrm>
          <a:off x="3677875"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b="0" i="0" kern="1200"/>
            <a:t>Data preprocessing</a:t>
          </a:r>
          <a:endParaRPr lang="en-GB" sz="1400" kern="1200"/>
        </a:p>
      </dsp:txBody>
      <dsp:txXfrm>
        <a:off x="3677875" y="1022409"/>
        <a:ext cx="1276171" cy="510468"/>
      </dsp:txXfrm>
    </dsp:sp>
    <dsp:sp modelId="{734641BF-17A5-432F-B39D-B079F31970A6}">
      <dsp:nvSpPr>
        <dsp:cNvPr id="0" name=""/>
        <dsp:cNvSpPr/>
      </dsp:nvSpPr>
      <dsp:spPr>
        <a:xfrm>
          <a:off x="5426231" y="1471"/>
          <a:ext cx="778464" cy="77846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DDC4F-705F-4A42-BE38-43214E1AF82E}">
      <dsp:nvSpPr>
        <dsp:cNvPr id="0" name=""/>
        <dsp:cNvSpPr/>
      </dsp:nvSpPr>
      <dsp:spPr>
        <a:xfrm>
          <a:off x="5592133" y="167374"/>
          <a:ext cx="446660" cy="446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9FC8CE-B08E-4DBE-BB71-EBCC7833F37A}">
      <dsp:nvSpPr>
        <dsp:cNvPr id="0" name=""/>
        <dsp:cNvSpPr/>
      </dsp:nvSpPr>
      <dsp:spPr>
        <a:xfrm>
          <a:off x="5177377"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b="0" i="0" kern="1200"/>
            <a:t>Feature extraction</a:t>
          </a:r>
          <a:endParaRPr lang="en-GB" sz="1400" kern="1200"/>
        </a:p>
      </dsp:txBody>
      <dsp:txXfrm>
        <a:off x="5177377" y="1022409"/>
        <a:ext cx="1276171" cy="510468"/>
      </dsp:txXfrm>
    </dsp:sp>
    <dsp:sp modelId="{3AA819E0-DEA6-441A-B32C-D65AE1F27106}">
      <dsp:nvSpPr>
        <dsp:cNvPr id="0" name=""/>
        <dsp:cNvSpPr/>
      </dsp:nvSpPr>
      <dsp:spPr>
        <a:xfrm>
          <a:off x="6925733" y="1471"/>
          <a:ext cx="778464" cy="77846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DA3AD-95B0-4FEB-AB1B-3A6B8EA6EB70}">
      <dsp:nvSpPr>
        <dsp:cNvPr id="0" name=""/>
        <dsp:cNvSpPr/>
      </dsp:nvSpPr>
      <dsp:spPr>
        <a:xfrm>
          <a:off x="7091635" y="167374"/>
          <a:ext cx="446660" cy="4466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A64438-F42C-4E7F-807E-39238998E12A}">
      <dsp:nvSpPr>
        <dsp:cNvPr id="0" name=""/>
        <dsp:cNvSpPr/>
      </dsp:nvSpPr>
      <dsp:spPr>
        <a:xfrm>
          <a:off x="6676879"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b="0" i="0" kern="1200"/>
            <a:t>Sentiment classification</a:t>
          </a:r>
          <a:endParaRPr lang="en-GB" sz="1400" kern="1200"/>
        </a:p>
      </dsp:txBody>
      <dsp:txXfrm>
        <a:off x="6676879" y="1022409"/>
        <a:ext cx="1276171" cy="510468"/>
      </dsp:txXfrm>
    </dsp:sp>
    <dsp:sp modelId="{08AD339B-6CC6-417B-A22A-C93412CC7FAE}">
      <dsp:nvSpPr>
        <dsp:cNvPr id="0" name=""/>
        <dsp:cNvSpPr/>
      </dsp:nvSpPr>
      <dsp:spPr>
        <a:xfrm>
          <a:off x="8425234" y="1471"/>
          <a:ext cx="778464" cy="7784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C7261-7D6C-4BC7-B480-03C6F75EB9F7}">
      <dsp:nvSpPr>
        <dsp:cNvPr id="0" name=""/>
        <dsp:cNvSpPr/>
      </dsp:nvSpPr>
      <dsp:spPr>
        <a:xfrm>
          <a:off x="8591137" y="167374"/>
          <a:ext cx="446660" cy="4466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B33788-A0D3-41C9-AE85-176AED99B4E4}">
      <dsp:nvSpPr>
        <dsp:cNvPr id="0" name=""/>
        <dsp:cNvSpPr/>
      </dsp:nvSpPr>
      <dsp:spPr>
        <a:xfrm>
          <a:off x="8176381" y="1022409"/>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b="0" i="0" kern="1200"/>
            <a:t>Model training</a:t>
          </a:r>
          <a:endParaRPr lang="en-GB" sz="1400" kern="1200"/>
        </a:p>
      </dsp:txBody>
      <dsp:txXfrm>
        <a:off x="8176381" y="1022409"/>
        <a:ext cx="1276171" cy="510468"/>
      </dsp:txXfrm>
    </dsp:sp>
    <dsp:sp modelId="{C773AC94-BD7F-47A9-8FFF-CAAF96197219}">
      <dsp:nvSpPr>
        <dsp:cNvPr id="0" name=""/>
        <dsp:cNvSpPr/>
      </dsp:nvSpPr>
      <dsp:spPr>
        <a:xfrm>
          <a:off x="3926729" y="1851920"/>
          <a:ext cx="778464" cy="77846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5D1A9B-2FC5-4990-82AF-F385A6506FE3}">
      <dsp:nvSpPr>
        <dsp:cNvPr id="0" name=""/>
        <dsp:cNvSpPr/>
      </dsp:nvSpPr>
      <dsp:spPr>
        <a:xfrm>
          <a:off x="4092631" y="2017823"/>
          <a:ext cx="446660" cy="44666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D01776-38DD-40FE-A75C-EB5A8DD21B8A}">
      <dsp:nvSpPr>
        <dsp:cNvPr id="0" name=""/>
        <dsp:cNvSpPr/>
      </dsp:nvSpPr>
      <dsp:spPr>
        <a:xfrm>
          <a:off x="3677875" y="2872858"/>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b="0" i="0" kern="1200"/>
            <a:t>Model evaluation</a:t>
          </a:r>
          <a:endParaRPr lang="en-GB" sz="1400" kern="1200"/>
        </a:p>
      </dsp:txBody>
      <dsp:txXfrm>
        <a:off x="3677875" y="2872858"/>
        <a:ext cx="1276171" cy="510468"/>
      </dsp:txXfrm>
    </dsp:sp>
    <dsp:sp modelId="{6B2CDA27-C081-49DF-BD67-B4CB1DD62DCF}">
      <dsp:nvSpPr>
        <dsp:cNvPr id="0" name=""/>
        <dsp:cNvSpPr/>
      </dsp:nvSpPr>
      <dsp:spPr>
        <a:xfrm>
          <a:off x="5426231" y="1851920"/>
          <a:ext cx="778464" cy="77846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7997C2-6CB1-4CE7-855D-2BFBB0186788}">
      <dsp:nvSpPr>
        <dsp:cNvPr id="0" name=""/>
        <dsp:cNvSpPr/>
      </dsp:nvSpPr>
      <dsp:spPr>
        <a:xfrm>
          <a:off x="5592133" y="2017823"/>
          <a:ext cx="446660" cy="44666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ECD6D1-7D6B-4643-9445-3DF064AE8489}">
      <dsp:nvSpPr>
        <dsp:cNvPr id="0" name=""/>
        <dsp:cNvSpPr/>
      </dsp:nvSpPr>
      <dsp:spPr>
        <a:xfrm>
          <a:off x="5177377" y="2872858"/>
          <a:ext cx="1276171"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b="0" i="0" kern="1200"/>
            <a:t>Model deployment</a:t>
          </a:r>
          <a:endParaRPr lang="en-GB" sz="1400" kern="1200"/>
        </a:p>
      </dsp:txBody>
      <dsp:txXfrm>
        <a:off x="5177377" y="2872858"/>
        <a:ext cx="1276171" cy="51046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BEE14AC-6C8C-5E4F-A3F2-18909594DAD4}" type="datetimeFigureOut">
              <a:rPr lang="en-US" smtClean="0"/>
              <a:t>5/8/2023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9084915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EE14AC-6C8C-5E4F-A3F2-18909594DA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293315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355344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2000569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3971787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419750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111814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E14AC-6C8C-5E4F-A3F2-18909594DA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72238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E14AC-6C8C-5E4F-A3F2-18909594DA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102202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E14AC-6C8C-5E4F-A3F2-18909594DA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94218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165106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EE14AC-6C8C-5E4F-A3F2-18909594DA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215507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EE14AC-6C8C-5E4F-A3F2-18909594DAD4}"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246755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EE14AC-6C8C-5E4F-A3F2-18909594DAD4}"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382283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BEE14AC-6C8C-5E4F-A3F2-18909594DAD4}"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397970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EE14AC-6C8C-5E4F-A3F2-18909594DA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169447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EE14AC-6C8C-5E4F-A3F2-18909594DA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272889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EE14AC-6C8C-5E4F-A3F2-18909594DAD4}" type="datetimeFigureOut">
              <a:rPr lang="en-US" smtClean="0"/>
              <a:t>5/8/2023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89D967-0A7B-C44E-B146-3933F1C540D3}" type="slidenum">
              <a:rPr lang="en-US" smtClean="0"/>
              <a:t>‹#›</a:t>
            </a:fld>
            <a:endParaRPr lang="en-US"/>
          </a:p>
        </p:txBody>
      </p:sp>
    </p:spTree>
    <p:extLst>
      <p:ext uri="{BB962C8B-B14F-4D97-AF65-F5344CB8AC3E}">
        <p14:creationId xmlns:p14="http://schemas.microsoft.com/office/powerpoint/2010/main" val="2660591312"/>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F8731-2849-3AE4-DB65-672829FF2AED}"/>
              </a:ext>
            </a:extLst>
          </p:cNvPr>
          <p:cNvSpPr>
            <a:spLocks noGrp="1" noRot="1" noMove="1" noResize="1" noEditPoints="1" noAdjustHandles="1" noChangeArrowheads="1" noChangeShapeType="1"/>
          </p:cNvSpPr>
          <p:nvPr>
            <p:ph type="ctrTitle"/>
          </p:nvPr>
        </p:nvSpPr>
        <p:spPr>
          <a:xfrm>
            <a:off x="1031875" y="1212935"/>
            <a:ext cx="6020177" cy="4432130"/>
          </a:xfrm>
        </p:spPr>
        <p:txBody>
          <a:bodyPr anchor="ctr">
            <a:normAutofit/>
          </a:bodyPr>
          <a:lstStyle/>
          <a:p>
            <a:r>
              <a:rPr lang="en-US" sz="6600" dirty="0"/>
              <a:t>Natural Language Processing</a:t>
            </a:r>
          </a:p>
        </p:txBody>
      </p:sp>
      <p:sp>
        <p:nvSpPr>
          <p:cNvPr id="3" name="Subtitle 2">
            <a:extLst>
              <a:ext uri="{FF2B5EF4-FFF2-40B4-BE49-F238E27FC236}">
                <a16:creationId xmlns:a16="http://schemas.microsoft.com/office/drawing/2014/main" id="{8810B6B4-01C8-565F-57E1-AF071F809EF3}"/>
              </a:ext>
            </a:extLst>
          </p:cNvPr>
          <p:cNvSpPr>
            <a:spLocks noGrp="1" noRot="1" noMove="1" noResize="1" noEditPoints="1" noAdjustHandles="1" noChangeArrowheads="1" noChangeShapeType="1"/>
          </p:cNvSpPr>
          <p:nvPr>
            <p:ph type="subTitle" idx="1"/>
          </p:nvPr>
        </p:nvSpPr>
        <p:spPr>
          <a:xfrm>
            <a:off x="8017261" y="2087881"/>
            <a:ext cx="3142864" cy="2682239"/>
          </a:xfrm>
        </p:spPr>
        <p:txBody>
          <a:bodyPr anchor="ctr">
            <a:normAutofit/>
          </a:bodyPr>
          <a:lstStyle/>
          <a:p>
            <a:pPr algn="l">
              <a:spcAft>
                <a:spcPts val="600"/>
              </a:spcAft>
            </a:pPr>
            <a:r>
              <a:rPr lang="en-US"/>
              <a:t>Submitted </a:t>
            </a:r>
            <a:r>
              <a:rPr lang="en-US" dirty="0"/>
              <a:t>by:</a:t>
            </a:r>
          </a:p>
          <a:p>
            <a:pPr algn="l">
              <a:spcAft>
                <a:spcPts val="600"/>
              </a:spcAft>
            </a:pPr>
            <a:r>
              <a:rPr lang="en-US" sz="1600" dirty="0"/>
              <a:t>Rishav Rana</a:t>
            </a:r>
          </a:p>
        </p:txBody>
      </p:sp>
      <p:cxnSp>
        <p:nvCxnSpPr>
          <p:cNvPr id="10" name="Straight Connector 9">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55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165D-AEDD-A8E8-A54A-C66CD822CDA1}"/>
              </a:ext>
            </a:extLst>
          </p:cNvPr>
          <p:cNvSpPr>
            <a:spLocks noGrp="1" noRot="1" noMove="1" noResize="1" noEditPoints="1" noAdjustHandles="1" noChangeArrowheads="1" noChangeShapeType="1"/>
          </p:cNvSpPr>
          <p:nvPr>
            <p:ph type="title"/>
          </p:nvPr>
        </p:nvSpPr>
        <p:spPr>
          <a:xfrm>
            <a:off x="331840" y="255640"/>
            <a:ext cx="10131425" cy="1376516"/>
          </a:xfrm>
        </p:spPr>
        <p:txBody>
          <a:bodyPr/>
          <a:lstStyle/>
          <a:p>
            <a:r>
              <a:rPr lang="en-US" dirty="0"/>
              <a:t>Best Machine learning Model</a:t>
            </a:r>
          </a:p>
        </p:txBody>
      </p:sp>
      <p:sp>
        <p:nvSpPr>
          <p:cNvPr id="3" name="Content Placeholder 2">
            <a:extLst>
              <a:ext uri="{FF2B5EF4-FFF2-40B4-BE49-F238E27FC236}">
                <a16:creationId xmlns:a16="http://schemas.microsoft.com/office/drawing/2014/main" id="{3575B3C7-4DE6-8172-3E1B-A6BF55EED00E}"/>
              </a:ext>
            </a:extLst>
          </p:cNvPr>
          <p:cNvSpPr>
            <a:spLocks noGrp="1" noRot="1" noMove="1" noResize="1" noEditPoints="1" noAdjustHandles="1" noChangeArrowheads="1" noChangeShapeType="1"/>
          </p:cNvSpPr>
          <p:nvPr>
            <p:ph idx="1"/>
          </p:nvPr>
        </p:nvSpPr>
        <p:spPr>
          <a:xfrm>
            <a:off x="331839" y="1474839"/>
            <a:ext cx="11191567" cy="5127522"/>
          </a:xfrm>
        </p:spPr>
        <p:txBody>
          <a:bodyPr>
            <a:normAutofit/>
          </a:bodyPr>
          <a:lstStyle/>
          <a:p>
            <a:pPr algn="just"/>
            <a:r>
              <a:rPr lang="en-US" dirty="0"/>
              <a:t>In order to determine the best working Model, we calculated their Precision and Accuracy Score.</a:t>
            </a:r>
          </a:p>
          <a:p>
            <a:pPr marL="0" indent="0" algn="just">
              <a:buNone/>
            </a:pPr>
            <a:endParaRPr lang="en-US" dirty="0"/>
          </a:p>
          <a:p>
            <a:pPr algn="just"/>
            <a:r>
              <a:rPr lang="en-CA" b="0" i="0" dirty="0">
                <a:solidFill>
                  <a:srgbClr val="ECECF1"/>
                </a:solidFill>
                <a:effectLst/>
                <a:latin typeface="Söhne"/>
              </a:rPr>
              <a:t>Support Vector Machine SVM Model turned out to be the best Model for predicting the test data having maximum Precision and Accuracy Score than other Models:</a:t>
            </a:r>
          </a:p>
          <a:p>
            <a:pPr marL="0" indent="0">
              <a:buNone/>
            </a:pPr>
            <a:r>
              <a:rPr lang="en-CA" dirty="0"/>
              <a:t>     Precision Score : 0.86</a:t>
            </a:r>
          </a:p>
          <a:p>
            <a:pPr marL="0" indent="0">
              <a:buNone/>
            </a:pPr>
            <a:r>
              <a:rPr lang="en-CA" dirty="0"/>
              <a:t>      Accuracy Score </a:t>
            </a:r>
            <a:r>
              <a:rPr lang="en-CA"/>
              <a:t>: 0.91</a:t>
            </a:r>
            <a:endParaRPr lang="en-CA" dirty="0"/>
          </a:p>
          <a:p>
            <a:pPr algn="just"/>
            <a:endParaRPr lang="en-US" dirty="0"/>
          </a:p>
          <a:p>
            <a:pPr algn="just"/>
            <a:r>
              <a:rPr lang="en-US" dirty="0"/>
              <a:t> Other than that, Random Forest Model is also a suitable option as it also had comparably a decent Accuracy and Precision Score. </a:t>
            </a:r>
          </a:p>
          <a:p>
            <a:pPr marL="0" indent="0" algn="just">
              <a:buNone/>
            </a:pPr>
            <a:r>
              <a:rPr lang="en-US" dirty="0"/>
              <a:t>      </a:t>
            </a:r>
            <a:r>
              <a:rPr lang="en-CA" dirty="0"/>
              <a:t>Precision Score : 0.85</a:t>
            </a:r>
          </a:p>
          <a:p>
            <a:pPr marL="0" indent="0">
              <a:buNone/>
            </a:pPr>
            <a:r>
              <a:rPr lang="en-CA" dirty="0"/>
              <a:t>      Accuracy Score : 0.89</a:t>
            </a:r>
          </a:p>
          <a:p>
            <a:pPr marL="0" indent="0" algn="just">
              <a:buNone/>
            </a:pPr>
            <a:endParaRPr lang="en-US" dirty="0"/>
          </a:p>
        </p:txBody>
      </p:sp>
    </p:spTree>
    <p:extLst>
      <p:ext uri="{BB962C8B-B14F-4D97-AF65-F5344CB8AC3E}">
        <p14:creationId xmlns:p14="http://schemas.microsoft.com/office/powerpoint/2010/main" val="343527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4510F3-456B-2568-C8BE-DF1E59CE916A}"/>
              </a:ext>
            </a:extLst>
          </p:cNvPr>
          <p:cNvSpPr>
            <a:spLocks noGrp="1"/>
          </p:cNvSpPr>
          <p:nvPr>
            <p:ph idx="1"/>
          </p:nvPr>
        </p:nvSpPr>
        <p:spPr>
          <a:xfrm>
            <a:off x="4988658" y="1150076"/>
            <a:ext cx="6517543" cy="4557849"/>
          </a:xfrm>
        </p:spPr>
        <p:txBody>
          <a:bodyPr>
            <a:normAutofit/>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a:t>
            </a:r>
            <a:r>
              <a:rPr lang="en-US" sz="5400" dirty="0"/>
              <a:t>Thank You</a:t>
            </a:r>
          </a:p>
        </p:txBody>
      </p:sp>
    </p:spTree>
    <p:extLst>
      <p:ext uri="{BB962C8B-B14F-4D97-AF65-F5344CB8AC3E}">
        <p14:creationId xmlns:p14="http://schemas.microsoft.com/office/powerpoint/2010/main" val="349924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DCF6D-7FF9-DA5E-0310-93C2809F3F2E}"/>
              </a:ext>
            </a:extLst>
          </p:cNvPr>
          <p:cNvSpPr>
            <a:spLocks noGrp="1"/>
          </p:cNvSpPr>
          <p:nvPr>
            <p:ph type="title"/>
          </p:nvPr>
        </p:nvSpPr>
        <p:spPr>
          <a:xfrm>
            <a:off x="685801" y="533400"/>
            <a:ext cx="10820400" cy="1177092"/>
          </a:xfrm>
        </p:spPr>
        <p:txBody>
          <a:bodyPr anchor="b">
            <a:normAutofit/>
          </a:bodyPr>
          <a:lstStyle/>
          <a:p>
            <a:pPr algn="ctr"/>
            <a:r>
              <a:rPr lang="en-US" sz="4400"/>
              <a:t>Introduction</a:t>
            </a:r>
          </a:p>
        </p:txBody>
      </p:sp>
      <p:cxnSp>
        <p:nvCxnSpPr>
          <p:cNvPr id="14"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8B7EE29-9545-A1CC-AA34-B458C3EECB3B}"/>
              </a:ext>
            </a:extLst>
          </p:cNvPr>
          <p:cNvSpPr>
            <a:spLocks noGrp="1"/>
          </p:cNvSpPr>
          <p:nvPr>
            <p:ph idx="1"/>
          </p:nvPr>
        </p:nvSpPr>
        <p:spPr>
          <a:xfrm>
            <a:off x="685801" y="2243892"/>
            <a:ext cx="10820400" cy="3547308"/>
          </a:xfrm>
        </p:spPr>
        <p:txBody>
          <a:bodyPr anchor="t">
            <a:normAutofit/>
          </a:bodyPr>
          <a:lstStyle/>
          <a:p>
            <a:pPr algn="just"/>
            <a:r>
              <a:rPr lang="en-US" sz="2000" dirty="0"/>
              <a:t>Sentiment analysis is a natural language processing (NLP) technique used to automatically identify and extract subjective information from text, such as opinions, attitudes, emotions, and feelings. It involves analyzing a piece of text, such as a sentence, paragraph, or entire document, and determining whether its overall sentiment is positive, negative, or neutral.</a:t>
            </a:r>
          </a:p>
          <a:p>
            <a:pPr marL="0" indent="0" algn="just">
              <a:buNone/>
            </a:pPr>
            <a:endParaRPr lang="en-US" sz="2000" dirty="0"/>
          </a:p>
          <a:p>
            <a:pPr algn="just"/>
            <a:r>
              <a:rPr lang="en-US" sz="2000" dirty="0"/>
              <a:t>Sentiment analysis is used in a wide range of applications, such as social media monitoring, customer feedback analysis, product reviews, market research, and political analysis. It can help businesses and organizations to understand their customers' needs, preferences, and opinions, and to make data-driven decisions based on that information.</a:t>
            </a:r>
          </a:p>
          <a:p>
            <a:endParaRPr lang="en-US" sz="2000" dirty="0"/>
          </a:p>
        </p:txBody>
      </p:sp>
    </p:spTree>
    <p:extLst>
      <p:ext uri="{BB962C8B-B14F-4D97-AF65-F5344CB8AC3E}">
        <p14:creationId xmlns:p14="http://schemas.microsoft.com/office/powerpoint/2010/main" val="11034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C1A1-18FB-47A7-1ADE-E228647B76E0}"/>
              </a:ext>
            </a:extLst>
          </p:cNvPr>
          <p:cNvSpPr>
            <a:spLocks noGrp="1"/>
          </p:cNvSpPr>
          <p:nvPr>
            <p:ph type="title"/>
          </p:nvPr>
        </p:nvSpPr>
        <p:spPr>
          <a:xfrm>
            <a:off x="685801" y="609600"/>
            <a:ext cx="10131425" cy="1456267"/>
          </a:xfrm>
        </p:spPr>
        <p:txBody>
          <a:bodyPr>
            <a:normAutofit/>
          </a:bodyPr>
          <a:lstStyle/>
          <a:p>
            <a:pPr algn="ctr"/>
            <a:r>
              <a:rPr lang="en-US" dirty="0"/>
              <a:t>Steps to Perform sentiment analysis</a:t>
            </a:r>
          </a:p>
        </p:txBody>
      </p:sp>
      <p:graphicFrame>
        <p:nvGraphicFramePr>
          <p:cNvPr id="11" name="Content Placeholder 10">
            <a:extLst>
              <a:ext uri="{FF2B5EF4-FFF2-40B4-BE49-F238E27FC236}">
                <a16:creationId xmlns:a16="http://schemas.microsoft.com/office/drawing/2014/main" id="{ACD7DA33-BD3B-4801-CF76-0CA0D721FE1F}"/>
              </a:ext>
            </a:extLst>
          </p:cNvPr>
          <p:cNvGraphicFramePr>
            <a:graphicFrameLocks noGrp="1"/>
          </p:cNvGraphicFramePr>
          <p:nvPr>
            <p:ph idx="1"/>
            <p:extLst>
              <p:ext uri="{D42A27DB-BD31-4B8C-83A1-F6EECF244321}">
                <p14:modId xmlns:p14="http://schemas.microsoft.com/office/powerpoint/2010/main" val="164734778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27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4E7A-550D-C7CF-374E-9FA0433FDC94}"/>
              </a:ext>
            </a:extLst>
          </p:cNvPr>
          <p:cNvSpPr>
            <a:spLocks noGrp="1" noRot="1" noMove="1" noResize="1" noEditPoints="1" noAdjustHandles="1" noChangeArrowheads="1" noChangeShapeType="1"/>
          </p:cNvSpPr>
          <p:nvPr>
            <p:ph type="title"/>
          </p:nvPr>
        </p:nvSpPr>
        <p:spPr>
          <a:xfrm>
            <a:off x="430163" y="162233"/>
            <a:ext cx="11584856" cy="1135625"/>
          </a:xfrm>
        </p:spPr>
        <p:txBody>
          <a:bodyPr>
            <a:normAutofit/>
          </a:bodyPr>
          <a:lstStyle/>
          <a:p>
            <a:r>
              <a:rPr lang="en-US" dirty="0"/>
              <a:t>Airlines Review Distribution</a:t>
            </a:r>
          </a:p>
        </p:txBody>
      </p:sp>
      <p:sp>
        <p:nvSpPr>
          <p:cNvPr id="3" name="Content Placeholder 2">
            <a:extLst>
              <a:ext uri="{FF2B5EF4-FFF2-40B4-BE49-F238E27FC236}">
                <a16:creationId xmlns:a16="http://schemas.microsoft.com/office/drawing/2014/main" id="{1537A4F5-487C-B65D-2C17-F247EFE716BB}"/>
              </a:ext>
            </a:extLst>
          </p:cNvPr>
          <p:cNvSpPr>
            <a:spLocks noGrp="1" noRot="1" noMove="1" noResize="1" noEditPoints="1" noAdjustHandles="1" noChangeArrowheads="1" noChangeShapeType="1"/>
          </p:cNvSpPr>
          <p:nvPr>
            <p:ph idx="1"/>
          </p:nvPr>
        </p:nvSpPr>
        <p:spPr>
          <a:xfrm>
            <a:off x="280279" y="1396181"/>
            <a:ext cx="8411438" cy="5034115"/>
          </a:xfrm>
        </p:spPr>
        <p:txBody>
          <a:bodyPr>
            <a:normAutofit fontScale="47500" lnSpcReduction="20000"/>
          </a:bodyPr>
          <a:lstStyle/>
          <a:p>
            <a:pPr marL="0" indent="0" algn="just">
              <a:lnSpc>
                <a:spcPct val="90000"/>
              </a:lnSpc>
              <a:buNone/>
            </a:pPr>
            <a:r>
              <a:rPr lang="en-US" sz="2900" b="1" dirty="0"/>
              <a:t>Insights:</a:t>
            </a:r>
          </a:p>
          <a:p>
            <a:pPr algn="just">
              <a:lnSpc>
                <a:spcPct val="120000"/>
              </a:lnSpc>
            </a:pPr>
            <a:r>
              <a:rPr lang="en-US" sz="3200" dirty="0"/>
              <a:t>United and US Airways are the top 2 highest reviewed Airlines having 26% and 20% reviews,  respectively.</a:t>
            </a:r>
          </a:p>
          <a:p>
            <a:pPr algn="just">
              <a:lnSpc>
                <a:spcPct val="120000"/>
              </a:lnSpc>
            </a:pPr>
            <a:r>
              <a:rPr lang="en-US" sz="3200" dirty="0"/>
              <a:t>Virgin America got the least number of reviews constituting of overall 3% only.</a:t>
            </a:r>
          </a:p>
          <a:p>
            <a:pPr algn="just">
              <a:lnSpc>
                <a:spcPct val="120000"/>
              </a:lnSpc>
            </a:pPr>
            <a:r>
              <a:rPr lang="en-US" sz="3200" dirty="0"/>
              <a:t>American, Southwest, and Delta were the other airlines with 19%, 17%, and 15% of overall reviews, respectively.</a:t>
            </a:r>
          </a:p>
          <a:p>
            <a:pPr marL="0" indent="0" algn="just">
              <a:lnSpc>
                <a:spcPct val="170000"/>
              </a:lnSpc>
              <a:buNone/>
            </a:pPr>
            <a:endParaRPr lang="en-US" sz="2900" b="1" dirty="0"/>
          </a:p>
          <a:p>
            <a:pPr marL="0" indent="0" algn="just">
              <a:lnSpc>
                <a:spcPct val="170000"/>
              </a:lnSpc>
              <a:buNone/>
            </a:pPr>
            <a:r>
              <a:rPr lang="en-US" sz="2900" b="1" dirty="0"/>
              <a:t>Recommendations:</a:t>
            </a:r>
          </a:p>
          <a:p>
            <a:pPr algn="just">
              <a:lnSpc>
                <a:spcPct val="120000"/>
              </a:lnSpc>
            </a:pPr>
            <a:r>
              <a:rPr lang="en-US" sz="3200" dirty="0"/>
              <a:t>Customer must consider flying with United or US Airways if they value customer reviews and satisfaction. Since, these airlines seem to have the highest overall ratings based on the percentage of reviews.</a:t>
            </a:r>
          </a:p>
          <a:p>
            <a:pPr algn="just">
              <a:lnSpc>
                <a:spcPct val="120000"/>
              </a:lnSpc>
            </a:pPr>
            <a:r>
              <a:rPr lang="en-US" sz="3200" dirty="0"/>
              <a:t>Virgin America receiving the least number of reviews should maintain their good reputation and continue to provide high-quality services to customers.</a:t>
            </a:r>
          </a:p>
          <a:p>
            <a:pPr algn="just">
              <a:lnSpc>
                <a:spcPct val="120000"/>
              </a:lnSpc>
            </a:pPr>
            <a:r>
              <a:rPr lang="en-US" sz="3200" dirty="0"/>
              <a:t>Us Airways, Southwest, and Delta must focus on improving their services and engaging with their customers to address their concerns and maintain or increase their positive sentiment levels.</a:t>
            </a:r>
          </a:p>
          <a:p>
            <a:pPr>
              <a:lnSpc>
                <a:spcPct val="90000"/>
              </a:lnSpc>
            </a:pPr>
            <a:endParaRPr lang="en-US" sz="1100" dirty="0"/>
          </a:p>
          <a:p>
            <a:pPr>
              <a:lnSpc>
                <a:spcPct val="90000"/>
              </a:lnSpc>
            </a:pPr>
            <a:endParaRPr lang="en-US" sz="1100" dirty="0"/>
          </a:p>
        </p:txBody>
      </p:sp>
      <p:pic>
        <p:nvPicPr>
          <p:cNvPr id="8" name="Picture 7">
            <a:extLst>
              <a:ext uri="{FF2B5EF4-FFF2-40B4-BE49-F238E27FC236}">
                <a16:creationId xmlns:a16="http://schemas.microsoft.com/office/drawing/2014/main" id="{C9A8CF80-B401-D2B2-FF2E-6A1C3710E154}"/>
              </a:ext>
            </a:extLst>
          </p:cNvPr>
          <p:cNvPicPr>
            <a:picLocks noGrp="1" noRot="1" noChangeAspect="1" noMove="1" noResize="1" noEditPoints="1" noAdjustHandles="1" noChangeArrowheads="1" noChangeShapeType="1" noCrop="1"/>
          </p:cNvPicPr>
          <p:nvPr/>
        </p:nvPicPr>
        <p:blipFill>
          <a:blip r:embed="rId3"/>
          <a:stretch>
            <a:fillRect/>
          </a:stretch>
        </p:blipFill>
        <p:spPr>
          <a:xfrm>
            <a:off x="8809702" y="2206467"/>
            <a:ext cx="3279249" cy="270966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2774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D573-5008-3102-5062-7A74C4657689}"/>
              </a:ext>
            </a:extLst>
          </p:cNvPr>
          <p:cNvSpPr>
            <a:spLocks noGrp="1"/>
          </p:cNvSpPr>
          <p:nvPr>
            <p:ph type="title"/>
          </p:nvPr>
        </p:nvSpPr>
        <p:spPr>
          <a:xfrm>
            <a:off x="235975" y="103238"/>
            <a:ext cx="10798276" cy="1008899"/>
          </a:xfrm>
        </p:spPr>
        <p:txBody>
          <a:bodyPr>
            <a:normAutofit/>
          </a:bodyPr>
          <a:lstStyle/>
          <a:p>
            <a:r>
              <a:rPr lang="en-US" dirty="0"/>
              <a:t>Airlines Sentiment Distribution</a:t>
            </a:r>
          </a:p>
        </p:txBody>
      </p:sp>
      <p:sp>
        <p:nvSpPr>
          <p:cNvPr id="3" name="Content Placeholder 2">
            <a:extLst>
              <a:ext uri="{FF2B5EF4-FFF2-40B4-BE49-F238E27FC236}">
                <a16:creationId xmlns:a16="http://schemas.microsoft.com/office/drawing/2014/main" id="{ACEA9BF4-F37C-0380-DF77-337824691EC6}"/>
              </a:ext>
            </a:extLst>
          </p:cNvPr>
          <p:cNvSpPr>
            <a:spLocks noGrp="1"/>
          </p:cNvSpPr>
          <p:nvPr>
            <p:ph idx="1"/>
          </p:nvPr>
        </p:nvSpPr>
        <p:spPr>
          <a:xfrm>
            <a:off x="235975" y="1366685"/>
            <a:ext cx="8740878" cy="5348748"/>
          </a:xfrm>
        </p:spPr>
        <p:txBody>
          <a:bodyPr>
            <a:normAutofit/>
          </a:bodyPr>
          <a:lstStyle/>
          <a:p>
            <a:pPr marL="0" indent="0" algn="just">
              <a:lnSpc>
                <a:spcPct val="80000"/>
              </a:lnSpc>
              <a:buFont typeface="Arial"/>
              <a:buNone/>
            </a:pPr>
            <a:r>
              <a:rPr lang="en-US" sz="1400" b="1" dirty="0"/>
              <a:t>Insights:</a:t>
            </a:r>
          </a:p>
          <a:p>
            <a:pPr algn="just">
              <a:lnSpc>
                <a:spcPct val="80000"/>
              </a:lnSpc>
            </a:pPr>
            <a:r>
              <a:rPr lang="en-US" sz="1400" dirty="0"/>
              <a:t>From the analysis it is patent that most of the airline sentiments were negative, accounting for 63% of all sentiments stated.</a:t>
            </a:r>
          </a:p>
          <a:p>
            <a:pPr algn="just">
              <a:lnSpc>
                <a:spcPct val="80000"/>
              </a:lnSpc>
            </a:pPr>
            <a:r>
              <a:rPr lang="en-US" sz="1400" dirty="0"/>
              <a:t>Positive sentiments accounted for only 16% of all stated sentiments which is 1/4rth of negative reviews alone.</a:t>
            </a:r>
          </a:p>
          <a:p>
            <a:pPr algn="just">
              <a:lnSpc>
                <a:spcPct val="80000"/>
              </a:lnSpc>
            </a:pPr>
            <a:r>
              <a:rPr lang="en-US" sz="1400" dirty="0"/>
              <a:t>Neutral Sentiments accounted for 21% of overall reviews.</a:t>
            </a:r>
          </a:p>
          <a:p>
            <a:pPr marL="0" indent="0" algn="just">
              <a:lnSpc>
                <a:spcPct val="80000"/>
              </a:lnSpc>
              <a:buNone/>
            </a:pPr>
            <a:endParaRPr lang="en-US" sz="1400" dirty="0"/>
          </a:p>
          <a:p>
            <a:pPr marL="0" indent="0" algn="just">
              <a:lnSpc>
                <a:spcPct val="80000"/>
              </a:lnSpc>
              <a:buFont typeface="Arial"/>
              <a:buNone/>
            </a:pPr>
            <a:r>
              <a:rPr lang="en-US" sz="1400" b="1" dirty="0"/>
              <a:t>Recommendations:</a:t>
            </a:r>
          </a:p>
          <a:p>
            <a:pPr algn="just">
              <a:lnSpc>
                <a:spcPct val="90000"/>
              </a:lnSpc>
            </a:pPr>
            <a:r>
              <a:rPr lang="en-US" sz="1300" dirty="0"/>
              <a:t>Airlines should priorities enhancing their offerings and resolving the underlying causes of customer unhappiness. This might entail improving customer service, the quality of flights, and all other aspects of service.</a:t>
            </a:r>
          </a:p>
          <a:p>
            <a:pPr algn="just">
              <a:lnSpc>
                <a:spcPct val="90000"/>
              </a:lnSpc>
            </a:pPr>
            <a:r>
              <a:rPr lang="en-US" sz="1300" dirty="0"/>
              <a:t>In order to show that they are continually addressing problems and improving their services, airlines may also consider interacting with customers and reacting to their worries and feedback.</a:t>
            </a:r>
          </a:p>
          <a:p>
            <a:pPr algn="just">
              <a:lnSpc>
                <a:spcPct val="90000"/>
              </a:lnSpc>
            </a:pPr>
            <a:r>
              <a:rPr lang="en-US" sz="1300" dirty="0"/>
              <a:t>For the purpose of identifying areas for improvement and modifying their plans accordingly, airlines must continuously monitor feedback and measure sentiment over time.</a:t>
            </a:r>
          </a:p>
          <a:p>
            <a:pPr marL="0" indent="0" algn="just">
              <a:lnSpc>
                <a:spcPct val="90000"/>
              </a:lnSpc>
              <a:buNone/>
            </a:pPr>
            <a:endParaRPr lang="en-US" sz="1300" dirty="0"/>
          </a:p>
          <a:p>
            <a:pPr marL="0" indent="0" algn="just">
              <a:lnSpc>
                <a:spcPct val="90000"/>
              </a:lnSpc>
              <a:buNone/>
            </a:pPr>
            <a:r>
              <a:rPr lang="en-US" sz="1300" b="1" dirty="0"/>
              <a:t>Note:</a:t>
            </a:r>
          </a:p>
          <a:p>
            <a:pPr marL="0" indent="0" algn="just">
              <a:lnSpc>
                <a:spcPct val="90000"/>
              </a:lnSpc>
              <a:buNone/>
            </a:pPr>
            <a:r>
              <a:rPr lang="en-US" sz="1500" dirty="0"/>
              <a:t>When selecting an airline, it may be important to consider factors beyond just the overall sentiment. While negative sentiments accounted for most of all stated sentiments, it's possible that the specific reasons for those negative sentiments may not be relevant to your travel needs. For example, if negative reviews were focused on delays or cancellations on certain routes, it may not be a concern if you're not planning to fly those routes.</a:t>
            </a:r>
          </a:p>
          <a:p>
            <a:pPr>
              <a:lnSpc>
                <a:spcPct val="90000"/>
              </a:lnSpc>
            </a:pPr>
            <a:endParaRPr lang="en-US" sz="1300" dirty="0"/>
          </a:p>
        </p:txBody>
      </p:sp>
      <p:pic>
        <p:nvPicPr>
          <p:cNvPr id="6" name="Picture 5">
            <a:extLst>
              <a:ext uri="{FF2B5EF4-FFF2-40B4-BE49-F238E27FC236}">
                <a16:creationId xmlns:a16="http://schemas.microsoft.com/office/drawing/2014/main" id="{2F31DB57-711B-E68B-1D66-6251019466E2}"/>
              </a:ext>
            </a:extLst>
          </p:cNvPr>
          <p:cNvPicPr>
            <a:picLocks noGrp="1" noRot="1" noChangeAspect="1" noMove="1" noResize="1" noEditPoints="1" noAdjustHandles="1" noChangeArrowheads="1" noChangeShapeType="1" noCrop="1"/>
          </p:cNvPicPr>
          <p:nvPr/>
        </p:nvPicPr>
        <p:blipFill>
          <a:blip r:embed="rId3"/>
          <a:stretch>
            <a:fillRect/>
          </a:stretch>
        </p:blipFill>
        <p:spPr>
          <a:xfrm>
            <a:off x="9053243" y="2366440"/>
            <a:ext cx="3045290" cy="28330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8379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DBA4-294B-7115-9DFF-256417867A5B}"/>
              </a:ext>
            </a:extLst>
          </p:cNvPr>
          <p:cNvSpPr>
            <a:spLocks noGrp="1" noRot="1" noMove="1" noResize="1" noEditPoints="1" noAdjustHandles="1" noChangeArrowheads="1" noChangeShapeType="1"/>
          </p:cNvSpPr>
          <p:nvPr>
            <p:ph type="title"/>
          </p:nvPr>
        </p:nvSpPr>
        <p:spPr>
          <a:xfrm>
            <a:off x="329380" y="338666"/>
            <a:ext cx="11533239" cy="1113577"/>
          </a:xfrm>
        </p:spPr>
        <p:txBody>
          <a:bodyPr>
            <a:normAutofit/>
          </a:bodyPr>
          <a:lstStyle/>
          <a:p>
            <a:r>
              <a:rPr lang="en-US" dirty="0"/>
              <a:t>Airline sentiment Confidence</a:t>
            </a:r>
          </a:p>
        </p:txBody>
      </p:sp>
      <p:sp>
        <p:nvSpPr>
          <p:cNvPr id="3" name="Content Placeholder 2">
            <a:extLst>
              <a:ext uri="{FF2B5EF4-FFF2-40B4-BE49-F238E27FC236}">
                <a16:creationId xmlns:a16="http://schemas.microsoft.com/office/drawing/2014/main" id="{B3E6F6EA-CD04-DADE-8BB2-E8D3F02936B9}"/>
              </a:ext>
            </a:extLst>
          </p:cNvPr>
          <p:cNvSpPr>
            <a:spLocks noGrp="1" noRot="1" noMove="1" noResize="1" noEditPoints="1" noAdjustHandles="1" noChangeArrowheads="1" noChangeShapeType="1"/>
          </p:cNvSpPr>
          <p:nvPr>
            <p:ph idx="1"/>
          </p:nvPr>
        </p:nvSpPr>
        <p:spPr>
          <a:xfrm>
            <a:off x="329380" y="1452243"/>
            <a:ext cx="8126362" cy="5273022"/>
          </a:xfrm>
        </p:spPr>
        <p:txBody>
          <a:bodyPr>
            <a:normAutofit/>
          </a:bodyPr>
          <a:lstStyle/>
          <a:p>
            <a:pPr marL="0" indent="0" algn="just">
              <a:lnSpc>
                <a:spcPct val="90000"/>
              </a:lnSpc>
              <a:buNone/>
            </a:pPr>
            <a:r>
              <a:rPr lang="en-US" sz="1500" b="1" dirty="0"/>
              <a:t>Insights:</a:t>
            </a:r>
          </a:p>
          <a:p>
            <a:pPr algn="just">
              <a:lnSpc>
                <a:spcPct val="90000"/>
              </a:lnSpc>
            </a:pPr>
            <a:r>
              <a:rPr lang="en-US" sz="1500" dirty="0"/>
              <a:t>The Neutral, Positive, and Negative sentiment categories have scores above 0.80 which states high levels of confidence. </a:t>
            </a:r>
          </a:p>
          <a:p>
            <a:pPr algn="just">
              <a:lnSpc>
                <a:spcPct val="90000"/>
              </a:lnSpc>
            </a:pPr>
            <a:r>
              <a:rPr lang="en-US" sz="1500" dirty="0"/>
              <a:t>This indicates that the sentiment expressed by customers in the reviews tend to have high probability that they are true and trustworthy.</a:t>
            </a:r>
          </a:p>
          <a:p>
            <a:pPr marL="0" indent="0" algn="just">
              <a:lnSpc>
                <a:spcPct val="90000"/>
              </a:lnSpc>
              <a:buNone/>
            </a:pPr>
            <a:endParaRPr lang="en-US" sz="1500" dirty="0"/>
          </a:p>
          <a:p>
            <a:pPr marL="0" indent="0" algn="just">
              <a:lnSpc>
                <a:spcPct val="90000"/>
              </a:lnSpc>
              <a:buNone/>
            </a:pPr>
            <a:r>
              <a:rPr lang="en-US" sz="1500" b="1" dirty="0"/>
              <a:t>Recommendations:</a:t>
            </a:r>
          </a:p>
          <a:p>
            <a:pPr algn="just">
              <a:lnSpc>
                <a:spcPct val="90000"/>
              </a:lnSpc>
            </a:pPr>
            <a:r>
              <a:rPr lang="en-US" sz="1500" dirty="0"/>
              <a:t>The high levels of trust enable airlines to identify trends and patterns in the expressed feelings and to priorities which customer sentiments to address first. </a:t>
            </a:r>
          </a:p>
          <a:p>
            <a:pPr algn="just">
              <a:lnSpc>
                <a:spcPct val="90000"/>
              </a:lnSpc>
            </a:pPr>
            <a:r>
              <a:rPr lang="en-US" sz="1500" dirty="0"/>
              <a:t>Airlines must continuously gauge public opinion and adjust their plans in light of feedback.</a:t>
            </a:r>
          </a:p>
          <a:p>
            <a:pPr algn="just">
              <a:lnSpc>
                <a:spcPct val="90000"/>
              </a:lnSpc>
            </a:pPr>
            <a:r>
              <a:rPr lang="en-US" sz="1500" dirty="0"/>
              <a:t>Additionally, airlines may want to interact with consumers who express unfavorable opinions with a high level of confidence in order to address their problems and improve customer experiences.</a:t>
            </a:r>
            <a:endParaRPr lang="en-US" sz="1300" dirty="0"/>
          </a:p>
          <a:p>
            <a:pPr>
              <a:lnSpc>
                <a:spcPct val="90000"/>
              </a:lnSpc>
            </a:pPr>
            <a:endParaRPr lang="en-US" sz="1300" dirty="0"/>
          </a:p>
        </p:txBody>
      </p:sp>
      <p:pic>
        <p:nvPicPr>
          <p:cNvPr id="7" name="Picture 6">
            <a:extLst>
              <a:ext uri="{FF2B5EF4-FFF2-40B4-BE49-F238E27FC236}">
                <a16:creationId xmlns:a16="http://schemas.microsoft.com/office/drawing/2014/main" id="{552A6490-1486-E256-1381-AEC875AC01E0}"/>
              </a:ext>
            </a:extLst>
          </p:cNvPr>
          <p:cNvPicPr>
            <a:picLocks noGrp="1" noRot="1" noChangeAspect="1" noMove="1" noResize="1" noEditPoints="1" noAdjustHandles="1" noChangeArrowheads="1" noChangeShapeType="1" noCrop="1"/>
          </p:cNvPicPr>
          <p:nvPr/>
        </p:nvPicPr>
        <p:blipFill>
          <a:blip r:embed="rId3"/>
          <a:stretch>
            <a:fillRect/>
          </a:stretch>
        </p:blipFill>
        <p:spPr>
          <a:xfrm>
            <a:off x="8633155" y="2673900"/>
            <a:ext cx="3445714" cy="26531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5672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B1AE-0118-DA68-3F11-7B4C3FE5847C}"/>
              </a:ext>
            </a:extLst>
          </p:cNvPr>
          <p:cNvSpPr>
            <a:spLocks noGrp="1" noRot="1" noMove="1" noResize="1" noEditPoints="1" noAdjustHandles="1" noChangeArrowheads="1" noChangeShapeType="1"/>
          </p:cNvSpPr>
          <p:nvPr>
            <p:ph type="title"/>
          </p:nvPr>
        </p:nvSpPr>
        <p:spPr>
          <a:xfrm>
            <a:off x="361338" y="267711"/>
            <a:ext cx="11112908" cy="1140542"/>
          </a:xfrm>
        </p:spPr>
        <p:txBody>
          <a:bodyPr>
            <a:normAutofit/>
          </a:bodyPr>
          <a:lstStyle/>
          <a:p>
            <a:r>
              <a:rPr lang="en-US" dirty="0"/>
              <a:t>Detailed Sentiment Analysis of airlines</a:t>
            </a:r>
          </a:p>
        </p:txBody>
      </p:sp>
      <p:sp>
        <p:nvSpPr>
          <p:cNvPr id="3" name="Content Placeholder 2">
            <a:extLst>
              <a:ext uri="{FF2B5EF4-FFF2-40B4-BE49-F238E27FC236}">
                <a16:creationId xmlns:a16="http://schemas.microsoft.com/office/drawing/2014/main" id="{778C492D-B797-E913-F9C0-518B6BA8B6D0}"/>
              </a:ext>
            </a:extLst>
          </p:cNvPr>
          <p:cNvSpPr>
            <a:spLocks noGrp="1" noRot="1" noMove="1" noResize="1" noEditPoints="1" noAdjustHandles="1" noChangeArrowheads="1" noChangeShapeType="1"/>
          </p:cNvSpPr>
          <p:nvPr>
            <p:ph idx="1"/>
          </p:nvPr>
        </p:nvSpPr>
        <p:spPr>
          <a:xfrm>
            <a:off x="361338" y="1237500"/>
            <a:ext cx="7524134" cy="5005984"/>
          </a:xfrm>
        </p:spPr>
        <p:txBody>
          <a:bodyPr>
            <a:normAutofit/>
          </a:bodyPr>
          <a:lstStyle/>
          <a:p>
            <a:pPr marL="0" indent="0" algn="just">
              <a:lnSpc>
                <a:spcPct val="90000"/>
              </a:lnSpc>
              <a:buNone/>
            </a:pPr>
            <a:r>
              <a:rPr lang="en-US" sz="1400" b="1" dirty="0"/>
              <a:t>Insights:</a:t>
            </a:r>
          </a:p>
          <a:p>
            <a:pPr algn="just">
              <a:lnSpc>
                <a:spcPct val="90000"/>
              </a:lnSpc>
            </a:pPr>
            <a:r>
              <a:rPr lang="en-US" sz="1400" dirty="0"/>
              <a:t>United, US Airways and American Airlines got the drastically negative review when compared to their positive reviews receiving almost 2,600 , 2400 and 2,000 scores, respectively.</a:t>
            </a:r>
          </a:p>
          <a:p>
            <a:pPr algn="just">
              <a:lnSpc>
                <a:spcPct val="90000"/>
              </a:lnSpc>
            </a:pPr>
            <a:r>
              <a:rPr lang="en-US" sz="1400" dirty="0"/>
              <a:t>Southwest Airlines received almost double Negative reviews compared to the positive reviews.</a:t>
            </a:r>
          </a:p>
          <a:p>
            <a:pPr algn="just">
              <a:lnSpc>
                <a:spcPct val="90000"/>
              </a:lnSpc>
            </a:pPr>
            <a:r>
              <a:rPr lang="en-US" sz="1400" dirty="0"/>
              <a:t>Delta and Virgin America Airlines got evenly distributed sentiment score as Positive, Neutral, and Negative Review counts all fell within a narrow range. </a:t>
            </a:r>
          </a:p>
          <a:p>
            <a:pPr algn="just">
              <a:lnSpc>
                <a:spcPct val="90000"/>
              </a:lnSpc>
            </a:pPr>
            <a:endParaRPr lang="en-US" sz="1400" b="1" dirty="0"/>
          </a:p>
          <a:p>
            <a:pPr marL="0" indent="0" algn="just">
              <a:lnSpc>
                <a:spcPct val="90000"/>
              </a:lnSpc>
              <a:buNone/>
            </a:pPr>
            <a:r>
              <a:rPr lang="en-US" sz="1400" b="1" dirty="0"/>
              <a:t>Recommendations:</a:t>
            </a:r>
          </a:p>
          <a:p>
            <a:pPr algn="just"/>
            <a:r>
              <a:rPr lang="en-US" sz="1400" dirty="0"/>
              <a:t>Since United, US Airways, and American Airlines received significantly negative reviews they should focus on enhancing their customer service practices to improve the overall customer experience.</a:t>
            </a:r>
          </a:p>
          <a:p>
            <a:pPr algn="just"/>
            <a:r>
              <a:rPr lang="en-US" sz="1400" dirty="0"/>
              <a:t>Airlines should leverage natural language processing tools and sentiment analysis to gain insights into customer feedback for understanding the root cause of negative feedback and prioritize improvement areas.</a:t>
            </a:r>
          </a:p>
          <a:p>
            <a:pPr algn="just">
              <a:lnSpc>
                <a:spcPct val="90000"/>
              </a:lnSpc>
            </a:pPr>
            <a:r>
              <a:rPr lang="en-US" sz="1400" dirty="0"/>
              <a:t>In order to continually raise consumer satisfaction and loyalty, all airlines should place a high priority on tracking sentiment and responding to input.</a:t>
            </a:r>
          </a:p>
          <a:p>
            <a:pPr>
              <a:lnSpc>
                <a:spcPct val="90000"/>
              </a:lnSpc>
            </a:pPr>
            <a:endParaRPr lang="en-US" sz="1300" dirty="0"/>
          </a:p>
        </p:txBody>
      </p:sp>
      <p:pic>
        <p:nvPicPr>
          <p:cNvPr id="6" name="Picture 5">
            <a:extLst>
              <a:ext uri="{FF2B5EF4-FFF2-40B4-BE49-F238E27FC236}">
                <a16:creationId xmlns:a16="http://schemas.microsoft.com/office/drawing/2014/main" id="{0C40A706-8991-B47F-9F70-67DD955945BF}"/>
              </a:ext>
            </a:extLst>
          </p:cNvPr>
          <p:cNvPicPr>
            <a:picLocks noGrp="1" noRot="1" noChangeAspect="1" noMove="1" noResize="1" noEditPoints="1" noAdjustHandles="1" noChangeArrowheads="1" noChangeShapeType="1" noCrop="1"/>
          </p:cNvPicPr>
          <p:nvPr/>
        </p:nvPicPr>
        <p:blipFill>
          <a:blip r:embed="rId3"/>
          <a:stretch>
            <a:fillRect/>
          </a:stretch>
        </p:blipFill>
        <p:spPr>
          <a:xfrm>
            <a:off x="8249265" y="2236618"/>
            <a:ext cx="3839437" cy="349558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3077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671C-769B-540B-EC5A-216D54CEC3E3}"/>
              </a:ext>
            </a:extLst>
          </p:cNvPr>
          <p:cNvSpPr>
            <a:spLocks noGrp="1" noRot="1" noMove="1" noResize="1" noEditPoints="1" noAdjustHandles="1" noChangeArrowheads="1" noChangeShapeType="1"/>
          </p:cNvSpPr>
          <p:nvPr>
            <p:ph type="title"/>
          </p:nvPr>
        </p:nvSpPr>
        <p:spPr>
          <a:xfrm>
            <a:off x="324465" y="331516"/>
            <a:ext cx="11592231" cy="1280890"/>
          </a:xfrm>
        </p:spPr>
        <p:txBody>
          <a:bodyPr>
            <a:normAutofit/>
          </a:bodyPr>
          <a:lstStyle/>
          <a:p>
            <a:r>
              <a:rPr lang="en-US" dirty="0"/>
              <a:t>Purpose of using ’</a:t>
            </a:r>
            <a:r>
              <a:rPr lang="en-US" dirty="0" err="1"/>
              <a:t>stopword</a:t>
            </a:r>
            <a:r>
              <a:rPr lang="en-US" dirty="0"/>
              <a:t>’ and ’</a:t>
            </a:r>
            <a:r>
              <a:rPr lang="en-US" dirty="0" err="1"/>
              <a:t>porterstemmer</a:t>
            </a:r>
            <a:r>
              <a:rPr lang="en-US" dirty="0"/>
              <a:t>’</a:t>
            </a:r>
          </a:p>
        </p:txBody>
      </p:sp>
      <p:sp>
        <p:nvSpPr>
          <p:cNvPr id="3" name="Content Placeholder 2">
            <a:extLst>
              <a:ext uri="{FF2B5EF4-FFF2-40B4-BE49-F238E27FC236}">
                <a16:creationId xmlns:a16="http://schemas.microsoft.com/office/drawing/2014/main" id="{2AEFAA98-0F58-3E13-832E-6B84891B9517}"/>
              </a:ext>
            </a:extLst>
          </p:cNvPr>
          <p:cNvSpPr>
            <a:spLocks noGrp="1" noRot="1" noMove="1" noResize="1" noEditPoints="1" noAdjustHandles="1" noChangeArrowheads="1" noChangeShapeType="1"/>
          </p:cNvSpPr>
          <p:nvPr>
            <p:ph idx="1"/>
          </p:nvPr>
        </p:nvSpPr>
        <p:spPr>
          <a:xfrm>
            <a:off x="403124" y="1966452"/>
            <a:ext cx="11238270" cy="4355690"/>
          </a:xfrm>
        </p:spPr>
        <p:txBody>
          <a:bodyPr>
            <a:normAutofit/>
          </a:bodyPr>
          <a:lstStyle/>
          <a:p>
            <a:pPr algn="just"/>
            <a:r>
              <a:rPr lang="en-US" dirty="0"/>
              <a:t>Stopwords in NLP are used to filter out these frequent words so that the emphasis can be placed on the terms that have higher significance and relevance in a particular context. Stopwords are frequently eliminated from texts to leave behind a smaller, more meaningful group of words, which can increase analysis's precision.</a:t>
            </a:r>
          </a:p>
          <a:p>
            <a:pPr algn="just"/>
            <a:r>
              <a:rPr lang="en-US" dirty="0"/>
              <a:t>Porter stemming algorithm is a widely used algorithm for stemming words in natural language processing. The algorithm is based on a set of rules to transform words into their root form or stem. </a:t>
            </a:r>
          </a:p>
          <a:p>
            <a:pPr algn="just"/>
            <a:r>
              <a:rPr lang="en-US" dirty="0"/>
              <a:t>The Porter stemming algorithm works by applying a series of rules to remove suffixes from a word, such as -s, -</a:t>
            </a:r>
            <a:r>
              <a:rPr lang="en-US" dirty="0" err="1"/>
              <a:t>ing</a:t>
            </a:r>
            <a:r>
              <a:rPr lang="en-US" dirty="0"/>
              <a:t>, and -ed. The rules are applied in a specific order, and at each step, the algorithm checks if the word matches the given suffix. If it does, the suffix is removed, and the algorithm moves on to the next rule. The algorithm continues until no more rules apply, and the resulting word is the stem.</a:t>
            </a:r>
          </a:p>
          <a:p>
            <a:pPr marL="0" indent="0" algn="just">
              <a:buNone/>
            </a:pPr>
            <a:endParaRPr lang="en-US" dirty="0"/>
          </a:p>
        </p:txBody>
      </p:sp>
    </p:spTree>
    <p:extLst>
      <p:ext uri="{BB962C8B-B14F-4D97-AF65-F5344CB8AC3E}">
        <p14:creationId xmlns:p14="http://schemas.microsoft.com/office/powerpoint/2010/main" val="18088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165D-AEDD-A8E8-A54A-C66CD822CDA1}"/>
              </a:ext>
            </a:extLst>
          </p:cNvPr>
          <p:cNvSpPr>
            <a:spLocks noGrp="1" noRot="1" noMove="1" noResize="1" noEditPoints="1" noAdjustHandles="1" noChangeArrowheads="1" noChangeShapeType="1"/>
          </p:cNvSpPr>
          <p:nvPr>
            <p:ph type="title"/>
          </p:nvPr>
        </p:nvSpPr>
        <p:spPr>
          <a:xfrm>
            <a:off x="331840" y="255639"/>
            <a:ext cx="11528321" cy="1456267"/>
          </a:xfrm>
        </p:spPr>
        <p:txBody>
          <a:bodyPr/>
          <a:lstStyle/>
          <a:p>
            <a:r>
              <a:rPr lang="en-US" dirty="0"/>
              <a:t>Machine learning Model Used for Analysis</a:t>
            </a:r>
          </a:p>
        </p:txBody>
      </p:sp>
      <p:sp>
        <p:nvSpPr>
          <p:cNvPr id="3" name="Content Placeholder 2">
            <a:extLst>
              <a:ext uri="{FF2B5EF4-FFF2-40B4-BE49-F238E27FC236}">
                <a16:creationId xmlns:a16="http://schemas.microsoft.com/office/drawing/2014/main" id="{3575B3C7-4DE6-8172-3E1B-A6BF55EED00E}"/>
              </a:ext>
            </a:extLst>
          </p:cNvPr>
          <p:cNvSpPr>
            <a:spLocks noGrp="1" noRot="1" noMove="1" noResize="1" noEditPoints="1" noAdjustHandles="1" noChangeArrowheads="1" noChangeShapeType="1"/>
          </p:cNvSpPr>
          <p:nvPr>
            <p:ph idx="1"/>
          </p:nvPr>
        </p:nvSpPr>
        <p:spPr>
          <a:xfrm>
            <a:off x="331840" y="1945422"/>
            <a:ext cx="11191567" cy="3688462"/>
          </a:xfrm>
        </p:spPr>
        <p:txBody>
          <a:bodyPr>
            <a:normAutofit/>
          </a:bodyPr>
          <a:lstStyle/>
          <a:p>
            <a:pPr algn="just">
              <a:buFont typeface="+mj-lt"/>
              <a:buAutoNum type="arabicPeriod"/>
            </a:pPr>
            <a:r>
              <a:rPr lang="en-US" b="1" i="0" dirty="0">
                <a:solidFill>
                  <a:srgbClr val="D1D5DB"/>
                </a:solidFill>
                <a:effectLst/>
                <a:latin typeface="Söhne"/>
              </a:rPr>
              <a:t>Naive Bayes Algorithm: </a:t>
            </a:r>
            <a:r>
              <a:rPr lang="en-US" b="0" i="0" dirty="0">
                <a:solidFill>
                  <a:srgbClr val="D1D5DB"/>
                </a:solidFill>
                <a:effectLst/>
                <a:latin typeface="Söhne"/>
              </a:rPr>
              <a:t>A probabilistic algorithm that uses Bayes' theorem to classify documents or objects based on the frequency of words or features.</a:t>
            </a:r>
          </a:p>
          <a:p>
            <a:pPr algn="just">
              <a:buFont typeface="+mj-lt"/>
              <a:buAutoNum type="arabicPeriod"/>
            </a:pPr>
            <a:r>
              <a:rPr lang="en-US" b="1" i="0" dirty="0">
                <a:solidFill>
                  <a:srgbClr val="D1D5DB"/>
                </a:solidFill>
                <a:effectLst/>
                <a:latin typeface="Söhne"/>
              </a:rPr>
              <a:t>KNN Model: </a:t>
            </a:r>
            <a:r>
              <a:rPr lang="en-US" b="0" i="0" dirty="0">
                <a:solidFill>
                  <a:srgbClr val="D1D5DB"/>
                </a:solidFill>
                <a:effectLst/>
                <a:latin typeface="Söhne"/>
              </a:rPr>
              <a:t>A non-parametric algorithm that classifies objects based on the similarity of their features to those of the k-nearest neighbors in the training data.</a:t>
            </a:r>
          </a:p>
          <a:p>
            <a:pPr algn="just">
              <a:buFont typeface="+mj-lt"/>
              <a:buAutoNum type="arabicPeriod"/>
            </a:pPr>
            <a:r>
              <a:rPr lang="en-US" b="1" i="0" dirty="0">
                <a:solidFill>
                  <a:srgbClr val="D1D5DB"/>
                </a:solidFill>
                <a:effectLst/>
                <a:latin typeface="Söhne"/>
              </a:rPr>
              <a:t>Support Vector Machine SVM Model: </a:t>
            </a:r>
            <a:r>
              <a:rPr lang="en-US" b="0" i="0" dirty="0">
                <a:solidFill>
                  <a:srgbClr val="D1D5DB"/>
                </a:solidFill>
                <a:effectLst/>
                <a:latin typeface="Söhne"/>
              </a:rPr>
              <a:t>A supervised learning algorithm that separates data points by finding the best hyperplane that maximally separates the classes using a kernel function.</a:t>
            </a:r>
          </a:p>
          <a:p>
            <a:pPr algn="just">
              <a:buFont typeface="+mj-lt"/>
              <a:buAutoNum type="arabicPeriod"/>
            </a:pPr>
            <a:r>
              <a:rPr lang="en-US" b="1" i="0" dirty="0">
                <a:solidFill>
                  <a:srgbClr val="D1D5DB"/>
                </a:solidFill>
                <a:effectLst/>
                <a:latin typeface="Söhne"/>
              </a:rPr>
              <a:t>Decision Tree Classification Model: </a:t>
            </a:r>
            <a:r>
              <a:rPr lang="en-US" b="0" i="0" dirty="0">
                <a:solidFill>
                  <a:srgbClr val="D1D5DB"/>
                </a:solidFill>
                <a:effectLst/>
                <a:latin typeface="Söhne"/>
              </a:rPr>
              <a:t>A hierarchical model that recursively partitions data into subsets based on the value of features to build a tree structure for classification.</a:t>
            </a:r>
          </a:p>
          <a:p>
            <a:pPr algn="just">
              <a:buFont typeface="+mj-lt"/>
              <a:buAutoNum type="arabicPeriod"/>
            </a:pPr>
            <a:r>
              <a:rPr lang="en-US" b="1" i="0" dirty="0">
                <a:solidFill>
                  <a:srgbClr val="D1D5DB"/>
                </a:solidFill>
                <a:effectLst/>
                <a:latin typeface="Söhne"/>
              </a:rPr>
              <a:t>Random Forest Model: </a:t>
            </a:r>
            <a:r>
              <a:rPr lang="en-US" b="0" i="0" dirty="0">
                <a:solidFill>
                  <a:srgbClr val="D1D5DB"/>
                </a:solidFill>
                <a:effectLst/>
                <a:latin typeface="Söhne"/>
              </a:rPr>
              <a:t>An ensemble model that constructs multiple decision trees by bootstrap sampling and random feature selection to improve the generalization and robustness of the model.</a:t>
            </a:r>
          </a:p>
        </p:txBody>
      </p:sp>
    </p:spTree>
    <p:extLst>
      <p:ext uri="{BB962C8B-B14F-4D97-AF65-F5344CB8AC3E}">
        <p14:creationId xmlns:p14="http://schemas.microsoft.com/office/powerpoint/2010/main" val="1908400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7697</TotalTime>
  <Words>1258</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Celestial</vt:lpstr>
      <vt:lpstr>Natural Language Processing</vt:lpstr>
      <vt:lpstr>Introduction</vt:lpstr>
      <vt:lpstr>Steps to Perform sentiment analysis</vt:lpstr>
      <vt:lpstr>Airlines Review Distribution</vt:lpstr>
      <vt:lpstr>Airlines Sentiment Distribution</vt:lpstr>
      <vt:lpstr>Airline sentiment Confidence</vt:lpstr>
      <vt:lpstr>Detailed Sentiment Analysis of airlines</vt:lpstr>
      <vt:lpstr>Purpose of using ’stopword’ and ’porterstemmer’</vt:lpstr>
      <vt:lpstr>Machine learning Model Used for Analysis</vt:lpstr>
      <vt:lpstr>Best Machine learning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Srinu</dc:creator>
  <cp:lastModifiedBy>Rishav Rana</cp:lastModifiedBy>
  <cp:revision>16</cp:revision>
  <dcterms:created xsi:type="dcterms:W3CDTF">2023-04-02T15:58:28Z</dcterms:created>
  <dcterms:modified xsi:type="dcterms:W3CDTF">2023-05-09T00:18:23Z</dcterms:modified>
</cp:coreProperties>
</file>