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703008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303920" y="3317760"/>
            <a:ext cx="703008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303920" y="331776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4906440" y="331776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226332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680640" y="1990080"/>
            <a:ext cx="226332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57720" y="1990080"/>
            <a:ext cx="226332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1303920" y="3317760"/>
            <a:ext cx="226332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6"/>
          <p:cNvSpPr>
            <a:spLocks noGrp="1"/>
          </p:cNvSpPr>
          <p:nvPr>
            <p:ph type="body"/>
          </p:nvPr>
        </p:nvSpPr>
        <p:spPr>
          <a:xfrm>
            <a:off x="3680640" y="3317760"/>
            <a:ext cx="226332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7"/>
          <p:cNvSpPr>
            <a:spLocks noGrp="1"/>
          </p:cNvSpPr>
          <p:nvPr>
            <p:ph type="body"/>
          </p:nvPr>
        </p:nvSpPr>
        <p:spPr>
          <a:xfrm>
            <a:off x="6057720" y="3317760"/>
            <a:ext cx="226332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254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254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1303920" y="598680"/>
            <a:ext cx="7030080" cy="463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254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1303920" y="331776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254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906440" y="331776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1303920" y="3317760"/>
            <a:ext cx="703008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703008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1303920" y="3317760"/>
            <a:ext cx="703008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1303920" y="331776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906440" y="331776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226332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680640" y="1990080"/>
            <a:ext cx="226332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57720" y="1990080"/>
            <a:ext cx="226332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1303920" y="3317760"/>
            <a:ext cx="226332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680640" y="3317760"/>
            <a:ext cx="226332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57720" y="3317760"/>
            <a:ext cx="226332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254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254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303920" y="598680"/>
            <a:ext cx="7030080" cy="463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254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1303920" y="331776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254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906440" y="331776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1303920" y="3317760"/>
            <a:ext cx="703008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991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7342920" y="3409560"/>
            <a:ext cx="1691280" cy="1732320"/>
            <a:chOff x="7342920" y="3409560"/>
            <a:chExt cx="1691280" cy="1732320"/>
          </a:xfrm>
        </p:grpSpPr>
        <p:grpSp>
          <p:nvGrpSpPr>
            <p:cNvPr id="1" name="Group 2"/>
            <p:cNvGrpSpPr/>
            <p:nvPr/>
          </p:nvGrpSpPr>
          <p:grpSpPr>
            <a:xfrm>
              <a:off x="7342920" y="4453560"/>
              <a:ext cx="316440" cy="688320"/>
              <a:chOff x="7342920" y="4453560"/>
              <a:chExt cx="316440" cy="688320"/>
            </a:xfrm>
          </p:grpSpPr>
          <p:sp>
            <p:nvSpPr>
              <p:cNvPr id="2" name="CustomShape 3"/>
              <p:cNvSpPr/>
              <p:nvPr/>
            </p:nvSpPr>
            <p:spPr>
              <a:xfrm>
                <a:off x="734292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" name="CustomShape 4"/>
              <p:cNvSpPr/>
              <p:nvPr/>
            </p:nvSpPr>
            <p:spPr>
              <a:xfrm>
                <a:off x="734292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" name="Group 5"/>
            <p:cNvGrpSpPr/>
            <p:nvPr/>
          </p:nvGrpSpPr>
          <p:grpSpPr>
            <a:xfrm>
              <a:off x="7801200" y="4105800"/>
              <a:ext cx="316440" cy="1036080"/>
              <a:chOff x="7801200" y="4105800"/>
              <a:chExt cx="316440" cy="1036080"/>
            </a:xfrm>
          </p:grpSpPr>
          <p:sp>
            <p:nvSpPr>
              <p:cNvPr id="5" name="CustomShape 6"/>
              <p:cNvSpPr/>
              <p:nvPr/>
            </p:nvSpPr>
            <p:spPr>
              <a:xfrm>
                <a:off x="780120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7"/>
              <p:cNvSpPr/>
              <p:nvPr/>
            </p:nvSpPr>
            <p:spPr>
              <a:xfrm>
                <a:off x="780120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" name="CustomShape 8"/>
              <p:cNvSpPr/>
              <p:nvPr/>
            </p:nvSpPr>
            <p:spPr>
              <a:xfrm>
                <a:off x="780120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" name="Group 9"/>
            <p:cNvGrpSpPr/>
            <p:nvPr/>
          </p:nvGrpSpPr>
          <p:grpSpPr>
            <a:xfrm>
              <a:off x="8259480" y="3757680"/>
              <a:ext cx="316440" cy="1384200"/>
              <a:chOff x="8259480" y="3757680"/>
              <a:chExt cx="316440" cy="1384200"/>
            </a:xfrm>
          </p:grpSpPr>
          <p:sp>
            <p:nvSpPr>
              <p:cNvPr id="9" name="CustomShape 10"/>
              <p:cNvSpPr/>
              <p:nvPr/>
            </p:nvSpPr>
            <p:spPr>
              <a:xfrm>
                <a:off x="825948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" name="CustomShape 11"/>
              <p:cNvSpPr/>
              <p:nvPr/>
            </p:nvSpPr>
            <p:spPr>
              <a:xfrm>
                <a:off x="8259480" y="375768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" name="CustomShape 12"/>
              <p:cNvSpPr/>
              <p:nvPr/>
            </p:nvSpPr>
            <p:spPr>
              <a:xfrm>
                <a:off x="825948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" name="CustomShape 13"/>
              <p:cNvSpPr/>
              <p:nvPr/>
            </p:nvSpPr>
            <p:spPr>
              <a:xfrm>
                <a:off x="825948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" name="Group 14"/>
            <p:cNvGrpSpPr/>
            <p:nvPr/>
          </p:nvGrpSpPr>
          <p:grpSpPr>
            <a:xfrm>
              <a:off x="8717760" y="3409560"/>
              <a:ext cx="316440" cy="1732320"/>
              <a:chOff x="8717760" y="3409560"/>
              <a:chExt cx="316440" cy="1732320"/>
            </a:xfrm>
          </p:grpSpPr>
          <p:sp>
            <p:nvSpPr>
              <p:cNvPr id="14" name="CustomShape 15"/>
              <p:cNvSpPr/>
              <p:nvPr/>
            </p:nvSpPr>
            <p:spPr>
              <a:xfrm>
                <a:off x="871776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" name="CustomShape 16"/>
              <p:cNvSpPr/>
              <p:nvPr/>
            </p:nvSpPr>
            <p:spPr>
              <a:xfrm>
                <a:off x="8717760" y="375768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" name="CustomShape 17"/>
              <p:cNvSpPr/>
              <p:nvPr/>
            </p:nvSpPr>
            <p:spPr>
              <a:xfrm>
                <a:off x="871776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" name="CustomShape 18"/>
              <p:cNvSpPr/>
              <p:nvPr/>
            </p:nvSpPr>
            <p:spPr>
              <a:xfrm>
                <a:off x="8717760" y="3409560"/>
                <a:ext cx="316440" cy="1732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" name="CustomShape 19"/>
              <p:cNvSpPr/>
              <p:nvPr/>
            </p:nvSpPr>
            <p:spPr>
              <a:xfrm>
                <a:off x="871776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9" name="Group 20"/>
          <p:cNvGrpSpPr/>
          <p:nvPr/>
        </p:nvGrpSpPr>
        <p:grpSpPr>
          <a:xfrm>
            <a:off x="5043600" y="0"/>
            <a:ext cx="3813840" cy="3839040"/>
            <a:chOff x="5043600" y="0"/>
            <a:chExt cx="3813840" cy="3839040"/>
          </a:xfrm>
        </p:grpSpPr>
        <p:sp>
          <p:nvSpPr>
            <p:cNvPr id="20" name="CustomShape 21"/>
            <p:cNvSpPr/>
            <p:nvPr/>
          </p:nvSpPr>
          <p:spPr>
            <a:xfrm>
              <a:off x="8461080" y="1817640"/>
              <a:ext cx="396360" cy="396360"/>
            </a:xfrm>
            <a:prstGeom prst="ellipse">
              <a:avLst/>
            </a:prstGeom>
            <a:solidFill>
              <a:schemeClr val="lt1">
                <a:alpha val="9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 rot="11769600">
              <a:off x="6470280" y="3480840"/>
              <a:ext cx="319680" cy="319680"/>
            </a:xfrm>
            <a:prstGeom prst="ellipse">
              <a:avLst/>
            </a:prstGeom>
            <a:solidFill>
              <a:schemeClr val="lt1">
                <a:alpha val="9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" name="Group 23"/>
            <p:cNvGrpSpPr/>
            <p:nvPr/>
          </p:nvGrpSpPr>
          <p:grpSpPr>
            <a:xfrm>
              <a:off x="7648200" y="2704320"/>
              <a:ext cx="634680" cy="634680"/>
              <a:chOff x="7648200" y="2704320"/>
              <a:chExt cx="634680" cy="634680"/>
            </a:xfrm>
          </p:grpSpPr>
          <p:sp>
            <p:nvSpPr>
              <p:cNvPr id="23" name="CustomShape 24"/>
              <p:cNvSpPr/>
              <p:nvPr/>
            </p:nvSpPr>
            <p:spPr>
              <a:xfrm rot="5400000">
                <a:off x="7648200" y="2704320"/>
                <a:ext cx="634680" cy="63468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" name="CustomShape 25"/>
              <p:cNvSpPr/>
              <p:nvPr/>
            </p:nvSpPr>
            <p:spPr>
              <a:xfrm rot="5400000">
                <a:off x="7648200" y="2704320"/>
                <a:ext cx="634680" cy="63468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" name="CustomShape 26"/>
              <p:cNvSpPr/>
              <p:nvPr/>
            </p:nvSpPr>
            <p:spPr>
              <a:xfrm rot="5400000">
                <a:off x="7768800" y="2824920"/>
                <a:ext cx="393840" cy="39384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6" name="CustomShape 27"/>
            <p:cNvSpPr/>
            <p:nvPr/>
          </p:nvSpPr>
          <p:spPr>
            <a:xfrm>
              <a:off x="8461080" y="1817640"/>
              <a:ext cx="396360" cy="39636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7" name="Group 28"/>
            <p:cNvGrpSpPr/>
            <p:nvPr/>
          </p:nvGrpSpPr>
          <p:grpSpPr>
            <a:xfrm>
              <a:off x="7952760" y="179640"/>
              <a:ext cx="872640" cy="872640"/>
              <a:chOff x="7952760" y="179640"/>
              <a:chExt cx="872640" cy="872640"/>
            </a:xfrm>
          </p:grpSpPr>
          <p:sp>
            <p:nvSpPr>
              <p:cNvPr id="28" name="CustomShape 29"/>
              <p:cNvSpPr/>
              <p:nvPr/>
            </p:nvSpPr>
            <p:spPr>
              <a:xfrm rot="12952200">
                <a:off x="8076600" y="303480"/>
                <a:ext cx="624960" cy="62496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" name="CustomShape 30"/>
              <p:cNvSpPr/>
              <p:nvPr/>
            </p:nvSpPr>
            <p:spPr>
              <a:xfrm rot="12952200">
                <a:off x="8076600" y="303480"/>
                <a:ext cx="624960" cy="624960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0" name="CustomShape 31"/>
            <p:cNvSpPr/>
            <p:nvPr/>
          </p:nvSpPr>
          <p:spPr>
            <a:xfrm>
              <a:off x="5400000" y="356400"/>
              <a:ext cx="2576520" cy="2576520"/>
            </a:xfrm>
            <a:prstGeom prst="ellipse">
              <a:avLst/>
            </a:prstGeom>
            <a:solidFill>
              <a:schemeClr val="lt1">
                <a:alpha val="9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" name="CustomShape 32"/>
            <p:cNvSpPr/>
            <p:nvPr/>
          </p:nvSpPr>
          <p:spPr>
            <a:xfrm rot="2043600">
              <a:off x="5503680" y="460080"/>
              <a:ext cx="2369160" cy="2369160"/>
            </a:xfrm>
            <a:prstGeom prst="ellipse">
              <a:avLst/>
            </a:prstGeom>
            <a:solidFill>
              <a:schemeClr val="lt1">
                <a:alpha val="9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CustomShape 33"/>
            <p:cNvSpPr/>
            <p:nvPr/>
          </p:nvSpPr>
          <p:spPr>
            <a:xfrm>
              <a:off x="5399640" y="360360"/>
              <a:ext cx="2576520" cy="257652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CustomShape 34"/>
            <p:cNvSpPr/>
            <p:nvPr/>
          </p:nvSpPr>
          <p:spPr>
            <a:xfrm rot="2044800">
              <a:off x="5911560" y="867600"/>
              <a:ext cx="1553760" cy="15537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CustomShape 35"/>
            <p:cNvSpPr/>
            <p:nvPr/>
          </p:nvSpPr>
          <p:spPr>
            <a:xfrm>
              <a:off x="5399640" y="356400"/>
              <a:ext cx="2576520" cy="257652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CustomShape 36"/>
            <p:cNvSpPr/>
            <p:nvPr/>
          </p:nvSpPr>
          <p:spPr>
            <a:xfrm rot="11769600">
              <a:off x="6470280" y="3480840"/>
              <a:ext cx="319680" cy="31968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6" name="PlaceHolder 37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/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8"/>
          <p:cNvSpPr>
            <a:spLocks noGrp="1"/>
          </p:cNvSpPr>
          <p:nvPr>
            <p:ph type="sldNum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A7E8C29-B567-4F80-A8B4-AC365C4AE690}" type="slidenum">
              <a:rPr b="0" lang="en" sz="900" spc="-1" strike="noStrike">
                <a:solidFill>
                  <a:srgbClr val="ffffff"/>
                </a:solidFill>
                <a:latin typeface="Nunito"/>
                <a:ea typeface="Nunito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38" name="PlaceHolder 3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1"/>
          <p:cNvGrpSpPr/>
          <p:nvPr/>
        </p:nvGrpSpPr>
        <p:grpSpPr>
          <a:xfrm>
            <a:off x="626040" y="299520"/>
            <a:ext cx="999000" cy="999000"/>
            <a:chOff x="626040" y="299520"/>
            <a:chExt cx="999000" cy="999000"/>
          </a:xfrm>
        </p:grpSpPr>
        <p:sp>
          <p:nvSpPr>
            <p:cNvPr id="76" name="CustomShape 2"/>
            <p:cNvSpPr/>
            <p:nvPr/>
          </p:nvSpPr>
          <p:spPr>
            <a:xfrm rot="16200000">
              <a:off x="828720" y="502560"/>
              <a:ext cx="593640" cy="5936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3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3"/>
            <p:cNvSpPr/>
            <p:nvPr/>
          </p:nvSpPr>
          <p:spPr>
            <a:xfrm rot="16200000">
              <a:off x="626040" y="299520"/>
              <a:ext cx="999000" cy="9990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3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8" name="PlaceHolder 4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sldNum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AF80045-EBB5-4B8E-8ED5-0FEFADD689BD}" type="slidenum">
              <a:rPr b="0" lang="en" sz="900" spc="-1" strike="noStrike">
                <a:solidFill>
                  <a:srgbClr val="424242"/>
                </a:solidFill>
                <a:latin typeface="Nunito"/>
                <a:ea typeface="Nunito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smoosavi.org/datasets/us_accidents" TargetMode="External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24040" y="1613880"/>
            <a:ext cx="4255200" cy="1872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Maven Pro"/>
                <a:ea typeface="Maven Pro"/>
              </a:rPr>
              <a:t>Big Data projects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824040" y="3596400"/>
            <a:ext cx="4255200" cy="695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Nunito"/>
                <a:ea typeface="Nunito"/>
              </a:rPr>
              <a:t>Uros Vukic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Setup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424242"/>
                </a:solidFill>
                <a:latin typeface="Nunito"/>
                <a:ea typeface="Nunito"/>
              </a:rPr>
              <a:t>All 3 projects were developed using docker and docker compose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1300" spc="-1" strike="noStrike">
                <a:solidFill>
                  <a:srgbClr val="424242"/>
                </a:solidFill>
                <a:latin typeface="Nunito"/>
                <a:ea typeface="Nunito"/>
              </a:rPr>
              <a:t>Big Data Europe (https://hub.docker.com/u/bde2020) containers were used for hadoop and spark instances and also for application deployment container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1300" spc="-1" strike="noStrike">
                <a:solidFill>
                  <a:srgbClr val="424242"/>
                </a:solidFill>
                <a:latin typeface="Nunito"/>
                <a:ea typeface="Nunito"/>
              </a:rPr>
              <a:t>For kafka and zookeeper instances wurstmeister (https://hub.docker.com/u/wurstmeister) containers were used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en" sz="1300" spc="-1" strike="noStrike">
                <a:solidFill>
                  <a:srgbClr val="424242"/>
                </a:solidFill>
                <a:latin typeface="Nunito"/>
                <a:ea typeface="Nunito"/>
              </a:rPr>
              <a:t>For Cassandra official docker image was used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Setup - Docker-compose files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424242"/>
                </a:solidFill>
                <a:latin typeface="Nunito"/>
                <a:ea typeface="Nunito"/>
              </a:rPr>
              <a:t>docker-compose.yaml - contains configuration for hadoop nodes/components </a:t>
            </a:r>
            <a:r>
              <a:rPr b="0" lang="en" sz="1300" spc="-1" strike="noStrike">
                <a:solidFill>
                  <a:srgbClr val="424242"/>
                </a:solidFill>
                <a:latin typeface="Nunito"/>
                <a:ea typeface="Nunito"/>
              </a:rPr>
              <a:t>containers and spark master and consumer containers, run this docker-compose file </a:t>
            </a:r>
            <a:r>
              <a:rPr b="0" lang="en" sz="1300" spc="-1" strike="noStrike">
                <a:solidFill>
                  <a:srgbClr val="424242"/>
                </a:solidFill>
                <a:latin typeface="Nunito"/>
                <a:ea typeface="Nunito"/>
              </a:rPr>
              <a:t>before any other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1300" spc="-1" strike="noStrike">
                <a:solidFill>
                  <a:srgbClr val="424242"/>
                </a:solidFill>
                <a:latin typeface="Nunito"/>
                <a:ea typeface="Nunito"/>
              </a:rPr>
              <a:t>docker-compose-submit.yaml - runs deploy container for spark submit application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1300" spc="-1" strike="noStrike">
                <a:solidFill>
                  <a:srgbClr val="424242"/>
                </a:solidFill>
                <a:latin typeface="Nunito"/>
                <a:ea typeface="Nunito"/>
              </a:rPr>
              <a:t>docker-compose-streaming.yaml - runs zookeeper, kafka and cassandra containers, </a:t>
            </a:r>
            <a:r>
              <a:rPr b="0" lang="en" sz="1300" spc="-1" strike="noStrike">
                <a:solidFill>
                  <a:srgbClr val="424242"/>
                </a:solidFill>
                <a:latin typeface="Nunito"/>
                <a:ea typeface="Nunito"/>
              </a:rPr>
              <a:t>and also containers for spark streaming producer and spark streaming consumer </a:t>
            </a:r>
            <a:r>
              <a:rPr b="0" lang="en" sz="1300" spc="-1" strike="noStrike">
                <a:solidFill>
                  <a:srgbClr val="424242"/>
                </a:solidFill>
                <a:latin typeface="Nunito"/>
                <a:ea typeface="Nunito"/>
              </a:rPr>
              <a:t>applications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Setup - Docker-compose files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424242"/>
                </a:solidFill>
                <a:latin typeface="Nunito"/>
                <a:ea typeface="Nunito"/>
              </a:rPr>
              <a:t>docker-compose-model-training.yaml - runs container for spark application for training supervised machine learning model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en" sz="1300" spc="-1" strike="noStrike">
                <a:solidFill>
                  <a:srgbClr val="424242"/>
                </a:solidFill>
                <a:latin typeface="Nunito"/>
                <a:ea typeface="Nunito"/>
              </a:rPr>
              <a:t>docker-compose-stream-classification.yaml - runs zookeeper and kafka containers, and also spark stream producer and spark classification consumer applications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Dataset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424242"/>
                </a:solidFill>
                <a:latin typeface="Nunito"/>
                <a:ea typeface="Nunito"/>
              </a:rPr>
              <a:t>Traffic accidents dataset was used which can be found on the following link (</a:t>
            </a:r>
            <a:r>
              <a:rPr b="0" lang="en" sz="1300" spc="-1" strike="noStrike" u="sng">
                <a:solidFill>
                  <a:srgbClr val="27278b"/>
                </a:solidFill>
                <a:uFillTx/>
                <a:latin typeface="Nunito"/>
                <a:ea typeface="Nunito"/>
                <a:hlinkClick r:id="rId1"/>
              </a:rPr>
              <a:t>https://smoosavi.org/datasets/us_accidents</a:t>
            </a:r>
            <a:r>
              <a:rPr b="0" lang="en" sz="1300" spc="-1" strike="noStrike">
                <a:solidFill>
                  <a:srgbClr val="424242"/>
                </a:solidFill>
                <a:latin typeface="Nunito"/>
                <a:ea typeface="Nunito"/>
              </a:rPr>
              <a:t>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1300" spc="-1" strike="noStrike">
                <a:solidFill>
                  <a:srgbClr val="424242"/>
                </a:solidFill>
                <a:latin typeface="Nunito"/>
                <a:ea typeface="Nunito"/>
              </a:rPr>
              <a:t>Dataset contains locations of accidents, duration of accidents, attributes describing location where accident has happen, weather information approximately in the time of event.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en" sz="1300" spc="-1" strike="noStrike">
                <a:solidFill>
                  <a:srgbClr val="424242"/>
                </a:solidFill>
                <a:latin typeface="Nunito"/>
                <a:ea typeface="Nunito"/>
              </a:rPr>
              <a:t>Before deploying application (running deploy container with docker compose), run upload-dataset-to-hdfs shell script to deploy dataset from namenode container to HDFS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Project 1 - Submit app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424242"/>
                </a:solidFill>
                <a:latin typeface="Nunito"/>
                <a:ea typeface="Nunito"/>
              </a:rPr>
              <a:t>Project 1 demonstrates the usage of spark batch processing on Traffic Accidents dataset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1300" spc="-1" strike="noStrike">
                <a:solidFill>
                  <a:srgbClr val="424242"/>
                </a:solidFill>
                <a:latin typeface="Nunito"/>
                <a:ea typeface="Nunito"/>
              </a:rPr>
              <a:t>Following calculations have been performed: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spcBef>
                <a:spcPts val="1599"/>
              </a:spcBef>
              <a:buClr>
                <a:srgbClr val="424242"/>
              </a:buClr>
              <a:buFont typeface="Nunito"/>
              <a:buChar char="●"/>
              <a:tabLst>
                <a:tab algn="l" pos="0"/>
              </a:tabLst>
            </a:pPr>
            <a:r>
              <a:rPr b="0" lang="en" sz="1300" spc="-1" strike="noStrike">
                <a:solidFill>
                  <a:srgbClr val="424242"/>
                </a:solidFill>
                <a:latin typeface="Nunito"/>
                <a:ea typeface="Nunito"/>
              </a:rPr>
              <a:t>mostFrequentAccidentInCity - calculates most frequent types of accidents in some time period(window) and displays top 100 of them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424242"/>
              </a:buClr>
              <a:buFont typeface="Nunito"/>
              <a:buChar char="●"/>
              <a:tabLst>
                <a:tab algn="l" pos="0"/>
              </a:tabLst>
            </a:pPr>
            <a:r>
              <a:rPr b="0" lang="en" sz="1300" spc="-1" strike="noStrike">
                <a:solidFill>
                  <a:srgbClr val="424242"/>
                </a:solidFill>
                <a:latin typeface="Nunito"/>
                <a:ea typeface="Nunito"/>
              </a:rPr>
              <a:t>averageDurationPerAccidentTypeInCity - calculates average duration of each type of accidents in a given time period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424242"/>
              </a:buClr>
              <a:buFont typeface="Nunito"/>
              <a:buChar char="●"/>
              <a:tabLst>
                <a:tab algn="l" pos="0"/>
              </a:tabLst>
            </a:pPr>
            <a:r>
              <a:rPr b="0" lang="en" sz="1300" spc="-1" strike="noStrike">
                <a:solidFill>
                  <a:srgbClr val="424242"/>
                </a:solidFill>
                <a:latin typeface="Nunito"/>
                <a:ea typeface="Nunito"/>
              </a:rPr>
              <a:t>weatherConditionsDuringAcciedents - calculates most frequent weather conditions during accidents in some time period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Project 1 - Submit app</a:t>
            </a:r>
            <a:br/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0680">
              <a:lnSpc>
                <a:spcPct val="115000"/>
              </a:lnSpc>
              <a:buClr>
                <a:srgbClr val="424242"/>
              </a:buClr>
              <a:buFont typeface="Nunito"/>
              <a:buChar char="●"/>
            </a:pPr>
            <a:r>
              <a:rPr b="0" lang="en" sz="1300" spc="-1" strike="noStrike">
                <a:solidFill>
                  <a:srgbClr val="424242"/>
                </a:solidFill>
                <a:latin typeface="Nunito"/>
                <a:ea typeface="Nunito"/>
              </a:rPr>
              <a:t>cityWithMaxAccidentsInPeiod - find a city with most recorded accidents in time period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1300" spc="-1" strike="noStrike">
                <a:solidFill>
                  <a:srgbClr val="424242"/>
                </a:solidFill>
                <a:latin typeface="Nunito"/>
                <a:ea typeface="Nunito"/>
              </a:rPr>
              <a:t>Accident types were joined (join column TMC) with descriptions downloaded from wikipedia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Project 2 - Spark stream processing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424242"/>
                </a:solidFill>
                <a:latin typeface="Nunito"/>
                <a:ea typeface="Nunito"/>
              </a:rPr>
              <a:t>Project 2 consists of 2 applications: stream-producer and stream-consumer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1300" spc="-1" strike="noStrike">
                <a:solidFill>
                  <a:srgbClr val="424242"/>
                </a:solidFill>
                <a:latin typeface="Nunito"/>
                <a:ea typeface="Nunito"/>
              </a:rPr>
              <a:t>stream-producer reads one line at a time from dataset (dataset is saved on HDFS) and publishes it to Kafka “accidents” topic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1300" spc="-1" strike="noStrike">
                <a:solidFill>
                  <a:srgbClr val="424242"/>
                </a:solidFill>
                <a:latin typeface="Nunito"/>
                <a:ea typeface="Nunito"/>
              </a:rPr>
              <a:t>stream-consumer reads published data from “accidents” topic and finds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spcBef>
                <a:spcPts val="1599"/>
              </a:spcBef>
              <a:buClr>
                <a:srgbClr val="424242"/>
              </a:buClr>
              <a:buFont typeface="Nunito"/>
              <a:buChar char="●"/>
              <a:tabLst>
                <a:tab algn="l" pos="0"/>
              </a:tabLst>
            </a:pPr>
            <a:r>
              <a:rPr b="0" lang="en" sz="1300" spc="-1" strike="noStrike">
                <a:solidFill>
                  <a:srgbClr val="424242"/>
                </a:solidFill>
                <a:latin typeface="Nunito"/>
                <a:ea typeface="Nunito"/>
              </a:rPr>
              <a:t>City with most accident in given time window, and saves that value in cities_with_most_accidents Cassandra table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424242"/>
              </a:buClr>
              <a:buFont typeface="Nunito"/>
              <a:buChar char="●"/>
              <a:tabLst>
                <a:tab algn="l" pos="0"/>
              </a:tabLst>
            </a:pPr>
            <a:r>
              <a:rPr b="0" lang="en" sz="1300" spc="-1" strike="noStrike">
                <a:solidFill>
                  <a:srgbClr val="424242"/>
                </a:solidFill>
                <a:latin typeface="Nunito"/>
                <a:ea typeface="Nunito"/>
              </a:rPr>
              <a:t>Maximum and minimum of accident duration, average duration of accident and accident count for given city and time window, results are saved in duration_statistic Cassandra table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Project 3 - Spark ML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424242"/>
                </a:solidFill>
                <a:latin typeface="Nunito"/>
                <a:ea typeface="Nunito"/>
              </a:rPr>
              <a:t>Project 3 also consists of 2 applications: batch-model-training and stream-</a:t>
            </a:r>
            <a:r>
              <a:rPr b="0" lang="en" sz="1300" spc="-1" strike="noStrike">
                <a:solidFill>
                  <a:srgbClr val="424242"/>
                </a:solidFill>
                <a:latin typeface="Nunito"/>
                <a:ea typeface="Nunito"/>
              </a:rPr>
              <a:t>classification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1300" spc="-1" strike="noStrike">
                <a:solidFill>
                  <a:srgbClr val="424242"/>
                </a:solidFill>
                <a:latin typeface="Nunito"/>
                <a:ea typeface="Nunito"/>
              </a:rPr>
              <a:t>batch-model-training is app for training ML model for predicting severity of accident </a:t>
            </a:r>
            <a:r>
              <a:rPr b="0" lang="en" sz="1300" spc="-1" strike="noStrike">
                <a:solidFill>
                  <a:srgbClr val="424242"/>
                </a:solidFill>
                <a:latin typeface="Nunito"/>
                <a:ea typeface="Nunito"/>
              </a:rPr>
              <a:t>(classification) depending on accident location, weather condition during accident, </a:t>
            </a:r>
            <a:r>
              <a:rPr b="0" lang="en" sz="1300" spc="-1" strike="noStrike">
                <a:solidFill>
                  <a:srgbClr val="424242"/>
                </a:solidFill>
                <a:latin typeface="Nunito"/>
                <a:ea typeface="Nunito"/>
              </a:rPr>
              <a:t>distance of accident. Two models were tested - logistic regression model and </a:t>
            </a:r>
            <a:r>
              <a:rPr b="0" lang="en" sz="1300" spc="-1" strike="noStrike">
                <a:solidFill>
                  <a:srgbClr val="424242"/>
                </a:solidFill>
                <a:latin typeface="Nunito"/>
                <a:ea typeface="Nunito"/>
              </a:rPr>
              <a:t>random forest model - with random forest achieving more accuracy (around 70%). </a:t>
            </a:r>
            <a:r>
              <a:rPr b="0" lang="en" sz="1300" spc="-1" strike="noStrike">
                <a:solidFill>
                  <a:srgbClr val="424242"/>
                </a:solidFill>
                <a:latin typeface="Nunito"/>
                <a:ea typeface="Nunito"/>
              </a:rPr>
              <a:t>Models are saved on HDFS along with additional objects that preprocess data before </a:t>
            </a:r>
            <a:r>
              <a:rPr b="0" lang="en" sz="1300" spc="-1" strike="noStrike">
                <a:solidFill>
                  <a:srgbClr val="424242"/>
                </a:solidFill>
                <a:latin typeface="Nunito"/>
                <a:ea typeface="Nunito"/>
              </a:rPr>
              <a:t>feeding it the model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en" sz="1300" spc="-1" strike="noStrike">
                <a:solidFill>
                  <a:srgbClr val="424242"/>
                </a:solidFill>
                <a:latin typeface="Nunito"/>
                <a:ea typeface="Nunito"/>
              </a:rPr>
              <a:t>stream-classification is application that loads model and preprocessing objects from </a:t>
            </a:r>
            <a:r>
              <a:rPr b="0" lang="en" sz="1300" spc="-1" strike="noStrike">
                <a:solidFill>
                  <a:srgbClr val="424242"/>
                </a:solidFill>
                <a:latin typeface="Nunito"/>
                <a:ea typeface="Nunito"/>
              </a:rPr>
              <a:t>HDFS and feeds </a:t>
            </a:r>
            <a:r>
              <a:rPr b="0" lang="en" sz="1300" spc="-1" strike="noStrike">
                <a:solidFill>
                  <a:srgbClr val="424242"/>
                </a:solidFill>
                <a:latin typeface="Nunito"/>
                <a:ea typeface="Nunito"/>
              </a:rPr>
              <a:t>published data from “accidents” Kafka stream to the model and </a:t>
            </a:r>
            <a:r>
              <a:rPr b="0" lang="en" sz="1300" spc="-1" strike="noStrike">
                <a:solidFill>
                  <a:srgbClr val="424242"/>
                </a:solidFill>
                <a:latin typeface="Nunito"/>
                <a:ea typeface="Nunito"/>
              </a:rPr>
              <a:t>displays the results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2020-10-14T21:53:19Z</dcterms:modified>
  <cp:revision>5</cp:revision>
  <dc:subject/>
  <dc:title/>
</cp:coreProperties>
</file>