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27/5/2020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695" y="3440127"/>
            <a:ext cx="9165070" cy="2421464"/>
          </a:xfrm>
        </p:spPr>
        <p:txBody>
          <a:bodyPr>
            <a:normAutofit/>
          </a:bodyPr>
          <a:lstStyle/>
          <a:p>
            <a:r>
              <a:rPr lang="sr-Latn-RS" b="1" dirty="0"/>
              <a:t>Obrada transakcija kod Oracle sistema za upravljanje bazama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Kontrola konkurentnosti pomoću više verzija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7344294" cy="3649133"/>
          </a:xfrm>
        </p:spPr>
        <p:txBody>
          <a:bodyPr/>
          <a:lstStyle/>
          <a:p>
            <a:r>
              <a:rPr lang="sr-Latn-RS" dirty="0"/>
              <a:t>Oracle baza podataka spada u baze podataka sa upravljanjem konkurentnosti pomoću više verzija podataka (</a:t>
            </a:r>
            <a:r>
              <a:rPr lang="sr-Latn-RS" dirty="0" err="1"/>
              <a:t>multiversioning</a:t>
            </a:r>
            <a:r>
              <a:rPr lang="sr-Latn-RS" dirty="0"/>
              <a:t> </a:t>
            </a:r>
            <a:r>
              <a:rPr lang="sr-Latn-RS" dirty="0" err="1"/>
              <a:t>concurrency</a:t>
            </a:r>
            <a:r>
              <a:rPr lang="sr-Latn-RS" dirty="0"/>
              <a:t> </a:t>
            </a:r>
            <a:r>
              <a:rPr lang="sr-Latn-RS" dirty="0" err="1"/>
              <a:t>control</a:t>
            </a:r>
            <a:r>
              <a:rPr lang="sr-Latn-RS" dirty="0"/>
              <a:t>)– u jednom trenutku se mogu naći više verzija istog podatka</a:t>
            </a:r>
          </a:p>
          <a:p>
            <a:r>
              <a:rPr lang="sr-Latn-RS" dirty="0"/>
              <a:t>Svaka transakcija ima svoj broj promene (SCN - </a:t>
            </a:r>
            <a:r>
              <a:rPr lang="sr-Latn-RS" dirty="0" err="1"/>
              <a:t>System</a:t>
            </a:r>
            <a:r>
              <a:rPr lang="sr-Latn-RS" dirty="0"/>
              <a:t> </a:t>
            </a:r>
            <a:r>
              <a:rPr lang="sr-Latn-RS" dirty="0" err="1"/>
              <a:t>change</a:t>
            </a:r>
            <a:r>
              <a:rPr lang="sr-Latn-RS" dirty="0"/>
              <a:t> </a:t>
            </a:r>
            <a:r>
              <a:rPr lang="sr-Latn-RS" dirty="0" err="1"/>
              <a:t>number</a:t>
            </a:r>
            <a:r>
              <a:rPr lang="sr-Latn-RS" dirty="0"/>
              <a:t>) koji predstavlja logičku vremensku markicu unutar baze </a:t>
            </a:r>
            <a:r>
              <a:rPr lang="sr-Latn-RS" dirty="0" smtClean="0"/>
              <a:t>podataka</a:t>
            </a:r>
            <a:endParaRPr lang="sr-Latn-RS" dirty="0"/>
          </a:p>
          <a:p>
            <a:endParaRPr lang="en-US" dirty="0"/>
          </a:p>
        </p:txBody>
      </p:sp>
      <p:pic>
        <p:nvPicPr>
          <p:cNvPr id="3074" name="Picture 2" descr="cncpt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096" y="2142067"/>
            <a:ext cx="34163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89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nivoi Izolacije transakcija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601493"/>
              </p:ext>
            </p:extLst>
          </p:nvPr>
        </p:nvGraphicFramePr>
        <p:xfrm>
          <a:off x="685801" y="2065867"/>
          <a:ext cx="9023464" cy="409039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55383"/>
                <a:gridCol w="2255383"/>
                <a:gridCol w="2256349"/>
                <a:gridCol w="2256349"/>
              </a:tblGrid>
              <a:tr h="1170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 dirty="0">
                          <a:effectLst/>
                        </a:rPr>
                        <a:t>Nivo izolacije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Dirty Read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Nonrepeatable Read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Phantom Read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1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Read uncommited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dirty="0">
                          <a:effectLst/>
                        </a:rPr>
                        <a:t>Da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Da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Da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1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Read commited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Da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Da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1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Repeatable read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1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Serializable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dirty="0">
                          <a:effectLst/>
                        </a:rPr>
                        <a:t>Ne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1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Nivoi izolacije transakcija kod </a:t>
            </a:r>
            <a:r>
              <a:rPr lang="sr-Latn-RS" dirty="0" err="1" smtClean="0"/>
              <a:t>oracle</a:t>
            </a:r>
            <a:r>
              <a:rPr lang="sr-Latn-RS" dirty="0" smtClean="0"/>
              <a:t>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O</a:t>
            </a:r>
            <a:r>
              <a:rPr lang="sr-Latn-RS" dirty="0" smtClean="0"/>
              <a:t>racle </a:t>
            </a:r>
            <a:r>
              <a:rPr lang="sr-Latn-RS" dirty="0"/>
              <a:t>baza podataka podržava sledeće nivoe izolacije transakcija:</a:t>
            </a:r>
            <a:endParaRPr lang="en-US" dirty="0"/>
          </a:p>
          <a:p>
            <a:pPr lvl="0"/>
            <a:r>
              <a:rPr lang="sr-Latn-RS" dirty="0" err="1"/>
              <a:t>Read</a:t>
            </a:r>
            <a:r>
              <a:rPr lang="sr-Latn-RS" dirty="0"/>
              <a:t> </a:t>
            </a:r>
            <a:r>
              <a:rPr lang="sr-Latn-RS" dirty="0" err="1"/>
              <a:t>commited</a:t>
            </a:r>
            <a:r>
              <a:rPr lang="sr-Latn-RS" dirty="0"/>
              <a:t> </a:t>
            </a:r>
            <a:r>
              <a:rPr lang="sr-Latn-RS" dirty="0" smtClean="0"/>
              <a:t>– svaki upit u transakciji vidi promene commit-ovane do trenutka kada je on počeo sa izvršenjem. Može doći do konflikta pri upisu i u tom slučaju transakcija čeka da se podatak oslobodi i nakon toga nastavlja sa izvršenjem</a:t>
            </a:r>
            <a:endParaRPr lang="en-US" dirty="0"/>
          </a:p>
          <a:p>
            <a:pPr lvl="0"/>
            <a:r>
              <a:rPr lang="sr-Latn-RS" dirty="0" smtClean="0"/>
              <a:t>Serializable – svaki upit u transakciji vidi promene commit-ovane do trenutka pre početka transakcije. </a:t>
            </a:r>
            <a:r>
              <a:rPr lang="sr-Latn-RS" dirty="0"/>
              <a:t>Oracle dozvoljava da serializable transakcija modifikuje zapis (red podataka) jedino ako su sve izmene nad tim zapisom commit-ovane pre početka njenog </a:t>
            </a:r>
            <a:r>
              <a:rPr lang="sr-Latn-RS" dirty="0" smtClean="0"/>
              <a:t>izvršenja, u suprotnom prijavljuje ORA-08177 grešku</a:t>
            </a:r>
          </a:p>
          <a:p>
            <a:pPr lvl="0"/>
            <a:r>
              <a:rPr lang="sr-Latn-RS" dirty="0" err="1" smtClean="0"/>
              <a:t>Read-Only</a:t>
            </a:r>
            <a:r>
              <a:rPr lang="sr-Latn-RS" dirty="0" smtClean="0"/>
              <a:t> – sličan je serializable izolacionom nivou osim što ne dozvoljava da transakcija izvršava DML naredbe. Nije podložan </a:t>
            </a:r>
            <a:r>
              <a:rPr lang="sr-Latn-RS" dirty="0"/>
              <a:t>ORA-08177 </a:t>
            </a:r>
            <a:r>
              <a:rPr lang="sr-Latn-RS" dirty="0" smtClean="0"/>
              <a:t>greški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6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Lock-ovi kod Oracle-a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Oracle implementira dve vrste lock-ova: Deljeni (</a:t>
            </a:r>
            <a:r>
              <a:rPr lang="sr-Latn-RS" dirty="0" err="1" smtClean="0"/>
              <a:t>Shared</a:t>
            </a:r>
            <a:r>
              <a:rPr lang="sr-Latn-RS" dirty="0" smtClean="0"/>
              <a:t>) lock i ekskluzivni (</a:t>
            </a:r>
            <a:r>
              <a:rPr lang="sr-Latn-RS" dirty="0" err="1" smtClean="0"/>
              <a:t>Exclusive</a:t>
            </a:r>
            <a:r>
              <a:rPr lang="sr-Latn-RS" dirty="0" smtClean="0"/>
              <a:t>) lock</a:t>
            </a:r>
          </a:p>
          <a:p>
            <a:pPr marL="0" indent="0">
              <a:buNone/>
            </a:pPr>
            <a:r>
              <a:rPr lang="sr-Latn-RS" dirty="0" smtClean="0"/>
              <a:t>Vrsite automatskih lock-ova:</a:t>
            </a:r>
          </a:p>
          <a:p>
            <a:pPr lvl="1"/>
            <a:r>
              <a:rPr lang="sr-Latn-RS" dirty="0" smtClean="0"/>
              <a:t>DML lock-ovi koji štite podatke. Ove spadaju lock reda (</a:t>
            </a:r>
            <a:r>
              <a:rPr lang="sr-Latn-RS" dirty="0" err="1" smtClean="0"/>
              <a:t>row</a:t>
            </a:r>
            <a:r>
              <a:rPr lang="sr-Latn-RS" dirty="0" smtClean="0"/>
              <a:t> lock) i tabele (table lock)</a:t>
            </a:r>
          </a:p>
          <a:p>
            <a:pPr lvl="1"/>
            <a:r>
              <a:rPr lang="sr-Latn-RS" dirty="0" smtClean="0"/>
              <a:t>DDL lock-ovi koji štite strukturu šeme podataka</a:t>
            </a:r>
          </a:p>
          <a:p>
            <a:pPr lvl="1"/>
            <a:r>
              <a:rPr lang="sr-Latn-RS" dirty="0" err="1" smtClean="0"/>
              <a:t>System</a:t>
            </a:r>
            <a:r>
              <a:rPr lang="sr-Latn-RS" dirty="0" smtClean="0"/>
              <a:t> lock-ovi koji štite internu strukturu baze</a:t>
            </a:r>
            <a:endParaRPr lang="sr-Latn-RS" dirty="0"/>
          </a:p>
          <a:p>
            <a:r>
              <a:rPr lang="sr-Latn-RS" dirty="0" smtClean="0"/>
              <a:t>Oracle obavlja konverziju lock-ova po potrebi</a:t>
            </a:r>
          </a:p>
          <a:p>
            <a:r>
              <a:rPr lang="sr-Latn-RS" dirty="0" smtClean="0"/>
              <a:t>Oracle nikada ne vrši eskalaciju lock-ova na veći nivo granularnosti jer oni mogu dovesti do pojave</a:t>
            </a:r>
            <a:r>
              <a:rPr lang="en-US" smtClean="0"/>
              <a:t> deadlock-a</a:t>
            </a:r>
            <a:r>
              <a:rPr lang="sr-Latn-RS" smtClean="0"/>
              <a:t> </a:t>
            </a:r>
            <a:r>
              <a:rPr lang="sr-Latn-RS" dirty="0" smtClean="0"/>
              <a:t>i na taj način obezbeđuje najveću moguću konkurentnost</a:t>
            </a:r>
          </a:p>
        </p:txBody>
      </p:sp>
    </p:spTree>
    <p:extLst>
      <p:ext uri="{BB962C8B-B14F-4D97-AF65-F5344CB8AC3E}">
        <p14:creationId xmlns:p14="http://schemas.microsoft.com/office/powerpoint/2010/main" val="425362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izvršenja transakcije sa READ </a:t>
            </a:r>
            <a:r>
              <a:rPr lang="sr-Latn-RS" dirty="0" err="1" smtClean="0"/>
              <a:t>commited</a:t>
            </a:r>
            <a:r>
              <a:rPr lang="sr-Latn-RS" dirty="0" smtClean="0"/>
              <a:t> izolacionim nivoom</a:t>
            </a:r>
            <a:endParaRPr lang="en-US" dirty="0"/>
          </a:p>
        </p:txBody>
      </p:sp>
      <p:pic>
        <p:nvPicPr>
          <p:cNvPr id="6148" name="Picture 4" descr="Screensho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5867"/>
            <a:ext cx="3335338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Screenshot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166" y="2065867"/>
            <a:ext cx="3694112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20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READ </a:t>
            </a:r>
            <a:r>
              <a:rPr lang="sr-Latn-RS" dirty="0" err="1"/>
              <a:t>commited</a:t>
            </a:r>
            <a:r>
              <a:rPr lang="sr-Latn-RS" dirty="0"/>
              <a:t> izolacionim nivoom</a:t>
            </a:r>
            <a:endParaRPr lang="en-US" dirty="0"/>
          </a:p>
        </p:txBody>
      </p:sp>
      <p:pic>
        <p:nvPicPr>
          <p:cNvPr id="7170" name="Picture 2" descr="Screenshot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2" y="2065867"/>
            <a:ext cx="5932487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Screenshot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80" y="2065867"/>
            <a:ext cx="5449888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94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READ </a:t>
            </a:r>
            <a:r>
              <a:rPr lang="sr-Latn-RS" dirty="0" err="1"/>
              <a:t>commited</a:t>
            </a:r>
            <a:r>
              <a:rPr lang="sr-Latn-RS" dirty="0"/>
              <a:t> izolacionim nivoom</a:t>
            </a:r>
            <a:endParaRPr lang="en-US" dirty="0"/>
          </a:p>
        </p:txBody>
      </p:sp>
      <p:pic>
        <p:nvPicPr>
          <p:cNvPr id="8194" name="Picture 2" descr="Screenshot_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812395"/>
            <a:ext cx="539115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Screenshot_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1" y="1812395"/>
            <a:ext cx="5940425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512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READ </a:t>
            </a:r>
            <a:r>
              <a:rPr lang="sr-Latn-RS" dirty="0" err="1"/>
              <a:t>commited</a:t>
            </a:r>
            <a:r>
              <a:rPr lang="sr-Latn-RS" dirty="0"/>
              <a:t> izolacionim nivoom</a:t>
            </a:r>
            <a:endParaRPr lang="en-US" dirty="0"/>
          </a:p>
        </p:txBody>
      </p:sp>
      <p:pic>
        <p:nvPicPr>
          <p:cNvPr id="9218" name="Picture 2" descr="Screenshot_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2" y="1919287"/>
            <a:ext cx="5940425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Screenshot_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87" y="1919287"/>
            <a:ext cx="5105400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97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READ </a:t>
            </a:r>
            <a:r>
              <a:rPr lang="sr-Latn-RS" dirty="0" err="1"/>
              <a:t>commited</a:t>
            </a:r>
            <a:r>
              <a:rPr lang="sr-Latn-RS" dirty="0"/>
              <a:t> izolacionim nivoom</a:t>
            </a:r>
            <a:endParaRPr lang="en-US" dirty="0"/>
          </a:p>
        </p:txBody>
      </p:sp>
      <p:pic>
        <p:nvPicPr>
          <p:cNvPr id="4" name="Picture 4" descr="Screenshot_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99235"/>
            <a:ext cx="7563906" cy="353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86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izvršenja transakcije sa serializable izolacionim nivoom</a:t>
            </a:r>
            <a:endParaRPr lang="en-US" dirty="0"/>
          </a:p>
        </p:txBody>
      </p:sp>
      <p:pic>
        <p:nvPicPr>
          <p:cNvPr id="10242" name="Picture 2" descr="Screenshot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5867"/>
            <a:ext cx="381793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Screenshot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025" y="2065867"/>
            <a:ext cx="381793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4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 koji se javljaju pri konkurentnom pristupu bazi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Problem izgubljenog ažuriranja (</a:t>
            </a:r>
            <a:r>
              <a:rPr lang="sr-Latn-RS" dirty="0" err="1" smtClean="0"/>
              <a:t>The</a:t>
            </a:r>
            <a:r>
              <a:rPr lang="sr-Latn-RS" dirty="0" smtClean="0"/>
              <a:t> </a:t>
            </a:r>
            <a:r>
              <a:rPr lang="sr-Latn-RS" dirty="0" err="1"/>
              <a:t>lost</a:t>
            </a:r>
            <a:r>
              <a:rPr lang="sr-Latn-RS" dirty="0"/>
              <a:t> update problem</a:t>
            </a:r>
            <a:r>
              <a:rPr lang="sr-Latn-RS" dirty="0" smtClean="0"/>
              <a:t>)</a:t>
            </a:r>
          </a:p>
          <a:p>
            <a:r>
              <a:rPr lang="en-US" dirty="0" smtClean="0"/>
              <a:t>Problem </a:t>
            </a:r>
            <a:r>
              <a:rPr lang="en-US" dirty="0" err="1"/>
              <a:t>prljavog</a:t>
            </a:r>
            <a:r>
              <a:rPr lang="en-US" dirty="0"/>
              <a:t> </a:t>
            </a:r>
            <a:r>
              <a:rPr lang="en-US" dirty="0" err="1"/>
              <a:t>čitanja</a:t>
            </a:r>
            <a:r>
              <a:rPr lang="en-US" dirty="0"/>
              <a:t> (The dirty read problem</a:t>
            </a:r>
            <a:r>
              <a:rPr lang="en-US" dirty="0" smtClean="0"/>
              <a:t>)</a:t>
            </a:r>
            <a:endParaRPr lang="sr-Latn-RS" dirty="0" smtClean="0"/>
          </a:p>
          <a:p>
            <a:r>
              <a:rPr lang="en-US" dirty="0" smtClean="0"/>
              <a:t>Problem </a:t>
            </a:r>
            <a:r>
              <a:rPr lang="en-US" dirty="0" err="1"/>
              <a:t>netačnog</a:t>
            </a:r>
            <a:r>
              <a:rPr lang="en-US" dirty="0"/>
              <a:t> </a:t>
            </a:r>
            <a:r>
              <a:rPr lang="en-US" dirty="0" err="1"/>
              <a:t>sumiranja</a:t>
            </a:r>
            <a:r>
              <a:rPr lang="en-US" dirty="0"/>
              <a:t> (The incorrect summary problem</a:t>
            </a:r>
            <a:r>
              <a:rPr lang="en-US" dirty="0" smtClean="0"/>
              <a:t>)</a:t>
            </a:r>
            <a:endParaRPr lang="sr-Latn-RS" dirty="0" smtClean="0"/>
          </a:p>
          <a:p>
            <a:r>
              <a:rPr lang="en-US" dirty="0" smtClean="0"/>
              <a:t>Problem </a:t>
            </a:r>
            <a:r>
              <a:rPr lang="en-US" dirty="0" err="1"/>
              <a:t>neponovljivog</a:t>
            </a:r>
            <a:r>
              <a:rPr lang="en-US" dirty="0"/>
              <a:t> </a:t>
            </a:r>
            <a:r>
              <a:rPr lang="en-US" dirty="0" err="1"/>
              <a:t>čitanja</a:t>
            </a:r>
            <a:r>
              <a:rPr lang="en-US" dirty="0"/>
              <a:t> (The unrepeatable read problem)</a:t>
            </a:r>
          </a:p>
        </p:txBody>
      </p:sp>
    </p:spTree>
    <p:extLst>
      <p:ext uri="{BB962C8B-B14F-4D97-AF65-F5344CB8AC3E}">
        <p14:creationId xmlns:p14="http://schemas.microsoft.com/office/powerpoint/2010/main" val="352569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serializable izolacionim nivoom</a:t>
            </a:r>
            <a:endParaRPr lang="en-US" dirty="0"/>
          </a:p>
        </p:txBody>
      </p:sp>
      <p:pic>
        <p:nvPicPr>
          <p:cNvPr id="11266" name="Picture 2" descr="Screenshot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2" y="2015066"/>
            <a:ext cx="5940425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Screenshot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015066"/>
            <a:ext cx="5940425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94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serializable izolacionim nivoom</a:t>
            </a:r>
            <a:endParaRPr lang="en-US" dirty="0"/>
          </a:p>
        </p:txBody>
      </p:sp>
      <p:pic>
        <p:nvPicPr>
          <p:cNvPr id="12290" name="Picture 2" descr="Screenshot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3" y="1999365"/>
            <a:ext cx="593883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Screenshot_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932863"/>
            <a:ext cx="5940425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91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serializable izolacionim nivoom</a:t>
            </a:r>
            <a:endParaRPr lang="en-US" dirty="0"/>
          </a:p>
        </p:txBody>
      </p:sp>
      <p:pic>
        <p:nvPicPr>
          <p:cNvPr id="13314" name="Picture 2" descr="Screenshot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4" y="2065867"/>
            <a:ext cx="5940425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Screenshot_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065867"/>
            <a:ext cx="59404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242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serializable izolacionim nivoom</a:t>
            </a:r>
            <a:endParaRPr lang="en-US" dirty="0"/>
          </a:p>
        </p:txBody>
      </p:sp>
      <p:pic>
        <p:nvPicPr>
          <p:cNvPr id="14338" name="Picture 2" descr="Screenshot_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5867"/>
            <a:ext cx="43815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Screenshot_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788" y="2065867"/>
            <a:ext cx="447675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19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sr-Latn-RS" dirty="0" smtClean="0"/>
              <a:t>Hvala na pažnji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obrade</a:t>
            </a:r>
            <a:r>
              <a:rPr lang="en-US" dirty="0"/>
              <a:t> </a:t>
            </a:r>
            <a:r>
              <a:rPr lang="en-US" dirty="0" err="1"/>
              <a:t>transakcije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Transakcija je </a:t>
            </a:r>
            <a:r>
              <a:rPr lang="sr-Latn-RS" dirty="0" err="1"/>
              <a:t>atomična</a:t>
            </a:r>
            <a:r>
              <a:rPr lang="sr-Latn-RS" dirty="0"/>
              <a:t> celina koja se ili izvršava u potpunosti ili se ne izvršava uopšte</a:t>
            </a:r>
          </a:p>
          <a:p>
            <a:pPr marL="0" indent="0">
              <a:buNone/>
            </a:pPr>
            <a:r>
              <a:rPr lang="sr-Latn-RS" dirty="0"/>
              <a:t>Menadžer oporavka DBMS (komponenta DBMS-a) mora pratiti sledeće operacije:</a:t>
            </a:r>
          </a:p>
          <a:p>
            <a:r>
              <a:rPr lang="sr-Latn-RS" dirty="0"/>
              <a:t>BEGIN_TRANSACTION</a:t>
            </a:r>
          </a:p>
          <a:p>
            <a:r>
              <a:rPr lang="sr-Latn-RS" dirty="0"/>
              <a:t>READ ili WRITE </a:t>
            </a:r>
            <a:endParaRPr lang="sr-Latn-RS" dirty="0" smtClean="0"/>
          </a:p>
          <a:p>
            <a:r>
              <a:rPr lang="sr-Latn-RS" dirty="0"/>
              <a:t>END_TRANSACTION </a:t>
            </a:r>
            <a:endParaRPr lang="sr-Latn-RS" dirty="0" smtClean="0"/>
          </a:p>
          <a:p>
            <a:r>
              <a:rPr lang="sr-Latn-RS" dirty="0"/>
              <a:t>COMMIT_TRANSACTION </a:t>
            </a:r>
            <a:endParaRPr lang="sr-Latn-RS" dirty="0" smtClean="0"/>
          </a:p>
          <a:p>
            <a:r>
              <a:rPr lang="sr-Latn-RS" dirty="0"/>
              <a:t>ROLLBACK (ili ABORT) </a:t>
            </a:r>
            <a:endParaRPr lang="en-US" dirty="0"/>
          </a:p>
        </p:txBody>
      </p:sp>
      <p:pic>
        <p:nvPicPr>
          <p:cNvPr id="4" name="Picture 2" descr="Screensho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3778654"/>
            <a:ext cx="59404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81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Planovi izvršenja i vrste planova izvršenja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Plan izvršenja ili istorija (</a:t>
            </a:r>
            <a:r>
              <a:rPr lang="sr-Latn-RS" dirty="0" err="1"/>
              <a:t>schedule</a:t>
            </a:r>
            <a:r>
              <a:rPr lang="sr-Latn-RS" dirty="0"/>
              <a:t> ili </a:t>
            </a:r>
            <a:r>
              <a:rPr lang="sr-Latn-RS" dirty="0" err="1"/>
              <a:t>history</a:t>
            </a:r>
            <a:r>
              <a:rPr lang="sr-Latn-RS" dirty="0"/>
              <a:t>) S skupa n transakcija T1, T2, ..., </a:t>
            </a:r>
            <a:r>
              <a:rPr lang="sr-Latn-RS" dirty="0" err="1"/>
              <a:t>Tn</a:t>
            </a:r>
            <a:r>
              <a:rPr lang="sr-Latn-RS" dirty="0"/>
              <a:t> je uređenje operacija </a:t>
            </a:r>
            <a:r>
              <a:rPr lang="sr-Latn-RS" dirty="0" smtClean="0"/>
              <a:t>transakcija</a:t>
            </a:r>
          </a:p>
          <a:p>
            <a:r>
              <a:rPr lang="sr-Latn-RS" dirty="0" smtClean="0"/>
              <a:t>Operacije </a:t>
            </a:r>
            <a:r>
              <a:rPr lang="sr-Latn-RS" dirty="0"/>
              <a:t>različitih transakcija mogu biti međusobno isprepletane u planu izvršenja S, ali se sve operacije transakcije Ti moraju naći u planu izvršenja S u istom redosledu u kojem se operacije nalaze u transakciji </a:t>
            </a:r>
            <a:r>
              <a:rPr lang="sr-Latn-RS" dirty="0" smtClean="0"/>
              <a:t>Ti</a:t>
            </a:r>
          </a:p>
          <a:p>
            <a:r>
              <a:rPr lang="sr-Latn-RS" dirty="0" smtClean="0"/>
              <a:t>Za </a:t>
            </a:r>
            <a:r>
              <a:rPr lang="sr-Latn-RS" dirty="0"/>
              <a:t>plan izvršenja kaže se da je </a:t>
            </a:r>
            <a:r>
              <a:rPr lang="sr-Latn-RS" b="1" dirty="0"/>
              <a:t>serijski</a:t>
            </a:r>
            <a:r>
              <a:rPr lang="sr-Latn-RS" dirty="0"/>
              <a:t> ukoliko se kod svake transakcije T u planu izvršenja sve operacije transakcije T izvršavaju sekvencijalno jedna za drugom</a:t>
            </a:r>
            <a:endParaRPr lang="sr-Latn-RS" dirty="0" smtClean="0"/>
          </a:p>
          <a:p>
            <a:r>
              <a:rPr lang="sr-Latn-RS" dirty="0"/>
              <a:t>Plan izvršenja S od n transakcija je </a:t>
            </a:r>
            <a:r>
              <a:rPr lang="sr-Latn-RS" b="1" dirty="0" smtClean="0"/>
              <a:t>serijabilan (serializable)</a:t>
            </a:r>
            <a:r>
              <a:rPr lang="sr-Latn-RS" dirty="0" smtClean="0"/>
              <a:t> </a:t>
            </a:r>
            <a:r>
              <a:rPr lang="sr-Latn-RS" dirty="0"/>
              <a:t>ukoliko je ekvivalentan nekom serijskom planu izvršenja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0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Ekvivalentnost planova izvršenja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Dva plana su ekvivalentna po konfliktu ako je uređenje bilo koje dve operacije koje se nalaze u konfliktu isto u oba plana </a:t>
            </a:r>
            <a:r>
              <a:rPr lang="sr-Latn-RS" dirty="0" smtClean="0"/>
              <a:t>izvršenja</a:t>
            </a:r>
          </a:p>
          <a:p>
            <a:r>
              <a:rPr lang="sr-Latn-RS" dirty="0" smtClean="0"/>
              <a:t>Dva plana su ekvivalentna po pogledu ukoliko </a:t>
            </a:r>
            <a:r>
              <a:rPr lang="sr-Latn-RS" dirty="0"/>
              <a:t>sve operacije čitanja u transakcijama u oba plana izvršenja vide iste upisane rezultate, odnosno operacije upisa proizvode iste </a:t>
            </a:r>
            <a:r>
              <a:rPr lang="sr-Latn-RS" dirty="0" smtClean="0"/>
              <a:t>rezultate</a:t>
            </a:r>
          </a:p>
          <a:p>
            <a:r>
              <a:rPr lang="sr-Latn-RS" dirty="0"/>
              <a:t>Z</a:t>
            </a:r>
            <a:r>
              <a:rPr lang="sr-Latn-RS" dirty="0" smtClean="0"/>
              <a:t>a </a:t>
            </a:r>
            <a:r>
              <a:rPr lang="sr-Latn-RS" dirty="0"/>
              <a:t>plan </a:t>
            </a:r>
            <a:r>
              <a:rPr lang="sr-Latn-RS" dirty="0" smtClean="0"/>
              <a:t>izvršenja S </a:t>
            </a:r>
            <a:r>
              <a:rPr lang="sr-Latn-RS" dirty="0"/>
              <a:t>kaže se da je konflikt serijabilan ukoliko je plan izvršenja S konflikt ekvivalentan nekom </a:t>
            </a:r>
            <a:r>
              <a:rPr lang="sr-Latn-RS" dirty="0" smtClean="0"/>
              <a:t>serijskom </a:t>
            </a:r>
            <a:r>
              <a:rPr lang="sr-Latn-RS" dirty="0"/>
              <a:t>planu izvršenja S</a:t>
            </a:r>
            <a:r>
              <a:rPr lang="sr-Latn-RS" dirty="0" smtClean="0"/>
              <a:t>’</a:t>
            </a:r>
          </a:p>
          <a:p>
            <a:r>
              <a:rPr lang="sr-Latn-RS" dirty="0"/>
              <a:t>Plan izvršenja je serijabilan po pogledu ukoliko je ekvivalentan po pogledu nekom </a:t>
            </a:r>
            <a:r>
              <a:rPr lang="sr-Latn-RS" dirty="0"/>
              <a:t>serijskom planu </a:t>
            </a:r>
            <a:r>
              <a:rPr lang="sr-Latn-RS" dirty="0"/>
              <a:t>izvršenja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Deljeni</a:t>
            </a:r>
            <a:r>
              <a:rPr lang="en-US" dirty="0" smtClean="0"/>
              <a:t>/</a:t>
            </a:r>
            <a:r>
              <a:rPr lang="en-US" dirty="0" err="1" smtClean="0"/>
              <a:t>Ekskluzivni</a:t>
            </a:r>
            <a:r>
              <a:rPr lang="en-US" dirty="0" smtClean="0"/>
              <a:t> </a:t>
            </a:r>
            <a:r>
              <a:rPr lang="en-US" dirty="0"/>
              <a:t>(Shared/Exclusive) </a:t>
            </a:r>
            <a:r>
              <a:rPr lang="en-US" dirty="0" err="1"/>
              <a:t>ili</a:t>
            </a:r>
            <a:r>
              <a:rPr lang="en-US" dirty="0"/>
              <a:t> Read/Write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Dvofazno zaključavanje je jedna od glavnih tehnika za upravljanje konkurentnog izvršenja transakcija i zasniva se na konceptu zaključavanja stavki </a:t>
            </a:r>
            <a:r>
              <a:rPr lang="sr-Latn-RS" dirty="0" smtClean="0"/>
              <a:t>podataka</a:t>
            </a:r>
            <a:endParaRPr lang="en-US" dirty="0" smtClean="0"/>
          </a:p>
          <a:p>
            <a:r>
              <a:rPr lang="sr-Latn-RS" dirty="0"/>
              <a:t>Lock je posebna promenljiva povezana sa stavkom  podataka koja govori da li je </a:t>
            </a:r>
            <a:r>
              <a:rPr lang="sr-Latn-RS" dirty="0" smtClean="0"/>
              <a:t>ona</a:t>
            </a:r>
            <a:r>
              <a:rPr lang="en-US" dirty="0" smtClean="0"/>
              <a:t> </a:t>
            </a:r>
            <a:r>
              <a:rPr lang="sr-Latn-RS" dirty="0" smtClean="0"/>
              <a:t>slobodna </a:t>
            </a:r>
            <a:r>
              <a:rPr lang="sr-Latn-RS" dirty="0"/>
              <a:t>za korišćenje u određenim operacijama</a:t>
            </a:r>
            <a:endParaRPr lang="en-US" dirty="0" smtClean="0"/>
          </a:p>
          <a:p>
            <a:r>
              <a:rPr lang="sr-Latn-RS" dirty="0" smtClean="0"/>
              <a:t>Možemo </a:t>
            </a:r>
            <a:r>
              <a:rPr lang="sr-Latn-RS" dirty="0"/>
              <a:t>dopustiti svim transakcijama da zajedno pristupaju podatku ukoliko sve one obavljaju operaciju čitanja jer dve ili više operacije čitanja ne prouzrokuju </a:t>
            </a:r>
            <a:r>
              <a:rPr lang="sr-Latn-RS" dirty="0" smtClean="0"/>
              <a:t>konflikt – Deljeni (</a:t>
            </a:r>
            <a:r>
              <a:rPr lang="sr-Latn-RS" dirty="0" err="1" smtClean="0"/>
              <a:t>Shared</a:t>
            </a:r>
            <a:r>
              <a:rPr lang="sr-Latn-RS" dirty="0" smtClean="0"/>
              <a:t>) lock</a:t>
            </a:r>
          </a:p>
          <a:p>
            <a:r>
              <a:rPr lang="sr-Latn-RS" dirty="0" smtClean="0"/>
              <a:t>Ako </a:t>
            </a:r>
            <a:r>
              <a:rPr lang="sr-Latn-RS" dirty="0"/>
              <a:t>transakcija želi da vrši upis nad podatkom X, moramo da obezbedimo da samo ona u datom trenutku ima pristup kako bi se izbegli mogući </a:t>
            </a:r>
            <a:r>
              <a:rPr lang="sr-Latn-RS" dirty="0" smtClean="0"/>
              <a:t>konflikti – Ekskluzivni (</a:t>
            </a:r>
            <a:r>
              <a:rPr lang="sr-Latn-RS" dirty="0" err="1" smtClean="0"/>
              <a:t>Exclusive</a:t>
            </a:r>
            <a:r>
              <a:rPr lang="sr-Latn-RS" dirty="0" smtClean="0"/>
              <a:t>)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9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Deadlock-ovi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Deadlock nastaje kada svaka transakcija T u skupu od dve ili više transakcija čeka na neki podatak koji je zaključan od strane druge transakcije T’ iz ovog </a:t>
            </a:r>
            <a:r>
              <a:rPr lang="sr-Latn-RS" dirty="0" smtClean="0"/>
              <a:t>skupa</a:t>
            </a:r>
          </a:p>
          <a:p>
            <a:pPr marL="0" indent="0">
              <a:buNone/>
            </a:pPr>
            <a:r>
              <a:rPr lang="sr-Latn-RS" dirty="0" smtClean="0"/>
              <a:t>Postoje dva načina obrade deadlock-ova:</a:t>
            </a:r>
          </a:p>
          <a:p>
            <a:r>
              <a:rPr lang="sr-Latn-RS" dirty="0" smtClean="0"/>
              <a:t>Prevencija – upotreba protokola koji garantuju da neće doći do deadlock-a (</a:t>
            </a:r>
            <a:r>
              <a:rPr lang="sr-Latn-RS" dirty="0" err="1" smtClean="0"/>
              <a:t>wait-die</a:t>
            </a:r>
            <a:r>
              <a:rPr lang="sr-Latn-RS" dirty="0" smtClean="0"/>
              <a:t> i </a:t>
            </a:r>
            <a:r>
              <a:rPr lang="sr-Latn-RS" dirty="0" err="1" smtClean="0"/>
              <a:t>wound-wait</a:t>
            </a:r>
            <a:r>
              <a:rPr lang="sr-Latn-RS" dirty="0" smtClean="0"/>
              <a:t> protokoli)</a:t>
            </a:r>
          </a:p>
          <a:p>
            <a:r>
              <a:rPr lang="sr-Latn-RS" dirty="0" smtClean="0"/>
              <a:t>Detekcija – dopuštamo da se deadlock-ovi jave i tada ih detektujemo i razrešavamo (potreban algoritam za odabir žrtve deadlock-a)</a:t>
            </a:r>
            <a:endParaRPr lang="en-US" dirty="0"/>
          </a:p>
        </p:txBody>
      </p:sp>
      <p:pic>
        <p:nvPicPr>
          <p:cNvPr id="2050" name="Picture 2" descr="Untitle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1" y="4986337"/>
            <a:ext cx="5121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6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Kontrola konkurentnosti u B+ stablima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Pretrage u indeksu zahtevaju da transakcija pribavi deljene lock-ove počevši od korena stabla pa sve do odgovarajućeg lista koji sadrži traženi podatak. </a:t>
            </a:r>
            <a:r>
              <a:rPr lang="en-US" dirty="0" smtClean="0"/>
              <a:t>L</a:t>
            </a:r>
            <a:r>
              <a:rPr lang="sr-Latn-RS" dirty="0" err="1" smtClean="0"/>
              <a:t>ock</a:t>
            </a:r>
            <a:r>
              <a:rPr lang="sr-Latn-RS" dirty="0" smtClean="0"/>
              <a:t> </a:t>
            </a:r>
            <a:r>
              <a:rPr lang="sr-Latn-RS" dirty="0"/>
              <a:t>nad </a:t>
            </a:r>
            <a:r>
              <a:rPr lang="sr-Latn-RS" dirty="0" smtClean="0"/>
              <a:t>unutrašnjim čvorom se može </a:t>
            </a:r>
            <a:r>
              <a:rPr lang="sr-Latn-RS" dirty="0"/>
              <a:t>osloboditi odmah nakon što se pribavi lock nad njegovim detetom (jer se nikada ne vraćamo pri traženju</a:t>
            </a:r>
            <a:r>
              <a:rPr lang="sr-Latn-RS" dirty="0" smtClean="0"/>
              <a:t>)</a:t>
            </a:r>
          </a:p>
          <a:p>
            <a:r>
              <a:rPr lang="sr-Latn-RS" dirty="0"/>
              <a:t>Prilikom dodavanja moramo pribaviti ekskluzivne lock-ove od korena sve do lista stabla gde se zapis dodaje jer se podelom potomaka pri dodavanju podaci mogu propagirati naviše u stablu. Međutim, ukoliko čvor potomak (kroz koji se proteže put dodavanja zapisa) ima dovoljno slobodnog prostora za dodavanje tako da ne dolazi do njegove </a:t>
            </a:r>
            <a:r>
              <a:rPr lang="sr-Latn-RS" dirty="0" smtClean="0"/>
              <a:t>podele</a:t>
            </a:r>
            <a:r>
              <a:rPr lang="sr-Latn-RS" dirty="0"/>
              <a:t>, možemo da oslobodimo lock-nad trenutnim čvorom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1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Obrada transakcija kod Oracle baze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Kod Oracle baze transakcija započinje prvom izvršnom SQL </a:t>
            </a:r>
            <a:r>
              <a:rPr lang="sr-Latn-RS" dirty="0" smtClean="0"/>
              <a:t>naredbom</a:t>
            </a:r>
          </a:p>
          <a:p>
            <a:r>
              <a:rPr lang="sr-Latn-RS" dirty="0" smtClean="0"/>
              <a:t>Izvršne naredbe su naredbe koje generišu poziv ka bazi uključujući DML i DDL naredbe kao i </a:t>
            </a:r>
            <a:r>
              <a:rPr lang="sr-Latn-RS" dirty="0"/>
              <a:t>SET </a:t>
            </a:r>
            <a:r>
              <a:rPr lang="sr-Latn-RS" dirty="0" smtClean="0"/>
              <a:t>TRANSACTION naredbu</a:t>
            </a:r>
          </a:p>
          <a:p>
            <a:r>
              <a:rPr lang="sr-Latn-RS" dirty="0" smtClean="0"/>
              <a:t>Kod Oracle-a čitaoci ne blokiraju pisce i pisci ne blokiraju čitaoce</a:t>
            </a:r>
          </a:p>
        </p:txBody>
      </p:sp>
    </p:spTree>
    <p:extLst>
      <p:ext uri="{BB962C8B-B14F-4D97-AF65-F5344CB8AC3E}">
        <p14:creationId xmlns:p14="http://schemas.microsoft.com/office/powerpoint/2010/main" val="2770185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1017</Words>
  <Application>Microsoft Office PowerPoint</Application>
  <PresentationFormat>Widescreen</PresentationFormat>
  <Paragraphs>91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Celestial</vt:lpstr>
      <vt:lpstr>Obrada transakcija kod Oracle sistema za upravljanje bazama podataka</vt:lpstr>
      <vt:lpstr>Problemi koji se javljaju pri konkurentnom pristupu bazi podataka</vt:lpstr>
      <vt:lpstr>Proces obrade transakcije</vt:lpstr>
      <vt:lpstr>Planovi izvršenja i vrste planova izvršenja</vt:lpstr>
      <vt:lpstr>Ekvivalentnost planova izvršenja</vt:lpstr>
      <vt:lpstr>Deljeni/Ekskluzivni (Shared/Exclusive) ili Read/Write lock</vt:lpstr>
      <vt:lpstr>Deadlock-ovi</vt:lpstr>
      <vt:lpstr>Kontrola konkurentnosti u B+ stablima</vt:lpstr>
      <vt:lpstr>Obrada transakcija kod Oracle baze podataka</vt:lpstr>
      <vt:lpstr>Kontrola konkurentnosti pomoću više verzija podataka</vt:lpstr>
      <vt:lpstr>nivoi Izolacije transakcija </vt:lpstr>
      <vt:lpstr>Nivoi izolacije transakcija kod oracle-a</vt:lpstr>
      <vt:lpstr>Lock-ovi kod Oracle-a</vt:lpstr>
      <vt:lpstr>Primer izvršenja transakcije sa READ commited izolacionim nivoom</vt:lpstr>
      <vt:lpstr>Primer izvršenja transakcije sa READ commited izolacionim nivoom</vt:lpstr>
      <vt:lpstr>Primer izvršenja transakcije sa READ commited izolacionim nivoom</vt:lpstr>
      <vt:lpstr>Primer izvršenja transakcije sa READ commited izolacionim nivoom</vt:lpstr>
      <vt:lpstr>Primer izvršenja transakcije sa READ commited izolacionim nivoom</vt:lpstr>
      <vt:lpstr>Primer izvršenja transakcije sa serializable izolacionim nivoom</vt:lpstr>
      <vt:lpstr>Primer izvršenja transakcije sa serializable izolacionim nivoom</vt:lpstr>
      <vt:lpstr>Primer izvršenja transakcije sa serializable izolacionim nivoom</vt:lpstr>
      <vt:lpstr>Primer izvršenja transakcije sa serializable izolacionim nivoom</vt:lpstr>
      <vt:lpstr>Primer izvršenja transakcije sa serializable izolacionim nivoom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2020-05-09T14:01:04Z</dcterms:created>
  <dcterms:modified xsi:type="dcterms:W3CDTF">2020-05-28T06:46:23Z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