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42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6C56-4076-4554-970D-F37778B03C4F}" type="datetimeFigureOut">
              <a:rPr lang="en-US" smtClean="0"/>
              <a:t>22/6/2020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6C56-4076-4554-970D-F37778B03C4F}" type="datetimeFigureOut">
              <a:rPr lang="en-US" smtClean="0"/>
              <a:t>22/6/2020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6C56-4076-4554-970D-F37778B03C4F}" type="datetimeFigureOut">
              <a:rPr lang="en-US" smtClean="0"/>
              <a:t>22/6/2020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23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6C56-4076-4554-970D-F37778B03C4F}" type="datetimeFigureOut">
              <a:rPr lang="en-US" smtClean="0"/>
              <a:t>22/6/2020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7849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6C56-4076-4554-970D-F37778B03C4F}" type="datetimeFigureOut">
              <a:rPr lang="en-US" smtClean="0"/>
              <a:t>22/6/2020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68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6C56-4076-4554-970D-F37778B03C4F}" type="datetimeFigureOut">
              <a:rPr lang="en-US" smtClean="0"/>
              <a:t>22/6/2020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76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6C56-4076-4554-970D-F37778B03C4F}" type="datetimeFigureOut">
              <a:rPr lang="en-US" smtClean="0"/>
              <a:t>22/6/2020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51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6C56-4076-4554-970D-F37778B03C4F}" type="datetimeFigureOut">
              <a:rPr lang="en-US" smtClean="0"/>
              <a:t>22/6/2020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03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6C56-4076-4554-970D-F37778B03C4F}" type="datetimeFigureOut">
              <a:rPr lang="en-US" smtClean="0"/>
              <a:t>22/6/2020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9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6C56-4076-4554-970D-F37778B03C4F}" type="datetimeFigureOut">
              <a:rPr lang="en-US" smtClean="0"/>
              <a:t>22/6/2020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6C56-4076-4554-970D-F37778B03C4F}" type="datetimeFigureOut">
              <a:rPr lang="en-US" smtClean="0"/>
              <a:t>22/6/2020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5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6C56-4076-4554-970D-F37778B03C4F}" type="datetimeFigureOut">
              <a:rPr lang="en-US" smtClean="0"/>
              <a:t>22/6/2020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6C56-4076-4554-970D-F37778B03C4F}" type="datetimeFigureOut">
              <a:rPr lang="en-US" smtClean="0"/>
              <a:t>22/6/2020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8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6C56-4076-4554-970D-F37778B03C4F}" type="datetimeFigureOut">
              <a:rPr lang="en-US" smtClean="0"/>
              <a:t>22/6/2020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0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6C56-4076-4554-970D-F37778B03C4F}" type="datetimeFigureOut">
              <a:rPr lang="en-US" smtClean="0"/>
              <a:t>22/6/2020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9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6C56-4076-4554-970D-F37778B03C4F}" type="datetimeFigureOut">
              <a:rPr lang="en-US" smtClean="0"/>
              <a:t>22/6/2020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2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6C56-4076-4554-970D-F37778B03C4F}" type="datetimeFigureOut">
              <a:rPr lang="en-US" smtClean="0"/>
              <a:t>22/6/2020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7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2C26C56-4076-4554-970D-F37778B03C4F}" type="datetimeFigureOut">
              <a:rPr lang="en-US" smtClean="0"/>
              <a:t>22/6/2020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83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6600" b="1" dirty="0" err="1" smtClean="0"/>
              <a:t>Distribuirane</a:t>
            </a:r>
            <a:r>
              <a:rPr lang="en-US" sz="6600" b="1" dirty="0" smtClean="0"/>
              <a:t> </a:t>
            </a:r>
            <a:r>
              <a:rPr lang="en-US" sz="6600" b="1" dirty="0" err="1"/>
              <a:t>baze</a:t>
            </a:r>
            <a:r>
              <a:rPr lang="en-US" sz="6600" b="1" dirty="0"/>
              <a:t> </a:t>
            </a:r>
            <a:r>
              <a:rPr lang="en-US" sz="6600" b="1" dirty="0" err="1"/>
              <a:t>podataka</a:t>
            </a:r>
            <a:r>
              <a:rPr lang="en-US" sz="6600" b="1" dirty="0"/>
              <a:t> </a:t>
            </a:r>
            <a:r>
              <a:rPr lang="en-US" sz="6600" b="1" dirty="0" err="1"/>
              <a:t>i</a:t>
            </a:r>
            <a:r>
              <a:rPr lang="en-US" sz="6600" b="1" dirty="0"/>
              <a:t> Couchbase </a:t>
            </a:r>
            <a:r>
              <a:rPr lang="en-US" sz="6600" b="1" dirty="0" err="1"/>
              <a:t>kao</a:t>
            </a:r>
            <a:r>
              <a:rPr lang="en-US" sz="6600" b="1" dirty="0"/>
              <a:t> </a:t>
            </a:r>
            <a:r>
              <a:rPr lang="en-US" sz="6600" b="1" dirty="0" smtClean="0"/>
              <a:t>primer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7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Couchbase baza podataka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Tipovi distribuiranih baza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Tradicionalne centralizovane sisteme </a:t>
            </a:r>
            <a:endParaRPr lang="en-US" dirty="0" smtClean="0"/>
          </a:p>
          <a:p>
            <a:r>
              <a:rPr lang="sr-Latn-RS" dirty="0"/>
              <a:t>Potpuno distribuirane baze </a:t>
            </a:r>
            <a:r>
              <a:rPr lang="sr-Latn-RS" dirty="0" smtClean="0"/>
              <a:t>podataka</a:t>
            </a:r>
            <a:endParaRPr lang="en-US" dirty="0" smtClean="0"/>
          </a:p>
          <a:p>
            <a:r>
              <a:rPr lang="sr-Latn-RS" dirty="0"/>
              <a:t>Federativne baze podataka (</a:t>
            </a:r>
            <a:r>
              <a:rPr lang="sr-Latn-RS" dirty="0" smtClean="0"/>
              <a:t>FDBS</a:t>
            </a:r>
            <a:r>
              <a:rPr lang="sr-Latn-RS" dirty="0"/>
              <a:t>) </a:t>
            </a:r>
            <a:endParaRPr lang="en-US" dirty="0" smtClean="0"/>
          </a:p>
          <a:p>
            <a:r>
              <a:rPr lang="sr-Latn-RS" dirty="0"/>
              <a:t>Sistemi više baza podataka</a:t>
            </a:r>
            <a:endParaRPr lang="en-US" dirty="0"/>
          </a:p>
        </p:txBody>
      </p:sp>
      <p:pic>
        <p:nvPicPr>
          <p:cNvPr id="1026" name="Picture 2" descr="Untitled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73" y="2052918"/>
            <a:ext cx="5329308" cy="365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17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Arhitektura</a:t>
            </a:r>
            <a:r>
              <a:rPr lang="en-US" dirty="0" smtClean="0"/>
              <a:t> </a:t>
            </a:r>
            <a:r>
              <a:rPr lang="en-US" dirty="0" err="1"/>
              <a:t>potpuno</a:t>
            </a:r>
            <a:r>
              <a:rPr lang="en-US" dirty="0"/>
              <a:t> </a:t>
            </a:r>
            <a:r>
              <a:rPr lang="en-US" dirty="0" err="1"/>
              <a:t>distribuiranih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6982803" cy="4195481"/>
          </a:xfrm>
        </p:spPr>
        <p:txBody>
          <a:bodyPr/>
          <a:lstStyle/>
          <a:p>
            <a:r>
              <a:rPr lang="sr-Latn-RS" dirty="0"/>
              <a:t>Sistem se prikazuje korisnicima kao konzistentan i objedinjen pogled (</a:t>
            </a:r>
            <a:r>
              <a:rPr lang="sr-Latn-RS" dirty="0" err="1"/>
              <a:t>view</a:t>
            </a:r>
            <a:r>
              <a:rPr lang="sr-Latn-RS" dirty="0"/>
              <a:t>) koji prikazuje logičku strukturu podataka distribuiranih po svim čvorovima </a:t>
            </a:r>
            <a:r>
              <a:rPr lang="sr-Latn-RS" dirty="0" smtClean="0"/>
              <a:t>sistema</a:t>
            </a:r>
            <a:endParaRPr lang="en-US" dirty="0" smtClean="0"/>
          </a:p>
          <a:p>
            <a:r>
              <a:rPr lang="sr-Latn-RS" dirty="0" smtClean="0"/>
              <a:t>Globalna šema - </a:t>
            </a:r>
            <a:r>
              <a:rPr lang="pl-PL" dirty="0"/>
              <a:t>obezbeđuje transparentnost u odnosu na </a:t>
            </a:r>
            <a:r>
              <a:rPr lang="pl-PL" dirty="0" smtClean="0"/>
              <a:t>računarsku mrežu</a:t>
            </a:r>
          </a:p>
          <a:p>
            <a:r>
              <a:rPr lang="sr-Latn-RS" dirty="0" smtClean="0"/>
              <a:t>Svaki </a:t>
            </a:r>
            <a:r>
              <a:rPr lang="sr-Latn-RS" dirty="0"/>
              <a:t>čvor </a:t>
            </a:r>
            <a:r>
              <a:rPr lang="sr-Latn-RS" dirty="0" smtClean="0"/>
              <a:t>poseduje </a:t>
            </a:r>
            <a:r>
              <a:rPr lang="sr-Latn-RS" dirty="0"/>
              <a:t>svoju lokalnu internu </a:t>
            </a:r>
            <a:r>
              <a:rPr lang="sr-Latn-RS" dirty="0" smtClean="0"/>
              <a:t>šemu</a:t>
            </a:r>
          </a:p>
          <a:p>
            <a:r>
              <a:rPr lang="sr-Latn-RS" dirty="0"/>
              <a:t>Logička organizacija podataka u svakom čvoru je definisana lokalnom konceptualnom šemom</a:t>
            </a:r>
            <a:endParaRPr lang="en-US" b="1" dirty="0"/>
          </a:p>
        </p:txBody>
      </p:sp>
      <p:pic>
        <p:nvPicPr>
          <p:cNvPr id="2050" name="Picture 2" descr="Untitled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096" y="2973032"/>
            <a:ext cx="3927475" cy="347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55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Arhitektura federativnih baza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7252678" cy="4195481"/>
          </a:xfrm>
        </p:spPr>
        <p:txBody>
          <a:bodyPr/>
          <a:lstStyle/>
          <a:p>
            <a:r>
              <a:rPr lang="sr-Latn-RS" dirty="0" smtClean="0"/>
              <a:t>Konceptualna </a:t>
            </a:r>
            <a:r>
              <a:rPr lang="sr-Latn-RS" dirty="0"/>
              <a:t>šema komponente </a:t>
            </a:r>
            <a:r>
              <a:rPr lang="sr-Latn-RS" dirty="0" smtClean="0"/>
              <a:t>pojedinačne baze podataka</a:t>
            </a:r>
          </a:p>
          <a:p>
            <a:r>
              <a:rPr lang="sr-Latn-RS" dirty="0" err="1" smtClean="0"/>
              <a:t>Komponentna</a:t>
            </a:r>
            <a:r>
              <a:rPr lang="sr-Latn-RS" dirty="0" smtClean="0"/>
              <a:t> </a:t>
            </a:r>
            <a:r>
              <a:rPr lang="sr-Latn-RS" dirty="0"/>
              <a:t>šema je izvedena prevođenjem lokalne šeme u </a:t>
            </a:r>
            <a:r>
              <a:rPr lang="sr-Latn-RS" dirty="0" smtClean="0"/>
              <a:t>zajednički </a:t>
            </a:r>
            <a:r>
              <a:rPr lang="sr-Latn-RS" dirty="0"/>
              <a:t>model podataka </a:t>
            </a:r>
            <a:endParaRPr lang="sr-Latn-RS" dirty="0" smtClean="0"/>
          </a:p>
          <a:p>
            <a:r>
              <a:rPr lang="sr-Latn-RS" dirty="0"/>
              <a:t>Eksportovana šema predstavlja podskup </a:t>
            </a:r>
            <a:r>
              <a:rPr lang="sr-Latn-RS" dirty="0" err="1"/>
              <a:t>komponentne</a:t>
            </a:r>
            <a:r>
              <a:rPr lang="sr-Latn-RS" dirty="0"/>
              <a:t> šeme koji je dostupan </a:t>
            </a:r>
            <a:r>
              <a:rPr lang="sr-Latn-RS" dirty="0" smtClean="0"/>
              <a:t>FDBS-u</a:t>
            </a:r>
          </a:p>
          <a:p>
            <a:r>
              <a:rPr lang="sr-Latn-RS" dirty="0"/>
              <a:t>Federativna šema je globalna šema ili pogled koja nastaje kao rezultat integracije svih eksportovanih šema</a:t>
            </a:r>
            <a:endParaRPr lang="en-US" dirty="0"/>
          </a:p>
        </p:txBody>
      </p:sp>
      <p:pic>
        <p:nvPicPr>
          <p:cNvPr id="3074" name="Picture 2" descr="Screenshot_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990" y="2321858"/>
            <a:ext cx="33877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6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Fragmentacija i replikacija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 smtClean="0"/>
              <a:t>Tipovi fragmentacije podataka kod distribuiranih baza podataka:</a:t>
            </a:r>
          </a:p>
          <a:p>
            <a:r>
              <a:rPr lang="sr-Latn-RS" dirty="0" smtClean="0"/>
              <a:t>Horizontalna</a:t>
            </a:r>
          </a:p>
          <a:p>
            <a:r>
              <a:rPr lang="sr-Latn-RS" dirty="0" smtClean="0"/>
              <a:t>Vertikalna</a:t>
            </a:r>
          </a:p>
          <a:p>
            <a:r>
              <a:rPr lang="sr-Latn-RS" dirty="0" smtClean="0"/>
              <a:t>Kombinovana</a:t>
            </a:r>
          </a:p>
          <a:p>
            <a:pPr marL="0" indent="0">
              <a:buNone/>
            </a:pPr>
            <a:r>
              <a:rPr lang="sr-Latn-RS" dirty="0" smtClean="0"/>
              <a:t>Vrste replikacije podataka:</a:t>
            </a:r>
          </a:p>
          <a:p>
            <a:r>
              <a:rPr lang="sr-Latn-RS" dirty="0" smtClean="0"/>
              <a:t>Potpuno replicirana baza podataka</a:t>
            </a:r>
          </a:p>
          <a:p>
            <a:r>
              <a:rPr lang="sr-Latn-RS" dirty="0" smtClean="0"/>
              <a:t>Sistemi bez </a:t>
            </a:r>
            <a:r>
              <a:rPr lang="sr-Latn-RS" dirty="0" err="1" smtClean="0"/>
              <a:t>repliciranih</a:t>
            </a:r>
            <a:r>
              <a:rPr lang="sr-Latn-RS" dirty="0" smtClean="0"/>
              <a:t> podataka</a:t>
            </a:r>
          </a:p>
          <a:p>
            <a:r>
              <a:rPr lang="sr-Latn-RS" dirty="0" smtClean="0"/>
              <a:t>Sistemi sa delimično </a:t>
            </a:r>
            <a:r>
              <a:rPr lang="sr-Latn-RS" dirty="0" err="1" smtClean="0"/>
              <a:t>repliciranim</a:t>
            </a:r>
            <a:r>
              <a:rPr lang="sr-Latn-RS" dirty="0" smtClean="0"/>
              <a:t> podacima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0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Obrada </a:t>
            </a:r>
            <a:r>
              <a:rPr lang="pl-PL" dirty="0" smtClean="0"/>
              <a:t>i </a:t>
            </a:r>
            <a:r>
              <a:rPr lang="pl-PL" dirty="0"/>
              <a:t>optimizacija upita u distribuiranim bazama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 smtClean="0"/>
              <a:t>Obrada upita odvija se kroz sledeće faze:</a:t>
            </a:r>
          </a:p>
          <a:p>
            <a:r>
              <a:rPr lang="sr-Latn-RS" dirty="0" smtClean="0"/>
              <a:t>Mapiranje </a:t>
            </a:r>
            <a:r>
              <a:rPr lang="sr-Latn-RS" dirty="0"/>
              <a:t>upita </a:t>
            </a:r>
            <a:endParaRPr lang="sr-Latn-RS" dirty="0" smtClean="0"/>
          </a:p>
          <a:p>
            <a:r>
              <a:rPr lang="sr-Latn-RS" dirty="0"/>
              <a:t>Lokalizacija </a:t>
            </a:r>
            <a:endParaRPr lang="sr-Latn-RS" dirty="0" smtClean="0"/>
          </a:p>
          <a:p>
            <a:r>
              <a:rPr lang="sr-Latn-RS" dirty="0"/>
              <a:t>Globalni optimizator upita </a:t>
            </a:r>
            <a:endParaRPr lang="sr-Latn-RS" dirty="0" smtClean="0"/>
          </a:p>
          <a:p>
            <a:r>
              <a:rPr lang="sr-Latn-RS" dirty="0"/>
              <a:t>Lokalna optimizacija upita </a:t>
            </a:r>
            <a:endParaRPr lang="sr-Latn-RS" dirty="0" smtClean="0"/>
          </a:p>
          <a:p>
            <a:endParaRPr lang="sr-Latn-RS" dirty="0"/>
          </a:p>
          <a:p>
            <a:r>
              <a:rPr lang="sr-Latn-RS" dirty="0"/>
              <a:t>Obrada distribuiranih upita primenom SEMIJOIN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69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Obrada </a:t>
            </a:r>
            <a:r>
              <a:rPr lang="pl-PL" dirty="0"/>
              <a:t>transakcija u distribuiranim bazama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/>
              <a:t>dvofaznog</a:t>
            </a:r>
            <a:r>
              <a:rPr lang="en-US" dirty="0"/>
              <a:t> commit-a (Two-phase commit protocol</a:t>
            </a:r>
            <a:r>
              <a:rPr lang="en-US" dirty="0" smtClean="0"/>
              <a:t>)</a:t>
            </a:r>
            <a:endParaRPr lang="sr-Latn-RS" dirty="0" smtClean="0"/>
          </a:p>
          <a:p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/>
              <a:t>trofaznog</a:t>
            </a:r>
            <a:r>
              <a:rPr lang="en-US" dirty="0"/>
              <a:t> commit-a (Three-phase commit protocol)</a:t>
            </a:r>
          </a:p>
        </p:txBody>
      </p:sp>
    </p:spTree>
    <p:extLst>
      <p:ext uri="{BB962C8B-B14F-4D97-AF65-F5344CB8AC3E}">
        <p14:creationId xmlns:p14="http://schemas.microsoft.com/office/powerpoint/2010/main" val="268713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Tehnike konkurentnog pristupa podacima u distribuiranom sistemu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Tehnika</a:t>
            </a:r>
            <a:r>
              <a:rPr lang="sr-Latn-RS" dirty="0"/>
              <a:t> </a:t>
            </a:r>
            <a:r>
              <a:rPr lang="sr-Latn-RS" dirty="0" smtClean="0"/>
              <a:t>primarnog čvora</a:t>
            </a:r>
          </a:p>
          <a:p>
            <a:r>
              <a:rPr lang="sr-Latn-RS" dirty="0" smtClean="0"/>
              <a:t>Primarni čvor sa rezervnim čvorom</a:t>
            </a:r>
          </a:p>
          <a:p>
            <a:r>
              <a:rPr lang="sr-Latn-RS" dirty="0" smtClean="0"/>
              <a:t>Tehnika primarne kopije</a:t>
            </a:r>
          </a:p>
          <a:p>
            <a:r>
              <a:rPr lang="sr-Latn-RS" dirty="0" smtClean="0"/>
              <a:t>Upravljanje zasnovano na glasanju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0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Katalog </a:t>
            </a:r>
            <a:r>
              <a:rPr lang="pl-PL" dirty="0"/>
              <a:t>distribuiranih baza podataka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Centralizovani katalog</a:t>
            </a:r>
          </a:p>
          <a:p>
            <a:r>
              <a:rPr lang="sr-Latn-RS" dirty="0" smtClean="0"/>
              <a:t>Potpuno replcirani katalog</a:t>
            </a:r>
          </a:p>
          <a:p>
            <a:r>
              <a:rPr lang="sr-Latn-RS" dirty="0" smtClean="0"/>
              <a:t>Delimično replicirani katalog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38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243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 Distribuirane baze podataka i Couchbase kao primer</vt:lpstr>
      <vt:lpstr>Tipovi distribuiranih baza podataka</vt:lpstr>
      <vt:lpstr>Arhitektura potpuno distribuiranih baza podataka</vt:lpstr>
      <vt:lpstr>Arhitektura federativnih baza podataka</vt:lpstr>
      <vt:lpstr>Fragmentacija i replikacija podataka</vt:lpstr>
      <vt:lpstr>Obrada i optimizacija upita u distribuiranim bazama podataka</vt:lpstr>
      <vt:lpstr>Obrada transakcija u distribuiranim bazama podataka</vt:lpstr>
      <vt:lpstr>Tehnike konkurentnog pristupa podacima u distribuiranom sistemu</vt:lpstr>
      <vt:lpstr>Katalog distribuiranih baza podataka </vt:lpstr>
      <vt:lpstr>Couchbase baza podataka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Distribuirane baze podataka i Couchbase kao primer</dc:title>
  <dc:creator>Uros Vukic</dc:creator>
  <cp:lastModifiedBy>Uros Vukic</cp:lastModifiedBy>
  <cp:revision>10</cp:revision>
  <dcterms:created xsi:type="dcterms:W3CDTF">2020-06-21T22:44:32Z</dcterms:created>
  <dcterms:modified xsi:type="dcterms:W3CDTF">2020-06-21T23:13:14Z</dcterms:modified>
</cp:coreProperties>
</file>