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72"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655B31-937F-4D0B-85F5-536CA51A0F56}" type="datetimeFigureOut">
              <a:rPr lang="en-US" smtClean="0"/>
              <a:t>17/4/2020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53260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55B31-937F-4D0B-85F5-536CA51A0F56}" type="datetimeFigureOut">
              <a:rPr lang="en-US" smtClean="0"/>
              <a:t>17/4/2020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194474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F655B31-937F-4D0B-85F5-536CA51A0F56}" type="datetimeFigureOut">
              <a:rPr lang="en-US" smtClean="0"/>
              <a:t>17/4/2020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30409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BF655B31-937F-4D0B-85F5-536CA51A0F56}" type="datetimeFigureOut">
              <a:rPr lang="en-US" smtClean="0"/>
              <a:t>17/4/2020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90164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55B31-937F-4D0B-85F5-536CA51A0F56}" type="datetimeFigureOut">
              <a:rPr lang="en-US" smtClean="0"/>
              <a:t>17/4/2020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1626117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55B31-937F-4D0B-85F5-536CA51A0F56}" type="datetimeFigureOut">
              <a:rPr lang="en-US" smtClean="0"/>
              <a:t>17/4/2020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8796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55B31-937F-4D0B-85F5-536CA51A0F56}" type="datetimeFigureOut">
              <a:rPr lang="en-US" smtClean="0"/>
              <a:t>17/4/2020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62796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655B31-937F-4D0B-85F5-536CA51A0F56}" type="datetimeFigureOut">
              <a:rPr lang="en-US" smtClean="0"/>
              <a:t>17/4/2020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58709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655B31-937F-4D0B-85F5-536CA51A0F56}" type="datetimeFigureOut">
              <a:rPr lang="en-US" smtClean="0"/>
              <a:t>17/4/2020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425173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655B31-937F-4D0B-85F5-536CA51A0F56}" type="datetimeFigureOut">
              <a:rPr lang="en-US" smtClean="0"/>
              <a:t>17/4/2020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304711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655B31-937F-4D0B-85F5-536CA51A0F56}" type="datetimeFigureOut">
              <a:rPr lang="en-US" smtClean="0"/>
              <a:t>17/4/2020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45798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55B31-937F-4D0B-85F5-536CA51A0F56}" type="datetimeFigureOut">
              <a:rPr lang="en-US" smtClean="0"/>
              <a:t>17/4/2020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46770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55B31-937F-4D0B-85F5-536CA51A0F56}" type="datetimeFigureOut">
              <a:rPr lang="en-US" smtClean="0"/>
              <a:t>17/4/2020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144743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F655B31-937F-4D0B-85F5-536CA51A0F56}" type="datetimeFigureOut">
              <a:rPr lang="en-US" smtClean="0"/>
              <a:t>17/4/2020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5C9ED4C-A7FB-482A-8909-979D64C07EC4}" type="slidenum">
              <a:rPr lang="en-US" smtClean="0"/>
              <a:t>‹#›</a:t>
            </a:fld>
            <a:endParaRPr lang="en-US"/>
          </a:p>
        </p:txBody>
      </p:sp>
    </p:spTree>
    <p:extLst>
      <p:ext uri="{BB962C8B-B14F-4D97-AF65-F5344CB8AC3E}">
        <p14:creationId xmlns:p14="http://schemas.microsoft.com/office/powerpoint/2010/main" val="224938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F655B31-937F-4D0B-85F5-536CA51A0F56}" type="datetimeFigureOut">
              <a:rPr lang="en-US" smtClean="0"/>
              <a:t>17/4/2020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5C9ED4C-A7FB-482A-8909-979D64C07EC4}" type="slidenum">
              <a:rPr lang="en-US" smtClean="0"/>
              <a:t>‹#›</a:t>
            </a:fld>
            <a:endParaRPr lang="en-US"/>
          </a:p>
        </p:txBody>
      </p:sp>
    </p:spTree>
    <p:extLst>
      <p:ext uri="{BB962C8B-B14F-4D97-AF65-F5344CB8AC3E}">
        <p14:creationId xmlns:p14="http://schemas.microsoft.com/office/powerpoint/2010/main" val="3627697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Obrada</a:t>
            </a:r>
            <a:r>
              <a:rPr lang="en-US" dirty="0" smtClean="0"/>
              <a:t> </a:t>
            </a:r>
            <a:r>
              <a:rPr lang="en-US" dirty="0" err="1" smtClean="0"/>
              <a:t>i</a:t>
            </a:r>
            <a:r>
              <a:rPr lang="en-US" dirty="0" smtClean="0"/>
              <a:t> </a:t>
            </a:r>
            <a:r>
              <a:rPr lang="en-US" dirty="0" err="1" smtClean="0"/>
              <a:t>optimizacija</a:t>
            </a:r>
            <a:r>
              <a:rPr lang="en-US" dirty="0" smtClean="0"/>
              <a:t> </a:t>
            </a:r>
            <a:r>
              <a:rPr lang="en-US" dirty="0" err="1" smtClean="0"/>
              <a:t>upita</a:t>
            </a:r>
            <a:r>
              <a:rPr lang="en-US" dirty="0" smtClean="0"/>
              <a:t> </a:t>
            </a:r>
            <a:r>
              <a:rPr lang="en-US" dirty="0" err="1" smtClean="0"/>
              <a:t>kod</a:t>
            </a:r>
            <a:r>
              <a:rPr lang="en-US" dirty="0" smtClean="0"/>
              <a:t> Oracle </a:t>
            </a:r>
            <a:r>
              <a:rPr lang="en-US" dirty="0" err="1" smtClean="0"/>
              <a:t>baze</a:t>
            </a:r>
            <a:r>
              <a:rPr lang="en-US" dirty="0" smtClean="0"/>
              <a:t> </a:t>
            </a:r>
            <a:r>
              <a:rPr lang="en-US" dirty="0" err="1" smtClean="0"/>
              <a:t>podataka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37325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Komponente </a:t>
            </a:r>
            <a:r>
              <a:rPr lang="sr-Latn-RS" dirty="0" err="1" smtClean="0"/>
              <a:t>optimizatora</a:t>
            </a:r>
            <a:r>
              <a:rPr lang="sr-Latn-RS" dirty="0" smtClean="0"/>
              <a:t> kod Oracle baze podataka</a:t>
            </a:r>
            <a:endParaRPr lang="en-US" dirty="0"/>
          </a:p>
        </p:txBody>
      </p:sp>
      <p:sp>
        <p:nvSpPr>
          <p:cNvPr id="3" name="Content Placeholder 2"/>
          <p:cNvSpPr>
            <a:spLocks noGrp="1"/>
          </p:cNvSpPr>
          <p:nvPr>
            <p:ph idx="1"/>
          </p:nvPr>
        </p:nvSpPr>
        <p:spPr>
          <a:xfrm>
            <a:off x="818712" y="2177935"/>
            <a:ext cx="6513113" cy="3548533"/>
          </a:xfrm>
        </p:spPr>
        <p:txBody>
          <a:bodyPr/>
          <a:lstStyle/>
          <a:p>
            <a:r>
              <a:rPr lang="sr-Latn-RS" dirty="0" smtClean="0"/>
              <a:t>Transformator upita – SQL naredba se prevodi u njoj semantički ekvivalentnu naredbu koja ima manju cenu izvršenja</a:t>
            </a:r>
          </a:p>
          <a:p>
            <a:r>
              <a:rPr lang="sr-Latn-RS" dirty="0" err="1" smtClean="0"/>
              <a:t>Estimator</a:t>
            </a:r>
            <a:r>
              <a:rPr lang="sr-Latn-RS" dirty="0" smtClean="0"/>
              <a:t> – služi za procenu cene izvršenja svakog upita. Uzima u obzir selektivnost, </a:t>
            </a:r>
            <a:r>
              <a:rPr lang="sr-Latn-RS" dirty="0" err="1" smtClean="0"/>
              <a:t>kardinalnost</a:t>
            </a:r>
            <a:r>
              <a:rPr lang="sr-Latn-RS" dirty="0" smtClean="0"/>
              <a:t> i cenu.</a:t>
            </a:r>
          </a:p>
          <a:p>
            <a:r>
              <a:rPr lang="sr-Latn-RS" dirty="0" smtClean="0"/>
              <a:t>Generator plana – generiše različite planove izvršenja za svaki bloka ponaosob</a:t>
            </a:r>
            <a:endParaRPr lang="en-US" dirty="0"/>
          </a:p>
        </p:txBody>
      </p:sp>
      <p:pic>
        <p:nvPicPr>
          <p:cNvPr id="2050" name="Picture 2" descr="optimiz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971" y="2354617"/>
            <a:ext cx="43053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026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Adaptivna obrada upita</a:t>
            </a:r>
            <a:endParaRPr lang="en-US" dirty="0"/>
          </a:p>
        </p:txBody>
      </p:sp>
      <p:sp>
        <p:nvSpPr>
          <p:cNvPr id="3" name="Content Placeholder 2"/>
          <p:cNvSpPr>
            <a:spLocks noGrp="1"/>
          </p:cNvSpPr>
          <p:nvPr>
            <p:ph idx="1"/>
          </p:nvPr>
        </p:nvSpPr>
        <p:spPr/>
        <p:txBody>
          <a:bodyPr>
            <a:normAutofit/>
          </a:bodyPr>
          <a:lstStyle/>
          <a:p>
            <a:r>
              <a:rPr lang="sr-Latn-RS" dirty="0" smtClean="0"/>
              <a:t>Adaptivna optimizacija upita</a:t>
            </a:r>
          </a:p>
          <a:p>
            <a:pPr lvl="1"/>
            <a:r>
              <a:rPr lang="sr-Latn-RS" dirty="0" smtClean="0"/>
              <a:t>Kod </a:t>
            </a:r>
            <a:r>
              <a:rPr lang="sr-Latn-RS" dirty="0"/>
              <a:t>Oracle baze, adaptivna optimizacija upita omogućava </a:t>
            </a:r>
            <a:r>
              <a:rPr lang="sr-Latn-RS" dirty="0" err="1"/>
              <a:t>optimizatoru</a:t>
            </a:r>
            <a:r>
              <a:rPr lang="sr-Latn-RS" dirty="0"/>
              <a:t> da u toku izvršenja napravi neke ispravke u planu </a:t>
            </a:r>
            <a:r>
              <a:rPr lang="sr-Latn-RS" dirty="0" smtClean="0"/>
              <a:t>izvršenja. </a:t>
            </a:r>
          </a:p>
          <a:p>
            <a:pPr lvl="1"/>
            <a:r>
              <a:rPr lang="sr-Latn-RS" dirty="0" smtClean="0"/>
              <a:t>Ova </a:t>
            </a:r>
            <a:r>
              <a:rPr lang="sr-Latn-RS" dirty="0"/>
              <a:t>opcija je korisna kada o postojeća statistika nije dovoljna za određivanje optimalnog plana izvršenja</a:t>
            </a:r>
            <a:r>
              <a:rPr lang="sr-Latn-RS" dirty="0" smtClean="0"/>
              <a:t>.</a:t>
            </a:r>
          </a:p>
          <a:p>
            <a:r>
              <a:rPr lang="sr-Latn-RS" dirty="0" smtClean="0"/>
              <a:t>Adaptivna statistika - </a:t>
            </a:r>
            <a:r>
              <a:rPr lang="sr-Latn-RS" dirty="0"/>
              <a:t>Optimizator može koristiti adaptivnu statistiku kada su predikati u upitu previše kompleksni da bi se moga osloniti samo na statistiku o tabelama.</a:t>
            </a:r>
            <a:endParaRPr lang="en-US" dirty="0"/>
          </a:p>
          <a:p>
            <a:pPr lvl="1"/>
            <a:r>
              <a:rPr lang="sr-Latn-RS" dirty="0" smtClean="0"/>
              <a:t>Dinamička statistika – optimizator </a:t>
            </a:r>
            <a:r>
              <a:rPr lang="sr-Latn-RS" dirty="0" err="1" smtClean="0"/>
              <a:t>sampluje</a:t>
            </a:r>
            <a:r>
              <a:rPr lang="sr-Latn-RS" dirty="0" smtClean="0"/>
              <a:t> podatke u toku izvršenja ukoliko tabela nema statistiku</a:t>
            </a:r>
          </a:p>
          <a:p>
            <a:pPr lvl="1"/>
            <a:r>
              <a:rPr lang="sr-Latn-RS" dirty="0" smtClean="0"/>
              <a:t>Automatska </a:t>
            </a:r>
            <a:r>
              <a:rPr lang="sr-Latn-RS" dirty="0" err="1" smtClean="0"/>
              <a:t>reoptimizacijia</a:t>
            </a:r>
            <a:r>
              <a:rPr lang="sr-Latn-RS" dirty="0" smtClean="0"/>
              <a:t> upita – ukoliko nakon izvršenja optimizator utvrdi da izvršenje previše sporo, on može u naknadnom izvršenju istog upita da razmotri nove planove izvršenja</a:t>
            </a:r>
            <a:endParaRPr lang="en-US" dirty="0"/>
          </a:p>
        </p:txBody>
      </p:sp>
    </p:spTree>
    <p:extLst>
      <p:ext uri="{BB962C8B-B14F-4D97-AF65-F5344CB8AC3E}">
        <p14:creationId xmlns:p14="http://schemas.microsoft.com/office/powerpoint/2010/main" val="17276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Transformacije upita kod Oracle baze podataka</a:t>
            </a:r>
            <a:endParaRPr lang="en-US" dirty="0"/>
          </a:p>
        </p:txBody>
      </p:sp>
      <p:sp>
        <p:nvSpPr>
          <p:cNvPr id="3" name="Content Placeholder 2"/>
          <p:cNvSpPr>
            <a:spLocks noGrp="1"/>
          </p:cNvSpPr>
          <p:nvPr>
            <p:ph idx="1"/>
          </p:nvPr>
        </p:nvSpPr>
        <p:spPr/>
        <p:txBody>
          <a:bodyPr/>
          <a:lstStyle/>
          <a:p>
            <a:r>
              <a:rPr lang="sr-Latn-RS" dirty="0" smtClean="0"/>
              <a:t>Zamena OR (ILI) izraza</a:t>
            </a:r>
          </a:p>
          <a:p>
            <a:r>
              <a:rPr lang="sr-Latn-RS" dirty="0" smtClean="0"/>
              <a:t>Spajanje pogleda (</a:t>
            </a:r>
            <a:r>
              <a:rPr lang="sr-Latn-RS" dirty="0" err="1" smtClean="0"/>
              <a:t>View</a:t>
            </a:r>
            <a:r>
              <a:rPr lang="sr-Latn-RS" dirty="0" smtClean="0"/>
              <a:t> </a:t>
            </a:r>
            <a:r>
              <a:rPr lang="sr-Latn-RS" dirty="0" err="1" smtClean="0"/>
              <a:t>merging</a:t>
            </a:r>
            <a:r>
              <a:rPr lang="sr-Latn-RS" dirty="0" smtClean="0"/>
              <a:t>)</a:t>
            </a:r>
          </a:p>
          <a:p>
            <a:r>
              <a:rPr lang="sr-Latn-RS" dirty="0" smtClean="0"/>
              <a:t>Izvršenje prvo predikata (</a:t>
            </a:r>
            <a:r>
              <a:rPr lang="sr-Latn-RS" dirty="0" err="1" smtClean="0"/>
              <a:t>predicate</a:t>
            </a:r>
            <a:r>
              <a:rPr lang="sr-Latn-RS" dirty="0" smtClean="0"/>
              <a:t> </a:t>
            </a:r>
            <a:r>
              <a:rPr lang="sr-Latn-RS" dirty="0" err="1" smtClean="0"/>
              <a:t>pushing</a:t>
            </a:r>
            <a:r>
              <a:rPr lang="sr-Latn-RS" dirty="0" smtClean="0"/>
              <a:t>)</a:t>
            </a:r>
          </a:p>
          <a:p>
            <a:r>
              <a:rPr lang="sr-Latn-RS" dirty="0" smtClean="0"/>
              <a:t>Odgnježdavanje upita</a:t>
            </a:r>
          </a:p>
          <a:p>
            <a:r>
              <a:rPr lang="sr-Latn-RS" dirty="0" smtClean="0"/>
              <a:t>Prepisivanje upita materijalizovanim pogledom</a:t>
            </a:r>
            <a:endParaRPr lang="en-US" dirty="0"/>
          </a:p>
        </p:txBody>
      </p:sp>
    </p:spTree>
    <p:extLst>
      <p:ext uri="{BB962C8B-B14F-4D97-AF65-F5344CB8AC3E}">
        <p14:creationId xmlns:p14="http://schemas.microsoft.com/office/powerpoint/2010/main" val="281506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Zamena OR (ILI) izraza</a:t>
            </a:r>
            <a:endParaRPr lang="en-US" dirty="0"/>
          </a:p>
        </p:txBody>
      </p:sp>
      <p:sp>
        <p:nvSpPr>
          <p:cNvPr id="3" name="Content Placeholder 2"/>
          <p:cNvSpPr>
            <a:spLocks noGrp="1"/>
          </p:cNvSpPr>
          <p:nvPr>
            <p:ph idx="1"/>
          </p:nvPr>
        </p:nvSpPr>
        <p:spPr>
          <a:xfrm>
            <a:off x="818713" y="2222287"/>
            <a:ext cx="4800692" cy="3102622"/>
          </a:xfrm>
        </p:spPr>
        <p:txBody>
          <a:bodyPr>
            <a:normAutofit/>
          </a:bodyPr>
          <a:lstStyle/>
          <a:p>
            <a:r>
              <a:rPr lang="sr-Latn-RS" dirty="0"/>
              <a:t>OR izraze u WHERE klauzuli optimizator može transformisati u izraze koji sadrže UNION ALL operator. OR izrazi se mogu zameniti jer se na taj način dobijaju efikasniji pristupi podacima ili metode spoja kojima se izbegavaju unakrsni proizvodi.</a:t>
            </a:r>
            <a:endParaRPr lang="en-US" dirty="0"/>
          </a:p>
        </p:txBody>
      </p:sp>
      <p:pic>
        <p:nvPicPr>
          <p:cNvPr id="3074" name="Picture 2" descr="Screenshot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13" y="5683568"/>
            <a:ext cx="37623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Screenshot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016443"/>
            <a:ext cx="59436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18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Spajanje pogleda (</a:t>
            </a:r>
            <a:r>
              <a:rPr lang="sr-Latn-RS" dirty="0" err="1" smtClean="0"/>
              <a:t>View</a:t>
            </a:r>
            <a:r>
              <a:rPr lang="sr-Latn-RS" dirty="0" smtClean="0"/>
              <a:t> </a:t>
            </a:r>
            <a:r>
              <a:rPr lang="sr-Latn-RS" dirty="0" err="1" smtClean="0"/>
              <a:t>merging</a:t>
            </a:r>
            <a:r>
              <a:rPr lang="sr-Latn-RS" dirty="0" smtClean="0"/>
              <a:t>)</a:t>
            </a:r>
            <a:endParaRPr lang="en-US" dirty="0"/>
          </a:p>
        </p:txBody>
      </p:sp>
      <p:sp>
        <p:nvSpPr>
          <p:cNvPr id="3" name="Content Placeholder 2"/>
          <p:cNvSpPr>
            <a:spLocks noGrp="1"/>
          </p:cNvSpPr>
          <p:nvPr>
            <p:ph idx="1"/>
          </p:nvPr>
        </p:nvSpPr>
        <p:spPr>
          <a:xfrm>
            <a:off x="818713" y="2222287"/>
            <a:ext cx="5066698" cy="2798599"/>
          </a:xfrm>
        </p:spPr>
        <p:txBody>
          <a:bodyPr>
            <a:normAutofit/>
          </a:bodyPr>
          <a:lstStyle/>
          <a:p>
            <a:r>
              <a:rPr lang="sr-Latn-RS" dirty="0"/>
              <a:t>Spajanje pogleda predstavlja spajanje blokova upita koji predstavljaju neki pogled u upit u koji sadrži taj </a:t>
            </a:r>
            <a:r>
              <a:rPr lang="sr-Latn-RS" dirty="0" smtClean="0"/>
              <a:t>pogled</a:t>
            </a:r>
          </a:p>
          <a:p>
            <a:r>
              <a:rPr lang="sr-Latn-RS" dirty="0"/>
              <a:t>Na taj način se omogućuju dodatne optimizacije poput dodatnih uređenja spojeva, metoda pristupa podacima kao i druge transformacije</a:t>
            </a:r>
            <a:endParaRPr lang="en-US" dirty="0"/>
          </a:p>
        </p:txBody>
      </p:sp>
      <p:pic>
        <p:nvPicPr>
          <p:cNvPr id="4098" name="Picture 2" descr="Screenshot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13" y="5213138"/>
            <a:ext cx="3400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Screenshot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222288"/>
            <a:ext cx="59436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2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Spajanje pogleda (</a:t>
            </a:r>
            <a:r>
              <a:rPr lang="sr-Latn-RS" dirty="0" err="1"/>
              <a:t>View</a:t>
            </a:r>
            <a:r>
              <a:rPr lang="sr-Latn-RS" dirty="0"/>
              <a:t> </a:t>
            </a:r>
            <a:r>
              <a:rPr lang="sr-Latn-RS" dirty="0" err="1"/>
              <a:t>merging</a:t>
            </a:r>
            <a:r>
              <a:rPr lang="sr-Latn-RS" dirty="0"/>
              <a:t>)</a:t>
            </a:r>
            <a:endParaRPr lang="en-US" dirty="0"/>
          </a:p>
        </p:txBody>
      </p:sp>
      <p:sp>
        <p:nvSpPr>
          <p:cNvPr id="3" name="Content Placeholder 2"/>
          <p:cNvSpPr>
            <a:spLocks noGrp="1"/>
          </p:cNvSpPr>
          <p:nvPr>
            <p:ph idx="1"/>
          </p:nvPr>
        </p:nvSpPr>
        <p:spPr>
          <a:xfrm>
            <a:off x="818712" y="2222288"/>
            <a:ext cx="4750815" cy="870048"/>
          </a:xfrm>
        </p:spPr>
        <p:txBody>
          <a:bodyPr/>
          <a:lstStyle/>
          <a:p>
            <a:r>
              <a:rPr lang="sr-Latn-RS" dirty="0" smtClean="0"/>
              <a:t>Plan izvršenja bez spajanja pogleda</a:t>
            </a:r>
            <a:endParaRPr lang="en-US" dirty="0"/>
          </a:p>
        </p:txBody>
      </p:sp>
      <p:pic>
        <p:nvPicPr>
          <p:cNvPr id="5122" name="Picture 2" descr="Screenshot_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00" y="5147570"/>
            <a:ext cx="49625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Screenshot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099570"/>
            <a:ext cx="59436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96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Izvršenje prvo </a:t>
            </a:r>
            <a:r>
              <a:rPr lang="sr-Latn-RS" dirty="0" err="1" smtClean="0"/>
              <a:t>prediakta</a:t>
            </a:r>
            <a:r>
              <a:rPr lang="sr-Latn-RS" dirty="0" smtClean="0"/>
              <a:t> (</a:t>
            </a:r>
            <a:r>
              <a:rPr lang="sr-Latn-RS" dirty="0" err="1" smtClean="0"/>
              <a:t>Predicate</a:t>
            </a:r>
            <a:r>
              <a:rPr lang="sr-Latn-RS" dirty="0" smtClean="0"/>
              <a:t> </a:t>
            </a:r>
            <a:r>
              <a:rPr lang="sr-Latn-RS" dirty="0" err="1" smtClean="0"/>
              <a:t>pushing</a:t>
            </a:r>
            <a:r>
              <a:rPr lang="sr-Latn-RS" dirty="0" smtClean="0"/>
              <a:t>)</a:t>
            </a:r>
            <a:endParaRPr lang="en-US" dirty="0"/>
          </a:p>
        </p:txBody>
      </p:sp>
      <p:sp>
        <p:nvSpPr>
          <p:cNvPr id="3" name="Content Placeholder 2"/>
          <p:cNvSpPr>
            <a:spLocks noGrp="1"/>
          </p:cNvSpPr>
          <p:nvPr>
            <p:ph idx="1"/>
          </p:nvPr>
        </p:nvSpPr>
        <p:spPr>
          <a:xfrm>
            <a:off x="818711" y="2222288"/>
            <a:ext cx="9705201" cy="2898352"/>
          </a:xfrm>
        </p:spPr>
        <p:txBody>
          <a:bodyPr>
            <a:normAutofit/>
          </a:bodyPr>
          <a:lstStyle/>
          <a:p>
            <a:r>
              <a:rPr lang="sr-Latn-RS" dirty="0" smtClean="0"/>
              <a:t>Optimizator </a:t>
            </a:r>
            <a:r>
              <a:rPr lang="sr-Latn-RS" dirty="0"/>
              <a:t>pomera relevantne predikate iz spoljašnjeg bloka u unutrašnji blok pogleda. Kod pogleda koji nisu spojeni sa spoljnim upitom, ova tehnika može poboljšati izvršenje </a:t>
            </a:r>
            <a:r>
              <a:rPr lang="sr-Latn-RS" dirty="0" err="1"/>
              <a:t>podplana</a:t>
            </a:r>
            <a:r>
              <a:rPr lang="sr-Latn-RS" dirty="0"/>
              <a:t> pogleda i omogući upotrebu nekog indeksa ili upotrebu predikata za filtriranje rezultata. </a:t>
            </a:r>
            <a:endParaRPr lang="en-US" dirty="0"/>
          </a:p>
        </p:txBody>
      </p:sp>
    </p:spTree>
    <p:extLst>
      <p:ext uri="{BB962C8B-B14F-4D97-AF65-F5344CB8AC3E}">
        <p14:creationId xmlns:p14="http://schemas.microsoft.com/office/powerpoint/2010/main" val="186436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Izvršenje prvo </a:t>
            </a:r>
            <a:r>
              <a:rPr lang="sr-Latn-RS" dirty="0" err="1"/>
              <a:t>prediakta</a:t>
            </a:r>
            <a:r>
              <a:rPr lang="sr-Latn-RS" dirty="0"/>
              <a:t> (</a:t>
            </a:r>
            <a:r>
              <a:rPr lang="sr-Latn-RS" dirty="0" err="1"/>
              <a:t>Predicate</a:t>
            </a:r>
            <a:r>
              <a:rPr lang="sr-Latn-RS" dirty="0"/>
              <a:t> </a:t>
            </a:r>
            <a:r>
              <a:rPr lang="sr-Latn-RS" dirty="0" err="1"/>
              <a:t>pushing</a:t>
            </a:r>
            <a:r>
              <a:rPr lang="sr-Latn-RS" dirty="0" smtClean="0"/>
              <a:t>) - Primer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570" y="2352978"/>
            <a:ext cx="5582429" cy="124794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70" y="3850371"/>
            <a:ext cx="2238687" cy="6858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570" y="4785711"/>
            <a:ext cx="5973009" cy="1657581"/>
          </a:xfrm>
          <a:prstGeom prst="rect">
            <a:avLst/>
          </a:prstGeom>
        </p:spPr>
      </p:pic>
    </p:spTree>
    <p:extLst>
      <p:ext uri="{BB962C8B-B14F-4D97-AF65-F5344CB8AC3E}">
        <p14:creationId xmlns:p14="http://schemas.microsoft.com/office/powerpoint/2010/main" val="3644689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Odgnježdavanje </a:t>
            </a:r>
            <a:r>
              <a:rPr lang="sr-Latn-RS" dirty="0" err="1" smtClean="0"/>
              <a:t>podupita</a:t>
            </a:r>
            <a:r>
              <a:rPr lang="sr-Latn-RS" dirty="0" smtClean="0"/>
              <a:t> (</a:t>
            </a:r>
            <a:r>
              <a:rPr lang="sr-Latn-RS" dirty="0" err="1" smtClean="0"/>
              <a:t>Subquery</a:t>
            </a:r>
            <a:r>
              <a:rPr lang="sr-Latn-RS" dirty="0" smtClean="0"/>
              <a:t> </a:t>
            </a:r>
            <a:r>
              <a:rPr lang="sr-Latn-RS" dirty="0" err="1" smtClean="0"/>
              <a:t>unnesting</a:t>
            </a:r>
            <a:r>
              <a:rPr lang="sr-Latn-RS" dirty="0" smtClean="0"/>
              <a:t>)</a:t>
            </a:r>
            <a:endParaRPr lang="en-US" dirty="0"/>
          </a:p>
        </p:txBody>
      </p:sp>
      <p:sp>
        <p:nvSpPr>
          <p:cNvPr id="3" name="Content Placeholder 2"/>
          <p:cNvSpPr>
            <a:spLocks noGrp="1"/>
          </p:cNvSpPr>
          <p:nvPr>
            <p:ph idx="1"/>
          </p:nvPr>
        </p:nvSpPr>
        <p:spPr>
          <a:xfrm>
            <a:off x="818713" y="2222286"/>
            <a:ext cx="5461462" cy="3112973"/>
          </a:xfrm>
        </p:spPr>
        <p:txBody>
          <a:bodyPr>
            <a:normAutofit/>
          </a:bodyPr>
          <a:lstStyle/>
          <a:p>
            <a:r>
              <a:rPr lang="sr-Latn-RS" dirty="0" smtClean="0"/>
              <a:t>Optimizator </a:t>
            </a:r>
            <a:r>
              <a:rPr lang="sr-Latn-RS" dirty="0"/>
              <a:t>transformiše upit koji sadrži ugnježdeni upit u nemu ekvivalentan upit zapisan pomoću spoja. Ova transformacija omogućava </a:t>
            </a:r>
            <a:r>
              <a:rPr lang="sr-Latn-RS" dirty="0" err="1"/>
              <a:t>optimizatoru</a:t>
            </a:r>
            <a:r>
              <a:rPr lang="sr-Latn-RS" dirty="0"/>
              <a:t> da razmotri nove načine pristupa podacima, uređenjima spojeva kao i same metode spojeva.</a:t>
            </a:r>
            <a:endParaRPr lang="en-US" dirty="0"/>
          </a:p>
        </p:txBody>
      </p:sp>
      <p:pic>
        <p:nvPicPr>
          <p:cNvPr id="6146" name="Picture 2" descr="Screenshot_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74" y="5335259"/>
            <a:ext cx="59436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Screenshot_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5" y="3146973"/>
            <a:ext cx="5762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06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Prepisivanje upita materijalizovanim pogledom</a:t>
            </a:r>
            <a:endParaRPr lang="en-US" dirty="0"/>
          </a:p>
        </p:txBody>
      </p:sp>
      <p:sp>
        <p:nvSpPr>
          <p:cNvPr id="3" name="Content Placeholder 2"/>
          <p:cNvSpPr>
            <a:spLocks noGrp="1"/>
          </p:cNvSpPr>
          <p:nvPr>
            <p:ph idx="1"/>
          </p:nvPr>
        </p:nvSpPr>
        <p:spPr/>
        <p:txBody>
          <a:bodyPr/>
          <a:lstStyle/>
          <a:p>
            <a:r>
              <a:rPr lang="sr-Latn-RS" dirty="0"/>
              <a:t>Materijalizovani pogled je upit koji baza podataka materijalizuje i smešta rezultat u tabelu. Kada optimizator pronađe upit koji se može asocirati sa nekim materijalizovanim pogledom, on izmenjuje upit tako da koristi pogled. Ova tehnika poboljšava izvršenje jer su rezultati većeg dela upita već izračunati i sačuvani u pogledu. </a:t>
            </a:r>
            <a:endParaRPr lang="en-US" dirty="0"/>
          </a:p>
          <a:p>
            <a:endParaRPr lang="en-US" dirty="0"/>
          </a:p>
        </p:txBody>
      </p:sp>
    </p:spTree>
    <p:extLst>
      <p:ext uri="{BB962C8B-B14F-4D97-AF65-F5344CB8AC3E}">
        <p14:creationId xmlns:p14="http://schemas.microsoft.com/office/powerpoint/2010/main" val="160846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Prevođenje SQL upita u blokove</a:t>
            </a:r>
            <a:endParaRPr lang="en-US" dirty="0"/>
          </a:p>
        </p:txBody>
      </p:sp>
      <p:sp>
        <p:nvSpPr>
          <p:cNvPr id="3" name="Content Placeholder 2"/>
          <p:cNvSpPr>
            <a:spLocks noGrp="1"/>
          </p:cNvSpPr>
          <p:nvPr>
            <p:ph idx="1"/>
          </p:nvPr>
        </p:nvSpPr>
        <p:spPr>
          <a:xfrm>
            <a:off x="818712" y="2222288"/>
            <a:ext cx="10554574" cy="2065934"/>
          </a:xfrm>
        </p:spPr>
        <p:txBody>
          <a:bodyPr/>
          <a:lstStyle/>
          <a:p>
            <a:r>
              <a:rPr lang="sr-Latn-RS" dirty="0" smtClean="0"/>
              <a:t>Cilj je da se SQL upit prevede u neku reprezentaciju nad kojom će moći da se radi dalja obrada</a:t>
            </a:r>
          </a:p>
          <a:p>
            <a:r>
              <a:rPr lang="sr-Latn-RS" dirty="0" smtClean="0"/>
              <a:t>Svaki SELECT-FROM-WHERE deo se prevodi u jedan blok koji se zasebno optimizuje</a:t>
            </a:r>
            <a:endParaRPr lang="en-US" dirty="0"/>
          </a:p>
        </p:txBody>
      </p:sp>
      <p:sp>
        <p:nvSpPr>
          <p:cNvPr id="4" name="TextBox 3"/>
          <p:cNvSpPr txBox="1"/>
          <p:nvPr/>
        </p:nvSpPr>
        <p:spPr>
          <a:xfrm>
            <a:off x="1145627" y="4477408"/>
            <a:ext cx="7567448" cy="1754326"/>
          </a:xfrm>
          <a:prstGeom prst="rect">
            <a:avLst/>
          </a:prstGeom>
          <a:noFill/>
        </p:spPr>
        <p:txBody>
          <a:bodyPr wrap="square" rtlCol="0">
            <a:spAutoFit/>
          </a:bodyPr>
          <a:lstStyle/>
          <a:p>
            <a:r>
              <a:rPr lang="sr-Latn-RS" b="1" dirty="0" smtClean="0"/>
              <a:t>Primer</a:t>
            </a:r>
          </a:p>
          <a:p>
            <a:r>
              <a:rPr lang="sr-Latn-RS" b="1" dirty="0" smtClean="0"/>
              <a:t>SELECT </a:t>
            </a:r>
            <a:r>
              <a:rPr lang="sr-Latn-RS" dirty="0" err="1"/>
              <a:t>Lname</a:t>
            </a:r>
            <a:r>
              <a:rPr lang="sr-Latn-RS" dirty="0"/>
              <a:t>, </a:t>
            </a:r>
            <a:r>
              <a:rPr lang="sr-Latn-RS" dirty="0" err="1"/>
              <a:t>Fname</a:t>
            </a:r>
            <a:endParaRPr lang="en-US" dirty="0"/>
          </a:p>
          <a:p>
            <a:r>
              <a:rPr lang="sr-Latn-RS" b="1" dirty="0"/>
              <a:t>FROM </a:t>
            </a:r>
            <a:r>
              <a:rPr lang="sr-Latn-RS" dirty="0"/>
              <a:t>EMPLOYEE</a:t>
            </a:r>
            <a:endParaRPr lang="en-US" dirty="0"/>
          </a:p>
          <a:p>
            <a:r>
              <a:rPr lang="sr-Latn-RS" b="1" dirty="0"/>
              <a:t>WHERE </a:t>
            </a:r>
            <a:r>
              <a:rPr lang="sr-Latn-RS" dirty="0" err="1"/>
              <a:t>Salary</a:t>
            </a:r>
            <a:r>
              <a:rPr lang="sr-Latn-RS" dirty="0"/>
              <a:t> &gt; ( </a:t>
            </a:r>
            <a:r>
              <a:rPr lang="sr-Latn-RS" b="1" dirty="0"/>
              <a:t>SELECT MAX </a:t>
            </a:r>
            <a:r>
              <a:rPr lang="sr-Latn-RS" dirty="0"/>
              <a:t>(</a:t>
            </a:r>
            <a:r>
              <a:rPr lang="sr-Latn-RS" dirty="0" err="1"/>
              <a:t>Salary</a:t>
            </a:r>
            <a:r>
              <a:rPr lang="sr-Latn-RS" dirty="0"/>
              <a:t>)</a:t>
            </a:r>
            <a:endParaRPr lang="en-US" dirty="0"/>
          </a:p>
          <a:p>
            <a:pPr lvl="4"/>
            <a:r>
              <a:rPr lang="sr-Latn-RS" b="1" dirty="0"/>
              <a:t>   FROM </a:t>
            </a:r>
            <a:r>
              <a:rPr lang="sr-Latn-RS" dirty="0"/>
              <a:t>EMPLOYEE</a:t>
            </a:r>
            <a:endParaRPr lang="en-US" dirty="0"/>
          </a:p>
          <a:p>
            <a:pPr lvl="4"/>
            <a:r>
              <a:rPr lang="sr-Latn-RS" b="1" dirty="0"/>
              <a:t>   WHERE </a:t>
            </a:r>
            <a:r>
              <a:rPr lang="sr-Latn-RS" dirty="0"/>
              <a:t>Dno=5 );</a:t>
            </a:r>
            <a:endParaRPr lang="en-US" dirty="0"/>
          </a:p>
        </p:txBody>
      </p:sp>
    </p:spTree>
    <p:extLst>
      <p:ext uri="{BB962C8B-B14F-4D97-AF65-F5344CB8AC3E}">
        <p14:creationId xmlns:p14="http://schemas.microsoft.com/office/powerpoint/2010/main" val="2265414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Prepisivanje upita materijalizovanim pogledom</a:t>
            </a:r>
            <a:endParaRPr lang="en-US" dirty="0"/>
          </a:p>
        </p:txBody>
      </p:sp>
      <p:sp>
        <p:nvSpPr>
          <p:cNvPr id="3" name="Content Placeholder 2"/>
          <p:cNvSpPr>
            <a:spLocks noGrp="1"/>
          </p:cNvSpPr>
          <p:nvPr>
            <p:ph idx="1"/>
          </p:nvPr>
        </p:nvSpPr>
        <p:spPr>
          <a:xfrm>
            <a:off x="818712" y="2222288"/>
            <a:ext cx="4905375" cy="604040"/>
          </a:xfrm>
        </p:spPr>
        <p:txBody>
          <a:bodyPr/>
          <a:lstStyle/>
          <a:p>
            <a:r>
              <a:rPr lang="sr-Latn-RS" dirty="0" smtClean="0"/>
              <a:t>Primer prepisivanja upita</a:t>
            </a:r>
            <a:endParaRPr lang="en-US" dirty="0"/>
          </a:p>
        </p:txBody>
      </p:sp>
      <p:pic>
        <p:nvPicPr>
          <p:cNvPr id="7170" name="Picture 2" descr="Screenshot_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12" y="2944148"/>
            <a:ext cx="490537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Screenshot_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944148"/>
            <a:ext cx="5943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46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Hvala na pažnji</a:t>
            </a:r>
            <a:endParaRPr lang="en-US" dirty="0"/>
          </a:p>
        </p:txBody>
      </p:sp>
    </p:spTree>
    <p:extLst>
      <p:ext uri="{BB962C8B-B14F-4D97-AF65-F5344CB8AC3E}">
        <p14:creationId xmlns:p14="http://schemas.microsoft.com/office/powerpoint/2010/main" val="489566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Reprezentacije SQL upita</a:t>
            </a:r>
            <a:endParaRPr lang="en-US" dirty="0"/>
          </a:p>
        </p:txBody>
      </p:sp>
      <p:sp>
        <p:nvSpPr>
          <p:cNvPr id="3" name="Content Placeholder 2"/>
          <p:cNvSpPr>
            <a:spLocks noGrp="1"/>
          </p:cNvSpPr>
          <p:nvPr>
            <p:ph idx="1"/>
          </p:nvPr>
        </p:nvSpPr>
        <p:spPr>
          <a:xfrm>
            <a:off x="818712" y="2222287"/>
            <a:ext cx="10554574" cy="1356485"/>
          </a:xfrm>
        </p:spPr>
        <p:txBody>
          <a:bodyPr/>
          <a:lstStyle/>
          <a:p>
            <a:r>
              <a:rPr lang="sr-Latn-RS" dirty="0" smtClean="0"/>
              <a:t>Stabla upita (operatorska stabla)</a:t>
            </a:r>
          </a:p>
          <a:p>
            <a:r>
              <a:rPr lang="sr-Latn-RS" dirty="0" err="1" smtClean="0"/>
              <a:t>Grafovi</a:t>
            </a:r>
            <a:r>
              <a:rPr lang="sr-Latn-RS" dirty="0" smtClean="0"/>
              <a:t> upita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5999" y="2222287"/>
            <a:ext cx="5088255" cy="109664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33032" y="3895725"/>
            <a:ext cx="5525135" cy="272415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095999" y="3895725"/>
            <a:ext cx="5943600" cy="1611630"/>
          </a:xfrm>
          <a:prstGeom prst="rect">
            <a:avLst/>
          </a:prstGeom>
        </p:spPr>
      </p:pic>
    </p:spTree>
    <p:extLst>
      <p:ext uri="{BB962C8B-B14F-4D97-AF65-F5344CB8AC3E}">
        <p14:creationId xmlns:p14="http://schemas.microsoft.com/office/powerpoint/2010/main" val="1199577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Osnovna pravila transformacije operatora relacione algebre</a:t>
            </a:r>
            <a:endParaRPr lang="en-US" dirty="0"/>
          </a:p>
        </p:txBody>
      </p:sp>
      <p:sp>
        <p:nvSpPr>
          <p:cNvPr id="3" name="Content Placeholder 2"/>
          <p:cNvSpPr>
            <a:spLocks noGrp="1"/>
          </p:cNvSpPr>
          <p:nvPr>
            <p:ph idx="1"/>
          </p:nvPr>
        </p:nvSpPr>
        <p:spPr/>
        <p:txBody>
          <a:bodyPr/>
          <a:lstStyle/>
          <a:p>
            <a:pPr>
              <a:buFont typeface="+mj-lt"/>
              <a:buAutoNum type="arabicPeriod"/>
            </a:pPr>
            <a:r>
              <a:rPr lang="sr-Latn-RS" dirty="0"/>
              <a:t>Kaskada selekcija (σ</a:t>
            </a:r>
            <a:r>
              <a:rPr lang="sr-Latn-RS" dirty="0" smtClean="0"/>
              <a:t>)</a:t>
            </a:r>
            <a:r>
              <a:rPr lang="en-US" dirty="0" smtClean="0"/>
              <a:t> - </a:t>
            </a:r>
            <a:r>
              <a:rPr lang="sr-Latn-RS" dirty="0"/>
              <a:t>σ</a:t>
            </a:r>
            <a:r>
              <a:rPr lang="sr-Latn-RS" baseline="-25000" dirty="0"/>
              <a:t>c1 AND c2 .. AND </a:t>
            </a:r>
            <a:r>
              <a:rPr lang="sr-Latn-RS" baseline="-25000" dirty="0" err="1"/>
              <a:t>cn</a:t>
            </a:r>
            <a:r>
              <a:rPr lang="sr-Latn-RS" dirty="0"/>
              <a:t> (R) ≡ σ</a:t>
            </a:r>
            <a:r>
              <a:rPr lang="sr-Latn-RS" baseline="-25000" dirty="0"/>
              <a:t>c1</a:t>
            </a:r>
            <a:r>
              <a:rPr lang="sr-Latn-RS" dirty="0"/>
              <a:t> (σ</a:t>
            </a:r>
            <a:r>
              <a:rPr lang="sr-Latn-RS" baseline="-25000" dirty="0"/>
              <a:t>c2</a:t>
            </a:r>
            <a:r>
              <a:rPr lang="sr-Latn-RS" dirty="0"/>
              <a:t> (.. (</a:t>
            </a:r>
            <a:r>
              <a:rPr lang="sr-Latn-RS" dirty="0" err="1"/>
              <a:t>σ</a:t>
            </a:r>
            <a:r>
              <a:rPr lang="sr-Latn-RS" baseline="-25000" dirty="0" err="1"/>
              <a:t>cn</a:t>
            </a:r>
            <a:r>
              <a:rPr lang="sr-Latn-RS" dirty="0"/>
              <a:t> (R))…))</a:t>
            </a:r>
            <a:endParaRPr lang="en-US" dirty="0"/>
          </a:p>
          <a:p>
            <a:pPr>
              <a:buFont typeface="+mj-lt"/>
              <a:buAutoNum type="arabicPeriod"/>
            </a:pPr>
            <a:r>
              <a:rPr lang="sr-Latn-RS" dirty="0"/>
              <a:t>Komutativnost selekcije </a:t>
            </a:r>
            <a:r>
              <a:rPr lang="sr-Latn-RS" dirty="0" smtClean="0"/>
              <a:t>σ</a:t>
            </a:r>
            <a:r>
              <a:rPr lang="en-US" dirty="0" smtClean="0"/>
              <a:t> - </a:t>
            </a:r>
            <a:r>
              <a:rPr lang="sr-Latn-RS" dirty="0"/>
              <a:t>σ</a:t>
            </a:r>
            <a:r>
              <a:rPr lang="sr-Latn-RS" baseline="-25000" dirty="0"/>
              <a:t>c1</a:t>
            </a:r>
            <a:r>
              <a:rPr lang="sr-Latn-RS" dirty="0"/>
              <a:t> (σ</a:t>
            </a:r>
            <a:r>
              <a:rPr lang="sr-Latn-RS" baseline="-25000" dirty="0"/>
              <a:t>c2</a:t>
            </a:r>
            <a:r>
              <a:rPr lang="sr-Latn-RS" dirty="0"/>
              <a:t> (R)) ≡ σ</a:t>
            </a:r>
            <a:r>
              <a:rPr lang="sr-Latn-RS" baseline="-25000" dirty="0"/>
              <a:t>c2</a:t>
            </a:r>
            <a:r>
              <a:rPr lang="sr-Latn-RS" dirty="0"/>
              <a:t> (σ</a:t>
            </a:r>
            <a:r>
              <a:rPr lang="sr-Latn-RS" baseline="-25000" dirty="0"/>
              <a:t>c1</a:t>
            </a:r>
            <a:r>
              <a:rPr lang="sr-Latn-RS" dirty="0"/>
              <a:t> (R))</a:t>
            </a:r>
            <a:endParaRPr lang="en-US" dirty="0"/>
          </a:p>
          <a:p>
            <a:pPr>
              <a:buFont typeface="+mj-lt"/>
              <a:buAutoNum type="arabicPeriod"/>
            </a:pPr>
            <a:r>
              <a:rPr lang="sr-Latn-RS" dirty="0"/>
              <a:t>Kaskada projekcija (π) </a:t>
            </a:r>
            <a:r>
              <a:rPr lang="en-US" dirty="0" smtClean="0"/>
              <a:t>- </a:t>
            </a:r>
            <a:r>
              <a:rPr lang="en-US" dirty="0"/>
              <a:t>π</a:t>
            </a:r>
            <a:r>
              <a:rPr lang="en-US" baseline="-25000" dirty="0"/>
              <a:t>List1</a:t>
            </a:r>
            <a:r>
              <a:rPr lang="en-US" dirty="0"/>
              <a:t> (π</a:t>
            </a:r>
            <a:r>
              <a:rPr lang="en-US" baseline="-25000" dirty="0"/>
              <a:t>List2</a:t>
            </a:r>
            <a:r>
              <a:rPr lang="en-US" dirty="0"/>
              <a:t>(...(π</a:t>
            </a:r>
            <a:r>
              <a:rPr lang="en-US" baseline="-25000" dirty="0" err="1"/>
              <a:t>List</a:t>
            </a:r>
            <a:r>
              <a:rPr lang="en-US" i="1" baseline="-25000" dirty="0" err="1"/>
              <a:t>n</a:t>
            </a:r>
            <a:r>
              <a:rPr lang="en-US" dirty="0"/>
              <a:t>(</a:t>
            </a:r>
            <a:r>
              <a:rPr lang="en-US" i="1" dirty="0"/>
              <a:t>R</a:t>
            </a:r>
            <a:r>
              <a:rPr lang="en-US" dirty="0"/>
              <a:t>))...)) </a:t>
            </a:r>
            <a:r>
              <a:rPr lang="sr-Latn-RS" dirty="0"/>
              <a:t>≡</a:t>
            </a:r>
            <a:r>
              <a:rPr lang="en-US" dirty="0"/>
              <a:t> π</a:t>
            </a:r>
            <a:r>
              <a:rPr lang="en-US" baseline="-25000" dirty="0"/>
              <a:t>List1</a:t>
            </a:r>
            <a:r>
              <a:rPr lang="en-US" dirty="0"/>
              <a:t>(</a:t>
            </a:r>
            <a:r>
              <a:rPr lang="en-US" i="1" dirty="0"/>
              <a:t>R</a:t>
            </a:r>
            <a:r>
              <a:rPr lang="en-US" dirty="0"/>
              <a:t>)</a:t>
            </a:r>
          </a:p>
          <a:p>
            <a:pPr>
              <a:buFont typeface="+mj-lt"/>
              <a:buAutoNum type="arabicPeriod"/>
            </a:pPr>
            <a:r>
              <a:rPr lang="sr-Latn-RS" dirty="0"/>
              <a:t>Zamena mesta selekcije(σ) i projekcije (π) </a:t>
            </a:r>
            <a:r>
              <a:rPr lang="sr-Latn-RS" dirty="0" smtClean="0"/>
              <a:t>–</a:t>
            </a:r>
            <a:r>
              <a:rPr lang="en-US" dirty="0" smtClean="0"/>
              <a:t> π</a:t>
            </a:r>
            <a:r>
              <a:rPr lang="en-US" baseline="-25000" dirty="0" smtClean="0"/>
              <a:t>A1</a:t>
            </a:r>
            <a:r>
              <a:rPr lang="en-US" baseline="-25000" dirty="0"/>
              <a:t>, A2, ..., An</a:t>
            </a:r>
            <a:r>
              <a:rPr lang="en-US" dirty="0"/>
              <a:t>(</a:t>
            </a:r>
            <a:r>
              <a:rPr lang="en-US" dirty="0" err="1"/>
              <a:t>σ</a:t>
            </a:r>
            <a:r>
              <a:rPr lang="en-US" baseline="-25000" dirty="0" err="1"/>
              <a:t>c</a:t>
            </a:r>
            <a:r>
              <a:rPr lang="en-US" dirty="0"/>
              <a:t> (R)) </a:t>
            </a:r>
            <a:r>
              <a:rPr lang="sr-Latn-RS" dirty="0"/>
              <a:t>≡ </a:t>
            </a:r>
            <a:r>
              <a:rPr lang="en-US" dirty="0" err="1"/>
              <a:t>σ</a:t>
            </a:r>
            <a:r>
              <a:rPr lang="en-US" baseline="-25000" dirty="0" err="1"/>
              <a:t>c</a:t>
            </a:r>
            <a:r>
              <a:rPr lang="en-US" dirty="0"/>
              <a:t> (π</a:t>
            </a:r>
            <a:r>
              <a:rPr lang="en-US" baseline="-25000" dirty="0"/>
              <a:t>A1, A2, ..., An</a:t>
            </a:r>
            <a:r>
              <a:rPr lang="en-US" dirty="0"/>
              <a:t>(R</a:t>
            </a:r>
            <a:r>
              <a:rPr lang="en-US" dirty="0" smtClean="0"/>
              <a:t>))</a:t>
            </a:r>
          </a:p>
          <a:p>
            <a:pPr>
              <a:buFont typeface="+mj-lt"/>
              <a:buAutoNum type="arabicPeriod"/>
            </a:pPr>
            <a:r>
              <a:rPr lang="en-US" dirty="0"/>
              <a:t>Komutativnost </a:t>
            </a:r>
            <a:r>
              <a:rPr lang="sr-Latn-RS" dirty="0"/>
              <a:t>spoja</a:t>
            </a:r>
            <a:r>
              <a:rPr lang="en-US" dirty="0"/>
              <a:t> (</a:t>
            </a:r>
            <a:r>
              <a:rPr lang="sr-Latn-RS" dirty="0"/>
              <a:t>⨝</a:t>
            </a:r>
            <a:r>
              <a:rPr lang="en-US" dirty="0"/>
              <a:t>)</a:t>
            </a:r>
            <a:r>
              <a:rPr lang="sr-Latn-RS" dirty="0"/>
              <a:t> kao i unakrsnog proizvoda (×) </a:t>
            </a:r>
            <a:r>
              <a:rPr lang="sr-Latn-RS" dirty="0" smtClean="0"/>
              <a:t>–</a:t>
            </a:r>
            <a:r>
              <a:rPr lang="en-US" dirty="0" smtClean="0"/>
              <a:t> </a:t>
            </a:r>
            <a:r>
              <a:rPr lang="en-US" dirty="0"/>
              <a:t>R </a:t>
            </a:r>
            <a:r>
              <a:rPr lang="sr-Latn-RS" dirty="0"/>
              <a:t>⨝</a:t>
            </a:r>
            <a:r>
              <a:rPr lang="en-US" baseline="-25000" dirty="0"/>
              <a:t>c</a:t>
            </a:r>
            <a:r>
              <a:rPr lang="en-US" dirty="0"/>
              <a:t> S ≡ S </a:t>
            </a:r>
            <a:r>
              <a:rPr lang="sr-Latn-RS" dirty="0"/>
              <a:t>⨝</a:t>
            </a:r>
            <a:r>
              <a:rPr lang="en-US" baseline="-25000" dirty="0"/>
              <a:t>c</a:t>
            </a:r>
            <a:r>
              <a:rPr lang="en-US" dirty="0"/>
              <a:t> </a:t>
            </a:r>
            <a:r>
              <a:rPr lang="en-US" dirty="0" smtClean="0"/>
              <a:t>R</a:t>
            </a:r>
          </a:p>
          <a:p>
            <a:pPr marL="0" indent="0">
              <a:buNone/>
            </a:pPr>
            <a:r>
              <a:rPr lang="en-US" dirty="0"/>
              <a:t>	</a:t>
            </a:r>
            <a:r>
              <a:rPr lang="en-US" dirty="0" smtClean="0"/>
              <a:t>														R </a:t>
            </a:r>
            <a:r>
              <a:rPr lang="en-US" dirty="0"/>
              <a:t>× S ≡ S × R</a:t>
            </a:r>
          </a:p>
          <a:p>
            <a:pPr>
              <a:buFont typeface="+mj-lt"/>
              <a:buAutoNum type="arabicPeriod" startAt="6"/>
            </a:pPr>
            <a:r>
              <a:rPr lang="sr-Latn-RS" dirty="0" smtClean="0"/>
              <a:t>Zamena mesta selekcije (σ) i spoja (⨝) (ili unakrsnog proizvoda (×))</a:t>
            </a:r>
            <a:r>
              <a:rPr lang="en-US" dirty="0" smtClean="0"/>
              <a:t> – </a:t>
            </a:r>
          </a:p>
          <a:p>
            <a:pPr marL="0" indent="0">
              <a:buNone/>
            </a:pPr>
            <a:r>
              <a:rPr lang="sr-Latn-RS" dirty="0" err="1"/>
              <a:t>σ</a:t>
            </a:r>
            <a:r>
              <a:rPr lang="sr-Latn-RS" baseline="-25000" dirty="0" err="1"/>
              <a:t>c</a:t>
            </a:r>
            <a:r>
              <a:rPr lang="sr-Latn-RS" dirty="0"/>
              <a:t> (R ⨝ S) ≡ (</a:t>
            </a:r>
            <a:r>
              <a:rPr lang="sr-Latn-RS" dirty="0" err="1"/>
              <a:t>σ</a:t>
            </a:r>
            <a:r>
              <a:rPr lang="sr-Latn-RS" baseline="-25000" dirty="0" err="1"/>
              <a:t>c</a:t>
            </a:r>
            <a:r>
              <a:rPr lang="sr-Latn-RS" dirty="0"/>
              <a:t> (R)) ⨝ </a:t>
            </a:r>
            <a:r>
              <a:rPr lang="sr-Latn-RS" dirty="0" smtClean="0"/>
              <a:t>S</a:t>
            </a:r>
            <a:r>
              <a:rPr lang="en-US" dirty="0"/>
              <a:t> </a:t>
            </a:r>
            <a:r>
              <a:rPr lang="en-US" dirty="0" smtClean="0"/>
              <a:t> 		</a:t>
            </a:r>
            <a:r>
              <a:rPr lang="sr-Latn-RS" dirty="0" err="1"/>
              <a:t>σ</a:t>
            </a:r>
            <a:r>
              <a:rPr lang="sr-Latn-RS" baseline="-25000" dirty="0" err="1"/>
              <a:t>c</a:t>
            </a:r>
            <a:r>
              <a:rPr lang="sr-Latn-RS" dirty="0"/>
              <a:t> (R ⨝ S) ≡ (σ</a:t>
            </a:r>
            <a:r>
              <a:rPr lang="sr-Latn-RS" baseline="-25000" dirty="0"/>
              <a:t>c1</a:t>
            </a:r>
            <a:r>
              <a:rPr lang="sr-Latn-RS" dirty="0"/>
              <a:t>(R)) (σ</a:t>
            </a:r>
            <a:r>
              <a:rPr lang="sr-Latn-RS" baseline="-25000" dirty="0"/>
              <a:t>c2</a:t>
            </a:r>
            <a:r>
              <a:rPr lang="sr-Latn-RS" dirty="0"/>
              <a:t>(S</a:t>
            </a:r>
            <a:r>
              <a:rPr lang="sr-Latn-RS" dirty="0" smtClean="0"/>
              <a:t>))</a:t>
            </a:r>
            <a:endParaRPr lang="en-US" dirty="0"/>
          </a:p>
        </p:txBody>
      </p:sp>
    </p:spTree>
    <p:extLst>
      <p:ext uri="{BB962C8B-B14F-4D97-AF65-F5344CB8AC3E}">
        <p14:creationId xmlns:p14="http://schemas.microsoft.com/office/powerpoint/2010/main" val="1910375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Osnovna pravila transformacije operatora relacione algebre</a:t>
            </a:r>
            <a:endParaRPr lang="en-US" dirty="0"/>
          </a:p>
        </p:txBody>
      </p:sp>
      <p:sp>
        <p:nvSpPr>
          <p:cNvPr id="3" name="Content Placeholder 2"/>
          <p:cNvSpPr>
            <a:spLocks noGrp="1"/>
          </p:cNvSpPr>
          <p:nvPr>
            <p:ph idx="1"/>
          </p:nvPr>
        </p:nvSpPr>
        <p:spPr/>
        <p:txBody>
          <a:bodyPr/>
          <a:lstStyle/>
          <a:p>
            <a:pPr>
              <a:buFont typeface="+mj-lt"/>
              <a:buAutoNum type="arabicPeriod" startAt="7"/>
            </a:pPr>
            <a:r>
              <a:rPr lang="sr-Latn-RS" dirty="0"/>
              <a:t>Zamena mesta projekcije (</a:t>
            </a:r>
            <a:r>
              <a:rPr lang="en-US" dirty="0"/>
              <a:t>π) </a:t>
            </a:r>
            <a:r>
              <a:rPr lang="sr-Latn-RS" dirty="0"/>
              <a:t>i spoja (⨝) </a:t>
            </a:r>
            <a:r>
              <a:rPr lang="en-US" dirty="0"/>
              <a:t> </a:t>
            </a:r>
            <a:r>
              <a:rPr lang="en-US" dirty="0" smtClean="0"/>
              <a:t>- </a:t>
            </a:r>
            <a:r>
              <a:rPr lang="sr-Latn-RS" dirty="0"/>
              <a:t>π</a:t>
            </a:r>
            <a:r>
              <a:rPr lang="sr-Latn-RS" baseline="-25000" dirty="0"/>
              <a:t>L</a:t>
            </a:r>
            <a:r>
              <a:rPr lang="sr-Latn-RS" dirty="0"/>
              <a:t> (R ⨝</a:t>
            </a:r>
            <a:r>
              <a:rPr lang="sr-Latn-RS" baseline="-25000" dirty="0"/>
              <a:t>c</a:t>
            </a:r>
            <a:r>
              <a:rPr lang="sr-Latn-RS" dirty="0"/>
              <a:t> S) ≡ (π</a:t>
            </a:r>
            <a:r>
              <a:rPr lang="sr-Latn-RS" baseline="-25000" dirty="0"/>
              <a:t>A1, ..., </a:t>
            </a:r>
            <a:r>
              <a:rPr lang="sr-Latn-RS" baseline="-25000" dirty="0" err="1"/>
              <a:t>An</a:t>
            </a:r>
            <a:r>
              <a:rPr lang="sr-Latn-RS" dirty="0"/>
              <a:t> (R)) ⨝</a:t>
            </a:r>
            <a:r>
              <a:rPr lang="sr-Latn-RS" baseline="-25000" dirty="0"/>
              <a:t>c</a:t>
            </a:r>
            <a:r>
              <a:rPr lang="sr-Latn-RS" dirty="0"/>
              <a:t> (π</a:t>
            </a:r>
            <a:r>
              <a:rPr lang="sr-Latn-RS" baseline="-25000" dirty="0"/>
              <a:t>B1, ..., </a:t>
            </a:r>
            <a:r>
              <a:rPr lang="sr-Latn-RS" baseline="-25000" dirty="0" err="1"/>
              <a:t>Bm</a:t>
            </a:r>
            <a:r>
              <a:rPr lang="sr-Latn-RS" dirty="0"/>
              <a:t> (S))</a:t>
            </a:r>
            <a:endParaRPr lang="en-US" dirty="0"/>
          </a:p>
          <a:p>
            <a:pPr>
              <a:buFont typeface="+mj-lt"/>
              <a:buAutoNum type="arabicPeriod" startAt="7"/>
            </a:pPr>
            <a:r>
              <a:rPr lang="sr-Latn-RS" dirty="0"/>
              <a:t>Komutativnost </a:t>
            </a:r>
            <a:r>
              <a:rPr lang="sr-Latn-RS" dirty="0" err="1"/>
              <a:t>skupovnih</a:t>
            </a:r>
            <a:r>
              <a:rPr lang="sr-Latn-RS" dirty="0"/>
              <a:t> operacija </a:t>
            </a:r>
            <a:endParaRPr lang="en-US" dirty="0" smtClean="0"/>
          </a:p>
          <a:p>
            <a:pPr>
              <a:buFont typeface="+mj-lt"/>
              <a:buAutoNum type="arabicPeriod" startAt="7"/>
            </a:pPr>
            <a:r>
              <a:rPr lang="sr-Latn-RS" dirty="0"/>
              <a:t>Asocijativnost spoja (⨝), unakrsnog proizvoda (×), unije (∪) i preseka (∩) </a:t>
            </a:r>
            <a:r>
              <a:rPr lang="en-US" dirty="0" smtClean="0"/>
              <a:t>– </a:t>
            </a:r>
          </a:p>
          <a:p>
            <a:pPr marL="0" indent="0">
              <a:buNone/>
            </a:pPr>
            <a:r>
              <a:rPr lang="sr-Latn-RS" dirty="0"/>
              <a:t>(R θ S) θ T ≡ R θ (S θ T</a:t>
            </a:r>
            <a:r>
              <a:rPr lang="sr-Latn-RS" dirty="0" smtClean="0"/>
              <a:t>)</a:t>
            </a:r>
            <a:r>
              <a:rPr lang="en-US" dirty="0" smtClean="0"/>
              <a:t>                           // </a:t>
            </a:r>
            <a:r>
              <a:rPr lang="en-US" dirty="0" err="1" smtClean="0"/>
              <a:t>gde</a:t>
            </a:r>
            <a:r>
              <a:rPr lang="en-US" dirty="0" smtClean="0"/>
              <a:t> je </a:t>
            </a:r>
            <a:r>
              <a:rPr lang="sr-Latn-RS" dirty="0" smtClean="0"/>
              <a:t>θ</a:t>
            </a:r>
            <a:r>
              <a:rPr lang="en-US" dirty="0" smtClean="0"/>
              <a:t> </a:t>
            </a:r>
            <a:r>
              <a:rPr lang="en-US" dirty="0" err="1" smtClean="0"/>
              <a:t>jedna</a:t>
            </a:r>
            <a:r>
              <a:rPr lang="en-US" dirty="0" smtClean="0"/>
              <a:t> od </a:t>
            </a:r>
            <a:r>
              <a:rPr lang="en-US" dirty="0" err="1" smtClean="0"/>
              <a:t>ovih</a:t>
            </a:r>
            <a:r>
              <a:rPr lang="en-US" dirty="0" smtClean="0"/>
              <a:t> </a:t>
            </a:r>
            <a:r>
              <a:rPr lang="en-US" dirty="0" err="1" smtClean="0"/>
              <a:t>operacija</a:t>
            </a:r>
            <a:endParaRPr lang="en-US" dirty="0" smtClean="0"/>
          </a:p>
          <a:p>
            <a:pPr>
              <a:buFont typeface="+mj-lt"/>
              <a:buAutoNum type="arabicPeriod" startAt="10"/>
            </a:pPr>
            <a:r>
              <a:rPr lang="sr-Latn-RS" dirty="0"/>
              <a:t>Zamena mesta selekcije (σ) i </a:t>
            </a:r>
            <a:r>
              <a:rPr lang="sr-Latn-RS" dirty="0" err="1"/>
              <a:t>skupovnih</a:t>
            </a:r>
            <a:r>
              <a:rPr lang="sr-Latn-RS" dirty="0"/>
              <a:t> </a:t>
            </a:r>
            <a:r>
              <a:rPr lang="sr-Latn-RS" dirty="0" smtClean="0"/>
              <a:t>operacija</a:t>
            </a:r>
            <a:r>
              <a:rPr lang="en-US" dirty="0" smtClean="0"/>
              <a:t> - </a:t>
            </a:r>
            <a:r>
              <a:rPr lang="sr-Latn-RS" dirty="0" err="1"/>
              <a:t>σ</a:t>
            </a:r>
            <a:r>
              <a:rPr lang="sr-Latn-RS" baseline="-25000" dirty="0" err="1"/>
              <a:t>c</a:t>
            </a:r>
            <a:r>
              <a:rPr lang="sr-Latn-RS" dirty="0"/>
              <a:t> (R θ S) ≡ (</a:t>
            </a:r>
            <a:r>
              <a:rPr lang="sr-Latn-RS" dirty="0" err="1"/>
              <a:t>σ</a:t>
            </a:r>
            <a:r>
              <a:rPr lang="sr-Latn-RS" baseline="-25000" dirty="0" err="1"/>
              <a:t>c</a:t>
            </a:r>
            <a:r>
              <a:rPr lang="sr-Latn-RS" dirty="0"/>
              <a:t> (R)) θ (</a:t>
            </a:r>
            <a:r>
              <a:rPr lang="sr-Latn-RS" dirty="0" err="1"/>
              <a:t>σ</a:t>
            </a:r>
            <a:r>
              <a:rPr lang="sr-Latn-RS" baseline="-25000" dirty="0" err="1"/>
              <a:t>c</a:t>
            </a:r>
            <a:r>
              <a:rPr lang="sr-Latn-RS" dirty="0"/>
              <a:t> (S))</a:t>
            </a:r>
            <a:endParaRPr lang="en-US" dirty="0"/>
          </a:p>
          <a:p>
            <a:pPr>
              <a:buFont typeface="+mj-lt"/>
              <a:buAutoNum type="arabicPeriod" startAt="10"/>
            </a:pPr>
            <a:r>
              <a:rPr lang="sr-Latn-RS" dirty="0"/>
              <a:t>Zamena mesta projekcije (π) i unije (∪) </a:t>
            </a:r>
            <a:r>
              <a:rPr lang="sr-Latn-RS" dirty="0" smtClean="0"/>
              <a:t>–</a:t>
            </a:r>
            <a:r>
              <a:rPr lang="en-US" dirty="0" smtClean="0"/>
              <a:t>  </a:t>
            </a:r>
            <a:r>
              <a:rPr lang="sr-Latn-RS" dirty="0"/>
              <a:t>π</a:t>
            </a:r>
            <a:r>
              <a:rPr lang="sr-Latn-RS" baseline="-25000" dirty="0"/>
              <a:t>L</a:t>
            </a:r>
            <a:r>
              <a:rPr lang="sr-Latn-RS" dirty="0"/>
              <a:t> (R ∪ S) ≡ (π</a:t>
            </a:r>
            <a:r>
              <a:rPr lang="sr-Latn-RS" baseline="-25000" dirty="0"/>
              <a:t>L</a:t>
            </a:r>
            <a:r>
              <a:rPr lang="sr-Latn-RS" dirty="0"/>
              <a:t> (R)) ∪ (π</a:t>
            </a:r>
            <a:r>
              <a:rPr lang="sr-Latn-RS" baseline="-25000" dirty="0"/>
              <a:t>L</a:t>
            </a:r>
            <a:r>
              <a:rPr lang="sr-Latn-RS" dirty="0"/>
              <a:t> (S))</a:t>
            </a:r>
            <a:endParaRPr lang="en-US" dirty="0"/>
          </a:p>
          <a:p>
            <a:pPr>
              <a:buFont typeface="+mj-lt"/>
              <a:buAutoNum type="arabicPeriod" startAt="10"/>
            </a:pPr>
            <a:r>
              <a:rPr lang="sr-Latn-RS" dirty="0" smtClean="0"/>
              <a:t>Zamena kombinacije selekcija – unakrsni proizvod (σ,×) operacijom spoja (⨝) –</a:t>
            </a:r>
            <a:r>
              <a:rPr lang="en-US" dirty="0" smtClean="0"/>
              <a:t> </a:t>
            </a:r>
          </a:p>
          <a:p>
            <a:pPr marL="0" indent="0">
              <a:buNone/>
            </a:pPr>
            <a:r>
              <a:rPr lang="sr-Latn-RS" dirty="0"/>
              <a:t>(</a:t>
            </a:r>
            <a:r>
              <a:rPr lang="sr-Latn-RS" dirty="0" err="1"/>
              <a:t>σ</a:t>
            </a:r>
            <a:r>
              <a:rPr lang="sr-Latn-RS" baseline="-25000" dirty="0" err="1"/>
              <a:t>c</a:t>
            </a:r>
            <a:r>
              <a:rPr lang="sr-Latn-RS" dirty="0"/>
              <a:t> (R × S)) ≡ (R ⨝</a:t>
            </a:r>
            <a:r>
              <a:rPr lang="sr-Latn-RS" baseline="-25000" dirty="0"/>
              <a:t>c</a:t>
            </a:r>
            <a:r>
              <a:rPr lang="sr-Latn-RS" dirty="0"/>
              <a:t> S)</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395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Osnovni algoritam optimizacije upita</a:t>
            </a:r>
            <a:endParaRPr lang="en-US" dirty="0"/>
          </a:p>
        </p:txBody>
      </p:sp>
      <p:sp>
        <p:nvSpPr>
          <p:cNvPr id="3" name="Content Placeholder 2"/>
          <p:cNvSpPr>
            <a:spLocks noGrp="1"/>
          </p:cNvSpPr>
          <p:nvPr>
            <p:ph idx="1"/>
          </p:nvPr>
        </p:nvSpPr>
        <p:spPr/>
        <p:txBody>
          <a:bodyPr/>
          <a:lstStyle/>
          <a:p>
            <a:pPr>
              <a:buFont typeface="+mj-lt"/>
              <a:buAutoNum type="arabicPeriod"/>
            </a:pPr>
            <a:r>
              <a:rPr lang="sr-Latn-RS" dirty="0" smtClean="0"/>
              <a:t>Razbijanje više selekcija povezanih konjunkcijom</a:t>
            </a:r>
          </a:p>
          <a:p>
            <a:pPr>
              <a:buFont typeface="+mj-lt"/>
              <a:buAutoNum type="arabicPeriod"/>
            </a:pPr>
            <a:r>
              <a:rPr lang="sr-Latn-RS" dirty="0" smtClean="0"/>
              <a:t>Spuštanje uslova selekcije na što je moguće niže delove stabla</a:t>
            </a:r>
          </a:p>
          <a:p>
            <a:pPr>
              <a:buFont typeface="+mj-lt"/>
              <a:buAutoNum type="arabicPeriod"/>
            </a:pPr>
            <a:r>
              <a:rPr lang="sr-Latn-RS" dirty="0" smtClean="0"/>
              <a:t>Preurediti redosled izvršavanja spojeva tako da tabele sa </a:t>
            </a:r>
            <a:r>
              <a:rPr lang="sr-Latn-RS" dirty="0" err="1" smtClean="0"/>
              <a:t>najrestriktivijim</a:t>
            </a:r>
            <a:r>
              <a:rPr lang="sr-Latn-RS" dirty="0" smtClean="0"/>
              <a:t> SELECT uslovima budu na početku i izbegavati izvršenje operacije unakrsnog spoja</a:t>
            </a:r>
          </a:p>
          <a:p>
            <a:pPr>
              <a:buFont typeface="+mj-lt"/>
              <a:buAutoNum type="arabicPeriod"/>
            </a:pPr>
            <a:r>
              <a:rPr lang="sr-Latn-RS" dirty="0" smtClean="0"/>
              <a:t>Zameniti operacije unakrsnog spoja i selekcije operacijom spoja</a:t>
            </a:r>
          </a:p>
          <a:p>
            <a:pPr>
              <a:buFont typeface="+mj-lt"/>
              <a:buAutoNum type="arabicPeriod"/>
            </a:pPr>
            <a:r>
              <a:rPr lang="sr-Latn-RS" dirty="0" smtClean="0"/>
              <a:t>Razbiti operacije projekcije na više operacija i pomeriti ih niz stablo što više moguće (po potrebi kreirati nove projekcije)</a:t>
            </a:r>
          </a:p>
          <a:p>
            <a:pPr>
              <a:buFont typeface="+mj-lt"/>
              <a:buAutoNum type="arabicPeriod"/>
            </a:pPr>
            <a:r>
              <a:rPr lang="sr-Latn-RS" dirty="0" smtClean="0"/>
              <a:t>Identifikovati </a:t>
            </a:r>
            <a:r>
              <a:rPr lang="sr-Latn-RS" dirty="0" err="1" smtClean="0"/>
              <a:t>podstabla</a:t>
            </a:r>
            <a:r>
              <a:rPr lang="sr-Latn-RS" dirty="0" smtClean="0"/>
              <a:t> koja predstavljaju grupe operacija koje se mogu odraditi zajedno primenom jednog algoritma</a:t>
            </a:r>
            <a:endParaRPr lang="en-US" dirty="0"/>
          </a:p>
        </p:txBody>
      </p:sp>
    </p:spTree>
    <p:extLst>
      <p:ext uri="{BB962C8B-B14F-4D97-AF65-F5344CB8AC3E}">
        <p14:creationId xmlns:p14="http://schemas.microsoft.com/office/powerpoint/2010/main" val="292219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15" y="3148124"/>
            <a:ext cx="5803234" cy="240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992" y="3148125"/>
            <a:ext cx="3922504" cy="2401338"/>
          </a:xfrm>
          <a:prstGeom prst="rect">
            <a:avLst/>
          </a:prstGeom>
        </p:spPr>
      </p:pic>
      <p:sp>
        <p:nvSpPr>
          <p:cNvPr id="6" name="TextBox 5"/>
          <p:cNvSpPr txBox="1"/>
          <p:nvPr/>
        </p:nvSpPr>
        <p:spPr>
          <a:xfrm>
            <a:off x="247815" y="2632841"/>
            <a:ext cx="3211135" cy="369332"/>
          </a:xfrm>
          <a:prstGeom prst="rect">
            <a:avLst/>
          </a:prstGeom>
          <a:noFill/>
        </p:spPr>
        <p:txBody>
          <a:bodyPr wrap="none" rtlCol="0">
            <a:spAutoFit/>
          </a:bodyPr>
          <a:lstStyle/>
          <a:p>
            <a:r>
              <a:rPr lang="sr-Latn-RS" dirty="0" smtClean="0"/>
              <a:t>Polazno operatorsko stablo</a:t>
            </a:r>
            <a:endParaRPr lang="en-US" dirty="0"/>
          </a:p>
        </p:txBody>
      </p:sp>
      <p:sp>
        <p:nvSpPr>
          <p:cNvPr id="7" name="TextBox 6"/>
          <p:cNvSpPr txBox="1"/>
          <p:nvPr/>
        </p:nvSpPr>
        <p:spPr>
          <a:xfrm>
            <a:off x="7361992" y="2423369"/>
            <a:ext cx="4493538" cy="369332"/>
          </a:xfrm>
          <a:prstGeom prst="rect">
            <a:avLst/>
          </a:prstGeom>
          <a:noFill/>
        </p:spPr>
        <p:txBody>
          <a:bodyPr wrap="none" rtlCol="0">
            <a:spAutoFit/>
          </a:bodyPr>
          <a:lstStyle/>
          <a:p>
            <a:r>
              <a:rPr lang="sr-Latn-RS" dirty="0" smtClean="0"/>
              <a:t>Operatorsko stablo nakon optimizacije</a:t>
            </a:r>
            <a:endParaRPr lang="en-US" dirty="0"/>
          </a:p>
        </p:txBody>
      </p:sp>
    </p:spTree>
    <p:extLst>
      <p:ext uri="{BB962C8B-B14F-4D97-AF65-F5344CB8AC3E}">
        <p14:creationId xmlns:p14="http://schemas.microsoft.com/office/powerpoint/2010/main" val="331884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Procena cene izvršenja upita i </a:t>
            </a:r>
            <a:r>
              <a:rPr lang="sr-Latn-RS" dirty="0" err="1" smtClean="0"/>
              <a:t>histogrami</a:t>
            </a:r>
            <a:endParaRPr lang="en-US" dirty="0"/>
          </a:p>
        </p:txBody>
      </p:sp>
      <p:sp>
        <p:nvSpPr>
          <p:cNvPr id="3" name="Content Placeholder 2"/>
          <p:cNvSpPr>
            <a:spLocks noGrp="1"/>
          </p:cNvSpPr>
          <p:nvPr>
            <p:ph idx="1"/>
          </p:nvPr>
        </p:nvSpPr>
        <p:spPr>
          <a:xfrm>
            <a:off x="818712" y="2222287"/>
            <a:ext cx="10554574" cy="2765349"/>
          </a:xfrm>
        </p:spPr>
        <p:txBody>
          <a:bodyPr/>
          <a:lstStyle/>
          <a:p>
            <a:r>
              <a:rPr lang="sr-Latn-RS" dirty="0" smtClean="0"/>
              <a:t>Sistemski katalog čuva informacije o svakoj tabeli. </a:t>
            </a:r>
          </a:p>
          <a:p>
            <a:pPr lvl="1"/>
            <a:r>
              <a:rPr lang="sr-Latn-RS" dirty="0" smtClean="0"/>
              <a:t>Osnovne informacije - veličina fajla tabele, prosečna veličina svakog zapisa, broj zapisa u tabeli, faktor blokiranja</a:t>
            </a:r>
          </a:p>
          <a:p>
            <a:pPr lvl="1"/>
            <a:r>
              <a:rPr lang="sr-Latn-RS" dirty="0" smtClean="0"/>
              <a:t>Dodatne informacije o atributima tabele – broj diskretnih vrednosti svakog atributa, prosečna selektivnost atributa</a:t>
            </a:r>
          </a:p>
          <a:p>
            <a:pPr marL="0" lvl="1" indent="457200"/>
            <a:r>
              <a:rPr lang="sr-Latn-RS" dirty="0" err="1" smtClean="0"/>
              <a:t>Histogram</a:t>
            </a:r>
            <a:r>
              <a:rPr lang="sr-Latn-RS" dirty="0" smtClean="0"/>
              <a:t> je struktura podataka koja </a:t>
            </a:r>
            <a:r>
              <a:rPr lang="sr-Latn-RS" dirty="0" err="1" smtClean="0"/>
              <a:t>aproksimira</a:t>
            </a:r>
            <a:r>
              <a:rPr lang="sr-Latn-RS" dirty="0" smtClean="0"/>
              <a:t> raspodelu vrednosti nekog atributa u tabeli. Postoje dve vrste </a:t>
            </a:r>
            <a:r>
              <a:rPr lang="sr-Latn-RS" dirty="0" err="1" smtClean="0"/>
              <a:t>histograma</a:t>
            </a:r>
            <a:r>
              <a:rPr lang="sr-Latn-RS" dirty="0" smtClean="0"/>
              <a:t> – </a:t>
            </a:r>
            <a:r>
              <a:rPr lang="sr-Latn-RS" dirty="0" err="1" smtClean="0"/>
              <a:t>histogrami</a:t>
            </a:r>
            <a:r>
              <a:rPr lang="sr-Latn-RS" dirty="0" smtClean="0"/>
              <a:t> iste širine i </a:t>
            </a:r>
            <a:r>
              <a:rPr lang="sr-Latn-RS" dirty="0" err="1" smtClean="0"/>
              <a:t>histogrami</a:t>
            </a:r>
            <a:r>
              <a:rPr lang="sr-Latn-RS" dirty="0" smtClean="0"/>
              <a:t> iste dubine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4808240"/>
            <a:ext cx="4704369" cy="1968089"/>
          </a:xfrm>
          <a:prstGeom prst="rect">
            <a:avLst/>
          </a:prstGeom>
        </p:spPr>
      </p:pic>
    </p:spTree>
    <p:extLst>
      <p:ext uri="{BB962C8B-B14F-4D97-AF65-F5344CB8AC3E}">
        <p14:creationId xmlns:p14="http://schemas.microsoft.com/office/powerpoint/2010/main" val="263866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Obrada upita kod Oracle baze podataka</a:t>
            </a:r>
            <a:endParaRPr lang="en-US" dirty="0"/>
          </a:p>
        </p:txBody>
      </p:sp>
      <p:sp>
        <p:nvSpPr>
          <p:cNvPr id="3" name="Content Placeholder 2"/>
          <p:cNvSpPr>
            <a:spLocks noGrp="1"/>
          </p:cNvSpPr>
          <p:nvPr>
            <p:ph idx="1"/>
          </p:nvPr>
        </p:nvSpPr>
        <p:spPr>
          <a:xfrm>
            <a:off x="818712" y="2222287"/>
            <a:ext cx="8175659" cy="3636511"/>
          </a:xfrm>
        </p:spPr>
        <p:txBody>
          <a:bodyPr/>
          <a:lstStyle/>
          <a:p>
            <a:pPr>
              <a:buFont typeface="+mj-lt"/>
              <a:buAutoNum type="arabicPeriod"/>
            </a:pPr>
            <a:r>
              <a:rPr lang="sr-Latn-RS" dirty="0" smtClean="0"/>
              <a:t>Prva faza u obradi je parsiranje SQL upita čiju je cilj da SQL upit pretvori u strukturu podataka koja se može kasnije koristiti u obradi. Parsiranje obuhvata:</a:t>
            </a:r>
          </a:p>
          <a:p>
            <a:pPr lvl="1"/>
            <a:r>
              <a:rPr lang="sr-Latn-RS" dirty="0" smtClean="0"/>
              <a:t>Sintaksnu analizu</a:t>
            </a:r>
          </a:p>
          <a:p>
            <a:pPr lvl="1"/>
            <a:r>
              <a:rPr lang="sr-Latn-RS" dirty="0" smtClean="0"/>
              <a:t>Semantičku analizu</a:t>
            </a:r>
          </a:p>
          <a:p>
            <a:pPr lvl="1"/>
            <a:r>
              <a:rPr lang="sr-Latn-RS" dirty="0" smtClean="0"/>
              <a:t>Proveru deljenog </a:t>
            </a:r>
            <a:r>
              <a:rPr lang="sr-Latn-RS" dirty="0" err="1" smtClean="0"/>
              <a:t>pool</a:t>
            </a:r>
            <a:r>
              <a:rPr lang="sr-Latn-RS" dirty="0" smtClean="0"/>
              <a:t>-a (</a:t>
            </a:r>
            <a:r>
              <a:rPr lang="sr-Latn-RS" dirty="0" err="1" smtClean="0"/>
              <a:t>shared</a:t>
            </a:r>
            <a:r>
              <a:rPr lang="sr-Latn-RS" dirty="0" smtClean="0"/>
              <a:t> </a:t>
            </a:r>
            <a:r>
              <a:rPr lang="sr-Latn-RS" dirty="0" err="1" smtClean="0"/>
              <a:t>pool</a:t>
            </a:r>
            <a:r>
              <a:rPr lang="sr-Latn-RS" dirty="0" smtClean="0"/>
              <a:t> </a:t>
            </a:r>
            <a:r>
              <a:rPr lang="sr-Latn-RS" dirty="0" err="1" smtClean="0"/>
              <a:t>check</a:t>
            </a:r>
            <a:r>
              <a:rPr lang="sr-Latn-RS" dirty="0" smtClean="0"/>
              <a:t>)</a:t>
            </a:r>
          </a:p>
          <a:p>
            <a:pPr marL="342900" lvl="1" indent="-342900">
              <a:buFont typeface="+mj-lt"/>
              <a:buAutoNum type="arabicPeriod" startAt="2"/>
            </a:pPr>
            <a:r>
              <a:rPr lang="sr-Latn-RS" dirty="0" smtClean="0"/>
              <a:t>Optimizacija upita</a:t>
            </a:r>
          </a:p>
        </p:txBody>
      </p:sp>
      <p:pic>
        <p:nvPicPr>
          <p:cNvPr id="4" name="Picture 3"/>
          <p:cNvPicPr>
            <a:picLocks noChangeAspect="1"/>
          </p:cNvPicPr>
          <p:nvPr/>
        </p:nvPicPr>
        <p:blipFill>
          <a:blip r:embed="rId2"/>
          <a:stretch>
            <a:fillRect/>
          </a:stretch>
        </p:blipFill>
        <p:spPr>
          <a:xfrm>
            <a:off x="9193876" y="2044930"/>
            <a:ext cx="2914519" cy="4289021"/>
          </a:xfrm>
          <a:prstGeom prst="rect">
            <a:avLst/>
          </a:prstGeom>
        </p:spPr>
      </p:pic>
    </p:spTree>
    <p:extLst>
      <p:ext uri="{BB962C8B-B14F-4D97-AF65-F5344CB8AC3E}">
        <p14:creationId xmlns:p14="http://schemas.microsoft.com/office/powerpoint/2010/main" val="2017451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173</TotalTime>
  <Words>1028</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Century Gothic</vt:lpstr>
      <vt:lpstr>Wingdings 2</vt:lpstr>
      <vt:lpstr>Quotable</vt:lpstr>
      <vt:lpstr>Obrada i optimizacija upita kod Oracle baze podataka</vt:lpstr>
      <vt:lpstr>Prevođenje SQL upita u blokove</vt:lpstr>
      <vt:lpstr>Reprezentacije SQL upita</vt:lpstr>
      <vt:lpstr>Osnovna pravila transformacije operatora relacione algebre</vt:lpstr>
      <vt:lpstr>Osnovna pravila transformacije operatora relacione algebre</vt:lpstr>
      <vt:lpstr>Osnovni algoritam optimizacije upita</vt:lpstr>
      <vt:lpstr>Primer</vt:lpstr>
      <vt:lpstr>Procena cene izvršenja upita i histogrami</vt:lpstr>
      <vt:lpstr>Obrada upita kod Oracle baze podataka</vt:lpstr>
      <vt:lpstr>Komponente optimizatora kod Oracle baze podataka</vt:lpstr>
      <vt:lpstr>Adaptivna obrada upita</vt:lpstr>
      <vt:lpstr>Transformacije upita kod Oracle baze podataka</vt:lpstr>
      <vt:lpstr>Zamena OR (ILI) izraza</vt:lpstr>
      <vt:lpstr>Spajanje pogleda (View merging)</vt:lpstr>
      <vt:lpstr>Spajanje pogleda (View merging)</vt:lpstr>
      <vt:lpstr>Izvršenje prvo prediakta (Predicate pushing)</vt:lpstr>
      <vt:lpstr>Izvršenje prvo prediakta (Predicate pushing) - Primer</vt:lpstr>
      <vt:lpstr>Odgnježdavanje podupita (Subquery unnesting)</vt:lpstr>
      <vt:lpstr>Prepisivanje upita materijalizovanim pogledom</vt:lpstr>
      <vt:lpstr>Prepisivanje upita materijalizovanim pogledom</vt:lpstr>
      <vt:lpstr>Hvala na pažnji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Obrada i optimizacija upita kod Oracle baze podataka</dc:title>
  <dc:creator>Uros Vukic</dc:creator>
  <cp:lastModifiedBy>Uros Vukic</cp:lastModifiedBy>
  <cp:revision>29</cp:revision>
  <dcterms:created xsi:type="dcterms:W3CDTF">2020-04-15T20:42:28Z</dcterms:created>
  <dcterms:modified xsi:type="dcterms:W3CDTF">2020-04-17T10:40:41Z</dcterms:modified>
</cp:coreProperties>
</file>