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84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3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83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6600" b="1" dirty="0" err="1" smtClean="0"/>
              <a:t>Distribuirane</a:t>
            </a:r>
            <a:r>
              <a:rPr lang="en-US" sz="6600" b="1" dirty="0" smtClean="0"/>
              <a:t> </a:t>
            </a:r>
            <a:r>
              <a:rPr lang="en-US" sz="6600" b="1" dirty="0" err="1"/>
              <a:t>baze</a:t>
            </a:r>
            <a:r>
              <a:rPr lang="en-US" sz="6600" b="1" dirty="0"/>
              <a:t> </a:t>
            </a:r>
            <a:r>
              <a:rPr lang="en-US" sz="6600" b="1" dirty="0" err="1"/>
              <a:t>podataka</a:t>
            </a:r>
            <a:r>
              <a:rPr lang="en-US" sz="6600" b="1" dirty="0"/>
              <a:t> </a:t>
            </a:r>
            <a:r>
              <a:rPr lang="en-US" sz="6600" b="1" dirty="0" err="1"/>
              <a:t>i</a:t>
            </a:r>
            <a:r>
              <a:rPr lang="en-US" sz="6600" b="1" dirty="0"/>
              <a:t> Couchbase </a:t>
            </a:r>
            <a:r>
              <a:rPr lang="en-US" sz="6600" b="1" dirty="0" err="1"/>
              <a:t>kao</a:t>
            </a:r>
            <a:r>
              <a:rPr lang="en-US" sz="6600" b="1" dirty="0"/>
              <a:t> </a:t>
            </a:r>
            <a:r>
              <a:rPr lang="en-US" sz="6600" b="1" dirty="0" smtClean="0"/>
              <a:t>primer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Couchbase baza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Couchbase je open source </a:t>
            </a:r>
            <a:r>
              <a:rPr lang="sr-Latn-RS" dirty="0" smtClean="0"/>
              <a:t>distribuirana baza podataka, nastala</a:t>
            </a:r>
            <a:r>
              <a:rPr lang="en-US" dirty="0" smtClean="0"/>
              <a:t> </a:t>
            </a:r>
            <a:r>
              <a:rPr lang="sr-Latn-RS" dirty="0" smtClean="0"/>
              <a:t>spajanjem</a:t>
            </a:r>
            <a:r>
              <a:rPr lang="en-US" dirty="0" smtClean="0"/>
              <a:t> </a:t>
            </a:r>
            <a:r>
              <a:rPr lang="sr-Latn-RS" dirty="0" smtClean="0"/>
              <a:t>dva rešenja baze podataka </a:t>
            </a:r>
            <a:r>
              <a:rPr lang="en-US" dirty="0" smtClean="0"/>
              <a:t>– </a:t>
            </a:r>
            <a:r>
              <a:rPr lang="sr-Latn-RS" dirty="0" err="1"/>
              <a:t>CouchDB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Membase</a:t>
            </a:r>
            <a:endParaRPr lang="en-US" dirty="0"/>
          </a:p>
          <a:p>
            <a:r>
              <a:rPr lang="en-US" dirty="0" smtClean="0"/>
              <a:t>S</a:t>
            </a:r>
            <a:r>
              <a:rPr lang="sr-Latn-RS" dirty="0" smtClean="0"/>
              <a:t>pada </a:t>
            </a:r>
            <a:r>
              <a:rPr lang="sr-Latn-RS" dirty="0"/>
              <a:t>u grupu </a:t>
            </a:r>
            <a:r>
              <a:rPr lang="sr-Latn-RS" dirty="0" err="1"/>
              <a:t>document</a:t>
            </a:r>
            <a:r>
              <a:rPr lang="sr-Latn-RS" dirty="0"/>
              <a:t> baza </a:t>
            </a:r>
            <a:r>
              <a:rPr lang="sr-Latn-RS" dirty="0" smtClean="0"/>
              <a:t>podataka</a:t>
            </a:r>
            <a:endParaRPr lang="en-US" dirty="0" smtClean="0"/>
          </a:p>
          <a:p>
            <a:r>
              <a:rPr lang="sr-Latn-RS" dirty="0"/>
              <a:t>Za predstavljanje upita ka bazi koristi se bogat upitni jezik nazvan </a:t>
            </a:r>
            <a:r>
              <a:rPr lang="sr-Latn-RS" dirty="0" smtClean="0"/>
              <a:t>N1QL</a:t>
            </a:r>
            <a:endParaRPr lang="en-US" dirty="0" smtClean="0"/>
          </a:p>
          <a:p>
            <a:r>
              <a:rPr lang="sr-Latn-RS" dirty="0"/>
              <a:t>Podaci se kod Couchbase servera mogu čuvati na dva načina - samo u radnoj memoriji (RAM) ili kombinovano u radnoj memoriji i na </a:t>
            </a:r>
            <a:r>
              <a:rPr lang="sr-Latn-RS" dirty="0" smtClean="0"/>
              <a:t>disku</a:t>
            </a:r>
            <a:endParaRPr lang="en-US" dirty="0" smtClean="0"/>
          </a:p>
          <a:p>
            <a:r>
              <a:rPr lang="sr-Latn-RS" dirty="0" smtClean="0"/>
              <a:t>Po CAP teoremi se može svrstati u CP ili AP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52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Couchbase </a:t>
            </a:r>
            <a:r>
              <a:rPr lang="sr-Latn-RS" dirty="0" smtClean="0"/>
              <a:t>klaster</a:t>
            </a:r>
            <a:r>
              <a:rPr lang="sr-Latn-RS" dirty="0"/>
              <a:t> </a:t>
            </a:r>
            <a:r>
              <a:rPr lang="sr-Latn-RS" dirty="0" smtClean="0"/>
              <a:t>i servisi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Couchbase klaster se sastoji od jedne ili više instanci Couchbase servera pri čemu se svaki server pokreće na nezavisnom </a:t>
            </a:r>
            <a:r>
              <a:rPr lang="sr-Latn-RS" dirty="0" smtClean="0"/>
              <a:t>čvoru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sr-Latn-RS" dirty="0" smtClean="0"/>
              <a:t>a </a:t>
            </a:r>
            <a:r>
              <a:rPr lang="sr-Latn-RS" dirty="0"/>
              <a:t>svakom čvoru je pokrenut Couchbase </a:t>
            </a:r>
            <a:r>
              <a:rPr lang="sr-Latn-RS" dirty="0" err="1"/>
              <a:t>Cluster</a:t>
            </a:r>
            <a:r>
              <a:rPr lang="sr-Latn-RS" dirty="0"/>
              <a:t> </a:t>
            </a:r>
            <a:r>
              <a:rPr lang="sr-Latn-RS" dirty="0" err="1"/>
              <a:t>Manager</a:t>
            </a:r>
            <a:r>
              <a:rPr lang="sr-Latn-RS" dirty="0"/>
              <a:t> koji upravlja komunikacijom između čvorova i obezbeđuje da su svi čvorovi </a:t>
            </a:r>
            <a:r>
              <a:rPr lang="sr-Latn-RS" dirty="0" smtClean="0"/>
              <a:t>stabilni</a:t>
            </a:r>
          </a:p>
          <a:p>
            <a:r>
              <a:rPr lang="sr-Latn-RS" dirty="0"/>
              <a:t>Svaki servis se može </a:t>
            </a:r>
            <a:r>
              <a:rPr lang="sr-Latn-RS" dirty="0" err="1"/>
              <a:t>deploy-ovati</a:t>
            </a:r>
            <a:r>
              <a:rPr lang="sr-Latn-RS" dirty="0"/>
              <a:t> i održavati nezavisno od ostalih i na taj način obezbeđuje veliku sposobnost </a:t>
            </a:r>
            <a:r>
              <a:rPr lang="sr-Latn-RS" dirty="0" err="1"/>
              <a:t>skaliranja</a:t>
            </a:r>
            <a:r>
              <a:rPr lang="sr-Latn-RS" dirty="0"/>
              <a:t> </a:t>
            </a:r>
            <a:r>
              <a:rPr lang="sr-Latn-RS" dirty="0" smtClean="0"/>
              <a:t>sistema</a:t>
            </a:r>
          </a:p>
          <a:p>
            <a:r>
              <a:rPr lang="sr-Latn-RS" dirty="0" smtClean="0"/>
              <a:t>Couchbase podržava sledeće servise: Data, </a:t>
            </a:r>
            <a:r>
              <a:rPr lang="sr-Latn-RS" dirty="0" err="1" smtClean="0"/>
              <a:t>Query</a:t>
            </a:r>
            <a:r>
              <a:rPr lang="sr-Latn-RS" dirty="0" smtClean="0"/>
              <a:t>, </a:t>
            </a:r>
            <a:r>
              <a:rPr lang="sr-Latn-RS" dirty="0" err="1" smtClean="0"/>
              <a:t>Index</a:t>
            </a:r>
            <a:r>
              <a:rPr lang="sr-Latn-RS" dirty="0" smtClean="0"/>
              <a:t>, </a:t>
            </a:r>
            <a:r>
              <a:rPr lang="sr-Latn-RS" dirty="0" err="1" smtClean="0"/>
              <a:t>Search</a:t>
            </a:r>
            <a:r>
              <a:rPr lang="sr-Latn-RS" dirty="0" smtClean="0"/>
              <a:t>, </a:t>
            </a:r>
            <a:r>
              <a:rPr lang="sr-Latn-RS" dirty="0" err="1" smtClean="0"/>
              <a:t>Analytics</a:t>
            </a:r>
            <a:r>
              <a:rPr lang="sr-Latn-RS" dirty="0" smtClean="0"/>
              <a:t>, </a:t>
            </a:r>
            <a:r>
              <a:rPr lang="sr-Latn-RS" dirty="0" err="1" smtClean="0"/>
              <a:t>Eventing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9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dva Couchbase klastera</a:t>
            </a:r>
            <a:endParaRPr lang="en-US" dirty="0"/>
          </a:p>
        </p:txBody>
      </p:sp>
      <p:pic>
        <p:nvPicPr>
          <p:cNvPr id="4" name="Picture 3" descr="cbClusterWithServicesDevelop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5" y="2374174"/>
            <a:ext cx="5852660" cy="37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bClusterWithServicesProductio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70" y="2374174"/>
            <a:ext cx="5682343" cy="374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27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podataka i </a:t>
            </a:r>
            <a:r>
              <a:rPr lang="sr-Latn-RS" dirty="0" err="1" smtClean="0"/>
              <a:t>bucketi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787345" cy="4592811"/>
          </a:xfrm>
        </p:spPr>
        <p:txBody>
          <a:bodyPr/>
          <a:lstStyle/>
          <a:p>
            <a:r>
              <a:rPr lang="sr-Latn-RS" dirty="0"/>
              <a:t>Maksimalna veličina podatka </a:t>
            </a:r>
            <a:r>
              <a:rPr lang="sr-Latn-RS"/>
              <a:t>je </a:t>
            </a:r>
            <a:r>
              <a:rPr lang="sr-Latn-RS" smtClean="0"/>
              <a:t>20 MB </a:t>
            </a:r>
            <a:endParaRPr lang="sr-Latn-RS" dirty="0" smtClean="0"/>
          </a:p>
          <a:p>
            <a:r>
              <a:rPr lang="sr-Latn-RS" dirty="0" smtClean="0"/>
              <a:t>Podaci </a:t>
            </a:r>
            <a:r>
              <a:rPr lang="sr-Latn-RS" dirty="0"/>
              <a:t>se mogu čuvati u dva </a:t>
            </a:r>
            <a:r>
              <a:rPr lang="sr-Latn-RS" dirty="0" smtClean="0"/>
              <a:t>formata – </a:t>
            </a:r>
            <a:r>
              <a:rPr lang="sr-Latn-RS" dirty="0" err="1" smtClean="0"/>
              <a:t>Binary</a:t>
            </a:r>
            <a:r>
              <a:rPr lang="sr-Latn-RS" dirty="0" smtClean="0"/>
              <a:t> ili JSON formatu</a:t>
            </a:r>
          </a:p>
          <a:p>
            <a:r>
              <a:rPr lang="sr-Latn-RS" dirty="0"/>
              <a:t>Couchbase server čuva podatke u </a:t>
            </a:r>
            <a:r>
              <a:rPr lang="sr-Latn-RS" dirty="0" err="1"/>
              <a:t>Bucket</a:t>
            </a:r>
            <a:r>
              <a:rPr lang="sr-Latn-RS" dirty="0"/>
              <a:t>-ima koji povezuju logički povezane grupe </a:t>
            </a:r>
            <a:r>
              <a:rPr lang="sr-Latn-RS" dirty="0" err="1"/>
              <a:t>key-value</a:t>
            </a:r>
            <a:r>
              <a:rPr lang="sr-Latn-RS" dirty="0"/>
              <a:t> </a:t>
            </a:r>
            <a:r>
              <a:rPr lang="sr-Latn-RS" dirty="0" smtClean="0"/>
              <a:t>parova</a:t>
            </a:r>
          </a:p>
          <a:p>
            <a:r>
              <a:rPr lang="sr-Latn-RS" dirty="0"/>
              <a:t>Svaki klaster može sadržati najviše 30 </a:t>
            </a:r>
            <a:r>
              <a:rPr lang="sr-Latn-RS" dirty="0" err="1" smtClean="0"/>
              <a:t>bucket</a:t>
            </a:r>
            <a:r>
              <a:rPr lang="sr-Latn-RS" dirty="0" smtClean="0"/>
              <a:t>-a</a:t>
            </a:r>
          </a:p>
          <a:p>
            <a:r>
              <a:rPr lang="sr-Latn-RS" dirty="0" smtClean="0"/>
              <a:t>Postoje 3 vrste </a:t>
            </a:r>
            <a:r>
              <a:rPr lang="sr-Latn-RS" dirty="0" err="1" smtClean="0"/>
              <a:t>bucketa</a:t>
            </a:r>
            <a:r>
              <a:rPr lang="sr-Latn-RS" dirty="0" smtClean="0"/>
              <a:t>: </a:t>
            </a:r>
          </a:p>
          <a:p>
            <a:pPr lvl="1"/>
            <a:r>
              <a:rPr lang="sr-Latn-RS" dirty="0"/>
              <a:t>Couchbase </a:t>
            </a:r>
            <a:r>
              <a:rPr lang="sr-Latn-RS" dirty="0" err="1" smtClean="0"/>
              <a:t>bucket</a:t>
            </a:r>
            <a:endParaRPr lang="sr-Latn-RS" dirty="0" smtClean="0"/>
          </a:p>
          <a:p>
            <a:pPr lvl="1"/>
            <a:r>
              <a:rPr lang="sr-Latn-RS" dirty="0" err="1"/>
              <a:t>Ephemeral</a:t>
            </a:r>
            <a:r>
              <a:rPr lang="sr-Latn-RS" dirty="0"/>
              <a:t> </a:t>
            </a:r>
            <a:r>
              <a:rPr lang="sr-Latn-RS" dirty="0" err="1" smtClean="0"/>
              <a:t>bucket</a:t>
            </a:r>
            <a:endParaRPr lang="sr-Latn-RS" dirty="0" smtClean="0"/>
          </a:p>
          <a:p>
            <a:pPr lvl="1"/>
            <a:r>
              <a:rPr lang="sr-Latn-RS" dirty="0" err="1"/>
              <a:t>Memcached</a:t>
            </a:r>
            <a:r>
              <a:rPr lang="sr-Latn-RS" dirty="0"/>
              <a:t> </a:t>
            </a:r>
            <a:r>
              <a:rPr lang="sr-Latn-RS" dirty="0" err="1"/>
              <a:t>bucket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1026" name="Picture 2" descr="item-maximum-siz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44" y="2052918"/>
            <a:ext cx="4660342" cy="36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Trajnost upisa (</a:t>
            </a:r>
            <a:r>
              <a:rPr lang="sr-Latn-RS" dirty="0" err="1" smtClean="0"/>
              <a:t>Durability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Klijenti navode prilikom upisa nivo trajnosti koji zahtevaju</a:t>
            </a:r>
          </a:p>
          <a:p>
            <a:r>
              <a:rPr lang="sr-Latn-RS" dirty="0"/>
              <a:t>Couchbase podržava trajnost upisa samo na nivou jednog </a:t>
            </a:r>
            <a:r>
              <a:rPr lang="sr-Latn-RS" dirty="0" smtClean="0"/>
              <a:t>dokumenta</a:t>
            </a:r>
          </a:p>
          <a:p>
            <a:r>
              <a:rPr lang="sr-Latn-RS" dirty="0"/>
              <a:t>Trajni upis je moguće obaviti nad najviše dve replike </a:t>
            </a:r>
            <a:r>
              <a:rPr lang="sr-Latn-RS" dirty="0" smtClean="0"/>
              <a:t>podataka</a:t>
            </a:r>
          </a:p>
          <a:p>
            <a:r>
              <a:rPr lang="sr-Latn-RS" dirty="0"/>
              <a:t>Couchbase </a:t>
            </a:r>
            <a:r>
              <a:rPr lang="sr-Latn-RS" dirty="0" smtClean="0"/>
              <a:t>podržava dve vrste upisa – regularni i trajni upis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1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Transakcije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Atomičnost</a:t>
            </a:r>
            <a:r>
              <a:rPr lang="sr-Latn-RS" dirty="0"/>
              <a:t> je podržana kroz operacije dodavanja, ažuriranja i brisanja kroz bilo koji broj dokumenata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Trajnost </a:t>
            </a:r>
            <a:r>
              <a:rPr lang="sr-Latn-RS" dirty="0"/>
              <a:t>je obezbeđena sinhronim upisom</a:t>
            </a:r>
            <a:endParaRPr lang="sr-Latn-RS" dirty="0" smtClean="0"/>
          </a:p>
          <a:p>
            <a:r>
              <a:rPr lang="sr-Latn-RS" dirty="0" smtClean="0"/>
              <a:t>Couchbase </a:t>
            </a:r>
            <a:r>
              <a:rPr lang="sr-Latn-RS" dirty="0"/>
              <a:t>podržava </a:t>
            </a:r>
            <a:r>
              <a:rPr lang="sr-Latn-RS" dirty="0" smtClean="0"/>
              <a:t>samo </a:t>
            </a:r>
            <a:r>
              <a:rPr lang="sr-Latn-RS" dirty="0" err="1" smtClean="0"/>
              <a:t>Read</a:t>
            </a:r>
            <a:r>
              <a:rPr lang="sr-Latn-RS" dirty="0" smtClean="0"/>
              <a:t> </a:t>
            </a:r>
            <a:r>
              <a:rPr lang="sr-Latn-RS" dirty="0" err="1" smtClean="0"/>
              <a:t>Commited</a:t>
            </a:r>
            <a:r>
              <a:rPr lang="sr-Latn-RS" dirty="0" smtClean="0"/>
              <a:t> nivo izolacije</a:t>
            </a:r>
          </a:p>
          <a:p>
            <a:r>
              <a:rPr lang="sr-Latn-RS" dirty="0" smtClean="0"/>
              <a:t>Transakcija </a:t>
            </a:r>
            <a:r>
              <a:rPr lang="sr-Latn-RS" dirty="0"/>
              <a:t>čuva izmene obavljane nad dokumentom kao </a:t>
            </a:r>
            <a:r>
              <a:rPr lang="sr-Latn-RS" dirty="0" err="1"/>
              <a:t>Extended</a:t>
            </a:r>
            <a:r>
              <a:rPr lang="sr-Latn-RS" dirty="0"/>
              <a:t> </a:t>
            </a:r>
            <a:r>
              <a:rPr lang="sr-Latn-RS" dirty="0" smtClean="0"/>
              <a:t>atribut dokumenta, to ima za posledicu ograničenje veličine dokumenata koji podržavaju transakcije na 10 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0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Dostupnost (</a:t>
            </a:r>
            <a:r>
              <a:rPr lang="sr-Latn-RS" dirty="0" err="1" smtClean="0"/>
              <a:t>Availability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126288" cy="4195481"/>
          </a:xfrm>
        </p:spPr>
        <p:txBody>
          <a:bodyPr/>
          <a:lstStyle/>
          <a:p>
            <a:r>
              <a:rPr lang="sr-Latn-RS" dirty="0"/>
              <a:t>Podaci se automatski distribuiraju među čvorovima </a:t>
            </a:r>
            <a:r>
              <a:rPr lang="sr-Latn-RS" dirty="0" smtClean="0"/>
              <a:t>klastera</a:t>
            </a:r>
          </a:p>
          <a:p>
            <a:r>
              <a:rPr lang="sr-Latn-RS" dirty="0"/>
              <a:t>Svaki </a:t>
            </a:r>
            <a:r>
              <a:rPr lang="sr-Latn-RS" dirty="0" err="1"/>
              <a:t>bucket</a:t>
            </a:r>
            <a:r>
              <a:rPr lang="sr-Latn-RS" dirty="0"/>
              <a:t> se čuva na Data </a:t>
            </a:r>
            <a:r>
              <a:rPr lang="sr-Latn-RS" dirty="0" err="1" smtClean="0"/>
              <a:t>Service</a:t>
            </a:r>
            <a:r>
              <a:rPr lang="sr-Latn-RS" dirty="0" smtClean="0"/>
              <a:t> </a:t>
            </a:r>
            <a:r>
              <a:rPr lang="sr-Latn-RS" dirty="0"/>
              <a:t>čvorovima kao 1024 </a:t>
            </a:r>
            <a:r>
              <a:rPr lang="sr-Latn-RS" dirty="0" err="1"/>
              <a:t>vBucket</a:t>
            </a:r>
            <a:r>
              <a:rPr lang="sr-Latn-RS" dirty="0"/>
              <a:t> (</a:t>
            </a:r>
            <a:r>
              <a:rPr lang="sr-Latn-RS" dirty="0" err="1"/>
              <a:t>virutal</a:t>
            </a:r>
            <a:r>
              <a:rPr lang="sr-Latn-RS" dirty="0"/>
              <a:t> </a:t>
            </a:r>
            <a:r>
              <a:rPr lang="sr-Latn-RS" dirty="0" err="1"/>
              <a:t>bucket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Couchbase podržava dve vrste replikacije:</a:t>
            </a:r>
          </a:p>
          <a:p>
            <a:pPr lvl="1"/>
            <a:r>
              <a:rPr lang="sr-Latn-RS" dirty="0"/>
              <a:t>Lokalna (</a:t>
            </a:r>
            <a:r>
              <a:rPr lang="sr-Latn-RS" dirty="0" err="1"/>
              <a:t>Local</a:t>
            </a:r>
            <a:r>
              <a:rPr lang="sr-Latn-RS" dirty="0"/>
              <a:t>) ili replikacija unutar klastera uključuje </a:t>
            </a:r>
            <a:r>
              <a:rPr lang="sr-Latn-RS" dirty="0" err="1"/>
              <a:t>repliciranje</a:t>
            </a:r>
            <a:r>
              <a:rPr lang="sr-Latn-RS" dirty="0"/>
              <a:t> podataka između čvorova </a:t>
            </a:r>
            <a:r>
              <a:rPr lang="sr-Latn-RS" dirty="0" smtClean="0"/>
              <a:t>klastera</a:t>
            </a:r>
          </a:p>
          <a:p>
            <a:pPr lvl="1"/>
            <a:r>
              <a:rPr lang="sr-Latn-RS" dirty="0"/>
              <a:t>Udaljena (</a:t>
            </a:r>
            <a:r>
              <a:rPr lang="sr-Latn-RS" dirty="0" err="1"/>
              <a:t>Remote</a:t>
            </a:r>
            <a:r>
              <a:rPr lang="sr-Latn-RS" dirty="0"/>
              <a:t>) ili replikacija između Data centara (</a:t>
            </a:r>
            <a:r>
              <a:rPr lang="sr-Latn-RS" dirty="0" err="1"/>
              <a:t>Cross</a:t>
            </a:r>
            <a:r>
              <a:rPr lang="sr-Latn-RS" dirty="0"/>
              <a:t> Data </a:t>
            </a:r>
            <a:r>
              <a:rPr lang="sr-Latn-RS" dirty="0" err="1"/>
              <a:t>Center</a:t>
            </a:r>
            <a:r>
              <a:rPr lang="sr-Latn-RS" dirty="0"/>
              <a:t> </a:t>
            </a:r>
            <a:r>
              <a:rPr lang="sr-Latn-RS" dirty="0" err="1"/>
              <a:t>Replication</a:t>
            </a:r>
            <a:r>
              <a:rPr lang="sr-Latn-RS" dirty="0"/>
              <a:t> – XDCR) podrazumeva razmenu podataka između različitih klastera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1" y="3585126"/>
            <a:ext cx="3931566" cy="28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2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pic>
        <p:nvPicPr>
          <p:cNvPr id="2050" name="Picture 2" descr="Untitle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7" y="570980"/>
            <a:ext cx="4339485" cy="59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Untitled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b="25940"/>
          <a:stretch>
            <a:fillRect/>
          </a:stretch>
        </p:blipFill>
        <p:spPr bwMode="auto">
          <a:xfrm>
            <a:off x="646111" y="1924739"/>
            <a:ext cx="59404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6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Java </a:t>
            </a:r>
            <a:r>
              <a:rPr lang="sr-Latn-RS" dirty="0" err="1" smtClean="0"/>
              <a:t>App</a:t>
            </a:r>
            <a:endParaRPr lang="en-US" dirty="0"/>
          </a:p>
        </p:txBody>
      </p:sp>
      <p:pic>
        <p:nvPicPr>
          <p:cNvPr id="3074" name="Picture 2" descr="Untitle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1" y="2602593"/>
            <a:ext cx="59404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Untitle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2" y="1298801"/>
            <a:ext cx="5938838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23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489475" cy="1400530"/>
          </a:xfrm>
        </p:spPr>
        <p:txBody>
          <a:bodyPr/>
          <a:lstStyle/>
          <a:p>
            <a:r>
              <a:rPr lang="sr-Latn-RS" dirty="0" smtClean="0"/>
              <a:t>Primer – Transakcija i regularni upis</a:t>
            </a:r>
            <a:endParaRPr lang="en-US" dirty="0"/>
          </a:p>
        </p:txBody>
      </p:sp>
      <p:pic>
        <p:nvPicPr>
          <p:cNvPr id="4098" name="Picture 2" descr="Untitl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15" y="452718"/>
            <a:ext cx="4498974" cy="63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160135"/>
            <a:ext cx="5940425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7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distribuiranih baza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Tradicionalne centralizovane sisteme </a:t>
            </a:r>
            <a:endParaRPr lang="en-US" dirty="0" smtClean="0"/>
          </a:p>
          <a:p>
            <a:r>
              <a:rPr lang="sr-Latn-RS" dirty="0"/>
              <a:t>Potpuno distribuirane baze </a:t>
            </a:r>
            <a:r>
              <a:rPr lang="sr-Latn-RS" dirty="0" smtClean="0"/>
              <a:t>podataka</a:t>
            </a:r>
            <a:endParaRPr lang="en-US" dirty="0" smtClean="0"/>
          </a:p>
          <a:p>
            <a:r>
              <a:rPr lang="sr-Latn-RS" dirty="0"/>
              <a:t>Federativne baze podataka (</a:t>
            </a:r>
            <a:r>
              <a:rPr lang="sr-Latn-RS" dirty="0" smtClean="0"/>
              <a:t>FDBS</a:t>
            </a:r>
            <a:r>
              <a:rPr lang="sr-Latn-RS" dirty="0"/>
              <a:t>) </a:t>
            </a:r>
            <a:endParaRPr lang="en-US" dirty="0" smtClean="0"/>
          </a:p>
          <a:p>
            <a:r>
              <a:rPr lang="sr-Latn-RS" dirty="0"/>
              <a:t>Sistemi više baza podataka</a:t>
            </a:r>
            <a:endParaRPr lang="en-US" dirty="0"/>
          </a:p>
        </p:txBody>
      </p:sp>
      <p:pic>
        <p:nvPicPr>
          <p:cNvPr id="1026" name="Picture 2" descr="Untitle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73" y="2052918"/>
            <a:ext cx="5329308" cy="365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Transakcija i regularni upis</a:t>
            </a:r>
            <a:endParaRPr lang="en-US" dirty="0"/>
          </a:p>
        </p:txBody>
      </p:sp>
      <p:pic>
        <p:nvPicPr>
          <p:cNvPr id="5122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18" y="1497021"/>
            <a:ext cx="7570107" cy="536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52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– Dva klijenta sa konkurentnim transakcijama</a:t>
            </a:r>
            <a:endParaRPr lang="en-US" dirty="0"/>
          </a:p>
        </p:txBody>
      </p:sp>
      <p:pic>
        <p:nvPicPr>
          <p:cNvPr id="6146" name="Picture 2" descr="Untitle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79039"/>
            <a:ext cx="8404451" cy="458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87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468" y="2706062"/>
            <a:ext cx="9404723" cy="1400530"/>
          </a:xfrm>
        </p:spPr>
        <p:txBody>
          <a:bodyPr/>
          <a:lstStyle/>
          <a:p>
            <a:r>
              <a:rPr lang="sr-Latn-RS" sz="7200" dirty="0" smtClean="0"/>
              <a:t>Hvala na pažnji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8015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distribuiranih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982803" cy="4195481"/>
          </a:xfrm>
        </p:spPr>
        <p:txBody>
          <a:bodyPr/>
          <a:lstStyle/>
          <a:p>
            <a:r>
              <a:rPr lang="sr-Latn-RS" dirty="0"/>
              <a:t>Sistem se prikazuje korisnicima kao konzistentan i objedinjen pogled (</a:t>
            </a:r>
            <a:r>
              <a:rPr lang="sr-Latn-RS" dirty="0" err="1"/>
              <a:t>view</a:t>
            </a:r>
            <a:r>
              <a:rPr lang="sr-Latn-RS" dirty="0"/>
              <a:t>) koji prikazuje logičku strukturu podataka distribuiranih po svim čvorovima </a:t>
            </a:r>
            <a:r>
              <a:rPr lang="sr-Latn-RS" dirty="0" smtClean="0"/>
              <a:t>sistema</a:t>
            </a:r>
            <a:endParaRPr lang="en-US" dirty="0" smtClean="0"/>
          </a:p>
          <a:p>
            <a:r>
              <a:rPr lang="sr-Latn-RS" dirty="0" smtClean="0"/>
              <a:t>Globalna šema - </a:t>
            </a:r>
            <a:r>
              <a:rPr lang="pl-PL" dirty="0"/>
              <a:t>obezbeđuje transparentnost u odnosu na </a:t>
            </a:r>
            <a:r>
              <a:rPr lang="pl-PL" dirty="0" smtClean="0"/>
              <a:t>računarsku mrežu</a:t>
            </a:r>
          </a:p>
          <a:p>
            <a:r>
              <a:rPr lang="sr-Latn-RS" dirty="0" smtClean="0"/>
              <a:t>Svaki </a:t>
            </a:r>
            <a:r>
              <a:rPr lang="sr-Latn-RS" dirty="0"/>
              <a:t>čvor </a:t>
            </a:r>
            <a:r>
              <a:rPr lang="sr-Latn-RS" dirty="0" smtClean="0"/>
              <a:t>poseduje </a:t>
            </a:r>
            <a:r>
              <a:rPr lang="sr-Latn-RS" dirty="0"/>
              <a:t>svoju lokalnu internu </a:t>
            </a:r>
            <a:r>
              <a:rPr lang="sr-Latn-RS" dirty="0" smtClean="0"/>
              <a:t>šemu</a:t>
            </a:r>
          </a:p>
          <a:p>
            <a:r>
              <a:rPr lang="sr-Latn-RS" dirty="0"/>
              <a:t>Logička organizacija podataka u svakom čvoru je definisana lokalnom konceptualnom šemom</a:t>
            </a:r>
            <a:endParaRPr lang="en-US" b="1" dirty="0"/>
          </a:p>
        </p:txBody>
      </p:sp>
      <p:pic>
        <p:nvPicPr>
          <p:cNvPr id="2050" name="Picture 2" descr="Untitle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96" y="2973032"/>
            <a:ext cx="3927475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federativnih baza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252678" cy="4195481"/>
          </a:xfrm>
        </p:spPr>
        <p:txBody>
          <a:bodyPr/>
          <a:lstStyle/>
          <a:p>
            <a:r>
              <a:rPr lang="sr-Latn-RS" dirty="0" smtClean="0"/>
              <a:t>Konceptualna </a:t>
            </a:r>
            <a:r>
              <a:rPr lang="sr-Latn-RS" dirty="0"/>
              <a:t>šema komponente </a:t>
            </a:r>
            <a:r>
              <a:rPr lang="sr-Latn-RS" dirty="0" smtClean="0"/>
              <a:t>pojedinačne baze podataka</a:t>
            </a:r>
          </a:p>
          <a:p>
            <a:r>
              <a:rPr lang="sr-Latn-RS" dirty="0" err="1" smtClean="0"/>
              <a:t>Komponentna</a:t>
            </a:r>
            <a:r>
              <a:rPr lang="sr-Latn-RS" dirty="0" smtClean="0"/>
              <a:t> </a:t>
            </a:r>
            <a:r>
              <a:rPr lang="sr-Latn-RS" dirty="0"/>
              <a:t>šema je izvedena prevođenjem lokalne šeme u </a:t>
            </a:r>
            <a:r>
              <a:rPr lang="sr-Latn-RS" dirty="0" smtClean="0"/>
              <a:t>zajednički </a:t>
            </a:r>
            <a:r>
              <a:rPr lang="sr-Latn-RS" dirty="0"/>
              <a:t>model podataka </a:t>
            </a:r>
            <a:endParaRPr lang="sr-Latn-RS" dirty="0" smtClean="0"/>
          </a:p>
          <a:p>
            <a:r>
              <a:rPr lang="sr-Latn-RS" dirty="0"/>
              <a:t>Eksportovana šema predstavlja podskup </a:t>
            </a:r>
            <a:r>
              <a:rPr lang="sr-Latn-RS" dirty="0" err="1"/>
              <a:t>komponentne</a:t>
            </a:r>
            <a:r>
              <a:rPr lang="sr-Latn-RS" dirty="0"/>
              <a:t> šeme koji je dostupan </a:t>
            </a:r>
            <a:r>
              <a:rPr lang="sr-Latn-RS" dirty="0" smtClean="0"/>
              <a:t>FDBS-u</a:t>
            </a:r>
          </a:p>
          <a:p>
            <a:r>
              <a:rPr lang="sr-Latn-RS" dirty="0"/>
              <a:t>Federativna šema je globalna šema ili pogled koja nastaje kao rezultat integracije svih eksportovanih šema</a:t>
            </a:r>
            <a:endParaRPr lang="en-US" dirty="0"/>
          </a:p>
        </p:txBody>
      </p:sp>
      <p:pic>
        <p:nvPicPr>
          <p:cNvPr id="3074" name="Picture 2" descr="Screenshot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0" y="2321858"/>
            <a:ext cx="3387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Fragmentacija i replikacija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Tipovi fragmentacije podataka kod distribuiranih baza podataka:</a:t>
            </a:r>
          </a:p>
          <a:p>
            <a:r>
              <a:rPr lang="sr-Latn-RS" dirty="0" smtClean="0"/>
              <a:t>Horizontalna</a:t>
            </a:r>
          </a:p>
          <a:p>
            <a:r>
              <a:rPr lang="sr-Latn-RS" dirty="0" smtClean="0"/>
              <a:t>Vertikalna</a:t>
            </a:r>
          </a:p>
          <a:p>
            <a:r>
              <a:rPr lang="sr-Latn-RS" dirty="0" smtClean="0"/>
              <a:t>Kombinovana</a:t>
            </a:r>
          </a:p>
          <a:p>
            <a:pPr marL="0" indent="0">
              <a:buNone/>
            </a:pPr>
            <a:r>
              <a:rPr lang="sr-Latn-RS" dirty="0" smtClean="0"/>
              <a:t>Vrste replikacije podataka:</a:t>
            </a:r>
          </a:p>
          <a:p>
            <a:r>
              <a:rPr lang="sr-Latn-RS" dirty="0" smtClean="0"/>
              <a:t>Potpuno replicirana baza podataka</a:t>
            </a:r>
          </a:p>
          <a:p>
            <a:r>
              <a:rPr lang="sr-Latn-RS" dirty="0" smtClean="0"/>
              <a:t>Sistemi bez </a:t>
            </a:r>
            <a:r>
              <a:rPr lang="sr-Latn-RS" dirty="0" err="1" smtClean="0"/>
              <a:t>repliciranih</a:t>
            </a:r>
            <a:r>
              <a:rPr lang="sr-Latn-RS" dirty="0" smtClean="0"/>
              <a:t> podataka</a:t>
            </a:r>
          </a:p>
          <a:p>
            <a:r>
              <a:rPr lang="sr-Latn-RS" dirty="0" smtClean="0"/>
              <a:t>Sistemi sa delimično </a:t>
            </a:r>
            <a:r>
              <a:rPr lang="sr-Latn-RS" dirty="0" err="1" smtClean="0"/>
              <a:t>repliciranim</a:t>
            </a:r>
            <a:r>
              <a:rPr lang="sr-Latn-RS" dirty="0" smtClean="0"/>
              <a:t>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Obrada </a:t>
            </a:r>
            <a:r>
              <a:rPr lang="pl-PL" dirty="0" smtClean="0"/>
              <a:t>i </a:t>
            </a:r>
            <a:r>
              <a:rPr lang="pl-PL" dirty="0"/>
              <a:t>optimizacija upita u distribuiranim bazama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Obrada upita odvija se kroz sledeće faze:</a:t>
            </a:r>
          </a:p>
          <a:p>
            <a:r>
              <a:rPr lang="sr-Latn-RS" dirty="0" smtClean="0"/>
              <a:t>Mapiranje </a:t>
            </a:r>
            <a:r>
              <a:rPr lang="sr-Latn-RS" dirty="0"/>
              <a:t>upita </a:t>
            </a:r>
            <a:endParaRPr lang="sr-Latn-RS" dirty="0" smtClean="0"/>
          </a:p>
          <a:p>
            <a:r>
              <a:rPr lang="sr-Latn-RS" dirty="0"/>
              <a:t>Lokalizacija </a:t>
            </a:r>
            <a:endParaRPr lang="sr-Latn-RS" dirty="0" smtClean="0"/>
          </a:p>
          <a:p>
            <a:r>
              <a:rPr lang="sr-Latn-RS" dirty="0"/>
              <a:t>Globalni optimizator upita </a:t>
            </a:r>
            <a:endParaRPr lang="sr-Latn-RS" dirty="0" smtClean="0"/>
          </a:p>
          <a:p>
            <a:r>
              <a:rPr lang="sr-Latn-RS" dirty="0"/>
              <a:t>Lokalna optimizacija upita </a:t>
            </a:r>
            <a:endParaRPr lang="sr-Latn-RS" dirty="0" smtClean="0"/>
          </a:p>
          <a:p>
            <a:endParaRPr lang="sr-Latn-RS" dirty="0"/>
          </a:p>
          <a:p>
            <a:r>
              <a:rPr lang="sr-Latn-RS" dirty="0"/>
              <a:t>Obrada distribuiranih upita primenom SEMIJOIN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Obrada </a:t>
            </a:r>
            <a:r>
              <a:rPr lang="pl-PL" dirty="0"/>
              <a:t>transakcija u distribuiranim bazama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/>
              <a:t>dvofaznog</a:t>
            </a:r>
            <a:r>
              <a:rPr lang="en-US" dirty="0"/>
              <a:t> commit-a (Two-phase commit protocol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/>
              <a:t>trofaznog</a:t>
            </a:r>
            <a:r>
              <a:rPr lang="en-US" dirty="0"/>
              <a:t> commit-a (Three-phase commit protocol)</a:t>
            </a:r>
          </a:p>
        </p:txBody>
      </p:sp>
    </p:spTree>
    <p:extLst>
      <p:ext uri="{BB962C8B-B14F-4D97-AF65-F5344CB8AC3E}">
        <p14:creationId xmlns:p14="http://schemas.microsoft.com/office/powerpoint/2010/main" val="26871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konkurentnog pristupa podacima u distribuiranom sistemu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Tehnika</a:t>
            </a:r>
            <a:r>
              <a:rPr lang="sr-Latn-RS" dirty="0"/>
              <a:t> </a:t>
            </a:r>
            <a:r>
              <a:rPr lang="sr-Latn-RS" dirty="0" smtClean="0"/>
              <a:t>primarnog čvora</a:t>
            </a:r>
          </a:p>
          <a:p>
            <a:r>
              <a:rPr lang="sr-Latn-RS" dirty="0" smtClean="0"/>
              <a:t>Primarni čvor sa rezervnim čvorom</a:t>
            </a:r>
          </a:p>
          <a:p>
            <a:r>
              <a:rPr lang="sr-Latn-RS" dirty="0" smtClean="0"/>
              <a:t>Tehnika primarne kopije</a:t>
            </a:r>
          </a:p>
          <a:p>
            <a:r>
              <a:rPr lang="sr-Latn-RS" dirty="0" smtClean="0"/>
              <a:t>Upravljanje zasnovano na glasanju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Katalog </a:t>
            </a:r>
            <a:r>
              <a:rPr lang="pl-PL" dirty="0"/>
              <a:t>distribuiranih baza podataka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Centralizovani katalog</a:t>
            </a:r>
          </a:p>
          <a:p>
            <a:r>
              <a:rPr lang="sr-Latn-RS" dirty="0" smtClean="0"/>
              <a:t>Potpuno replcirani katalog</a:t>
            </a:r>
          </a:p>
          <a:p>
            <a:r>
              <a:rPr lang="sr-Latn-RS" dirty="0" smtClean="0"/>
              <a:t>Delimično replicirani katalog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643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 Distribuirane baze podataka i Couchbase kao primer</vt:lpstr>
      <vt:lpstr>Tipovi distribuiranih baza podataka</vt:lpstr>
      <vt:lpstr>Arhitektura potpuno distribuiranih baza podataka</vt:lpstr>
      <vt:lpstr>Arhitektura federativnih baza podataka</vt:lpstr>
      <vt:lpstr>Fragmentacija i replikacija podataka</vt:lpstr>
      <vt:lpstr>Obrada i optimizacija upita u distribuiranim bazama podataka</vt:lpstr>
      <vt:lpstr>Obrada transakcija u distribuiranim bazama podataka</vt:lpstr>
      <vt:lpstr>Tehnike konkurentnog pristupa podacima u distribuiranom sistemu</vt:lpstr>
      <vt:lpstr>Katalog distribuiranih baza podataka </vt:lpstr>
      <vt:lpstr>Couchbase baza podataka</vt:lpstr>
      <vt:lpstr>Couchbase klaster i servisi</vt:lpstr>
      <vt:lpstr>Primer dva Couchbase klastera</vt:lpstr>
      <vt:lpstr>Struktura podataka i bucketi</vt:lpstr>
      <vt:lpstr>Trajnost upisa (Durability)</vt:lpstr>
      <vt:lpstr>Transakcije</vt:lpstr>
      <vt:lpstr>Dostupnost (Availability)</vt:lpstr>
      <vt:lpstr>Primer</vt:lpstr>
      <vt:lpstr>Primer Java App</vt:lpstr>
      <vt:lpstr>Primer – Transakcija i regularni upis</vt:lpstr>
      <vt:lpstr>Primer – Transakcija i regularni upis</vt:lpstr>
      <vt:lpstr>Primer – Dva klijenta sa konkurentnim transakcijama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Distribuirane baze podataka i Couchbase kao primer</dc:title>
  <dc:creator>Uros Vukic</dc:creator>
  <cp:lastModifiedBy>Uros Vukic</cp:lastModifiedBy>
  <cp:revision>27</cp:revision>
  <dcterms:created xsi:type="dcterms:W3CDTF">2020-06-21T22:44:32Z</dcterms:created>
  <dcterms:modified xsi:type="dcterms:W3CDTF">2020-06-22T19:31:33Z</dcterms:modified>
</cp:coreProperties>
</file>