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807384b4f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807384b4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807384b4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807384b4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807384b4f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807384b4f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807384b4f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807384b4f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807384b4f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807384b4f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807384b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807384b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807384b4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807384b4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807384b4f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807384b4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807384b4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807384b4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807384b4f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807384b4f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807384b4f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807384b4f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807384b4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807384b4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807384b4f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807384b4f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contiki-ng/contiki-ng/wiki"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CarWatcher – Contiki-ng application</a:t>
            </a:r>
            <a:endParaRPr/>
          </a:p>
        </p:txBody>
      </p:sp>
      <p:pic>
        <p:nvPicPr>
          <p:cNvPr id="135" name="Google Shape;135;p13"/>
          <p:cNvPicPr preferRelativeResize="0"/>
          <p:nvPr/>
        </p:nvPicPr>
        <p:blipFill>
          <a:blip r:embed="rId3">
            <a:alphaModFix/>
          </a:blip>
          <a:stretch>
            <a:fillRect/>
          </a:stretch>
        </p:blipFill>
        <p:spPr>
          <a:xfrm>
            <a:off x="5569650" y="3574450"/>
            <a:ext cx="2499299" cy="142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CarWatcher</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D4D4D4"/>
                </a:solidFill>
                <a:latin typeface="Arial"/>
                <a:ea typeface="Arial"/>
                <a:cs typeface="Arial"/>
                <a:sym typeface="Arial"/>
              </a:rPr>
              <a:t>Car-Watcher is application that takes care of all your vehicles that you rent/lend to other people.</a:t>
            </a:r>
            <a:endParaRPr sz="1050">
              <a:solidFill>
                <a:srgbClr val="D4D4D4"/>
              </a:solidFill>
              <a:latin typeface="Arial"/>
              <a:ea typeface="Arial"/>
              <a:cs typeface="Arial"/>
              <a:sym typeface="Arial"/>
            </a:endParaRPr>
          </a:p>
          <a:p>
            <a:pPr indent="0" lvl="0" marL="0" rtl="0" algn="l">
              <a:spcBef>
                <a:spcPts val="1600"/>
              </a:spcBef>
              <a:spcAft>
                <a:spcPts val="0"/>
              </a:spcAft>
              <a:buNone/>
            </a:pPr>
            <a:r>
              <a:rPr lang="en" sz="1050">
                <a:solidFill>
                  <a:srgbClr val="D4D4D4"/>
                </a:solidFill>
                <a:latin typeface="Arial"/>
                <a:ea typeface="Arial"/>
                <a:cs typeface="Arial"/>
                <a:sym typeface="Arial"/>
              </a:rPr>
              <a:t>Contiki-ng Car-Watcher client application is collecting vehicle data and sending it to car_watcher platform where it is processed and saved. Example of data sent:</a:t>
            </a:r>
            <a:endParaRPr sz="1050">
              <a:solidFill>
                <a:srgbClr val="D4D4D4"/>
              </a:solidFill>
              <a:latin typeface="Arial"/>
              <a:ea typeface="Arial"/>
              <a:cs typeface="Arial"/>
              <a:sym typeface="Arial"/>
            </a:endParaRPr>
          </a:p>
          <a:p>
            <a:pPr indent="0" lvl="0" marL="0" rtl="0" algn="l">
              <a:spcBef>
                <a:spcPts val="1600"/>
              </a:spcBef>
              <a:spcAft>
                <a:spcPts val="1600"/>
              </a:spcAft>
              <a:buNone/>
            </a:pPr>
            <a:r>
              <a:t/>
            </a:r>
            <a:endParaRPr sz="1050">
              <a:solidFill>
                <a:srgbClr val="D4D4D4"/>
              </a:solidFill>
              <a:latin typeface="Arial"/>
              <a:ea typeface="Arial"/>
              <a:cs typeface="Arial"/>
              <a:sym typeface="Arial"/>
            </a:endParaRPr>
          </a:p>
        </p:txBody>
      </p:sp>
      <p:pic>
        <p:nvPicPr>
          <p:cNvPr id="193" name="Google Shape;193;p22"/>
          <p:cNvPicPr preferRelativeResize="0"/>
          <p:nvPr/>
        </p:nvPicPr>
        <p:blipFill>
          <a:blip r:embed="rId3">
            <a:alphaModFix/>
          </a:blip>
          <a:stretch>
            <a:fillRect/>
          </a:stretch>
        </p:blipFill>
        <p:spPr>
          <a:xfrm>
            <a:off x="1327299" y="2486399"/>
            <a:ext cx="2559875" cy="252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CarWatcher - isensor struct</a:t>
            </a:r>
            <a:endParaRPr/>
          </a:p>
        </p:txBody>
      </p:sp>
      <p:sp>
        <p:nvSpPr>
          <p:cNvPr id="199" name="Google Shape;199;p23"/>
          <p:cNvSpPr txBox="1"/>
          <p:nvPr>
            <p:ph idx="1" type="body"/>
          </p:nvPr>
        </p:nvSpPr>
        <p:spPr>
          <a:xfrm>
            <a:off x="1297500" y="1567550"/>
            <a:ext cx="7038900" cy="71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rgbClr val="D4D4D4"/>
                </a:solidFill>
                <a:latin typeface="Arial"/>
                <a:ea typeface="Arial"/>
                <a:cs typeface="Arial"/>
                <a:sym typeface="Arial"/>
              </a:rPr>
              <a:t>All defined sensors are located in sensors folder. sensor.h file contains interface definition that every sensor should implement in order to be used in Car-Watcher app</a:t>
            </a:r>
            <a:endParaRPr/>
          </a:p>
        </p:txBody>
      </p:sp>
      <p:pic>
        <p:nvPicPr>
          <p:cNvPr id="200" name="Google Shape;200;p23"/>
          <p:cNvPicPr preferRelativeResize="0"/>
          <p:nvPr/>
        </p:nvPicPr>
        <p:blipFill>
          <a:blip r:embed="rId3">
            <a:alphaModFix/>
          </a:blip>
          <a:stretch>
            <a:fillRect/>
          </a:stretch>
        </p:blipFill>
        <p:spPr>
          <a:xfrm>
            <a:off x="1297498" y="2099775"/>
            <a:ext cx="7274925" cy="1266650"/>
          </a:xfrm>
          <a:prstGeom prst="rect">
            <a:avLst/>
          </a:prstGeom>
          <a:noFill/>
          <a:ln>
            <a:noFill/>
          </a:ln>
        </p:spPr>
      </p:pic>
      <p:sp>
        <p:nvSpPr>
          <p:cNvPr id="201" name="Google Shape;201;p23"/>
          <p:cNvSpPr txBox="1"/>
          <p:nvPr/>
        </p:nvSpPr>
        <p:spPr>
          <a:xfrm>
            <a:off x="1297463" y="3366425"/>
            <a:ext cx="7275000" cy="149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D4D4D4"/>
                </a:solidFill>
              </a:rPr>
              <a:t>Also sensor.h contains definition for some basic operations to work with defined sensors.</a:t>
            </a:r>
            <a:endParaRPr sz="1050">
              <a:solidFill>
                <a:srgbClr val="D4D4D4"/>
              </a:solidFill>
            </a:endParaRPr>
          </a:p>
          <a:p>
            <a:pPr indent="0" lvl="0" marL="0" rtl="0" algn="l">
              <a:lnSpc>
                <a:spcPct val="115000"/>
              </a:lnSpc>
              <a:spcBef>
                <a:spcPts val="700"/>
              </a:spcBef>
              <a:spcAft>
                <a:spcPts val="700"/>
              </a:spcAft>
              <a:buNone/>
            </a:pPr>
            <a:r>
              <a:t/>
            </a:r>
            <a:endParaRPr sz="1050">
              <a:solidFill>
                <a:srgbClr val="D4D4D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CarWatcher - received message form</a:t>
            </a:r>
            <a:endParaRPr/>
          </a:p>
          <a:p>
            <a:pPr indent="0" lvl="0" marL="0" rtl="0" algn="l">
              <a:spcBef>
                <a:spcPts val="0"/>
              </a:spcBef>
              <a:spcAft>
                <a:spcPts val="0"/>
              </a:spcAft>
              <a:buNone/>
            </a:pPr>
            <a:r>
              <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700"/>
              </a:spcAft>
              <a:buNone/>
            </a:pPr>
            <a:r>
              <a:rPr lang="en" sz="1050">
                <a:solidFill>
                  <a:srgbClr val="D4D4D4"/>
                </a:solidFill>
                <a:latin typeface="Arial"/>
                <a:ea typeface="Arial"/>
                <a:cs typeface="Arial"/>
                <a:sym typeface="Arial"/>
              </a:rPr>
              <a:t>Contiki Car-Watcher can communicate with some server using some broker that supports MQTT protocol (in this example rabbitmq). Messages sent to Contiki client should have the following form:</a:t>
            </a:r>
            <a:endParaRPr/>
          </a:p>
        </p:txBody>
      </p:sp>
      <p:pic>
        <p:nvPicPr>
          <p:cNvPr id="208" name="Google Shape;208;p24"/>
          <p:cNvPicPr preferRelativeResize="0"/>
          <p:nvPr/>
        </p:nvPicPr>
        <p:blipFill>
          <a:blip r:embed="rId3">
            <a:alphaModFix/>
          </a:blip>
          <a:stretch>
            <a:fillRect/>
          </a:stretch>
        </p:blipFill>
        <p:spPr>
          <a:xfrm>
            <a:off x="1297488" y="2038463"/>
            <a:ext cx="3524250" cy="885825"/>
          </a:xfrm>
          <a:prstGeom prst="rect">
            <a:avLst/>
          </a:prstGeom>
          <a:noFill/>
          <a:ln>
            <a:noFill/>
          </a:ln>
        </p:spPr>
      </p:pic>
      <p:sp>
        <p:nvSpPr>
          <p:cNvPr id="209" name="Google Shape;209;p24"/>
          <p:cNvSpPr txBox="1"/>
          <p:nvPr/>
        </p:nvSpPr>
        <p:spPr>
          <a:xfrm>
            <a:off x="1297500" y="2983675"/>
            <a:ext cx="7356600" cy="16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D4D4D4"/>
                </a:solidFill>
              </a:rPr>
              <a:t>Every message needs to have message number field set that </a:t>
            </a:r>
            <a:r>
              <a:rPr lang="en" sz="1050">
                <a:solidFill>
                  <a:srgbClr val="D4D4D4"/>
                </a:solidFill>
              </a:rPr>
              <a:t>determines</a:t>
            </a:r>
            <a:r>
              <a:rPr lang="en" sz="1050">
                <a:solidFill>
                  <a:srgbClr val="D4D4D4"/>
                </a:solidFill>
              </a:rPr>
              <a:t> what Contiki client should do. List of all currently supported message numbers is defined in car-watcher.h file which include start/stop sending readings data, sending a warning to driver, changing reading interval.</a:t>
            </a:r>
            <a:endParaRPr sz="1050">
              <a:solidFill>
                <a:srgbClr val="D4D4D4"/>
              </a:solidFill>
            </a:endParaRPr>
          </a:p>
          <a:p>
            <a:pPr indent="0" lvl="0" marL="0" rtl="0" algn="l">
              <a:spcBef>
                <a:spcPts val="0"/>
              </a:spcBef>
              <a:spcAft>
                <a:spcPts val="0"/>
              </a:spcAft>
              <a:buNone/>
            </a:pPr>
            <a:r>
              <a:t/>
            </a:r>
            <a:endParaRPr sz="1050">
              <a:solidFill>
                <a:srgbClr val="D4D4D4"/>
              </a:solidFill>
            </a:endParaRPr>
          </a:p>
          <a:p>
            <a:pPr indent="0" lvl="0" marL="0" rtl="0" algn="l">
              <a:spcBef>
                <a:spcPts val="0"/>
              </a:spcBef>
              <a:spcAft>
                <a:spcPts val="0"/>
              </a:spcAft>
              <a:buNone/>
            </a:pPr>
            <a:r>
              <a:rPr lang="en" sz="1050">
                <a:solidFill>
                  <a:srgbClr val="D4D4D4"/>
                </a:solidFill>
              </a:rPr>
              <a:t>For receiving messages, it registers a </a:t>
            </a:r>
            <a:r>
              <a:rPr lang="en" sz="1050">
                <a:solidFill>
                  <a:schemeClr val="lt1"/>
                </a:solidFill>
                <a:latin typeface="Courier New"/>
                <a:ea typeface="Courier New"/>
                <a:cs typeface="Courier New"/>
                <a:sym typeface="Courier New"/>
              </a:rPr>
              <a:t>mqtt_event</a:t>
            </a:r>
            <a:r>
              <a:rPr lang="en" sz="1050">
                <a:solidFill>
                  <a:srgbClr val="D4D4D4"/>
                </a:solidFill>
              </a:rPr>
              <a:t> callback function that is used for handling mqtt messages.</a:t>
            </a:r>
            <a:endParaRPr sz="1050">
              <a:solidFill>
                <a:srgbClr val="D4D4D4"/>
              </a:solidFill>
            </a:endParaRPr>
          </a:p>
          <a:p>
            <a:pPr indent="0" lvl="0" marL="0" rtl="0" algn="l">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mqtt_register(&amp;conn, &amp;mqtt_client_process, client_id, mqtt_event, MAX_TCP_SEGMENT_SIZE);</a:t>
            </a:r>
            <a:endParaRPr sz="1050">
              <a:solidFill>
                <a:srgbClr val="D4D4D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CarWatcher - job_request struct</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D4D4D4"/>
                </a:solidFill>
                <a:latin typeface="Arial"/>
                <a:ea typeface="Arial"/>
                <a:cs typeface="Arial"/>
                <a:sym typeface="Arial"/>
              </a:rPr>
              <a:t>After receiving a message, Car-Watcher processes and confirms that message was received. In case of more demanding processing a job_request is created and message is confirmed.</a:t>
            </a:r>
            <a:endParaRPr sz="1050">
              <a:solidFill>
                <a:srgbClr val="D4D4D4"/>
              </a:solidFill>
              <a:latin typeface="Arial"/>
              <a:ea typeface="Arial"/>
              <a:cs typeface="Arial"/>
              <a:sym typeface="Arial"/>
            </a:endParaRPr>
          </a:p>
          <a:p>
            <a:pPr indent="0" lvl="0" marL="0" rtl="0" algn="l">
              <a:spcBef>
                <a:spcPts val="1600"/>
              </a:spcBef>
              <a:spcAft>
                <a:spcPts val="0"/>
              </a:spcAft>
              <a:buNone/>
            </a:pPr>
            <a:r>
              <a:rPr lang="en" sz="1050">
                <a:solidFill>
                  <a:srgbClr val="D4D4D4"/>
                </a:solidFill>
                <a:latin typeface="Arial"/>
                <a:ea typeface="Arial"/>
                <a:cs typeface="Arial"/>
                <a:sym typeface="Arial"/>
              </a:rPr>
              <a:t>All created job_requests are stored in job_list. Main process executes this list after every event (it is possible to define etimer that will trigger events for this processing).</a:t>
            </a:r>
            <a:endParaRPr sz="1050">
              <a:solidFill>
                <a:srgbClr val="D4D4D4"/>
              </a:solidFill>
              <a:latin typeface="Arial"/>
              <a:ea typeface="Arial"/>
              <a:cs typeface="Arial"/>
              <a:sym typeface="Arial"/>
            </a:endParaRPr>
          </a:p>
          <a:p>
            <a:pPr indent="0" lvl="0" marL="0" rtl="0" algn="l">
              <a:spcBef>
                <a:spcPts val="700"/>
              </a:spcBef>
              <a:spcAft>
                <a:spcPts val="0"/>
              </a:spcAft>
              <a:buNone/>
            </a:pPr>
            <a:r>
              <a:rPr lang="en" sz="1050">
                <a:solidFill>
                  <a:srgbClr val="D4D4D4"/>
                </a:solidFill>
                <a:latin typeface="Arial"/>
                <a:ea typeface="Arial"/>
                <a:cs typeface="Arial"/>
                <a:sym typeface="Arial"/>
              </a:rPr>
              <a:t>Upon startup, Contiki client initializes sensors, mqtt configuration and job list, connects to broker, defines callback for received messages and starts sending data.</a:t>
            </a:r>
            <a:endParaRPr sz="1050">
              <a:solidFill>
                <a:srgbClr val="D4D4D4"/>
              </a:solidFill>
              <a:latin typeface="Arial"/>
              <a:ea typeface="Arial"/>
              <a:cs typeface="Arial"/>
              <a:sym typeface="Arial"/>
            </a:endParaRPr>
          </a:p>
          <a:p>
            <a:pPr indent="0" lvl="0" marL="0" rtl="0" algn="l">
              <a:spcBef>
                <a:spcPts val="700"/>
              </a:spcBef>
              <a:spcAft>
                <a:spcPts val="1600"/>
              </a:spcAft>
              <a:buNone/>
            </a:pPr>
            <a:r>
              <a:t/>
            </a:r>
            <a:endParaRPr sz="1050">
              <a:solidFill>
                <a:srgbClr val="D4D4D4"/>
              </a:solidFill>
              <a:latin typeface="Arial"/>
              <a:ea typeface="Arial"/>
              <a:cs typeface="Arial"/>
              <a:sym typeface="Arial"/>
            </a:endParaRPr>
          </a:p>
        </p:txBody>
      </p:sp>
      <p:pic>
        <p:nvPicPr>
          <p:cNvPr id="216" name="Google Shape;216;p25"/>
          <p:cNvPicPr preferRelativeResize="0"/>
          <p:nvPr/>
        </p:nvPicPr>
        <p:blipFill>
          <a:blip r:embed="rId3">
            <a:alphaModFix/>
          </a:blip>
          <a:stretch>
            <a:fillRect/>
          </a:stretch>
        </p:blipFill>
        <p:spPr>
          <a:xfrm>
            <a:off x="1297488" y="3147513"/>
            <a:ext cx="2695575" cy="117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Official Contiki-NG github page</a:t>
            </a:r>
            <a:endParaRPr/>
          </a:p>
          <a:p>
            <a:pPr indent="0" lvl="0" marL="0" rtl="0" algn="l">
              <a:spcBef>
                <a:spcPts val="1600"/>
              </a:spcBef>
              <a:spcAft>
                <a:spcPts val="0"/>
              </a:spcAft>
              <a:buNone/>
            </a:pPr>
            <a:r>
              <a:rPr lang="en"/>
              <a:t>Books:</a:t>
            </a:r>
            <a:endParaRPr/>
          </a:p>
          <a:p>
            <a:pPr indent="-311150" lvl="0" marL="457200" rtl="0" algn="l">
              <a:spcBef>
                <a:spcPts val="1600"/>
              </a:spcBef>
              <a:spcAft>
                <a:spcPts val="0"/>
              </a:spcAft>
              <a:buSzPts val="1300"/>
              <a:buChar char="●"/>
            </a:pPr>
            <a:r>
              <a:rPr lang="en"/>
              <a:t>Practical Contiki-NG</a:t>
            </a:r>
            <a:endParaRPr/>
          </a:p>
          <a:p>
            <a:pPr indent="-311150" lvl="0" marL="457200" rtl="0" algn="l">
              <a:spcBef>
                <a:spcPts val="0"/>
              </a:spcBef>
              <a:spcAft>
                <a:spcPts val="0"/>
              </a:spcAft>
              <a:buSzPts val="1300"/>
              <a:buChar char="●"/>
            </a:pPr>
            <a:r>
              <a:rPr lang="en"/>
              <a:t>Internet of Things in 5 days </a:t>
            </a:r>
            <a:endParaRPr/>
          </a:p>
          <a:p>
            <a:pPr indent="0" lvl="0" marL="0" rtl="0" algn="l">
              <a:spcBef>
                <a:spcPts val="1600"/>
              </a:spcBef>
              <a:spcAft>
                <a:spcPts val="1600"/>
              </a:spcAft>
              <a:buNone/>
            </a:pPr>
            <a:r>
              <a:t/>
            </a:r>
            <a:endParaRPr/>
          </a:p>
        </p:txBody>
      </p:sp>
      <p:pic>
        <p:nvPicPr>
          <p:cNvPr id="223" name="Google Shape;223;p26"/>
          <p:cNvPicPr preferRelativeResize="0"/>
          <p:nvPr/>
        </p:nvPicPr>
        <p:blipFill>
          <a:blip r:embed="rId4">
            <a:alphaModFix/>
          </a:blip>
          <a:stretch>
            <a:fillRect/>
          </a:stretch>
        </p:blipFill>
        <p:spPr>
          <a:xfrm>
            <a:off x="4207375" y="1567548"/>
            <a:ext cx="2110133" cy="2356112"/>
          </a:xfrm>
          <a:prstGeom prst="rect">
            <a:avLst/>
          </a:prstGeom>
          <a:noFill/>
          <a:ln>
            <a:noFill/>
          </a:ln>
        </p:spPr>
      </p:pic>
      <p:pic>
        <p:nvPicPr>
          <p:cNvPr id="224" name="Google Shape;224;p26"/>
          <p:cNvPicPr preferRelativeResize="0"/>
          <p:nvPr/>
        </p:nvPicPr>
        <p:blipFill>
          <a:blip r:embed="rId5">
            <a:alphaModFix/>
          </a:blip>
          <a:stretch>
            <a:fillRect/>
          </a:stretch>
        </p:blipFill>
        <p:spPr>
          <a:xfrm>
            <a:off x="6474920" y="1567535"/>
            <a:ext cx="2306580" cy="235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Contiki-NG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In 2017, Contiki-NG started as a fork of the Contiki operating system with the following goals:</a:t>
            </a:r>
            <a:endParaRPr/>
          </a:p>
          <a:p>
            <a:pPr indent="-311150" lvl="0" marL="457200" rtl="0" algn="l">
              <a:spcBef>
                <a:spcPts val="1200"/>
              </a:spcBef>
              <a:spcAft>
                <a:spcPts val="0"/>
              </a:spcAft>
              <a:buSzPts val="1300"/>
              <a:buChar char="●"/>
            </a:pPr>
            <a:r>
              <a:rPr lang="en"/>
              <a:t>Focus on dependable (reliable and secure), standard-based IPv6 communication</a:t>
            </a:r>
            <a:endParaRPr/>
          </a:p>
          <a:p>
            <a:pPr indent="-311150" lvl="0" marL="457200" rtl="0" algn="l">
              <a:spcBef>
                <a:spcPts val="0"/>
              </a:spcBef>
              <a:spcAft>
                <a:spcPts val="0"/>
              </a:spcAft>
              <a:buSzPts val="1300"/>
              <a:buChar char="●"/>
            </a:pPr>
            <a:r>
              <a:rPr lang="en"/>
              <a:t>Focus on modern IoT platforms, e.g. ARM Cortex M3 and other 32-bit MCUs</a:t>
            </a:r>
            <a:endParaRPr/>
          </a:p>
          <a:p>
            <a:pPr indent="-311150" lvl="0" marL="457200" rtl="0" algn="l">
              <a:spcBef>
                <a:spcPts val="0"/>
              </a:spcBef>
              <a:spcAft>
                <a:spcPts val="0"/>
              </a:spcAft>
              <a:buSzPts val="1300"/>
              <a:buChar char="●"/>
            </a:pPr>
            <a:r>
              <a:rPr lang="en"/>
              <a:t>Modernize the structure, configuration, logging and platforms, to reflect the goals above;</a:t>
            </a:r>
            <a:endParaRPr/>
          </a:p>
          <a:p>
            <a:pPr indent="-311150" lvl="0" marL="457200" rtl="0" algn="l">
              <a:spcBef>
                <a:spcPts val="0"/>
              </a:spcBef>
              <a:spcAft>
                <a:spcPts val="0"/>
              </a:spcAft>
              <a:buSzPts val="1300"/>
              <a:buChar char="●"/>
            </a:pPr>
            <a:r>
              <a:rPr lang="en"/>
              <a:t>Improve the documentation, both code API, module description, and tutorials;</a:t>
            </a:r>
            <a:endParaRPr/>
          </a:p>
          <a:p>
            <a:pPr indent="-311150" lvl="0" marL="457200" rtl="0" algn="l">
              <a:spcBef>
                <a:spcPts val="0"/>
              </a:spcBef>
              <a:spcAft>
                <a:spcPts val="0"/>
              </a:spcAft>
              <a:buSzPts val="1300"/>
              <a:buChar char="●"/>
            </a:pPr>
            <a:r>
              <a:rPr lang="en"/>
              <a:t>Implement a more agile development process, with easier inclusion of new features, and with periodic releases.</a:t>
            </a:r>
            <a:endParaRPr/>
          </a:p>
          <a:p>
            <a:pPr indent="0" lvl="0" marL="45720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7152350" y="393750"/>
            <a:ext cx="1184049" cy="987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Contiki-NG</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Contiki-NG is an operating system for resource-constrained devices in the Internet of Things. </a:t>
            </a:r>
            <a:endParaRPr/>
          </a:p>
          <a:p>
            <a:pPr indent="-311150" lvl="0" marL="457200" rtl="0" algn="l">
              <a:spcBef>
                <a:spcPts val="0"/>
              </a:spcBef>
              <a:spcAft>
                <a:spcPts val="0"/>
              </a:spcAft>
              <a:buSzPts val="1300"/>
              <a:buChar char="●"/>
            </a:pPr>
            <a:r>
              <a:rPr lang="en"/>
              <a:t>Contiki-NG contains an RFC-compliant, low-power IPv6 communication stack, enabling Internet connectivity. </a:t>
            </a:r>
            <a:endParaRPr/>
          </a:p>
          <a:p>
            <a:pPr indent="-311150" lvl="0" marL="457200" rtl="0" algn="l">
              <a:spcBef>
                <a:spcPts val="0"/>
              </a:spcBef>
              <a:spcAft>
                <a:spcPts val="0"/>
              </a:spcAft>
              <a:buSzPts val="1300"/>
              <a:buChar char="●"/>
            </a:pPr>
            <a:r>
              <a:rPr lang="en"/>
              <a:t>The system runs on a variety of platforms based on energy-efficient architectures such as the ARM Cortex-M3/M4 and the Texas Instruments MSP430. </a:t>
            </a:r>
            <a:endParaRPr/>
          </a:p>
          <a:p>
            <a:pPr indent="-311150" lvl="0" marL="457200" rtl="0" algn="l">
              <a:spcBef>
                <a:spcPts val="0"/>
              </a:spcBef>
              <a:spcAft>
                <a:spcPts val="0"/>
              </a:spcAft>
              <a:buSzPts val="1300"/>
              <a:buChar char="●"/>
            </a:pPr>
            <a:r>
              <a:rPr lang="en"/>
              <a:t>The code footprint is on the order of a 100 kB, and the memory usage can be configured to be as low as 10 kB.</a:t>
            </a:r>
            <a:endParaRPr/>
          </a:p>
        </p:txBody>
      </p:sp>
      <p:pic>
        <p:nvPicPr>
          <p:cNvPr id="149" name="Google Shape;149;p15"/>
          <p:cNvPicPr preferRelativeResize="0"/>
          <p:nvPr/>
        </p:nvPicPr>
        <p:blipFill>
          <a:blip r:embed="rId3">
            <a:alphaModFix/>
          </a:blip>
          <a:stretch>
            <a:fillRect/>
          </a:stretch>
        </p:blipFill>
        <p:spPr>
          <a:xfrm>
            <a:off x="7152350" y="393750"/>
            <a:ext cx="1184049" cy="987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Contiki OS architecture</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Kernel, the program loader, the language run-time, and the communication service are static modules within the ROM of Contiki OS.</a:t>
            </a:r>
            <a:endParaRPr/>
          </a:p>
          <a:p>
            <a:pPr indent="-311150" lvl="0" marL="457200" rtl="0" algn="l">
              <a:spcBef>
                <a:spcPts val="0"/>
              </a:spcBef>
              <a:spcAft>
                <a:spcPts val="0"/>
              </a:spcAft>
              <a:buSzPts val="1300"/>
              <a:buChar char="●"/>
            </a:pPr>
            <a:r>
              <a:rPr lang="en"/>
              <a:t>All user programs will be loaded into Loaded Program. Only the kernel</a:t>
            </a:r>
            <a:endParaRPr/>
          </a:p>
          <a:p>
            <a:pPr indent="-311150" lvl="0" marL="457200" rtl="0" algn="l">
              <a:spcBef>
                <a:spcPts val="0"/>
              </a:spcBef>
              <a:spcAft>
                <a:spcPts val="0"/>
              </a:spcAft>
              <a:buSzPts val="1300"/>
              <a:buChar char="●"/>
            </a:pPr>
            <a:r>
              <a:rPr lang="en"/>
              <a:t>and the communication service will be used by the Contiki OS RAM.</a:t>
            </a:r>
            <a:endParaRPr/>
          </a:p>
        </p:txBody>
      </p:sp>
      <p:pic>
        <p:nvPicPr>
          <p:cNvPr id="156" name="Google Shape;156;p16"/>
          <p:cNvPicPr preferRelativeResize="0"/>
          <p:nvPr/>
        </p:nvPicPr>
        <p:blipFill>
          <a:blip r:embed="rId3">
            <a:alphaModFix/>
          </a:blip>
          <a:stretch>
            <a:fillRect/>
          </a:stretch>
        </p:blipFill>
        <p:spPr>
          <a:xfrm>
            <a:off x="2405462" y="2629750"/>
            <a:ext cx="3453911" cy="251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Definition</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macro takes two arguments: one is the variable with which we identify the process, and the other is the name of the process</a:t>
            </a:r>
            <a:endParaRPr/>
          </a:p>
          <a:p>
            <a:pPr indent="0" lvl="0" marL="0" rtl="0" algn="l">
              <a:lnSpc>
                <a:spcPct val="100000"/>
              </a:lnSpc>
              <a:spcBef>
                <a:spcPts val="1600"/>
              </a:spcBef>
              <a:spcAft>
                <a:spcPts val="0"/>
              </a:spcAft>
              <a:buNone/>
            </a:pPr>
            <a:r>
              <a:rPr lang="en" sz="1050">
                <a:solidFill>
                  <a:srgbClr val="D4D4D4"/>
                </a:solidFill>
                <a:highlight>
                  <a:srgbClr val="1E1E1E"/>
                </a:highlight>
                <a:latin typeface="Courier New"/>
                <a:ea typeface="Courier New"/>
                <a:cs typeface="Courier New"/>
                <a:sym typeface="Courier New"/>
              </a:rPr>
              <a:t>#</a:t>
            </a: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"contiki.h"</a:t>
            </a:r>
            <a:r>
              <a:rPr lang="en" sz="1050">
                <a:solidFill>
                  <a:srgbClr val="569CD6"/>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Main include file for OS-specific modules.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&lt;stdio.h&gt;</a:t>
            </a:r>
            <a:r>
              <a:rPr lang="en" sz="1050">
                <a:solidFill>
                  <a:srgbClr val="569CD6"/>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For printf.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test_proc</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"Test process"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AUTOSTART_PROCESSES</a:t>
            </a:r>
            <a:r>
              <a:rPr lang="en" sz="1050">
                <a:solidFill>
                  <a:srgbClr val="D4D4D4"/>
                </a:solidFill>
                <a:highlight>
                  <a:srgbClr val="1E1E1E"/>
                </a:highlight>
                <a:latin typeface="Courier New"/>
                <a:ea typeface="Courier New"/>
                <a:cs typeface="Courier New"/>
                <a:sym typeface="Courier New"/>
              </a:rPr>
              <a:t>(&amp;</a:t>
            </a:r>
            <a:r>
              <a:rPr lang="en" sz="1050">
                <a:solidFill>
                  <a:srgbClr val="9CDCFE"/>
                </a:solidFill>
                <a:highlight>
                  <a:srgbClr val="1E1E1E"/>
                </a:highlight>
                <a:latin typeface="Courier New"/>
                <a:ea typeface="Courier New"/>
                <a:cs typeface="Courier New"/>
                <a:sym typeface="Courier New"/>
              </a:rPr>
              <a:t>test_proc</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a:t>A basic process can then be implemented as follows:</a:t>
            </a:r>
            <a:endParaRPr/>
          </a:p>
          <a:p>
            <a:pPr indent="0" lvl="0" marL="0" rtl="0" algn="l">
              <a:lnSpc>
                <a:spcPct val="100000"/>
              </a:lnSpc>
              <a:spcBef>
                <a:spcPts val="1600"/>
              </a:spcBef>
              <a:spcAft>
                <a:spcPts val="0"/>
              </a:spcAft>
              <a:buNone/>
            </a:pPr>
            <a:r>
              <a:rPr lang="en" sz="1050">
                <a:solidFill>
                  <a:srgbClr val="DCDCAA"/>
                </a:solidFill>
                <a:highlight>
                  <a:srgbClr val="1E1E1E"/>
                </a:highlight>
                <a:latin typeface="Courier New"/>
                <a:ea typeface="Courier New"/>
                <a:cs typeface="Courier New"/>
                <a:sym typeface="Courier New"/>
              </a:rPr>
              <a:t>PROCESS_THREAD</a:t>
            </a:r>
            <a:r>
              <a:rPr lang="en" sz="1050">
                <a:solidFill>
                  <a:srgbClr val="D4D4D4"/>
                </a:solidFill>
                <a:highlight>
                  <a:srgbClr val="1E1E1E"/>
                </a:highlight>
                <a:latin typeface="Courier New"/>
                <a:ea typeface="Courier New"/>
                <a:cs typeface="Courier New"/>
                <a:sym typeface="Courier New"/>
              </a:rPr>
              <a:t>(test_proc, ev, data)</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PROCESS_BEGIN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"Hello, world!</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PROCESS_END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Stopping processes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A process can be stopped in three ways:</a:t>
            </a:r>
            <a:endParaRPr/>
          </a:p>
          <a:p>
            <a:pPr indent="-298450" lvl="0" marL="457200" rtl="0" algn="l">
              <a:spcBef>
                <a:spcPts val="1200"/>
              </a:spcBef>
              <a:spcAft>
                <a:spcPts val="0"/>
              </a:spcAft>
              <a:buSzPts val="1100"/>
              <a:buFont typeface="Arial"/>
              <a:buAutoNum type="arabicPeriod"/>
            </a:pPr>
            <a:r>
              <a:rPr lang="en"/>
              <a:t>The process implicitly exits by allowing the PROCESS_END() statement to be reached and executed.</a:t>
            </a:r>
            <a:endParaRPr/>
          </a:p>
          <a:p>
            <a:pPr indent="-298450" lvl="0" marL="457200" rtl="0" algn="l">
              <a:spcBef>
                <a:spcPts val="0"/>
              </a:spcBef>
              <a:spcAft>
                <a:spcPts val="0"/>
              </a:spcAft>
              <a:buSzPts val="1100"/>
              <a:buFont typeface="Arial"/>
              <a:buAutoNum type="arabicPeriod"/>
            </a:pPr>
            <a:r>
              <a:rPr lang="en"/>
              <a:t>The process explicitly exits by calling PROCESS_EXIT() in the PROCESS_THREAD body.</a:t>
            </a:r>
            <a:endParaRPr/>
          </a:p>
          <a:p>
            <a:pPr indent="-298450" lvl="0" marL="457200" rtl="0" algn="l">
              <a:spcBef>
                <a:spcPts val="0"/>
              </a:spcBef>
              <a:spcAft>
                <a:spcPts val="0"/>
              </a:spcAft>
              <a:buSzPts val="1100"/>
              <a:buFont typeface="Arial"/>
              <a:buAutoNum type="arabicPeriod"/>
            </a:pPr>
            <a:r>
              <a:rPr lang="en"/>
              <a:t>Another process kills the process by calling process_exit().</a:t>
            </a:r>
            <a:endParaRPr/>
          </a:p>
          <a:p>
            <a:pPr indent="0" lvl="0" marL="0" rtl="0" algn="l">
              <a:spcBef>
                <a:spcPts val="1200"/>
              </a:spcBef>
              <a:spcAft>
                <a:spcPts val="0"/>
              </a:spcAft>
              <a:buNone/>
            </a:pPr>
            <a:r>
              <a:rPr lang="en"/>
              <a:t>After stopping a process, it can be restarted from the beginning by calling process_start().</a:t>
            </a:r>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and Scheduling</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Contiki-NG is built on an event-based execution model, where processes typically perform chunks of work before telling the scheduler that they are waiting for an event, and thereby suspend execution. Such events can be the expiration of a timer, an incoming network packet, or a serial line message being delivered.</a:t>
            </a:r>
            <a:endParaRPr/>
          </a:p>
          <a:p>
            <a:pPr indent="0" lvl="0" marL="0" rtl="0" algn="l">
              <a:spcBef>
                <a:spcPts val="1600"/>
              </a:spcBef>
              <a:spcAft>
                <a:spcPts val="1600"/>
              </a:spcAft>
              <a:buNone/>
            </a:pPr>
            <a:r>
              <a:rPr lang="en"/>
              <a:t>Processes are scheduled cooperatively, which means that each process is responsible for voluntarily yielding control back to the operating system without executing for too long. Hence, the application developer must make sure that long-running operations are split into multiple process schedulings, allowing such operations to resume at the point where they last stopped.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and Scheduling</a:t>
            </a:r>
            <a:endParaRPr/>
          </a:p>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calling PROCESS_WAIT_EVENT_UNTIL() in the area separated by the PROCESS_BEGIN() and PROCESS_END() calls, one can yield control to the scheduler, and only resume execution when an event is delivered.</a:t>
            </a:r>
            <a:endParaRPr/>
          </a:p>
          <a:p>
            <a:pPr indent="0" lvl="0" marL="0" rtl="0" algn="l">
              <a:lnSpc>
                <a:spcPct val="100000"/>
              </a:lnSpc>
              <a:spcBef>
                <a:spcPts val="1600"/>
              </a:spcBef>
              <a:spcAft>
                <a:spcPts val="0"/>
              </a:spcAft>
              <a:buNone/>
            </a:pPr>
            <a:r>
              <a:rPr lang="en" sz="1050">
                <a:solidFill>
                  <a:srgbClr val="DCDCAA"/>
                </a:solidFill>
                <a:highlight>
                  <a:srgbClr val="1E1E1E"/>
                </a:highlight>
                <a:latin typeface="Courier New"/>
                <a:ea typeface="Courier New"/>
                <a:cs typeface="Courier New"/>
                <a:sym typeface="Courier New"/>
              </a:rPr>
              <a:t>PROCESS_THREAD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test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An event-timer variable. Note that this variable must be static</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in order to preserve the value across yielding.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struct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etimer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PROCESS_BEGIN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etimer_set</a:t>
            </a:r>
            <a:r>
              <a:rPr lang="en" sz="1050">
                <a:solidFill>
                  <a:srgbClr val="D4D4D4"/>
                </a:solidFill>
                <a:highlight>
                  <a:srgbClr val="1E1E1E"/>
                </a:highlight>
                <a:latin typeface="Courier New"/>
                <a:ea typeface="Courier New"/>
                <a:cs typeface="Courier New"/>
                <a:sym typeface="Courier New"/>
              </a:rPr>
              <a:t>(&amp;</a:t>
            </a:r>
            <a:r>
              <a:rPr lang="en" sz="1050">
                <a:solidFill>
                  <a:srgbClr val="9CDCFE"/>
                </a:solidFill>
                <a:highlight>
                  <a:srgbClr val="1E1E1E"/>
                </a:highlight>
                <a:latin typeface="Courier New"/>
                <a:ea typeface="Courier New"/>
                <a:cs typeface="Courier New"/>
                <a:sym typeface="Courier New"/>
              </a:rPr>
              <a:t>et</a:t>
            </a:r>
            <a:r>
              <a:rPr lang="en" sz="1050">
                <a:solidFill>
                  <a:srgbClr val="D4D4D4"/>
                </a:solidFill>
                <a:highlight>
                  <a:srgbClr val="1E1E1E"/>
                </a:highlight>
                <a:latin typeface="Courier New"/>
                <a:ea typeface="Courier New"/>
                <a:cs typeface="Courier New"/>
                <a:sym typeface="Courier New"/>
              </a:rPr>
              <a:t>, CLOCK_SECOND); </a:t>
            </a:r>
            <a:r>
              <a:rPr lang="en" sz="1050">
                <a:solidFill>
                  <a:srgbClr val="6A9955"/>
                </a:solidFill>
                <a:highlight>
                  <a:srgbClr val="1E1E1E"/>
                </a:highlight>
                <a:latin typeface="Courier New"/>
                <a:ea typeface="Courier New"/>
                <a:cs typeface="Courier New"/>
                <a:sym typeface="Courier New"/>
              </a:rPr>
              <a:t>/* Trigger a timer after 1 second.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PROCESS_WAIT_EVENT_UNTIL</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etimer_expired</a:t>
            </a:r>
            <a:r>
              <a:rPr lang="en" sz="1050">
                <a:solidFill>
                  <a:srgbClr val="D4D4D4"/>
                </a:solidFill>
                <a:highlight>
                  <a:srgbClr val="1E1E1E"/>
                </a:highlight>
                <a:latin typeface="Courier New"/>
                <a:ea typeface="Courier New"/>
                <a:cs typeface="Courier New"/>
                <a:sym typeface="Courier New"/>
              </a:rPr>
              <a:t>(&amp;</a:t>
            </a:r>
            <a:r>
              <a:rPr lang="en" sz="1050">
                <a:solidFill>
                  <a:srgbClr val="9CDCFE"/>
                </a:solidFill>
                <a:highlight>
                  <a:srgbClr val="1E1E1E"/>
                </a:highlight>
                <a:latin typeface="Courier New"/>
                <a:ea typeface="Courier New"/>
                <a:cs typeface="Courier New"/>
                <a:sym typeface="Courier New"/>
              </a:rPr>
              <a:t>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etimer_reset</a:t>
            </a:r>
            <a:r>
              <a:rPr lang="en" sz="1050">
                <a:solidFill>
                  <a:srgbClr val="D4D4D4"/>
                </a:solidFill>
                <a:highlight>
                  <a:srgbClr val="1E1E1E"/>
                </a:highlight>
                <a:latin typeface="Courier New"/>
                <a:ea typeface="Courier New"/>
                <a:cs typeface="Courier New"/>
                <a:sym typeface="Courier New"/>
              </a:rPr>
              <a:t>(&amp;</a:t>
            </a:r>
            <a:r>
              <a:rPr lang="en" sz="1050">
                <a:solidFill>
                  <a:srgbClr val="9CDCFE"/>
                </a:solidFill>
                <a:highlight>
                  <a:srgbClr val="1E1E1E"/>
                </a:highlight>
                <a:latin typeface="Courier New"/>
                <a:ea typeface="Courier New"/>
                <a:cs typeface="Courier New"/>
                <a:sym typeface="Courier New"/>
              </a:rPr>
              <a:t>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PROCESS_END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Contiki-NG provides a set of timer libraries that are used both by applications and by the OS itself. The timer libraries contain functionality for checking if a time period has passed, waking up the system from low power mode at scheduled times, and real-time tasks scheduling.</a:t>
            </a:r>
            <a:endParaRPr/>
          </a:p>
          <a:p>
            <a:pPr indent="0" lvl="0" marL="0" rtl="0" algn="l">
              <a:spcBef>
                <a:spcPts val="1200"/>
              </a:spcBef>
              <a:spcAft>
                <a:spcPts val="0"/>
              </a:spcAft>
              <a:buNone/>
            </a:pPr>
            <a:r>
              <a:rPr lang="en"/>
              <a:t>All the timers build on the clock module, in charge of basic system time:</a:t>
            </a:r>
            <a:endParaRPr/>
          </a:p>
          <a:p>
            <a:pPr indent="-298450" lvl="0" marL="457200" rtl="0" algn="l">
              <a:spcBef>
                <a:spcPts val="1200"/>
              </a:spcBef>
              <a:spcAft>
                <a:spcPts val="0"/>
              </a:spcAft>
              <a:buSzPts val="1100"/>
              <a:buFont typeface="Arial"/>
              <a:buChar char="●"/>
            </a:pPr>
            <a:r>
              <a:rPr lang="en"/>
              <a:t>timer: a simple timer, without built-in notification (caller must check if expired). Safe from interrupt.</a:t>
            </a:r>
            <a:endParaRPr/>
          </a:p>
          <a:p>
            <a:pPr indent="-298450" lvl="0" marL="457200" rtl="0" algn="l">
              <a:spcBef>
                <a:spcPts val="0"/>
              </a:spcBef>
              <a:spcAft>
                <a:spcPts val="0"/>
              </a:spcAft>
              <a:buSzPts val="1100"/>
              <a:buFont typeface="Arial"/>
              <a:buChar char="●"/>
            </a:pPr>
            <a:r>
              <a:rPr lang="en"/>
              <a:t>stimer: same as timer, but in seconds and with significantly longer wrapping period. Safe from interrupt.</a:t>
            </a:r>
            <a:endParaRPr/>
          </a:p>
          <a:p>
            <a:pPr indent="-298450" lvl="0" marL="457200" rtl="0" algn="l">
              <a:spcBef>
                <a:spcPts val="0"/>
              </a:spcBef>
              <a:spcAft>
                <a:spcPts val="0"/>
              </a:spcAft>
              <a:buSzPts val="1100"/>
              <a:buFont typeface="Arial"/>
              <a:buChar char="●"/>
            </a:pPr>
            <a:r>
              <a:rPr lang="en"/>
              <a:t>etimer: schedules events to Contiki-NG processes. Unsafe from interrupt.</a:t>
            </a:r>
            <a:endParaRPr/>
          </a:p>
          <a:p>
            <a:pPr indent="-298450" lvl="0" marL="457200" rtl="0" algn="l">
              <a:spcBef>
                <a:spcPts val="0"/>
              </a:spcBef>
              <a:spcAft>
                <a:spcPts val="0"/>
              </a:spcAft>
              <a:buSzPts val="1100"/>
              <a:buFont typeface="Arial"/>
              <a:buChar char="●"/>
            </a:pPr>
            <a:r>
              <a:rPr lang="en"/>
              <a:t>ctimer: schedules calls to a callback function. Unsafe from interrupt.</a:t>
            </a:r>
            <a:endParaRPr/>
          </a:p>
          <a:p>
            <a:pPr indent="-298450" lvl="0" marL="457200" rtl="0" algn="l">
              <a:spcBef>
                <a:spcPts val="0"/>
              </a:spcBef>
              <a:spcAft>
                <a:spcPts val="0"/>
              </a:spcAft>
              <a:buSzPts val="1100"/>
              <a:buFont typeface="Arial"/>
              <a:buChar char="●"/>
            </a:pPr>
            <a:r>
              <a:rPr lang="en"/>
              <a:t>rtimer: real-time task scheduling, with execution from ISR. Safe from interrupt.</a:t>
            </a:r>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