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y="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y="1916906" x="3175"/>
            <a:ext cy="611981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1307306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07306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3226593" x="152400"/>
            <a:ext cy="6096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2614612" x="152400"/>
            <a:ext cy="611981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y="2614612" x="984250"/>
            <a:ext cy="611981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4533900" x="984250"/>
            <a:ext cy="6096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y="3924300" x="984250"/>
            <a:ext cy="6096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3924300" x="1820863"/>
            <a:ext cy="6096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6096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1916906" x="152400"/>
            <a:ext cy="611981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3226593" x="984250"/>
            <a:ext cy="6096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y="4533900" x="1820863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Font typeface="Questrial"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lnSpc>
                <a:spcPct val="140000"/>
              </a:lnSpc>
              <a:spcBef>
                <a:spcPts val="0"/>
              </a:spcBef>
              <a:buSzPct val="100000"/>
              <a:buFont typeface="Merriweather"/>
              <a:defRPr sz="2400"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lnSpc>
                <a:spcPct val="140000"/>
              </a:lnSpc>
              <a:spcBef>
                <a:spcPts val="0"/>
              </a:spcBef>
              <a:buSzPct val="100000"/>
              <a:buFont typeface="Merriweather"/>
              <a:defRPr sz="1800"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40000"/>
              </a:lnSpc>
              <a:spcBef>
                <a:spcPts val="0"/>
              </a:spcBef>
              <a:buFont typeface="Lato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200150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3320653" x="1574800"/>
            <a:ext cy="513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9" name="Shape 69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oundation.zurb.com/" Type="http://schemas.openxmlformats.org/officeDocument/2006/relationships/hyperlink" TargetMode="External" Id="rId4"/><Relationship Target="http://getbootstrap.com/" Type="http://schemas.openxmlformats.org/officeDocument/2006/relationships/hyperlink" TargetMode="External" Id="rId3"/><Relationship Target="http://purecss.io/" Type="http://schemas.openxmlformats.org/officeDocument/2006/relationships/hyperlink" TargetMode="External" Id="rId6"/><Relationship Target="http://gumbyframework.com/" Type="http://schemas.openxmlformats.org/officeDocument/2006/relationships/hyperlink" TargetMode="External" Id="rId5"/><Relationship Target="http://html5boilerplate.com/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Framework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y="143153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make a CSS Framework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/* Reset default browser’s behavior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*,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*:after,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*:before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margin: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padding: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-webkit-box-sizing: border-box;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-moz-box-sizing: border-box;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box-sizing: border-box;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y="4202475" x="-7271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"/>
              <a:t>CSS Reset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2. Column Attribute Selector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/* Select every class that begin with ‘col-’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[class^='col-']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padding: 10px;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float: left;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/* Float last column to the right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[class^='col-']:last-of-type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padding-right: 10px;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float: right;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startAt="3" type="arabicPeriod"/>
            </a:pPr>
            <a:r>
              <a:rPr lang="en"/>
              <a:t>Container Clearfix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/* Clearfix for row container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.row:after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content: "";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display: table;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clear: both;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457200" marL="45720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startAt="4" type="arabicPeriod"/>
            </a:pPr>
            <a:r>
              <a:rPr lang="en"/>
              <a:t>Specify Column Widths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/* Percentage based column. More extensible.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.col-100 { width: 100%;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.col-75 { width: 75%;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.col-66 { width: 66.666666667%;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.col-50 { width: 50%;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.col-33 { width: 33.333333333%;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.col-25 { width: 25%;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.col-20 { width: 20%;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Make it Responsive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/* If the browser width is less than 720px, use the following width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@media (max-width:720px)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.col-75,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.col-66,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.col-50,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.col-33,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.col-25,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.col-20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	width: 100%;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Files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Yap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Minggu depan (24-9-2014) dateng yak :D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CSS framework?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frame·work</a:t>
            </a:r>
          </a:p>
          <a:p>
            <a:pPr rtl="0">
              <a:spcBef>
                <a:spcPts val="0"/>
              </a:spcBef>
              <a:buNone/>
            </a:pPr>
            <a:r>
              <a:rPr lang="en" i="1"/>
              <a:t>noun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basic structure underlying a system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predefined set of css &amp;/ javascripts as a basis to start building a site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sz="2200" lang="en"/>
              <a:t>Bootstrap (</a:t>
            </a:r>
            <a:r>
              <a:rPr u="sng" sz="2200" lang="en">
                <a:solidFill>
                  <a:schemeClr val="hlink"/>
                </a:solidFill>
                <a:hlinkClick r:id="rId3"/>
              </a:rPr>
              <a:t>http://getbootstrap.com/</a:t>
            </a:r>
            <a:r>
              <a:rPr sz="2200" lang="en"/>
              <a:t>)</a:t>
            </a:r>
          </a:p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sz="2200" lang="en"/>
              <a:t>Foundation (</a:t>
            </a:r>
            <a:r>
              <a:rPr u="sng" sz="2200" lang="en">
                <a:solidFill>
                  <a:schemeClr val="hlink"/>
                </a:solidFill>
                <a:hlinkClick r:id="rId4"/>
              </a:rPr>
              <a:t>http://foundation.zurb.com/</a:t>
            </a:r>
            <a:r>
              <a:rPr sz="2200" lang="en"/>
              <a:t>)</a:t>
            </a:r>
          </a:p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sz="2200" lang="en"/>
              <a:t>Gumby (</a:t>
            </a:r>
            <a:r>
              <a:rPr u="sng" sz="2200" lang="en">
                <a:solidFill>
                  <a:schemeClr val="hlink"/>
                </a:solidFill>
                <a:hlinkClick r:id="rId5"/>
              </a:rPr>
              <a:t>http://gumbyframework.com/</a:t>
            </a:r>
            <a:r>
              <a:rPr sz="2200" lang="en"/>
              <a:t>)</a:t>
            </a:r>
          </a:p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sz="2200" lang="en"/>
              <a:t>Pure (</a:t>
            </a:r>
            <a:r>
              <a:rPr u="sng" sz="2200" lang="en">
                <a:solidFill>
                  <a:schemeClr val="hlink"/>
                </a:solidFill>
                <a:hlinkClick r:id="rId6"/>
              </a:rPr>
              <a:t>http://purecss.io/</a:t>
            </a:r>
            <a:r>
              <a:rPr sz="2200" lang="en"/>
              <a:t>)</a:t>
            </a:r>
          </a:p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sz="2200" lang="en"/>
              <a:t>HTML5 Boilerplate (</a:t>
            </a:r>
            <a:r>
              <a:rPr u="sng" sz="2200" lang="en">
                <a:solidFill>
                  <a:schemeClr val="hlink"/>
                </a:solidFill>
                <a:hlinkClick r:id="rId7"/>
              </a:rPr>
              <a:t>http://html5boilerplate.com/</a:t>
            </a:r>
            <a:r>
              <a:rPr sz="2200"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one?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4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Faster workflow</a:t>
            </a:r>
          </a:p>
          <a:p>
            <a:pPr rtl="0" lvl="0" indent="-381000" marL="457200">
              <a:lnSpc>
                <a:spcPct val="14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Browser compatibility</a:t>
            </a:r>
          </a:p>
          <a:p>
            <a:pPr rtl="0" lvl="0" indent="-381000" marL="457200">
              <a:lnSpc>
                <a:spcPct val="14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Responsive</a:t>
            </a:r>
          </a:p>
          <a:p>
            <a:pPr rtl="0" lvl="0" indent="-381000" marL="457200">
              <a:lnSpc>
                <a:spcPct val="14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Scalable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don’t use one?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Bloat (extra/un-needed code)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Limiting your creativity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Every web will look the same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 on Choosing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Speed of install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Understandability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Highly configurable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Actively maintained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Best Practice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Only take the components you need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Customize (suit with your project)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Use the latest version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Originally made by the folks at Twitter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Currently the most popular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The largest &amp; most complete framework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And the heaviest to load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12-column grid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Foundation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Made by the folks at Zurb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The second most popular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Mobile first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12 column grid system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Merriweather"/>
              <a:buAutoNum type="arabicPeriod"/>
            </a:pPr>
            <a:r>
              <a:rPr lang="en"/>
              <a:t>Easier to customize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