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Font typeface="Bubblegum Sans"/>
              <a:defRPr>
                <a:solidFill>
                  <a:srgbClr val="DA0002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buFont typeface="Merriweather"/>
              <a:defRPr sz="2400"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spcBef>
                <a:spcPts val="0"/>
              </a:spcBef>
              <a:buSzPct val="100000"/>
              <a:buFont typeface="Merriweather"/>
              <a:defRPr sz="1800"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spcBef>
                <a:spcPts val="0"/>
              </a:spcBef>
              <a:buSzPct val="100000"/>
              <a:buFont typeface="Merriweather"/>
              <a:defRPr sz="1400"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spcBef>
                <a:spcPts val="0"/>
              </a:spcBef>
              <a:buFont typeface="Merriweather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spcBef>
                <a:spcPts val="0"/>
              </a:spcBef>
              <a:buFont typeface="Merriweather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>
              <a:spcBef>
                <a:spcPts val="0"/>
              </a:spcBef>
              <a:buFont typeface="Merriweather"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>
              <a:spcBef>
                <a:spcPts val="0"/>
              </a:spcBef>
              <a:buFont typeface="Merriweather"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>
              <a:spcBef>
                <a:spcPts val="0"/>
              </a:spcBef>
              <a:buFont typeface="Merriweather"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>
              <a:spcBef>
                <a:spcPts val="0"/>
              </a:spcBef>
              <a:buFont typeface="Merriweather"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ss-tricks.com/snippets/html/responsive-meta-tag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ediaqueri.es/" Type="http://schemas.openxmlformats.org/officeDocument/2006/relationships/hyperlink" TargetMode="External" Id="rId4"/><Relationship Target="http://alistapart.com/article/responsive-web-design" Type="http://schemas.openxmlformats.org/officeDocument/2006/relationships/hyperlink" TargetMode="External" Id="rId3"/><Relationship Target="http://learn.shayhowe.com/advanced-html-css/responsive-web-design/" Type="http://schemas.openxmlformats.org/officeDocument/2006/relationships/hyperlink" TargetMode="External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filedropper.com/2responsive" Type="http://schemas.openxmlformats.org/officeDocument/2006/relationships/hyperlink" TargetMode="External" Id="rId4"/><Relationship Target="http://goo.gl/tdVYPb" Type="http://schemas.openxmlformats.org/officeDocument/2006/relationships/hyperlink" TargetMode="External" Id="rId3"/><Relationship Target="http://www.filedropper.com/2responsivesolution" Type="http://schemas.openxmlformats.org/officeDocument/2006/relationships/hyperlink" TargetMode="External" Id="rId6"/><Relationship Target="http://goo.gl/VHsisE" Type="http://schemas.openxmlformats.org/officeDocument/2006/relationships/hyperlink" TargetMode="External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6000" lang="en">
                <a:latin typeface="Bubblegum Sans"/>
                <a:ea typeface="Bubblegum Sans"/>
                <a:cs typeface="Bubblegum Sans"/>
                <a:sym typeface="Bubblegum Sans"/>
              </a:rPr>
              <a:t>Responsive Design</a:t>
            </a:r>
          </a:p>
          <a:p>
            <a:pPr>
              <a:spcBef>
                <a:spcPts val="0"/>
              </a:spcBef>
              <a:buNone/>
            </a:pPr>
            <a:r>
              <a:rPr sz="6000" lang="en">
                <a:latin typeface="Bubblegum Sans"/>
                <a:ea typeface="Bubblegum Sans"/>
                <a:cs typeface="Bubblegum Sans"/>
                <a:sym typeface="Bubblegum Sans"/>
              </a:rPr>
              <a:t>&amp; Mobile First Layout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latin typeface="Merriweather"/>
                <a:ea typeface="Merriweather"/>
                <a:cs typeface="Merriweather"/>
                <a:sym typeface="Merriweather"/>
              </a:rPr>
              <a:t>2nd ristek is sharing session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Elements of Responsive Design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lang="en"/>
              <a:t>Fluid Layout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lang="en"/>
              <a:t>Flexible Images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lang="en"/>
              <a:t>Media Queries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Fluid Layout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-"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All size units are set in percentage / or </a:t>
            </a:r>
            <a:r>
              <a:rPr b="1" sz="1800" lang="en" i="1">
                <a:latin typeface="Consolas"/>
                <a:ea typeface="Consolas"/>
                <a:cs typeface="Consolas"/>
                <a:sym typeface="Consolas"/>
              </a:rPr>
              <a:t>em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-"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No fixed/pixel based size, use max-width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-"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Flexible margin and padding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body { width: 1000px; } → body { max-width: 1000px; 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.sidebar { width: 400px; } -&gt; .sidebar { width: 25%;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Flexible Images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 fixed width images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Instead of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img { width: 200px; 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Use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img { max-width: 100%; 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sz="1800" lang="en" i="1"/>
              <a:t>Set maximum width to 100% of container width;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Media Queries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@media (max-width: 960px) {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// desired css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That means if the current viewport width &lt;= 960px, load the desired css</a:t>
            </a:r>
          </a:p>
        </p:txBody>
      </p:sp>
      <p:cxnSp>
        <p:nvCxnSpPr>
          <p:cNvPr id="103" name="Shape 103"/>
          <p:cNvCxnSpPr/>
          <p:nvPr/>
        </p:nvCxnSpPr>
        <p:spPr>
          <a:xfrm rot="10800000">
            <a:off y="1694725" x="3438849"/>
            <a:ext cy="376499" cx="78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y="1932525" x="4221850"/>
            <a:ext cy="485699" cx="283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Usually called ‘breakpoint’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Popular Width Breakpoints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&lt;= 320px		[Very small phones]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&lt;= 480px	[Small smartphones]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&lt;= 720px	[Today’s smartphone standard]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&lt;= 1024px	[iPad, Tablets, &amp; old desktops]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&lt;= 1224px	[Laptops &amp; desktops]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&lt;= 1824px	[Large screen]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&gt;1824			[Very large screen]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Media Query Usage</a:t>
            </a:r>
          </a:p>
        </p:txBody>
      </p:sp>
      <p:sp>
        <p:nvSpPr>
          <p:cNvPr id="116" name="Shape 116"/>
          <p:cNvSpPr/>
          <p:nvPr/>
        </p:nvSpPr>
        <p:spPr>
          <a:xfrm>
            <a:off y="1269040" x="457200"/>
            <a:ext cy="2902799" cx="3968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y="1204750" x="457200"/>
            <a:ext cy="1698300" cx="198449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/>
              <a:t>.container</a:t>
            </a:r>
          </a:p>
        </p:txBody>
      </p:sp>
      <p:sp>
        <p:nvSpPr>
          <p:cNvPr id="118" name="Shape 118"/>
          <p:cNvSpPr/>
          <p:nvPr/>
        </p:nvSpPr>
        <p:spPr>
          <a:xfrm>
            <a:off y="1204750" x="2441700"/>
            <a:ext cy="1698300" cx="1984499"/>
          </a:xfrm>
          <a:prstGeom prst="rect">
            <a:avLst/>
          </a:prstGeom>
          <a:solidFill>
            <a:srgbClr val="FF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.container</a:t>
            </a:r>
          </a:p>
        </p:txBody>
      </p:sp>
      <p:sp>
        <p:nvSpPr>
          <p:cNvPr id="119" name="Shape 119"/>
          <p:cNvSpPr/>
          <p:nvPr/>
        </p:nvSpPr>
        <p:spPr>
          <a:xfrm>
            <a:off y="1120575" x="4544825"/>
            <a:ext cy="1748699" cx="3968999"/>
          </a:xfrm>
          <a:prstGeom prst="rect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.container</a:t>
            </a:r>
          </a:p>
        </p:txBody>
      </p:sp>
      <p:sp>
        <p:nvSpPr>
          <p:cNvPr id="120" name="Shape 120"/>
          <p:cNvSpPr/>
          <p:nvPr/>
        </p:nvSpPr>
        <p:spPr>
          <a:xfrm>
            <a:off y="2869155" x="4544825"/>
            <a:ext cy="1302599" cx="3968999"/>
          </a:xfrm>
          <a:prstGeom prst="rect">
            <a:avLst/>
          </a:prstGeom>
          <a:solidFill>
            <a:srgbClr val="FF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.container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4377525" x="1915250"/>
            <a:ext cy="454199" cx="225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1800" lang="en"/>
              <a:t>On Desktop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4377525" x="5967248"/>
            <a:ext cy="454199" cx="225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1800" lang="en"/>
              <a:t>On Mobile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Media Query Usage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.container {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width: 50%;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@media (max-width: 720px) {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.container {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width: 100%;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Hide an Element when on Mobile?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Done.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.sidebar {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display: block;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@media (max-width: 720px) {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.sidebar {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display: none;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Media Query Properties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width							- monochrome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height						- resolution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device-width				- scan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device-height				- grid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orientation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aspect-ratio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device-aspect-ratio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color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color-index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 for working on real device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&lt;meta name= “viewport” content= “initial-scale=1.0, width=device-width”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/>
              <a:t>Use this &lt;meta&gt; tag to set the browser’s initial scale to 1.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Further information</a:t>
            </a:r>
          </a:p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http://css-tricks.com/snippets/html/responsive-meta-tag/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Responsive Design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(web) design that responds to the viewing environment.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42325" x="2108525"/>
            <a:ext cy="2683524" cx="443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 Workflow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sz="1800" lang="en"/>
              <a:t>Mobile First, then enhance as the screen got bigger.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startAt="2" type="arabicPeriod"/>
            </a:pPr>
            <a:r>
              <a:rPr sz="1800" lang="en"/>
              <a:t>Desktop First, then reduce as the screen got smaller.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sz="1800" lang="en"/>
              <a:t>For today’s website, responsive design is a MUST.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 Further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http://alistapart.com/article/responsive-web-design</a:t>
            </a:r>
            <a:br>
              <a:rPr sz="1800" lang="en"/>
            </a:br>
            <a:r>
              <a:rPr sz="1800" lang="en"/>
              <a:t>(The original article by Ethan Marcotte)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sz="1800" lang="en"/>
              <a:t>Responsive Web Design [Ethan Marcotte, 2011]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sz="1800" lang="en"/>
              <a:t>Mobile First [Luke Wroblewski, 2011]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http://mediaqueri.es/</a:t>
            </a:r>
            <a:r>
              <a:rPr sz="1800" lang="en"/>
              <a:t> (Responsive Design Showcase)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AutoNum type="arabicPeriod"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http://learn.shayhowe.com/advanced-html-css/responsive-web-design/</a:t>
            </a:r>
            <a:br>
              <a:rPr sz="1800" lang="en"/>
            </a:br>
            <a:r>
              <a:rPr sz="1800" lang="en"/>
              <a:t>(Great in-depth tutorial on responsive design)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Practice &amp; Challenge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You have been tasked to make a news website responsive. Design the best layout and experience for mobile phones, tablets, and laptops.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Download the original unresponsive site:</a:t>
            </a:r>
          </a:p>
          <a:p>
            <a:pPr rt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http://goo.gl/tdVYPb</a:t>
            </a:r>
            <a:r>
              <a:rPr sz="1800" lang="en"/>
              <a:t> (Zip)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http://www.filedropper.com/2responsive</a:t>
            </a:r>
            <a:r>
              <a:rPr sz="1800" lang="en"/>
              <a:t> (Zip Mirror)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Sample responsive solution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http://goo.gl/VHsisE</a:t>
            </a:r>
            <a:r>
              <a:rPr sz="1800" lang="en"/>
              <a:t> (Zip)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6"/>
              </a:rPr>
              <a:t>http://www.filedropper.com/2responsivesolution</a:t>
            </a:r>
            <a:r>
              <a:rPr sz="1800" lang="en"/>
              <a:t> (Zip Mirror)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Good luck! :D	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Minggu depan dateng yaa :D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7000" x="0"/>
            <a:ext cy="2935748" cx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y="425125" x="6406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latin typeface="Merriweather"/>
                <a:ea typeface="Merriweather"/>
                <a:cs typeface="Merriweather"/>
                <a:sym typeface="Merriweather"/>
              </a:rPr>
              <a:t>The Japan Times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/>
        </p:nvSpPr>
        <p:spPr>
          <a:xfrm>
            <a:off y="425125" x="6406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latin typeface="Merriweather"/>
                <a:ea typeface="Merriweather"/>
                <a:cs typeface="Merriweather"/>
                <a:sym typeface="Merriweather"/>
              </a:rPr>
              <a:t>Palantir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7550" x="136250"/>
            <a:ext cy="2775550" cx="90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Do Responsive Design?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Rise of mobile phones popularity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People are browsing on mobile phones more often than on PC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Lots of different screen sizes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Merriweather"/>
              <a:buChar char="-"/>
            </a:pPr>
            <a:r>
              <a:rPr lang="en"/>
              <a:t>We must provide the best experience for all users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5825" x="162300"/>
            <a:ext cy="4363500" cx="8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487" x="649350"/>
            <a:ext cy="5080525" cx="78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Those are a Lot of Screen Sizes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must serve the most suitable experience to ALL users.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