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C9DAF8"/>
        </a:solidFill>
      </p:bgPr>
    </p:bg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rgbClr val="903EB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3E79BB"/>
              </a:buClr>
              <a:buSzPct val="100000"/>
              <a:buFont typeface="Source Sans Pro"/>
              <a:defRPr sz="7200">
                <a:solidFill>
                  <a:srgbClr val="3E79B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  <a:solidFill>
            <a:srgbClr val="903EBB"/>
          </a:solidFill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rgbClr val="D39FDF"/>
              </a:buClr>
              <a:buFont typeface="Playfair Display"/>
              <a:buNone/>
              <a:defRPr b="1">
                <a:solidFill>
                  <a:srgbClr val="D39FD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C9DAF8"/>
        </a:solidFill>
      </p:bgPr>
    </p:bg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rgbClr val="903EB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D39FDF"/>
              </a:buClr>
              <a:buSzPct val="100000"/>
              <a:buFont typeface="Source Sans Pro"/>
              <a:defRPr sz="4200">
                <a:solidFill>
                  <a:srgbClr val="D39FD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75000"/>
              <a:buFont typeface="Playfair Display"/>
              <a:buChar char="●"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Font typeface="Playfair Display"/>
              <a:buChar char="○"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Font typeface="Playfair Display"/>
              <a:buChar char="■"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SzPct val="100000"/>
              <a:buFont typeface="Playfair Display"/>
              <a:buChar char="●"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SzPct val="100000"/>
              <a:buFont typeface="Playfair Display"/>
              <a:buChar char="○"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SzPct val="100000"/>
              <a:buFont typeface="Playfair Display"/>
              <a:buChar char="■"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SzPct val="100000"/>
              <a:buFont typeface="Playfair Display"/>
              <a:buChar char="●"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SzPct val="100000"/>
              <a:buFont typeface="Playfair Display"/>
              <a:buChar char="○"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SzPct val="100000"/>
              <a:buFont typeface="Playfair Display"/>
              <a:buChar char="■"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paulirish.com/2009/bulletproof-font-face-implementation-syntax/" Type="http://schemas.openxmlformats.org/officeDocument/2006/relationships/hyperlink" TargetMode="External" Id="rId4"/><Relationship Target="https://www.google.com/fonts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font-combinator.com/" Type="http://schemas.openxmlformats.org/officeDocument/2006/relationships/hyperlink" TargetMode="External" Id="rId4"/><Relationship Target="https://typekit.com/" Type="http://schemas.openxmlformats.org/officeDocument/2006/relationships/hyperlink" TargetMode="External" Id="rId3"/><Relationship Target="http://stylifyme.com/" Type="http://schemas.openxmlformats.org/officeDocument/2006/relationships/hyperlink" TargetMode="External" Id="rId6"/><Relationship Target="http://typecast.com/" Type="http://schemas.openxmlformats.org/officeDocument/2006/relationships/hyperlink" TargetMode="External" Id="rId5"/><Relationship Target="http://www.typewolf.com/" Type="http://schemas.openxmlformats.org/officeDocument/2006/relationships/hyperlink" TargetMode="External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bueltge.de/free-web-font-combinations/" Type="http://schemas.openxmlformats.org/officeDocument/2006/relationships/hyperlink" TargetMode="External" Id="rId4"/><Relationship Target="http://en.wikipedia.org/wiki/Web_typography" Type="http://schemas.openxmlformats.org/officeDocument/2006/relationships/hyperlink" TargetMode="External" Id="rId3"/><Relationship Target="http://www.washingtonpost.com/" Type="http://schemas.openxmlformats.org/officeDocument/2006/relationships/hyperlink" TargetMode="External" Id="rId6"/><Relationship Target="http://www.steptoandson.co.uk/services/10-great-web-font-combinations/" Type="http://schemas.openxmlformats.org/officeDocument/2006/relationships/hyperlink" TargetMode="External" Id="rId5"/><Relationship Target="http://www.nytimes.com/newsgraphics/2013/10/27/south-china-sea/" Type="http://schemas.openxmlformats.org/officeDocument/2006/relationships/hyperlink" TargetMode="External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onedesigns.com/tutorials/font-families-for-cross-compatible-typography" Type="http://schemas.openxmlformats.org/officeDocument/2006/relationships/hyperlink" TargetMode="External" Id="rId4"/><Relationship Target="http://www.findeen.es/font_browser_compatibility.html" Type="http://schemas.openxmlformats.org/officeDocument/2006/relationships/hyperlink" TargetMode="External" Id="rId3"/><Relationship Target="http://socialcompare.com/en/comparison/browser-fonts-support-comparison" Type="http://schemas.openxmlformats.org/officeDocument/2006/relationships/hyperlink" TargetMode="External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alistapart.com/article/on-web-typography" Type="http://schemas.openxmlformats.org/officeDocument/2006/relationships/hyperlink" TargetMode="External" Id="rId4"/><Relationship Target="http://webtypography.net/" Type="http://schemas.openxmlformats.org/officeDocument/2006/relationships/hyperlink" TargetMode="External" Id="rId3"/><Relationship Target="http://www.smashingmagazine.com/2014/09/29/balancing-line-length-font-size-responsive-web-design/" Type="http://schemas.openxmlformats.org/officeDocument/2006/relationships/hyperlink" TargetMode="External" Id="rId6"/><Relationship Target="http://typecast.com/blog/a-more-modern-scale-for-web-typography" Type="http://schemas.openxmlformats.org/officeDocument/2006/relationships/hyperlink" TargetMode="External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Typography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3rd ristek sharing session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typography?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Typography</a:t>
            </a:r>
            <a:r>
              <a:rPr lang="en"/>
              <a:t>: study of the design of typefaces, and the way in which the type is laid out on a page to best achieve the desired visual effect and to best convey the meaning of the reading matter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A font </a:t>
            </a:r>
            <a:r>
              <a:rPr lang="en"/>
              <a:t>is what you use, </a:t>
            </a:r>
            <a:r>
              <a:rPr b="1" lang="en"/>
              <a:t>a typeface</a:t>
            </a:r>
            <a:r>
              <a:rPr lang="en"/>
              <a:t> is what you see.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Web typography </a:t>
            </a:r>
            <a:r>
              <a:rPr lang="en"/>
              <a:t>refers to the use of fonts &amp; typefaces on the World Wide Web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Sharing from Felik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font vs local font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Web font embedding best practice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Methods of embedding web font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903EBB"/>
                </a:solidFill>
                <a:hlinkClick r:id="rId3"/>
              </a:rPr>
              <a:t>https://www.google.com/fonts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903EBB"/>
                </a:solidFill>
                <a:hlinkClick r:id="rId4"/>
              </a:rPr>
              <a:t>http://www.paulirish.com/2009/bulletproof-font-face-implementation-syntax/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Sharing from Irfan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typography tools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75000"/>
              <a:buFont typeface="Playfair Display"/>
              <a:buAutoNum type="arabicPeriod"/>
            </a:pPr>
            <a:r>
              <a:rPr lang="en">
                <a:solidFill>
                  <a:srgbClr val="903EBB"/>
                </a:solidFill>
                <a:hlinkClick r:id="rId3"/>
              </a:rPr>
              <a:t>https://typekit.com/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75000"/>
              <a:buFont typeface="Playfair Display"/>
              <a:buAutoNum type="arabicPeriod"/>
            </a:pPr>
            <a:r>
              <a:rPr lang="en">
                <a:solidFill>
                  <a:srgbClr val="903EBB"/>
                </a:solidFill>
                <a:hlinkClick r:id="rId4"/>
              </a:rPr>
              <a:t>http://font-combinator.com/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75000"/>
              <a:buFont typeface="Playfair Display"/>
              <a:buAutoNum type="arabicPeriod"/>
            </a:pPr>
            <a:r>
              <a:rPr lang="en">
                <a:solidFill>
                  <a:srgbClr val="903EBB"/>
                </a:solidFill>
                <a:hlinkClick r:id="rId5"/>
              </a:rPr>
              <a:t>http://typecast.com/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75000"/>
              <a:buFont typeface="Playfair Display"/>
              <a:buAutoNum type="arabicPeriod"/>
            </a:pPr>
            <a:r>
              <a:rPr lang="en">
                <a:solidFill>
                  <a:srgbClr val="903EBB"/>
                </a:solidFill>
                <a:hlinkClick r:id="rId6"/>
              </a:rPr>
              <a:t>http://stylifyme.com/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75000"/>
              <a:buFont typeface="Playfair Display"/>
              <a:buAutoNum type="arabicPeriod"/>
            </a:pPr>
            <a:r>
              <a:rPr lang="en">
                <a:solidFill>
                  <a:srgbClr val="903EBB"/>
                </a:solidFill>
                <a:hlinkClick r:id="rId7"/>
              </a:rPr>
              <a:t>http://www.typewolf.com/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Sharing from Jundi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Choosing fonts &amp; readability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75000"/>
              <a:buFont typeface="Playfair Display"/>
              <a:buAutoNum type="arabicPeriod"/>
            </a:pPr>
            <a:r>
              <a:rPr lang="en">
                <a:solidFill>
                  <a:srgbClr val="903EBB"/>
                </a:solidFill>
                <a:hlinkClick r:id="rId3"/>
              </a:rPr>
              <a:t>http://en.wikipedia.org/wiki/Web_typography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75000"/>
              <a:buFont typeface="Playfair Display"/>
              <a:buAutoNum type="arabicPeriod"/>
            </a:pPr>
            <a:r>
              <a:rPr lang="en">
                <a:solidFill>
                  <a:srgbClr val="903EBB"/>
                </a:solidFill>
                <a:hlinkClick r:id="rId4"/>
              </a:rPr>
              <a:t>http://bueltge.de/free-web-font-combinations/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75000"/>
              <a:buFont typeface="Playfair Display"/>
              <a:buAutoNum type="arabicPeriod"/>
            </a:pPr>
            <a:r>
              <a:rPr lang="en">
                <a:solidFill>
                  <a:srgbClr val="903EBB"/>
                </a:solidFill>
                <a:hlinkClick r:id="rId5"/>
              </a:rPr>
              <a:t>http://www.steptoandson.co.uk/services/10-great-web-font-combinations/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75000"/>
              <a:buFont typeface="Playfair Display"/>
              <a:buAutoNum type="arabicPeriod"/>
            </a:pPr>
            <a:r>
              <a:rPr lang="en">
                <a:solidFill>
                  <a:srgbClr val="903EBB"/>
                </a:solidFill>
                <a:hlinkClick r:id="rId6"/>
              </a:rPr>
              <a:t>http://www.washingtonpost.com/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75000"/>
              <a:buFont typeface="Playfair Display"/>
              <a:buAutoNum type="arabicPeriod"/>
            </a:pPr>
            <a:r>
              <a:rPr lang="en">
                <a:solidFill>
                  <a:srgbClr val="903EBB"/>
                </a:solidFill>
                <a:hlinkClick r:id="rId7"/>
              </a:rPr>
              <a:t>http://www.nytimes.com/newsgraphics/2013/10/27/south-china-sea/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Sharing from Desi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Browser compatibility for web typography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Font formats &amp; browser support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903EBB"/>
                </a:solidFill>
                <a:hlinkClick r:id="rId3"/>
              </a:rPr>
              <a:t>http://www.findeen.es/font_browser_compatibility.html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903EBB"/>
                </a:solidFill>
                <a:hlinkClick r:id="rId4"/>
              </a:rPr>
              <a:t>http://www.onedesigns.com/tutorials/font-families-for-cross-compatible-typography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903EBB"/>
                </a:solidFill>
                <a:hlinkClick r:id="rId5"/>
              </a:rPr>
              <a:t>http://socialcompare.com/en/comparison/browser-fonts-support-comparison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Further readings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75000"/>
              <a:buFont typeface="Playfair Display"/>
              <a:buAutoNum type="arabicPeriod"/>
            </a:pPr>
            <a:r>
              <a:rPr lang="en">
                <a:solidFill>
                  <a:srgbClr val="903EBB"/>
                </a:solidFill>
                <a:hlinkClick r:id="rId3"/>
              </a:rPr>
              <a:t>http://webtypography.net/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75000"/>
              <a:buFont typeface="Playfair Display"/>
              <a:buAutoNum type="arabicPeriod"/>
            </a:pPr>
            <a:r>
              <a:rPr lang="en">
                <a:solidFill>
                  <a:srgbClr val="903EBB"/>
                </a:solidFill>
                <a:hlinkClick r:id="rId4"/>
              </a:rPr>
              <a:t>http://alistapart.com/article/on-web-typography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75000"/>
              <a:buFont typeface="Playfair Display"/>
              <a:buAutoNum type="arabicPeriod"/>
            </a:pPr>
            <a:r>
              <a:rPr lang="en">
                <a:solidFill>
                  <a:srgbClr val="903EBB"/>
                </a:solidFill>
                <a:hlinkClick r:id="rId5"/>
              </a:rPr>
              <a:t>http://typecast.com/blog/a-more-modern-scale-for-web-typography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75000"/>
              <a:buFont typeface="Playfair Display"/>
              <a:buAutoNum type="arabicPeriod"/>
            </a:pPr>
            <a:r>
              <a:rPr lang="en">
                <a:solidFill>
                  <a:srgbClr val="903EBB"/>
                </a:solidFill>
                <a:hlinkClick r:id="rId6"/>
              </a:rPr>
              <a:t>http://www.smashingmagazine.com/2014/09/29/balancing-line-length-font-size-responsive-web-design/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See you next week :)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