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66425"/>
            <a:ext cx="18288000" cy="590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b="true" sz="6699" spc="-334">
                <a:solidFill>
                  <a:srgbClr val="1D1D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PREDIKCIJA SKLONOSTI KA KARDIOVASKULARNIM POREMEĆAJIMA NA OSNOVU HEMATOLOŠKIH I BIOHEMIJSKIH PARAMETARA KRVI PRIMENOM MAŠINSKOG UČENJA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16001" y="8371205"/>
            <a:ext cx="46559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25">
                <a:solidFill>
                  <a:srgbClr val="1D1D1D"/>
                </a:solidFill>
                <a:latin typeface="Open Sans"/>
                <a:ea typeface="Open Sans"/>
                <a:cs typeface="Open Sans"/>
                <a:sym typeface="Open Sans"/>
              </a:rPr>
              <a:t>ANĐELA RISTIĆ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18557" y="8117205"/>
            <a:ext cx="1850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-100">
                <a:solidFill>
                  <a:srgbClr val="1D1D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implementirala</a:t>
            </a:r>
            <a:r>
              <a:rPr lang="en-US" b="true" sz="2000" spc="-100">
                <a:solidFill>
                  <a:srgbClr val="1D1D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558337"/>
            <a:ext cx="11301259" cy="5170326"/>
          </a:xfrm>
          <a:custGeom>
            <a:avLst/>
            <a:gdLst/>
            <a:ahLst/>
            <a:cxnLst/>
            <a:rect r="r" b="b" t="t" l="l"/>
            <a:pathLst>
              <a:path h="5170326" w="11301259">
                <a:moveTo>
                  <a:pt x="0" y="0"/>
                </a:moveTo>
                <a:lnTo>
                  <a:pt x="11301258" y="0"/>
                </a:lnTo>
                <a:lnTo>
                  <a:pt x="11301258" y="5170326"/>
                </a:lnTo>
                <a:lnTo>
                  <a:pt x="0" y="5170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98110" y="933450"/>
            <a:ext cx="70917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EVALUACIJA MODELA: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4260589"/>
            <a:ext cx="11301259" cy="1765822"/>
          </a:xfrm>
          <a:custGeom>
            <a:avLst/>
            <a:gdLst/>
            <a:ahLst/>
            <a:cxnLst/>
            <a:rect r="r" b="b" t="t" l="l"/>
            <a:pathLst>
              <a:path h="1765822" w="11301259">
                <a:moveTo>
                  <a:pt x="0" y="0"/>
                </a:moveTo>
                <a:lnTo>
                  <a:pt x="11301258" y="0"/>
                </a:lnTo>
                <a:lnTo>
                  <a:pt x="11301258" y="1765822"/>
                </a:lnTo>
                <a:lnTo>
                  <a:pt x="0" y="1765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3371" y="933450"/>
            <a:ext cx="1130125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PRETPR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OCESIRANJE PODATAKA PRE PREDIKCIJE/EVALUACIJE: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12080" y="5744088"/>
            <a:ext cx="2932730" cy="4114800"/>
          </a:xfrm>
          <a:custGeom>
            <a:avLst/>
            <a:gdLst/>
            <a:ahLst/>
            <a:cxnLst/>
            <a:rect r="r" b="b" t="t" l="l"/>
            <a:pathLst>
              <a:path h="4114800" w="2932730">
                <a:moveTo>
                  <a:pt x="0" y="0"/>
                </a:moveTo>
                <a:lnTo>
                  <a:pt x="2932730" y="0"/>
                </a:lnTo>
                <a:lnTo>
                  <a:pt x="29327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7467" y="3564949"/>
            <a:ext cx="2543695" cy="4114800"/>
          </a:xfrm>
          <a:custGeom>
            <a:avLst/>
            <a:gdLst/>
            <a:ahLst/>
            <a:cxnLst/>
            <a:rect r="r" b="b" t="t" l="l"/>
            <a:pathLst>
              <a:path h="4114800" w="2543695">
                <a:moveTo>
                  <a:pt x="0" y="0"/>
                </a:moveTo>
                <a:lnTo>
                  <a:pt x="2543695" y="0"/>
                </a:lnTo>
                <a:lnTo>
                  <a:pt x="25436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83155" y="1095770"/>
            <a:ext cx="73216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DEFINICIJA PROBLEMA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54931" y="3020573"/>
            <a:ext cx="1263766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Kardiovaskularne bolesti su v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odeći uzrok smrti i invaliditeta širom sveta.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Projekat omogućava rano otkrivanje pacijenata sa visokim rizikom, smanjujući mogućnost nastanka ozbiljnih komplikacija poput infarkta ili moždanog udara.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Cilj: klasifikacija pacijenata u nisku, srednju i visoku verovatnoću KVB.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4224" y="6003808"/>
            <a:ext cx="4310743" cy="4114800"/>
          </a:xfrm>
          <a:custGeom>
            <a:avLst/>
            <a:gdLst/>
            <a:ahLst/>
            <a:cxnLst/>
            <a:rect r="r" b="b" t="t" l="l"/>
            <a:pathLst>
              <a:path h="4114800" w="4310743">
                <a:moveTo>
                  <a:pt x="0" y="0"/>
                </a:moveTo>
                <a:lnTo>
                  <a:pt x="4310742" y="0"/>
                </a:lnTo>
                <a:lnTo>
                  <a:pt x="43107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9082" y="933450"/>
            <a:ext cx="86898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ašto je projekat važan?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72479" y="2074738"/>
            <a:ext cx="1374304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Pravovremena identifikacija rizičnih osoba doprinosi smanjenju zdravstvenih troškova.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Lekarima pruža dodatni alat za donošenje informisanih odluka i efikasno praćenje stanja pacijenata.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086996" y="6350603"/>
            <a:ext cx="1007055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ojekat omogućava razvoj veština u primeni mašinskog učenja na medicinske podatke, doprinoseći akademskom i profesionalnom usavršavanju.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1662" y="537527"/>
            <a:ext cx="55046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SKUP PODATAKA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69890" y="3093549"/>
            <a:ext cx="1554822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Dataset: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Cardiovascular Disease Dataset (Kaggle), ~70.000 pacijenata</a:t>
            </a:r>
          </a:p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Raspodela klasa: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~65–70% zdravih, ~30–35% sa KVB</a:t>
            </a:r>
          </a:p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Atributi: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Demografski: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starost, pol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Faktori rizika: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visina, težina, BMI, krvni pritisak, pušenje, alkohol, fizička aktivnost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Biohemijski: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holesterol, glukoza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Ciljni: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prisustvo KVB (0/1)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9136" y="3620215"/>
            <a:ext cx="1984516" cy="575510"/>
          </a:xfrm>
          <a:custGeom>
            <a:avLst/>
            <a:gdLst/>
            <a:ahLst/>
            <a:cxnLst/>
            <a:rect r="r" b="b" t="t" l="l"/>
            <a:pathLst>
              <a:path h="575510" w="1984516">
                <a:moveTo>
                  <a:pt x="0" y="0"/>
                </a:moveTo>
                <a:lnTo>
                  <a:pt x="1984516" y="0"/>
                </a:lnTo>
                <a:lnTo>
                  <a:pt x="1984516" y="575510"/>
                </a:lnTo>
                <a:lnTo>
                  <a:pt x="0" y="575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16610" y="3620215"/>
            <a:ext cx="1984516" cy="575510"/>
          </a:xfrm>
          <a:custGeom>
            <a:avLst/>
            <a:gdLst/>
            <a:ahLst/>
            <a:cxnLst/>
            <a:rect r="r" b="b" t="t" l="l"/>
            <a:pathLst>
              <a:path h="575510" w="1984516">
                <a:moveTo>
                  <a:pt x="0" y="0"/>
                </a:moveTo>
                <a:lnTo>
                  <a:pt x="1984516" y="0"/>
                </a:lnTo>
                <a:lnTo>
                  <a:pt x="1984516" y="575510"/>
                </a:lnTo>
                <a:lnTo>
                  <a:pt x="0" y="575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86824" y="537527"/>
            <a:ext cx="89371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OBRADA SKUPA PODATAKA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8800" y="6711295"/>
            <a:ext cx="8464748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 split into train / validation / test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X_train, X_temp, y_train, y_temp = train_test_split(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   X, y, test_size=0.3, stratify=y, random_state=42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X_val, X_test, y_val, y_test = train_test_split(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   X_temp, y_temp, test_size=0.5, stratify=y_temp, random_state=42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68821" y="3669845"/>
            <a:ext cx="1984516" cy="575510"/>
          </a:xfrm>
          <a:custGeom>
            <a:avLst/>
            <a:gdLst/>
            <a:ahLst/>
            <a:cxnLst/>
            <a:rect r="r" b="b" t="t" l="l"/>
            <a:pathLst>
              <a:path h="575510" w="1984516">
                <a:moveTo>
                  <a:pt x="0" y="0"/>
                </a:moveTo>
                <a:lnTo>
                  <a:pt x="1984516" y="0"/>
                </a:lnTo>
                <a:lnTo>
                  <a:pt x="1984516" y="575510"/>
                </a:lnTo>
                <a:lnTo>
                  <a:pt x="0" y="575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00226" y="7558186"/>
            <a:ext cx="1984516" cy="575510"/>
          </a:xfrm>
          <a:custGeom>
            <a:avLst/>
            <a:gdLst/>
            <a:ahLst/>
            <a:cxnLst/>
            <a:rect r="r" b="b" t="t" l="l"/>
            <a:pathLst>
              <a:path h="575510" w="1984516">
                <a:moveTo>
                  <a:pt x="0" y="0"/>
                </a:moveTo>
                <a:lnTo>
                  <a:pt x="1984516" y="0"/>
                </a:lnTo>
                <a:lnTo>
                  <a:pt x="1984516" y="575509"/>
                </a:lnTo>
                <a:lnTo>
                  <a:pt x="0" y="575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58800" y="2454074"/>
            <a:ext cx="2206072" cy="3074936"/>
            <a:chOff x="0" y="0"/>
            <a:chExt cx="2941430" cy="4099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41430" cy="3242057"/>
            </a:xfrm>
            <a:custGeom>
              <a:avLst/>
              <a:gdLst/>
              <a:ahLst/>
              <a:cxnLst/>
              <a:rect r="r" b="b" t="t" l="l"/>
              <a:pathLst>
                <a:path h="3242057" w="2941430">
                  <a:moveTo>
                    <a:pt x="0" y="0"/>
                  </a:moveTo>
                  <a:lnTo>
                    <a:pt x="2941430" y="0"/>
                  </a:lnTo>
                  <a:lnTo>
                    <a:pt x="2941430" y="3242057"/>
                  </a:lnTo>
                  <a:lnTo>
                    <a:pt x="0" y="3242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57098" y="3650123"/>
              <a:ext cx="2627233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(učitavanje csv)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74844" y="2050714"/>
            <a:ext cx="2680575" cy="4050981"/>
            <a:chOff x="0" y="0"/>
            <a:chExt cx="3574099" cy="54013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707629" y="0"/>
              <a:ext cx="2158842" cy="2158842"/>
            </a:xfrm>
            <a:custGeom>
              <a:avLst/>
              <a:gdLst/>
              <a:ahLst/>
              <a:cxnLst/>
              <a:rect r="r" b="b" t="t" l="l"/>
              <a:pathLst>
                <a:path h="2158842" w="2158842">
                  <a:moveTo>
                    <a:pt x="0" y="0"/>
                  </a:moveTo>
                  <a:lnTo>
                    <a:pt x="2158842" y="0"/>
                  </a:lnTo>
                  <a:lnTo>
                    <a:pt x="2158842" y="2158842"/>
                  </a:lnTo>
                  <a:lnTo>
                    <a:pt x="0" y="2158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4045" y="2926188"/>
              <a:ext cx="3026010" cy="1958654"/>
            </a:xfrm>
            <a:custGeom>
              <a:avLst/>
              <a:gdLst/>
              <a:ahLst/>
              <a:cxnLst/>
              <a:rect r="r" b="b" t="t" l="l"/>
              <a:pathLst>
                <a:path h="1958654" w="3026010">
                  <a:moveTo>
                    <a:pt x="0" y="0"/>
                  </a:moveTo>
                  <a:lnTo>
                    <a:pt x="3026010" y="0"/>
                  </a:lnTo>
                  <a:lnTo>
                    <a:pt x="3026010" y="1958654"/>
                  </a:lnTo>
                  <a:lnTo>
                    <a:pt x="0" y="19586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473433" y="2227634"/>
              <a:ext cx="2627233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(dodajem BMI)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951517"/>
              <a:ext cx="3574099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(dodajem ap_ratio 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364979" y="2454074"/>
            <a:ext cx="2985332" cy="3572391"/>
            <a:chOff x="0" y="0"/>
            <a:chExt cx="3980443" cy="4763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16427" y="0"/>
              <a:ext cx="3181496" cy="3204804"/>
            </a:xfrm>
            <a:custGeom>
              <a:avLst/>
              <a:gdLst/>
              <a:ahLst/>
              <a:cxnLst/>
              <a:rect r="r" b="b" t="t" l="l"/>
              <a:pathLst>
                <a:path h="3204804" w="3181496">
                  <a:moveTo>
                    <a:pt x="0" y="0"/>
                  </a:moveTo>
                  <a:lnTo>
                    <a:pt x="3181496" y="0"/>
                  </a:lnTo>
                  <a:lnTo>
                    <a:pt x="3181496" y="3204804"/>
                  </a:lnTo>
                  <a:lnTo>
                    <a:pt x="0" y="32048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3398541"/>
              <a:ext cx="3980443" cy="1364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7"/>
                </a:lnSpc>
              </a:pPr>
              <a:r>
                <a:rPr lang="en-US" sz="1977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(nedostajući podaci</a:t>
              </a:r>
            </a:p>
            <a:p>
              <a:pPr algn="l">
                <a:lnSpc>
                  <a:spcPts val="2767"/>
                </a:lnSpc>
              </a:pPr>
              <a:r>
                <a:rPr lang="en-US" sz="1977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num: medijanom</a:t>
              </a:r>
            </a:p>
            <a:p>
              <a:pPr algn="l">
                <a:lnSpc>
                  <a:spcPts val="2767"/>
                </a:lnSpc>
              </a:pPr>
              <a:r>
                <a:rPr lang="en-US" sz="1977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cat: najčešća vrednost)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096062" y="7052373"/>
            <a:ext cx="4833138" cy="1912394"/>
            <a:chOff x="0" y="0"/>
            <a:chExt cx="6444184" cy="25498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09239" cy="1773710"/>
            </a:xfrm>
            <a:custGeom>
              <a:avLst/>
              <a:gdLst/>
              <a:ahLst/>
              <a:cxnLst/>
              <a:rect r="r" b="b" t="t" l="l"/>
              <a:pathLst>
                <a:path h="1773710" w="1609239">
                  <a:moveTo>
                    <a:pt x="0" y="0"/>
                  </a:moveTo>
                  <a:lnTo>
                    <a:pt x="1609239" y="0"/>
                  </a:lnTo>
                  <a:lnTo>
                    <a:pt x="1609239" y="1773710"/>
                  </a:lnTo>
                  <a:lnTo>
                    <a:pt x="0" y="1773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413859" y="0"/>
              <a:ext cx="1609239" cy="1773710"/>
            </a:xfrm>
            <a:custGeom>
              <a:avLst/>
              <a:gdLst/>
              <a:ahLst/>
              <a:cxnLst/>
              <a:rect r="r" b="b" t="t" l="l"/>
              <a:pathLst>
                <a:path h="1773710" w="1609239">
                  <a:moveTo>
                    <a:pt x="0" y="0"/>
                  </a:moveTo>
                  <a:lnTo>
                    <a:pt x="1609239" y="0"/>
                  </a:lnTo>
                  <a:lnTo>
                    <a:pt x="1609239" y="1773710"/>
                  </a:lnTo>
                  <a:lnTo>
                    <a:pt x="0" y="1773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834945" y="0"/>
              <a:ext cx="1609239" cy="1773710"/>
            </a:xfrm>
            <a:custGeom>
              <a:avLst/>
              <a:gdLst/>
              <a:ahLst/>
              <a:cxnLst/>
              <a:rect r="r" b="b" t="t" l="l"/>
              <a:pathLst>
                <a:path h="1773710" w="1609239">
                  <a:moveTo>
                    <a:pt x="0" y="0"/>
                  </a:moveTo>
                  <a:lnTo>
                    <a:pt x="1609239" y="0"/>
                  </a:lnTo>
                  <a:lnTo>
                    <a:pt x="1609239" y="1773710"/>
                  </a:lnTo>
                  <a:lnTo>
                    <a:pt x="0" y="1773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4264398" y="436507"/>
              <a:ext cx="32924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46925" y="477704"/>
              <a:ext cx="32924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57235" y="2100067"/>
              <a:ext cx="5639565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(čuvanje train / validation /test</a:t>
              </a:r>
              <a:r>
                <a:rPr lang="en-US" sz="20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50492" y="933450"/>
            <a:ext cx="2787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MODELI: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50492" y="1725295"/>
            <a:ext cx="27870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21466" y="2564765"/>
            <a:ext cx="14737818" cy="611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Klasa 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DatasetLoader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 zadužena za učitavanje, čišćenje i pripremu podataka.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Automatski deli podatke na train/validation/test skupove, popunjava nedostajuće vrednosti i omogućava standardizovan ulaz modelima.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Klasa 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ModelTrainer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obučava i ocenjuje tri modela (Logistic Regression, Random Forest i XGBoost).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Automatski računa performanse pomoću metrika (accuracy, F1-score, precision, recall, ROC-AUC) i čuva najbolje modele za kasniju upotrebu.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Klasa 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Predictor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koristi sačuvani model i scaler da proceni verovatnoću kardiovaskularnog rizika za datog pacijenta.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 osnovu rezultata modela, pacijent se svrstava u tri kategorije rizika: nizak (0), srednji (1) i visok (2).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Klasa 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Patient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definiše sve atribute koji opisuju jednog pacijenta, uključujući osnovne demografske i medicinske podatke.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Koristi se za validaciju i prenos podataka između frontend-a i backend-a (FastAPI).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7931" y="933450"/>
            <a:ext cx="281213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SKRIPTE: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181029"/>
            <a:ext cx="18288000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Skripta za pripremu p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odataka (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split_models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Učitava originalni dataset (cardio_dataset.csv) i kreira nove karakteristike: BMI i ap_ratio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Čisti podatke tako što zamenjuje nule u ap_lo median vrednošću, a potom popunjava nedostajuće vrednosti srednjom (za brojeve) ili najčešćom vrednošću (za kategorije)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Deli skup na: train (70%), validation (15%) i test (15%), koristeći stratifikaciju da ostane isti odnos pozitivnih i negativnih slučajeva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Čuva svaki deo kao poseban CSV fajl (train_data.csv, validation_data.csv, test_data.csv)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Skripta za treniranje modela (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train_model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Učitava pripremljene skupove pomoću klase DatasetLoader, a zatim razdvaja osobine (X) i ciljnu promenljivu (y)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Standardizuje numeričke podatke (StandardScaler) da svi atributi imaju sličan opseg vrednosti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Trenira tri modela: Logistic Regression, Random Forest i XGBoost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Za svaki model meri performanse (accuracy, F1-score, precision, recall, ROC-AUC) a potom čuva model u ./models/trained/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Čuva i scaler (za buduće predikcije) i kolone korišćene pri treniranju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1309" y="537527"/>
            <a:ext cx="1114538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DIKCIJA I EVALUACIJA MODELA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2904" y="2202559"/>
            <a:ext cx="16482191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omogućava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predikciju rizika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od KVB za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ojedinačne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pacijente.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Ulaz: demografski podaci, vitalni parametri, biohemijski rezultati.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Izlaz: klasa rizika (0 = nizak, 1 = srednji, 2 = visok) i procentualna verovatnoća.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Modeli: </a:t>
            </a: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Logistic Regression, Random Forest, XGBoost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Evaluacija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metrike tačnosti, F1-score, precision, recall, ROC-AUC na train/validation/test skupovima.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Podaci prethodno pretprocesirani: skaliranje numeričkih atributa, imputacija nedostajućih vrednosti, balansiranje klasa.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Rezultat: omogućava pouzdano rangiranje pacijenata po riziku i upotrebu u preventivnoj medicini.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C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572464"/>
            <a:ext cx="11301259" cy="5142073"/>
          </a:xfrm>
          <a:custGeom>
            <a:avLst/>
            <a:gdLst/>
            <a:ahLst/>
            <a:cxnLst/>
            <a:rect r="r" b="b" t="t" l="l"/>
            <a:pathLst>
              <a:path h="5142073" w="11301259">
                <a:moveTo>
                  <a:pt x="0" y="0"/>
                </a:moveTo>
                <a:lnTo>
                  <a:pt x="11301258" y="0"/>
                </a:lnTo>
                <a:lnTo>
                  <a:pt x="11301258" y="5142072"/>
                </a:lnTo>
                <a:lnTo>
                  <a:pt x="0" y="5142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8631" y="933450"/>
            <a:ext cx="130507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DIKCIJA POJEDINAČNIH PACIJENATA: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DAG1s4kSWGE</dc:identifier>
  <dcterms:modified xsi:type="dcterms:W3CDTF">2011-08-01T06:04:30Z</dcterms:modified>
  <cp:revision>1</cp:revision>
  <dc:title>PREDIKCIJA</dc:title>
</cp:coreProperties>
</file>