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8D"/>
    <a:srgbClr val="FEEB98"/>
    <a:srgbClr val="FDE08D"/>
    <a:srgbClr val="FC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33" d="100"/>
          <a:sy n="33" d="100"/>
        </p:scale>
        <p:origin x="-244" y="-3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8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3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0"/>
                <a:lumOff val="100000"/>
              </a:schemeClr>
            </a:gs>
            <a:gs pos="50000">
              <a:schemeClr val="accent1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hyperlink" Target="http://jmlr.csail.mit.edu/papers/v12/pedregosa11a.html" TargetMode="Externa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librosa.github.io/librosa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owardsdatascience.com/extract-features-of-music-75a3f9bc265d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voice.mozilla.org/en/datasets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71" y="51585"/>
            <a:ext cx="19175186" cy="9294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0486" y="547652"/>
            <a:ext cx="18167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0" b="1" u="sng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Speaker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85" y="651081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Introduction: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486" y="10850466"/>
            <a:ext cx="14685736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Common Voice by Mozilla</a:t>
            </a:r>
          </a:p>
          <a:p>
            <a:r>
              <a:rPr lang="en-GB" sz="4000" dirty="0" smtClean="0"/>
              <a:t>Datasets include mp3 audio files and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-files relating the audio files to words, the speaker, including their accent, age, and gender.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Data Validation</a:t>
            </a:r>
            <a:endParaRPr lang="en-GB" sz="4000" b="1" dirty="0"/>
          </a:p>
          <a:p>
            <a:r>
              <a:rPr lang="en-GB" sz="4000" dirty="0" smtClean="0"/>
              <a:t>The correspondence of the spoken words to the mp3-files is validated by </a:t>
            </a:r>
            <a:r>
              <a:rPr lang="en-GB" sz="4000" b="1" dirty="0" smtClean="0"/>
              <a:t>online contributors</a:t>
            </a:r>
            <a:r>
              <a:rPr lang="en-GB" sz="4000" dirty="0" smtClean="0"/>
              <a:t> through their website, by up- or down-voting a given pair of words and audio. Only clips with </a:t>
            </a:r>
            <a:r>
              <a:rPr lang="en-GB" sz="4000" b="1" dirty="0" smtClean="0"/>
              <a:t>at least two up-votes</a:t>
            </a:r>
            <a:r>
              <a:rPr lang="en-GB" sz="4000" dirty="0" smtClean="0"/>
              <a:t> and </a:t>
            </a:r>
            <a:r>
              <a:rPr lang="en-GB" sz="4000" b="1" dirty="0" smtClean="0"/>
              <a:t>no more than one down-vote</a:t>
            </a:r>
            <a:r>
              <a:rPr lang="en-GB" sz="4000" dirty="0" smtClean="0"/>
              <a:t> make it into the Common Voice datasets. The up-vote and down-vote counts are also included in the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Description of The Original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English dataset (30GB)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1087 hours of audio, 780 hours of it validated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39 577 different voices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More than 80000 audio files</a:t>
            </a:r>
            <a:endParaRPr lang="en-GB" sz="3200" dirty="0"/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Includes accents</a:t>
            </a: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Additional Datasets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German (9GB)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French (5GB)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Italian (1GB)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Russian (850MB)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Chinese (China) (359MB)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Estonian (358MB)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Turkish (288MB)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Sakha (173MB)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Swedish (89MB)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486" y="27878507"/>
            <a:ext cx="14685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In order for audio features to be extracted from the clips, they first needed to be converted into a .wav file format. Due to resource limitations, only a 100K clips from the 800K total of the English dataset were converted and studied.</a:t>
            </a:r>
          </a:p>
          <a:p>
            <a:endParaRPr lang="en-GB" sz="4000" dirty="0" smtClean="0"/>
          </a:p>
          <a:p>
            <a:r>
              <a:rPr lang="en-GB" sz="4000" dirty="0" smtClean="0"/>
              <a:t>Due to the inclusion of gender and accent data being optional, only 36K rows of speech features were extracted in the end.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zero-crossing </a:t>
            </a:r>
            <a:r>
              <a:rPr lang="en-GB" sz="3200" dirty="0"/>
              <a:t>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roll-off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centroid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</a:t>
            </a:r>
            <a:r>
              <a:rPr lang="en-GB" sz="3200" dirty="0" err="1"/>
              <a:t>c</a:t>
            </a:r>
            <a:r>
              <a:rPr lang="en-GB" sz="3200" dirty="0" err="1" smtClean="0"/>
              <a:t>hromagram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root-mean-square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20 bins from the Mel-frequency </a:t>
            </a:r>
            <a:r>
              <a:rPr lang="en-GB" sz="3200" dirty="0"/>
              <a:t>cepstral </a:t>
            </a:r>
            <a:r>
              <a:rPr lang="en-GB" sz="3200" dirty="0" smtClean="0"/>
              <a:t>coefficients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85" y="2590990"/>
            <a:ext cx="18167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Gender and Accent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lassification Based on the Speaker’s Voice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485" y="5028131"/>
            <a:ext cx="174657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Risto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Rahulan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Frederik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Raud</a:t>
            </a:r>
            <a:endParaRPr lang="en-GB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485" y="965013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Data: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485" y="26454738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Feature Extraction: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485" y="7711145"/>
            <a:ext cx="14467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goal of this project was to explore Mozilla’s Common Voice datasets and to use them to both study the relationships between gender, accent and voice, and model their classification.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06221" y="38352980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References: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06221" y="39553309"/>
            <a:ext cx="1496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[1] </a:t>
            </a:r>
            <a:r>
              <a:rPr lang="en-GB" sz="2800" b="1" dirty="0"/>
              <a:t>The Mozilla Voice </a:t>
            </a:r>
            <a:r>
              <a:rPr lang="en-GB" sz="2800" b="1" dirty="0" smtClean="0"/>
              <a:t>Dataset:</a:t>
            </a:r>
            <a:r>
              <a:rPr lang="en-GB" sz="2800" dirty="0" smtClean="0"/>
              <a:t> </a:t>
            </a:r>
            <a:r>
              <a:rPr lang="en-GB" sz="2800" dirty="0">
                <a:hlinkClick r:id="rId4"/>
              </a:rPr>
              <a:t>https://</a:t>
            </a:r>
            <a:r>
              <a:rPr lang="en-GB" sz="2800" dirty="0" smtClean="0">
                <a:hlinkClick r:id="rId4"/>
              </a:rPr>
              <a:t>voice.mozilla.org/en/datasets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[2] </a:t>
            </a:r>
            <a:r>
              <a:rPr lang="en-GB" sz="2800" dirty="0"/>
              <a:t>Some audio </a:t>
            </a:r>
            <a:r>
              <a:rPr lang="en-GB" sz="2800" dirty="0" smtClean="0"/>
              <a:t>features </a:t>
            </a:r>
            <a:r>
              <a:rPr lang="en-GB" sz="2800" dirty="0" smtClean="0">
                <a:hlinkClick r:id="rId5"/>
              </a:rPr>
              <a:t>https</a:t>
            </a:r>
            <a:r>
              <a:rPr lang="en-GB" sz="2800" dirty="0">
                <a:hlinkClick r:id="rId5"/>
              </a:rPr>
              <a:t>://</a:t>
            </a:r>
            <a:r>
              <a:rPr lang="en-GB" sz="2800" dirty="0" smtClean="0">
                <a:hlinkClick r:id="rId5"/>
              </a:rPr>
              <a:t>towardsdatascience.com/extract-features-of-music-75a3f9bc265d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[3] </a:t>
            </a:r>
            <a:r>
              <a:rPr lang="en-GB" sz="2800" b="1" dirty="0"/>
              <a:t>Audio feature </a:t>
            </a:r>
            <a:r>
              <a:rPr lang="en-GB" sz="2800" b="1" dirty="0" smtClean="0"/>
              <a:t>extraction </a:t>
            </a:r>
            <a:r>
              <a:rPr lang="en-GB" sz="2800" b="1" dirty="0" err="1"/>
              <a:t>LibROSA</a:t>
            </a:r>
            <a:r>
              <a:rPr lang="en-GB" sz="2800" b="1" dirty="0"/>
              <a:t>:</a:t>
            </a:r>
            <a:r>
              <a:rPr lang="en-GB" sz="2800" dirty="0"/>
              <a:t> </a:t>
            </a:r>
            <a:r>
              <a:rPr lang="en-GB" sz="2800" dirty="0" smtClean="0">
                <a:hlinkClick r:id="rId6"/>
              </a:rPr>
              <a:t>https://librosa.github.io/librosa/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[4] </a:t>
            </a:r>
            <a:r>
              <a:rPr lang="en-GB" sz="2800" b="1" dirty="0" smtClean="0"/>
              <a:t>Modelling with </a:t>
            </a:r>
            <a:r>
              <a:rPr lang="en-GB" sz="2800" b="1" dirty="0" err="1" smtClean="0"/>
              <a:t>SKLearn</a:t>
            </a:r>
            <a:r>
              <a:rPr lang="en-GB" sz="2800" b="1" dirty="0" smtClean="0"/>
              <a:t>: </a:t>
            </a:r>
            <a:r>
              <a:rPr lang="en-GB" sz="2800" dirty="0" err="1" smtClean="0">
                <a:hlinkClick r:id="rId7"/>
              </a:rPr>
              <a:t>Scikit</a:t>
            </a:r>
            <a:r>
              <a:rPr lang="en-GB" sz="2800" dirty="0" smtClean="0">
                <a:hlinkClick r:id="rId7"/>
              </a:rPr>
              <a:t>-learn: Machine Learning in Python</a:t>
            </a:r>
            <a:r>
              <a:rPr lang="en-GB" sz="2800" dirty="0" smtClean="0"/>
              <a:t>, </a:t>
            </a:r>
            <a:r>
              <a:rPr lang="en-GB" sz="2800" dirty="0" err="1" smtClean="0"/>
              <a:t>Pedregosa</a:t>
            </a:r>
            <a:r>
              <a:rPr lang="en-GB" sz="2800" dirty="0" smtClean="0"/>
              <a:t> </a:t>
            </a:r>
            <a:r>
              <a:rPr lang="en-GB" sz="2800" i="1" dirty="0" smtClean="0"/>
              <a:t>et al.</a:t>
            </a:r>
            <a:r>
              <a:rPr lang="en-GB" sz="2800" dirty="0" smtClean="0"/>
              <a:t>, JMLR 12, pp. 2825-2830, 2011.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</a:t>
            </a:r>
            <a:r>
              <a:rPr lang="en-GB" sz="2800" dirty="0"/>
              <a:t>5] Help with </a:t>
            </a:r>
            <a:r>
              <a:rPr lang="en-GB" sz="2800" dirty="0" err="1"/>
              <a:t>LibROSA</a:t>
            </a:r>
            <a:r>
              <a:rPr lang="en-GB" sz="2800" dirty="0"/>
              <a:t>: </a:t>
            </a:r>
            <a:r>
              <a:rPr lang="en-GB" sz="2800" dirty="0">
                <a:hlinkClick r:id="rId5"/>
              </a:rPr>
              <a:t>https://</a:t>
            </a:r>
            <a:r>
              <a:rPr lang="en-GB" sz="2800" dirty="0" smtClean="0">
                <a:hlinkClick r:id="rId5"/>
              </a:rPr>
              <a:t>towardsdatascience.com/extract-features-of-music-75a3f9bc265d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36503813"/>
            <a:ext cx="13857515" cy="369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20485" y="40331744"/>
            <a:ext cx="13857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Mel-Frequency Cepstral Coefficient plot. On the vertical axis: Frequency bins. A redder indicates a larger amount of frequencies in that bin. Bins near the bottom correspond to a shorter wavelength. On the horizontal axis: time.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5306221" y="9650137"/>
            <a:ext cx="1496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Findings and Models: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06221" y="10850466"/>
            <a:ext cx="14656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Features found more relevan</a:t>
            </a:r>
            <a:r>
              <a:rPr lang="en-GB" sz="4000" b="1" dirty="0"/>
              <a:t>t</a:t>
            </a:r>
            <a:r>
              <a:rPr lang="en-GB" sz="4000" b="1" dirty="0" smtClean="0"/>
              <a:t> by the Random Forest algorithm for Gender Classification</a:t>
            </a:r>
            <a:r>
              <a:rPr lang="en-GB" sz="4000" dirty="0" smtClean="0"/>
              <a:t> </a:t>
            </a:r>
            <a:r>
              <a:rPr lang="en-GB" sz="4000" b="1" dirty="0" smtClean="0"/>
              <a:t>(Accuracy 82.53%) based on balanced data of the gender classes “male”, “female” and “other” (1239 rows)</a:t>
            </a:r>
            <a:endParaRPr lang="en-GB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642" y="12789458"/>
            <a:ext cx="494209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242" y="12771167"/>
            <a:ext cx="4800157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462" y="12789458"/>
            <a:ext cx="481505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306221" y="17544605"/>
            <a:ext cx="14968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 order of relevance and from left to right: frequency plots of MFCC, 5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bin, mean spectral Chroma feature (mean pitch, with higher pitch on the right) MFCC, 10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bin.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5343047" y="18903900"/>
            <a:ext cx="1458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According to this data, English men speak with a higher pitch than women and others.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343047" y="19575930"/>
            <a:ext cx="144041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Gender</a:t>
            </a:r>
            <a:endParaRPr lang="en-GB" sz="2800" dirty="0"/>
          </a:p>
          <a:p>
            <a:r>
              <a:rPr lang="en-GB" sz="2800" dirty="0" smtClean="0"/>
              <a:t>We </a:t>
            </a:r>
            <a:r>
              <a:rPr lang="en-GB" sz="2800" dirty="0" smtClean="0"/>
              <a:t>trained our models on the English dataset. By just keeping gender classes “male” and “female” we could get a balanced </a:t>
            </a:r>
            <a:r>
              <a:rPr lang="en-GB" sz="2800" dirty="0"/>
              <a:t>dataset with </a:t>
            </a:r>
            <a:r>
              <a:rPr lang="en-GB" sz="2800" dirty="0" smtClean="0"/>
              <a:t>11583 rows. This gave us accuracy of 91.80% using the Random Forest algorithm and </a:t>
            </a:r>
            <a:r>
              <a:rPr lang="en-GB" sz="2800" dirty="0" smtClean="0"/>
              <a:t>81.24%</a:t>
            </a:r>
            <a:r>
              <a:rPr lang="en-GB" sz="2800" dirty="0" smtClean="0"/>
              <a:t> </a:t>
            </a:r>
            <a:r>
              <a:rPr lang="en-GB" sz="2800" dirty="0" smtClean="0"/>
              <a:t>accuracy using linear SVM.</a:t>
            </a:r>
          </a:p>
          <a:p>
            <a:endParaRPr lang="en-GB" sz="2800" dirty="0"/>
          </a:p>
          <a:p>
            <a:r>
              <a:rPr lang="en-GB" sz="2800" dirty="0" smtClean="0"/>
              <a:t>We also used the same models on different language datasets:</a:t>
            </a:r>
          </a:p>
          <a:p>
            <a:r>
              <a:rPr lang="en-GB" sz="2800" dirty="0" smtClean="0"/>
              <a:t>Estonian – RF accuracy: </a:t>
            </a:r>
            <a:r>
              <a:rPr lang="en-GB" sz="2800" dirty="0" smtClean="0"/>
              <a:t>87.92%</a:t>
            </a:r>
            <a:r>
              <a:rPr lang="en-GB" sz="2800" dirty="0" smtClean="0"/>
              <a:t> </a:t>
            </a:r>
            <a:r>
              <a:rPr lang="en-GB" sz="2800" dirty="0" smtClean="0"/>
              <a:t>, SVM(Linear) accuracy: </a:t>
            </a:r>
            <a:r>
              <a:rPr lang="en-GB" sz="2800" dirty="0" smtClean="0"/>
              <a:t>86.22%</a:t>
            </a:r>
            <a:endParaRPr lang="en-GB" sz="2800" dirty="0" smtClean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204435"/>
              </p:ext>
            </p:extLst>
          </p:nvPr>
        </p:nvGraphicFramePr>
        <p:xfrm>
          <a:off x="25071003" y="21222534"/>
          <a:ext cx="5092633" cy="409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DF" r:id="rId12" imgW="0" imgH="360" progId="FoxitReader.Document">
                  <p:embed/>
                </p:oleObj>
              </mc:Choice>
              <mc:Fallback>
                <p:oleObj name="PDF" r:id="rId1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071003" y="21222534"/>
                        <a:ext cx="5092633" cy="409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5434642" y="27026891"/>
            <a:ext cx="1604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Accent</a:t>
            </a:r>
          </a:p>
          <a:p>
            <a:r>
              <a:rPr lang="en-GB" sz="4000" dirty="0" smtClean="0"/>
              <a:t>---</a:t>
            </a:r>
          </a:p>
          <a:p>
            <a:r>
              <a:rPr lang="en-GB" sz="4000" dirty="0" smtClean="0"/>
              <a:t>---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14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591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Times New Roman</vt:lpstr>
      <vt:lpstr>Office Theme</vt:lpstr>
      <vt:lpstr>Foxit PDF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Risto</dc:creator>
  <cp:lastModifiedBy>Risto</cp:lastModifiedBy>
  <cp:revision>24</cp:revision>
  <dcterms:created xsi:type="dcterms:W3CDTF">2019-12-14T18:46:13Z</dcterms:created>
  <dcterms:modified xsi:type="dcterms:W3CDTF">2019-12-15T15:10:20Z</dcterms:modified>
</cp:coreProperties>
</file>