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B8D"/>
    <a:srgbClr val="FEEB98"/>
    <a:srgbClr val="FDE08D"/>
    <a:srgbClr val="FCD6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p:scale>
          <a:sx n="10" d="100"/>
          <a:sy n="10" d="100"/>
        </p:scale>
        <p:origin x="2084"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211274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1049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94698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A8676-F52B-437A-BBAC-24E4C1277226}" type="datetimeFigureOut">
              <a:rPr lang="en-GB" smtClean="0"/>
              <a:t>16/12/2019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60323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4A8676-F52B-437A-BBAC-24E4C1277226}" type="datetimeFigureOut">
              <a:rPr lang="en-GB" smtClean="0"/>
              <a:t>16/12/2019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118925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4A8676-F52B-437A-BBAC-24E4C1277226}" type="datetimeFigureOut">
              <a:rPr lang="en-GB" smtClean="0"/>
              <a:t>16/12/2019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401649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4A8676-F52B-437A-BBAC-24E4C1277226}" type="datetimeFigureOut">
              <a:rPr lang="en-GB" smtClean="0"/>
              <a:t>16/12/2019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90746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4A8676-F52B-437A-BBAC-24E4C1277226}" type="datetimeFigureOut">
              <a:rPr lang="en-GB" smtClean="0"/>
              <a:t>16/12/2019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355372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A8676-F52B-437A-BBAC-24E4C1277226}" type="datetimeFigureOut">
              <a:rPr lang="en-GB" smtClean="0"/>
              <a:t>16/12/2019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124389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494A8676-F52B-437A-BBAC-24E4C1277226}" type="datetimeFigureOut">
              <a:rPr lang="en-GB" smtClean="0"/>
              <a:t>16/12/2019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61011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494A8676-F52B-437A-BBAC-24E4C1277226}" type="datetimeFigureOut">
              <a:rPr lang="en-GB" smtClean="0"/>
              <a:t>16/12/2019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E36A36-CB59-40D7-9E05-26B79E7CB513}" type="slidenum">
              <a:rPr lang="en-GB" smtClean="0"/>
              <a:t>‹#›</a:t>
            </a:fld>
            <a:endParaRPr lang="en-GB"/>
          </a:p>
        </p:txBody>
      </p:sp>
    </p:spTree>
    <p:extLst>
      <p:ext uri="{BB962C8B-B14F-4D97-AF65-F5344CB8AC3E}">
        <p14:creationId xmlns:p14="http://schemas.microsoft.com/office/powerpoint/2010/main" val="222297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1">
                <a:lumMod val="0"/>
                <a:lumOff val="100000"/>
              </a:schemeClr>
            </a:gs>
            <a:gs pos="50000">
              <a:schemeClr val="accent1">
                <a:lumMod val="20000"/>
                <a:lumOff val="80000"/>
              </a:schemeClr>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494A8676-F52B-437A-BBAC-24E4C1277226}" type="datetimeFigureOut">
              <a:rPr lang="en-GB" smtClean="0"/>
              <a:t>16/12/2019</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0E36A36-CB59-40D7-9E05-26B79E7CB513}" type="slidenum">
              <a:rPr lang="en-GB" smtClean="0"/>
              <a:t>‹#›</a:t>
            </a:fld>
            <a:endParaRPr lang="en-GB"/>
          </a:p>
        </p:txBody>
      </p:sp>
    </p:spTree>
    <p:extLst>
      <p:ext uri="{BB962C8B-B14F-4D97-AF65-F5344CB8AC3E}">
        <p14:creationId xmlns:p14="http://schemas.microsoft.com/office/powerpoint/2010/main" val="94307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oleObject" Target="../embeddings/oleObject1.bin"/><Relationship Id="rId3" Type="http://schemas.openxmlformats.org/officeDocument/2006/relationships/image" Target="../media/image3.png"/><Relationship Id="rId7" Type="http://schemas.openxmlformats.org/officeDocument/2006/relationships/hyperlink" Target="http://jmlr.csail.mit.edu/papers/v12/pedregosa11a.html" TargetMode="External"/><Relationship Id="rId12" Type="http://schemas.openxmlformats.org/officeDocument/2006/relationships/image" Target="../media/image8.png"/><Relationship Id="rId2" Type="http://schemas.openxmlformats.org/officeDocument/2006/relationships/slideLayout" Target="../slideLayouts/slideLayout1.xml"/><Relationship Id="rId16" Type="http://schemas.openxmlformats.org/officeDocument/2006/relationships/image" Target="../media/image2.wmf"/><Relationship Id="rId1" Type="http://schemas.openxmlformats.org/officeDocument/2006/relationships/vmlDrawing" Target="../drawings/vmlDrawing1.vml"/><Relationship Id="rId6" Type="http://schemas.openxmlformats.org/officeDocument/2006/relationships/hyperlink" Target="https://librosa.github.io/librosa/" TargetMode="External"/><Relationship Id="rId11" Type="http://schemas.openxmlformats.org/officeDocument/2006/relationships/image" Target="../media/image7.png"/><Relationship Id="rId5" Type="http://schemas.openxmlformats.org/officeDocument/2006/relationships/hyperlink" Target="https://towardsdatascience.com/extract-features-of-music-75a3f9bc265d" TargetMode="External"/><Relationship Id="rId1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hyperlink" Target="https://voice.mozilla.org/en/datasets" TargetMode="External"/><Relationship Id="rId9" Type="http://schemas.openxmlformats.org/officeDocument/2006/relationships/image" Target="../media/image5.png"/><Relationship Id="rId1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6771" y="51585"/>
            <a:ext cx="19175186" cy="7884373"/>
          </a:xfrm>
          <a:prstGeom prst="rect">
            <a:avLst/>
          </a:prstGeom>
        </p:spPr>
      </p:pic>
      <p:sp>
        <p:nvSpPr>
          <p:cNvPr id="4" name="TextBox 3"/>
          <p:cNvSpPr txBox="1"/>
          <p:nvPr/>
        </p:nvSpPr>
        <p:spPr>
          <a:xfrm>
            <a:off x="620486" y="547652"/>
            <a:ext cx="18167577" cy="2246769"/>
          </a:xfrm>
          <a:prstGeom prst="rect">
            <a:avLst/>
          </a:prstGeom>
          <a:noFill/>
        </p:spPr>
        <p:txBody>
          <a:bodyPr wrap="square" rtlCol="0">
            <a:spAutoFit/>
          </a:bodyPr>
          <a:lstStyle/>
          <a:p>
            <a:r>
              <a:rPr lang="en-GB" sz="14000" b="1" dirty="0" smtClean="0">
                <a:latin typeface="Constantia" panose="02030602050306030303" pitchFamily="18" charset="0"/>
                <a:cs typeface="Times New Roman" panose="02020603050405020304" pitchFamily="18" charset="0"/>
              </a:rPr>
              <a:t>Speaker</a:t>
            </a:r>
            <a:r>
              <a:rPr lang="en-GB" sz="14000" b="1" dirty="0">
                <a:latin typeface="Constantia" panose="02030602050306030303" pitchFamily="18" charset="0"/>
                <a:cs typeface="Times New Roman" panose="02020603050405020304" pitchFamily="18" charset="0"/>
              </a:rPr>
              <a:t> </a:t>
            </a:r>
            <a:r>
              <a:rPr lang="en-GB" sz="14000" b="1" dirty="0" smtClean="0">
                <a:latin typeface="Constantia" panose="02030602050306030303" pitchFamily="18" charset="0"/>
                <a:cs typeface="Times New Roman" panose="02020603050405020304" pitchFamily="18" charset="0"/>
              </a:rPr>
              <a:t>Recognition</a:t>
            </a:r>
            <a:endParaRPr lang="en-GB" sz="14000" b="1" dirty="0" smtClean="0">
              <a:latin typeface="Constantia" panose="02030602050306030303" pitchFamily="18" charset="0"/>
              <a:cs typeface="Times New Roman" panose="02020603050405020304" pitchFamily="18" charset="0"/>
            </a:endParaRPr>
          </a:p>
        </p:txBody>
      </p:sp>
      <p:sp>
        <p:nvSpPr>
          <p:cNvPr id="5" name="TextBox 4"/>
          <p:cNvSpPr txBox="1"/>
          <p:nvPr/>
        </p:nvSpPr>
        <p:spPr>
          <a:xfrm>
            <a:off x="620485" y="6510817"/>
            <a:ext cx="10196286" cy="1200329"/>
          </a:xfrm>
          <a:prstGeom prst="rect">
            <a:avLst/>
          </a:prstGeom>
          <a:noFill/>
        </p:spPr>
        <p:txBody>
          <a:bodyPr wrap="square" rtlCol="0">
            <a:spAutoFit/>
          </a:bodyPr>
          <a:lstStyle/>
          <a:p>
            <a:r>
              <a:rPr lang="en-GB" sz="7200" u="sng" dirty="0" smtClean="0"/>
              <a:t>Introduction:</a:t>
            </a:r>
          </a:p>
        </p:txBody>
      </p:sp>
      <p:sp>
        <p:nvSpPr>
          <p:cNvPr id="6" name="TextBox 5"/>
          <p:cNvSpPr txBox="1"/>
          <p:nvPr/>
        </p:nvSpPr>
        <p:spPr>
          <a:xfrm>
            <a:off x="620486" y="10850466"/>
            <a:ext cx="14467114" cy="15604272"/>
          </a:xfrm>
          <a:prstGeom prst="rect">
            <a:avLst/>
          </a:prstGeom>
          <a:noFill/>
        </p:spPr>
        <p:txBody>
          <a:bodyPr wrap="square" rtlCol="0">
            <a:spAutoFit/>
          </a:bodyPr>
          <a:lstStyle/>
          <a:p>
            <a:pPr algn="just"/>
            <a:r>
              <a:rPr lang="en-GB" sz="4000" b="1" dirty="0" smtClean="0"/>
              <a:t>Common Voice by Mozilla</a:t>
            </a:r>
          </a:p>
          <a:p>
            <a:pPr algn="just"/>
            <a:r>
              <a:rPr lang="en-GB" sz="4000" dirty="0" smtClean="0"/>
              <a:t>Datasets include mp3 audio files and </a:t>
            </a:r>
            <a:r>
              <a:rPr lang="en-GB" sz="4000" dirty="0" err="1" smtClean="0"/>
              <a:t>tsv</a:t>
            </a:r>
            <a:r>
              <a:rPr lang="en-GB" sz="4000" dirty="0" smtClean="0"/>
              <a:t>-files relating the audio files to words, the speaker, including their accent, age, and gender.</a:t>
            </a:r>
          </a:p>
          <a:p>
            <a:pPr algn="just"/>
            <a:endParaRPr lang="en-GB" sz="4000" dirty="0" smtClean="0"/>
          </a:p>
          <a:p>
            <a:pPr algn="just"/>
            <a:r>
              <a:rPr lang="en-GB" sz="4000" b="1" dirty="0" smtClean="0"/>
              <a:t>Data Validation</a:t>
            </a:r>
            <a:endParaRPr lang="en-GB" sz="4000" b="1" dirty="0"/>
          </a:p>
          <a:p>
            <a:pPr algn="just"/>
            <a:r>
              <a:rPr lang="en-GB" sz="4000" dirty="0" smtClean="0"/>
              <a:t>The correspondence of the spoken words to the mp3-files is validated by </a:t>
            </a:r>
            <a:r>
              <a:rPr lang="en-GB" sz="4000" b="1" dirty="0" smtClean="0"/>
              <a:t>online contributors</a:t>
            </a:r>
            <a:r>
              <a:rPr lang="en-GB" sz="4000" dirty="0" smtClean="0"/>
              <a:t> through their website, by up- or down-voting a given pair of words and audio. Only clips with </a:t>
            </a:r>
            <a:r>
              <a:rPr lang="en-GB" sz="4000" b="1" dirty="0" smtClean="0"/>
              <a:t>at least two up-votes</a:t>
            </a:r>
            <a:r>
              <a:rPr lang="en-GB" sz="4000" dirty="0" smtClean="0"/>
              <a:t> and </a:t>
            </a:r>
            <a:r>
              <a:rPr lang="en-GB" sz="4000" b="1" dirty="0" smtClean="0"/>
              <a:t>no more than one down-vote</a:t>
            </a:r>
            <a:r>
              <a:rPr lang="en-GB" sz="4000" dirty="0" smtClean="0"/>
              <a:t> make it into the Common Voice datasets. The up-vote and down-vote counts are also included in the </a:t>
            </a:r>
            <a:r>
              <a:rPr lang="en-GB" sz="4000" dirty="0" err="1" smtClean="0"/>
              <a:t>tsv</a:t>
            </a:r>
            <a:r>
              <a:rPr lang="en-GB" sz="4000" dirty="0" smtClean="0"/>
              <a:t>-file.</a:t>
            </a:r>
          </a:p>
          <a:p>
            <a:pPr algn="just"/>
            <a:endParaRPr lang="en-GB" sz="4000" dirty="0" smtClean="0"/>
          </a:p>
          <a:p>
            <a:pPr algn="just"/>
            <a:r>
              <a:rPr lang="en-GB" sz="4000" b="1" dirty="0" smtClean="0"/>
              <a:t>Description of The Original Datasets</a:t>
            </a:r>
          </a:p>
          <a:p>
            <a:pPr marL="571500" indent="-571500" algn="just">
              <a:buFont typeface="Arial" panose="020B0604020202020204" pitchFamily="34" charset="0"/>
              <a:buChar char="•"/>
            </a:pPr>
            <a:r>
              <a:rPr lang="en-GB" sz="3600" dirty="0" smtClean="0"/>
              <a:t>English dataset (30GB)</a:t>
            </a:r>
          </a:p>
          <a:p>
            <a:pPr marL="2325365" lvl="1" indent="-571500" algn="just">
              <a:buFont typeface="Arial" panose="020B0604020202020204" pitchFamily="34" charset="0"/>
              <a:buChar char="•"/>
            </a:pPr>
            <a:r>
              <a:rPr lang="en-GB" sz="3200" dirty="0" smtClean="0"/>
              <a:t>1087 hours of audio, 780 hours of it validated</a:t>
            </a:r>
          </a:p>
          <a:p>
            <a:pPr marL="2325365" lvl="1" indent="-571500" algn="just">
              <a:buFont typeface="Arial" panose="020B0604020202020204" pitchFamily="34" charset="0"/>
              <a:buChar char="•"/>
            </a:pPr>
            <a:r>
              <a:rPr lang="en-GB" sz="3200" dirty="0" smtClean="0"/>
              <a:t>39 577 different voices</a:t>
            </a:r>
          </a:p>
          <a:p>
            <a:pPr marL="2325365" lvl="1" indent="-571500" algn="just">
              <a:buFont typeface="Arial" panose="020B0604020202020204" pitchFamily="34" charset="0"/>
              <a:buChar char="•"/>
            </a:pPr>
            <a:r>
              <a:rPr lang="en-GB" sz="3200" dirty="0" smtClean="0"/>
              <a:t>More than 80000 audio files</a:t>
            </a:r>
            <a:endParaRPr lang="en-GB" sz="3200" dirty="0"/>
          </a:p>
          <a:p>
            <a:pPr marL="2325365" lvl="1" indent="-571500" algn="just">
              <a:buFont typeface="Arial" panose="020B0604020202020204" pitchFamily="34" charset="0"/>
              <a:buChar char="•"/>
            </a:pPr>
            <a:r>
              <a:rPr lang="en-GB" sz="3200" dirty="0" smtClean="0"/>
              <a:t>Includes accents</a:t>
            </a:r>
            <a:endParaRPr lang="en-GB" sz="3200" dirty="0"/>
          </a:p>
          <a:p>
            <a:pPr marL="571500" indent="-571500" algn="just">
              <a:buFont typeface="Arial" panose="020B0604020202020204" pitchFamily="34" charset="0"/>
              <a:buChar char="•"/>
            </a:pPr>
            <a:r>
              <a:rPr lang="en-GB" sz="3600" dirty="0" smtClean="0"/>
              <a:t>Additional Datasets</a:t>
            </a:r>
          </a:p>
          <a:p>
            <a:pPr marL="2325365" lvl="1" indent="-571500" algn="just">
              <a:buFont typeface="Arial" panose="020B0604020202020204" pitchFamily="34" charset="0"/>
              <a:buChar char="•"/>
            </a:pPr>
            <a:r>
              <a:rPr lang="en-GB" sz="3200" dirty="0" smtClean="0"/>
              <a:t>German (9GB)</a:t>
            </a:r>
          </a:p>
          <a:p>
            <a:pPr marL="2325365" lvl="1" indent="-571500" algn="just">
              <a:buFont typeface="Arial" panose="020B0604020202020204" pitchFamily="34" charset="0"/>
              <a:buChar char="•"/>
            </a:pPr>
            <a:r>
              <a:rPr lang="en-GB" sz="3200" dirty="0" smtClean="0"/>
              <a:t>French (5GB)</a:t>
            </a:r>
          </a:p>
          <a:p>
            <a:pPr marL="2325365" lvl="1" indent="-571500" algn="just">
              <a:buFont typeface="Arial" panose="020B0604020202020204" pitchFamily="34" charset="0"/>
              <a:buChar char="•"/>
            </a:pPr>
            <a:r>
              <a:rPr lang="en-GB" sz="3200" dirty="0" smtClean="0"/>
              <a:t>Italian (1GB)</a:t>
            </a:r>
          </a:p>
          <a:p>
            <a:pPr marL="2325365" lvl="1" indent="-571500" algn="just">
              <a:buFont typeface="Arial" panose="020B0604020202020204" pitchFamily="34" charset="0"/>
              <a:buChar char="•"/>
            </a:pPr>
            <a:r>
              <a:rPr lang="en-GB" sz="3200" dirty="0" smtClean="0"/>
              <a:t>Russian (850MB)</a:t>
            </a:r>
          </a:p>
          <a:p>
            <a:pPr marL="2325365" lvl="1" indent="-571500" algn="just">
              <a:buFont typeface="Arial" panose="020B0604020202020204" pitchFamily="34" charset="0"/>
              <a:buChar char="•"/>
            </a:pPr>
            <a:r>
              <a:rPr lang="en-GB" sz="3200" dirty="0" smtClean="0"/>
              <a:t>Chinese (China) (359MB)</a:t>
            </a:r>
          </a:p>
          <a:p>
            <a:pPr marL="2325365" lvl="1" indent="-571500" algn="just">
              <a:buFont typeface="Arial" panose="020B0604020202020204" pitchFamily="34" charset="0"/>
              <a:buChar char="•"/>
            </a:pPr>
            <a:r>
              <a:rPr lang="en-GB" sz="3200" dirty="0" smtClean="0"/>
              <a:t>Estonian (358MB)</a:t>
            </a:r>
          </a:p>
          <a:p>
            <a:pPr marL="2325365" lvl="1" indent="-571500" algn="just">
              <a:buFont typeface="Arial" panose="020B0604020202020204" pitchFamily="34" charset="0"/>
              <a:buChar char="•"/>
            </a:pPr>
            <a:r>
              <a:rPr lang="en-GB" sz="3200" dirty="0" smtClean="0"/>
              <a:t>Turkish (288MB)</a:t>
            </a:r>
          </a:p>
          <a:p>
            <a:pPr marL="2325365" lvl="1" indent="-571500" algn="just">
              <a:buFont typeface="Arial" panose="020B0604020202020204" pitchFamily="34" charset="0"/>
              <a:buChar char="•"/>
            </a:pPr>
            <a:r>
              <a:rPr lang="en-GB" sz="3200" dirty="0" smtClean="0"/>
              <a:t>Sakha (173MB)</a:t>
            </a:r>
          </a:p>
          <a:p>
            <a:pPr marL="2325365" lvl="1" indent="-571500" algn="just">
              <a:buFont typeface="Arial" panose="020B0604020202020204" pitchFamily="34" charset="0"/>
              <a:buChar char="•"/>
            </a:pPr>
            <a:r>
              <a:rPr lang="en-GB" sz="3200" dirty="0" smtClean="0"/>
              <a:t>Swedish (89MB)</a:t>
            </a:r>
          </a:p>
        </p:txBody>
      </p:sp>
      <p:sp>
        <p:nvSpPr>
          <p:cNvPr id="9" name="TextBox 8"/>
          <p:cNvSpPr txBox="1"/>
          <p:nvPr/>
        </p:nvSpPr>
        <p:spPr>
          <a:xfrm>
            <a:off x="620486" y="27878507"/>
            <a:ext cx="14467114" cy="7232749"/>
          </a:xfrm>
          <a:prstGeom prst="rect">
            <a:avLst/>
          </a:prstGeom>
          <a:noFill/>
        </p:spPr>
        <p:txBody>
          <a:bodyPr wrap="square" rtlCol="0">
            <a:spAutoFit/>
          </a:bodyPr>
          <a:lstStyle/>
          <a:p>
            <a:pPr algn="just"/>
            <a:r>
              <a:rPr lang="en-GB" sz="4000" dirty="0" smtClean="0"/>
              <a:t>Before feature extraction, the English dataset files needed to be converted from an mp3 format into a wav format. Only 100K clips from the total 800K, made it through this stage due to resource limitations. were converted and studied. Dropping rows where the gender or accent is nan, reduced the data by a further third.</a:t>
            </a:r>
          </a:p>
          <a:p>
            <a:pPr algn="just"/>
            <a:r>
              <a:rPr lang="en-GB" sz="4000" dirty="0" smtClean="0"/>
              <a:t>The features extracted were: </a:t>
            </a:r>
          </a:p>
          <a:p>
            <a:pPr marL="457200" indent="-457200" algn="just">
              <a:buFont typeface="Arial" panose="020B0604020202020204" pitchFamily="34" charset="0"/>
              <a:buChar char="•"/>
            </a:pPr>
            <a:r>
              <a:rPr lang="en-GB" sz="3200" dirty="0" smtClean="0"/>
              <a:t>Mean zero-crossing rate (How often the wave’s amplitude crosses over 0.)</a:t>
            </a:r>
            <a:endParaRPr lang="en-GB" sz="3200" dirty="0"/>
          </a:p>
          <a:p>
            <a:pPr marL="457200" indent="-457200" algn="just">
              <a:buFont typeface="Arial" panose="020B0604020202020204" pitchFamily="34" charset="0"/>
              <a:buChar char="•"/>
            </a:pPr>
            <a:r>
              <a:rPr lang="en-GB" sz="3200" dirty="0" smtClean="0"/>
              <a:t>Mean spectral roll-off </a:t>
            </a:r>
            <a:endParaRPr lang="en-GB" sz="3200" dirty="0"/>
          </a:p>
          <a:p>
            <a:pPr marL="457200" indent="-457200" algn="just">
              <a:buFont typeface="Arial" panose="020B0604020202020204" pitchFamily="34" charset="0"/>
              <a:buChar char="•"/>
            </a:pPr>
            <a:r>
              <a:rPr lang="en-GB" sz="3200" dirty="0" smtClean="0"/>
              <a:t>Mean spectral centroid (Frequency’s centre of mass)</a:t>
            </a:r>
            <a:endParaRPr lang="en-GB" sz="3200" dirty="0"/>
          </a:p>
          <a:p>
            <a:pPr marL="457200" indent="-457200" algn="just">
              <a:buFont typeface="Arial" panose="020B0604020202020204" pitchFamily="34" charset="0"/>
              <a:buChar char="•"/>
            </a:pPr>
            <a:r>
              <a:rPr lang="en-GB" sz="3200" dirty="0" smtClean="0"/>
              <a:t>Mean spectral </a:t>
            </a:r>
            <a:r>
              <a:rPr lang="en-GB" sz="3200" dirty="0"/>
              <a:t>bandwidth</a:t>
            </a:r>
          </a:p>
          <a:p>
            <a:pPr marL="457200" indent="-457200" algn="just">
              <a:buFont typeface="Arial" panose="020B0604020202020204" pitchFamily="34" charset="0"/>
              <a:buChar char="•"/>
            </a:pPr>
            <a:r>
              <a:rPr lang="en-GB" sz="3200" dirty="0" smtClean="0"/>
              <a:t>Mean </a:t>
            </a:r>
            <a:r>
              <a:rPr lang="en-GB" sz="3200" dirty="0" err="1" smtClean="0"/>
              <a:t>chromagram</a:t>
            </a:r>
            <a:r>
              <a:rPr lang="en-GB" sz="3200" dirty="0" smtClean="0"/>
              <a:t> (A pitch scale with 0 being the lowest and 1 being the highest)</a:t>
            </a:r>
            <a:endParaRPr lang="en-GB" sz="3200" dirty="0"/>
          </a:p>
          <a:p>
            <a:pPr marL="457200" indent="-457200" algn="just">
              <a:buFont typeface="Arial" panose="020B0604020202020204" pitchFamily="34" charset="0"/>
              <a:buChar char="•"/>
            </a:pPr>
            <a:r>
              <a:rPr lang="en-GB" sz="3200" dirty="0" smtClean="0"/>
              <a:t>Mean spectral root-mean-square</a:t>
            </a:r>
          </a:p>
          <a:p>
            <a:pPr marL="457200" indent="-457200" algn="just">
              <a:buFont typeface="Arial" panose="020B0604020202020204" pitchFamily="34" charset="0"/>
              <a:buChar char="•"/>
            </a:pPr>
            <a:r>
              <a:rPr lang="en-GB" sz="3200" dirty="0" smtClean="0"/>
              <a:t>Mean value of 20 Mel-frequency </a:t>
            </a:r>
            <a:r>
              <a:rPr lang="en-GB" sz="3200" dirty="0"/>
              <a:t>cepstral </a:t>
            </a:r>
            <a:r>
              <a:rPr lang="en-GB" sz="3200" dirty="0" smtClean="0"/>
              <a:t>coefficients over time.</a:t>
            </a:r>
            <a:endParaRPr lang="en-GB" sz="3200" dirty="0"/>
          </a:p>
        </p:txBody>
      </p:sp>
      <p:sp>
        <p:nvSpPr>
          <p:cNvPr id="13" name="TextBox 12"/>
          <p:cNvSpPr txBox="1"/>
          <p:nvPr/>
        </p:nvSpPr>
        <p:spPr>
          <a:xfrm>
            <a:off x="620485" y="2590990"/>
            <a:ext cx="18167577" cy="2308324"/>
          </a:xfrm>
          <a:prstGeom prst="rect">
            <a:avLst/>
          </a:prstGeom>
          <a:noFill/>
        </p:spPr>
        <p:txBody>
          <a:bodyPr wrap="square" rtlCol="0">
            <a:spAutoFit/>
          </a:bodyPr>
          <a:lstStyle/>
          <a:p>
            <a:r>
              <a:rPr lang="en-GB" sz="7200" dirty="0" smtClean="0">
                <a:solidFill>
                  <a:schemeClr val="tx1">
                    <a:lumMod val="85000"/>
                    <a:lumOff val="15000"/>
                  </a:schemeClr>
                </a:solidFill>
                <a:latin typeface="Constantia" panose="02030602050306030303" pitchFamily="18" charset="0"/>
                <a:cs typeface="Times New Roman" panose="02020603050405020304" pitchFamily="18" charset="0"/>
              </a:rPr>
              <a:t>Gender and Accent </a:t>
            </a:r>
            <a:r>
              <a:rPr lang="en-GB" sz="7200" dirty="0">
                <a:solidFill>
                  <a:schemeClr val="tx1">
                    <a:lumMod val="85000"/>
                    <a:lumOff val="15000"/>
                  </a:schemeClr>
                </a:solidFill>
                <a:latin typeface="Constantia" panose="02030602050306030303" pitchFamily="18" charset="0"/>
                <a:cs typeface="Times New Roman" panose="02020603050405020304" pitchFamily="18" charset="0"/>
              </a:rPr>
              <a:t>C</a:t>
            </a:r>
            <a:r>
              <a:rPr lang="en-GB" sz="7200" dirty="0" smtClean="0">
                <a:solidFill>
                  <a:schemeClr val="tx1">
                    <a:lumMod val="85000"/>
                    <a:lumOff val="15000"/>
                  </a:schemeClr>
                </a:solidFill>
                <a:latin typeface="Constantia" panose="02030602050306030303" pitchFamily="18" charset="0"/>
                <a:cs typeface="Times New Roman" panose="02020603050405020304" pitchFamily="18" charset="0"/>
              </a:rPr>
              <a:t>lassification Based on the Speaker’s Voice</a:t>
            </a:r>
          </a:p>
        </p:txBody>
      </p:sp>
      <p:sp>
        <p:nvSpPr>
          <p:cNvPr id="14" name="TextBox 13"/>
          <p:cNvSpPr txBox="1"/>
          <p:nvPr/>
        </p:nvSpPr>
        <p:spPr>
          <a:xfrm>
            <a:off x="620485" y="5028131"/>
            <a:ext cx="17465789" cy="1446550"/>
          </a:xfrm>
          <a:prstGeom prst="rect">
            <a:avLst/>
          </a:prstGeom>
          <a:noFill/>
        </p:spPr>
        <p:txBody>
          <a:bodyPr wrap="square" rtlCol="0">
            <a:spAutoFit/>
          </a:bodyPr>
          <a:lstStyle/>
          <a:p>
            <a:r>
              <a:rPr lang="en-GB" sz="8800" dirty="0" smtClean="0">
                <a:latin typeface="Times New Roman" panose="02020603050405020304" pitchFamily="18" charset="0"/>
                <a:cs typeface="Times New Roman" panose="02020603050405020304" pitchFamily="18" charset="0"/>
              </a:rPr>
              <a:t>By </a:t>
            </a:r>
            <a:r>
              <a:rPr lang="en-GB" sz="8800" dirty="0" err="1" smtClean="0">
                <a:latin typeface="Times New Roman" panose="02020603050405020304" pitchFamily="18" charset="0"/>
                <a:cs typeface="Times New Roman" panose="02020603050405020304" pitchFamily="18" charset="0"/>
              </a:rPr>
              <a:t>Risto</a:t>
            </a:r>
            <a:r>
              <a:rPr lang="en-GB" sz="8800" dirty="0" smtClean="0">
                <a:latin typeface="Times New Roman" panose="02020603050405020304" pitchFamily="18" charset="0"/>
                <a:cs typeface="Times New Roman" panose="02020603050405020304" pitchFamily="18" charset="0"/>
              </a:rPr>
              <a:t> </a:t>
            </a:r>
            <a:r>
              <a:rPr lang="en-GB" sz="8800" dirty="0" err="1" smtClean="0">
                <a:latin typeface="Times New Roman" panose="02020603050405020304" pitchFamily="18" charset="0"/>
                <a:cs typeface="Times New Roman" panose="02020603050405020304" pitchFamily="18" charset="0"/>
              </a:rPr>
              <a:t>Rahulan</a:t>
            </a:r>
            <a:r>
              <a:rPr lang="en-GB" sz="8800" dirty="0" smtClean="0">
                <a:latin typeface="Times New Roman" panose="02020603050405020304" pitchFamily="18" charset="0"/>
                <a:cs typeface="Times New Roman" panose="02020603050405020304" pitchFamily="18" charset="0"/>
              </a:rPr>
              <a:t> &amp; Frederik </a:t>
            </a:r>
            <a:r>
              <a:rPr lang="en-GB" sz="8800" dirty="0" err="1" smtClean="0">
                <a:latin typeface="Times New Roman" panose="02020603050405020304" pitchFamily="18" charset="0"/>
                <a:cs typeface="Times New Roman" panose="02020603050405020304" pitchFamily="18" charset="0"/>
              </a:rPr>
              <a:t>Raud</a:t>
            </a:r>
            <a:endParaRPr lang="en-GB" sz="8800" dirty="0" smtClean="0">
              <a:latin typeface="Times New Roman" panose="02020603050405020304" pitchFamily="18" charset="0"/>
              <a:cs typeface="Times New Roman" panose="02020603050405020304" pitchFamily="18" charset="0"/>
            </a:endParaRPr>
          </a:p>
        </p:txBody>
      </p:sp>
      <p:sp>
        <p:nvSpPr>
          <p:cNvPr id="19" name="TextBox 18"/>
          <p:cNvSpPr txBox="1"/>
          <p:nvPr/>
        </p:nvSpPr>
        <p:spPr>
          <a:xfrm>
            <a:off x="620485" y="9650137"/>
            <a:ext cx="10196286" cy="1200329"/>
          </a:xfrm>
          <a:prstGeom prst="rect">
            <a:avLst/>
          </a:prstGeom>
          <a:noFill/>
        </p:spPr>
        <p:txBody>
          <a:bodyPr wrap="square" rtlCol="0">
            <a:spAutoFit/>
          </a:bodyPr>
          <a:lstStyle/>
          <a:p>
            <a:r>
              <a:rPr lang="en-GB" sz="7200" u="sng" dirty="0" smtClean="0"/>
              <a:t>Data:</a:t>
            </a:r>
          </a:p>
        </p:txBody>
      </p:sp>
      <p:sp>
        <p:nvSpPr>
          <p:cNvPr id="20" name="TextBox 19"/>
          <p:cNvSpPr txBox="1"/>
          <p:nvPr/>
        </p:nvSpPr>
        <p:spPr>
          <a:xfrm>
            <a:off x="620485" y="26454738"/>
            <a:ext cx="10196286" cy="1200329"/>
          </a:xfrm>
          <a:prstGeom prst="rect">
            <a:avLst/>
          </a:prstGeom>
          <a:noFill/>
        </p:spPr>
        <p:txBody>
          <a:bodyPr wrap="square" rtlCol="0">
            <a:spAutoFit/>
          </a:bodyPr>
          <a:lstStyle/>
          <a:p>
            <a:r>
              <a:rPr lang="en-GB" sz="7200" u="sng" dirty="0" smtClean="0"/>
              <a:t>Feature Extraction:</a:t>
            </a:r>
          </a:p>
        </p:txBody>
      </p:sp>
      <p:sp>
        <p:nvSpPr>
          <p:cNvPr id="12" name="TextBox 11"/>
          <p:cNvSpPr txBox="1"/>
          <p:nvPr/>
        </p:nvSpPr>
        <p:spPr>
          <a:xfrm>
            <a:off x="620485" y="7711145"/>
            <a:ext cx="14467115" cy="1938992"/>
          </a:xfrm>
          <a:prstGeom prst="rect">
            <a:avLst/>
          </a:prstGeom>
          <a:noFill/>
        </p:spPr>
        <p:txBody>
          <a:bodyPr wrap="square" rtlCol="0">
            <a:spAutoFit/>
          </a:bodyPr>
          <a:lstStyle/>
          <a:p>
            <a:r>
              <a:rPr lang="en-GB" sz="4000" dirty="0" smtClean="0"/>
              <a:t>The goal of this project was to explore Mozilla’s Common Voice datasets and to use them to both study the relationships between gender, accent and voice, and model their classification.</a:t>
            </a:r>
          </a:p>
        </p:txBody>
      </p:sp>
      <p:sp>
        <p:nvSpPr>
          <p:cNvPr id="16" name="TextBox 15"/>
          <p:cNvSpPr txBox="1"/>
          <p:nvPr/>
        </p:nvSpPr>
        <p:spPr>
          <a:xfrm>
            <a:off x="15322546" y="39075825"/>
            <a:ext cx="10196286" cy="923330"/>
          </a:xfrm>
          <a:prstGeom prst="rect">
            <a:avLst/>
          </a:prstGeom>
          <a:noFill/>
        </p:spPr>
        <p:txBody>
          <a:bodyPr wrap="square" rtlCol="0">
            <a:spAutoFit/>
          </a:bodyPr>
          <a:lstStyle/>
          <a:p>
            <a:r>
              <a:rPr lang="en-GB" sz="5400" u="sng" dirty="0" smtClean="0"/>
              <a:t>References:</a:t>
            </a:r>
          </a:p>
        </p:txBody>
      </p:sp>
      <p:sp>
        <p:nvSpPr>
          <p:cNvPr id="17" name="TextBox 16"/>
          <p:cNvSpPr txBox="1"/>
          <p:nvPr/>
        </p:nvSpPr>
        <p:spPr>
          <a:xfrm>
            <a:off x="15314383" y="39959384"/>
            <a:ext cx="14968992" cy="2677656"/>
          </a:xfrm>
          <a:prstGeom prst="rect">
            <a:avLst/>
          </a:prstGeom>
          <a:noFill/>
        </p:spPr>
        <p:txBody>
          <a:bodyPr wrap="square" rtlCol="0">
            <a:spAutoFit/>
          </a:bodyPr>
          <a:lstStyle/>
          <a:p>
            <a:pPr marL="457200" indent="-457200">
              <a:buFont typeface="Arial" panose="020B0604020202020204" pitchFamily="34" charset="0"/>
              <a:buChar char="•"/>
            </a:pPr>
            <a:r>
              <a:rPr lang="en-GB" sz="2800" dirty="0"/>
              <a:t>[1] </a:t>
            </a:r>
            <a:r>
              <a:rPr lang="en-GB" sz="2800" b="1" dirty="0"/>
              <a:t>The Mozilla Voice </a:t>
            </a:r>
            <a:r>
              <a:rPr lang="en-GB" sz="2800" b="1" dirty="0" smtClean="0"/>
              <a:t>Dataset:</a:t>
            </a:r>
            <a:r>
              <a:rPr lang="en-GB" sz="2800" dirty="0" smtClean="0"/>
              <a:t> </a:t>
            </a:r>
            <a:r>
              <a:rPr lang="en-GB" sz="2800" dirty="0">
                <a:hlinkClick r:id="rId4"/>
              </a:rPr>
              <a:t>https://</a:t>
            </a:r>
            <a:r>
              <a:rPr lang="en-GB" sz="2800" dirty="0" smtClean="0">
                <a:hlinkClick r:id="rId4"/>
              </a:rPr>
              <a:t>voice.mozilla.org/en/datasets</a:t>
            </a:r>
            <a:endParaRPr lang="en-GB" sz="2800" dirty="0" smtClean="0"/>
          </a:p>
          <a:p>
            <a:pPr marL="457200" indent="-457200">
              <a:buFont typeface="Arial" panose="020B0604020202020204" pitchFamily="34" charset="0"/>
              <a:buChar char="•"/>
            </a:pPr>
            <a:r>
              <a:rPr lang="en-GB" sz="2800" dirty="0" smtClean="0"/>
              <a:t>[2] </a:t>
            </a:r>
            <a:r>
              <a:rPr lang="en-GB" sz="2800" dirty="0"/>
              <a:t>Some audio </a:t>
            </a:r>
            <a:r>
              <a:rPr lang="en-GB" sz="2800" dirty="0" smtClean="0"/>
              <a:t>features </a:t>
            </a:r>
            <a:r>
              <a:rPr lang="en-GB" sz="2800" dirty="0" smtClean="0">
                <a:hlinkClick r:id="rId5"/>
              </a:rPr>
              <a:t>https</a:t>
            </a:r>
            <a:r>
              <a:rPr lang="en-GB" sz="2800" dirty="0">
                <a:hlinkClick r:id="rId5"/>
              </a:rPr>
              <a:t>://</a:t>
            </a:r>
            <a:r>
              <a:rPr lang="en-GB" sz="2800" dirty="0" smtClean="0">
                <a:hlinkClick r:id="rId5"/>
              </a:rPr>
              <a:t>towardsdatascience.com/extract-features-of-music-75a3f9bc265d</a:t>
            </a:r>
            <a:endParaRPr lang="en-GB" sz="2800" dirty="0"/>
          </a:p>
          <a:p>
            <a:pPr marL="457200" indent="-457200">
              <a:buFont typeface="Arial" panose="020B0604020202020204" pitchFamily="34" charset="0"/>
              <a:buChar char="•"/>
            </a:pPr>
            <a:r>
              <a:rPr lang="en-GB" sz="2800" dirty="0" smtClean="0"/>
              <a:t>[3] </a:t>
            </a:r>
            <a:r>
              <a:rPr lang="en-GB" sz="2800" b="1" dirty="0"/>
              <a:t>Audio feature </a:t>
            </a:r>
            <a:r>
              <a:rPr lang="en-GB" sz="2800" b="1" dirty="0" smtClean="0"/>
              <a:t>extraction </a:t>
            </a:r>
            <a:r>
              <a:rPr lang="en-GB" sz="2800" b="1" dirty="0" err="1"/>
              <a:t>LibROSA</a:t>
            </a:r>
            <a:r>
              <a:rPr lang="en-GB" sz="2800" b="1" dirty="0"/>
              <a:t>:</a:t>
            </a:r>
            <a:r>
              <a:rPr lang="en-GB" sz="2800" dirty="0"/>
              <a:t> </a:t>
            </a:r>
            <a:r>
              <a:rPr lang="en-GB" sz="2800" dirty="0" smtClean="0">
                <a:hlinkClick r:id="rId6"/>
              </a:rPr>
              <a:t>https://librosa.github.io/librosa/</a:t>
            </a:r>
            <a:endParaRPr lang="en-GB" sz="2800" dirty="0" smtClean="0"/>
          </a:p>
          <a:p>
            <a:pPr marL="457200" indent="-457200">
              <a:buFont typeface="Arial" panose="020B0604020202020204" pitchFamily="34" charset="0"/>
              <a:buChar char="•"/>
            </a:pPr>
            <a:r>
              <a:rPr lang="en-GB" sz="2800" dirty="0" smtClean="0"/>
              <a:t>[4] </a:t>
            </a:r>
            <a:r>
              <a:rPr lang="en-GB" sz="2800" b="1" dirty="0" smtClean="0"/>
              <a:t>Modelling with </a:t>
            </a:r>
            <a:r>
              <a:rPr lang="en-GB" sz="2800" b="1" dirty="0" err="1" smtClean="0"/>
              <a:t>SKLearn</a:t>
            </a:r>
            <a:r>
              <a:rPr lang="en-GB" sz="2800" b="1" dirty="0" smtClean="0"/>
              <a:t>: </a:t>
            </a:r>
            <a:r>
              <a:rPr lang="en-GB" sz="2800" dirty="0" err="1" smtClean="0">
                <a:hlinkClick r:id="rId7"/>
              </a:rPr>
              <a:t>Scikit</a:t>
            </a:r>
            <a:r>
              <a:rPr lang="en-GB" sz="2800" dirty="0" smtClean="0">
                <a:hlinkClick r:id="rId7"/>
              </a:rPr>
              <a:t>-learn: Machine Learning in Python</a:t>
            </a:r>
            <a:r>
              <a:rPr lang="en-GB" sz="2800" dirty="0" smtClean="0"/>
              <a:t>, </a:t>
            </a:r>
            <a:r>
              <a:rPr lang="en-GB" sz="2800" dirty="0" err="1" smtClean="0"/>
              <a:t>Pedregosa</a:t>
            </a:r>
            <a:r>
              <a:rPr lang="en-GB" sz="2800" dirty="0" smtClean="0"/>
              <a:t> </a:t>
            </a:r>
            <a:r>
              <a:rPr lang="en-GB" sz="2800" i="1" dirty="0" smtClean="0"/>
              <a:t>et al.</a:t>
            </a:r>
            <a:r>
              <a:rPr lang="en-GB" sz="2800" dirty="0" smtClean="0"/>
              <a:t>, JMLR 12, pp. 2825-2830, 2011.</a:t>
            </a:r>
          </a:p>
          <a:p>
            <a:pPr marL="457200" indent="-457200">
              <a:buFont typeface="Arial" panose="020B0604020202020204" pitchFamily="34" charset="0"/>
              <a:buChar char="•"/>
            </a:pPr>
            <a:r>
              <a:rPr lang="en-GB" sz="2800" dirty="0" smtClean="0"/>
              <a:t>[</a:t>
            </a:r>
            <a:r>
              <a:rPr lang="en-GB" sz="2800" dirty="0"/>
              <a:t>5] Help with </a:t>
            </a:r>
            <a:r>
              <a:rPr lang="en-GB" sz="2800" dirty="0" err="1"/>
              <a:t>LibROSA</a:t>
            </a:r>
            <a:r>
              <a:rPr lang="en-GB" sz="2800" dirty="0"/>
              <a:t>: </a:t>
            </a:r>
            <a:r>
              <a:rPr lang="en-GB" sz="2800" dirty="0">
                <a:hlinkClick r:id="rId5"/>
              </a:rPr>
              <a:t>https://</a:t>
            </a:r>
            <a:r>
              <a:rPr lang="en-GB" sz="2800" dirty="0" smtClean="0">
                <a:hlinkClick r:id="rId5"/>
              </a:rPr>
              <a:t>towardsdatascience.com/extract-features-of-music-75a3f9bc265d</a:t>
            </a:r>
            <a:endParaRPr lang="en-GB" sz="2800"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485" y="35433081"/>
            <a:ext cx="13857515" cy="3698334"/>
          </a:xfrm>
          <a:prstGeom prst="rect">
            <a:avLst/>
          </a:prstGeom>
          <a:ln>
            <a:solidFill>
              <a:schemeClr val="tx1"/>
            </a:solidFill>
          </a:ln>
        </p:spPr>
      </p:pic>
      <p:sp>
        <p:nvSpPr>
          <p:cNvPr id="21" name="TextBox 20"/>
          <p:cNvSpPr txBox="1"/>
          <p:nvPr/>
        </p:nvSpPr>
        <p:spPr>
          <a:xfrm>
            <a:off x="620484" y="39131415"/>
            <a:ext cx="13857515" cy="3231654"/>
          </a:xfrm>
          <a:prstGeom prst="rect">
            <a:avLst/>
          </a:prstGeom>
          <a:noFill/>
        </p:spPr>
        <p:txBody>
          <a:bodyPr wrap="square" rtlCol="0">
            <a:spAutoFit/>
          </a:bodyPr>
          <a:lstStyle/>
          <a:p>
            <a:pPr algn="just"/>
            <a:r>
              <a:rPr lang="en-GB" sz="2400" b="1" dirty="0" smtClean="0"/>
              <a:t>Mel-Frequency Cepstral Coefficient plot of human speech. </a:t>
            </a:r>
            <a:r>
              <a:rPr lang="en-GB" sz="2400" dirty="0" smtClean="0"/>
              <a:t>On the vertical axis: Frequency bins. On the horizontal axis: Time. Ranging from blue to red, the raw audio-wave contains less to more frequencies in a given bin. The value of a bin is reduced by neighbouring bin values. The MFCC helps reduce the dimensionality of a Fourier transform through binning. It bins logarithmically, as to mimic the human auditory system that can differentiate lower frequencies better than higher ones. Note how there is more activity in the lower bins, where the frequencies are lower</a:t>
            </a:r>
            <a:r>
              <a:rPr lang="en-GB" sz="2400" dirty="0"/>
              <a:t>. </a:t>
            </a:r>
            <a:endParaRPr lang="en-GB" sz="2400" dirty="0" smtClean="0"/>
          </a:p>
          <a:p>
            <a:pPr algn="just"/>
            <a:r>
              <a:rPr lang="en-GB" sz="2000" b="1" dirty="0" smtClean="0"/>
              <a:t>The frequencies correlating to the bin number: </a:t>
            </a:r>
            <a:r>
              <a:rPr lang="en-GB" sz="2000" dirty="0" smtClean="0"/>
              <a:t>(1</a:t>
            </a:r>
            <a:r>
              <a:rPr lang="en-GB" sz="2000" dirty="0"/>
              <a:t>: </a:t>
            </a:r>
            <a:r>
              <a:rPr lang="en-GB" sz="2000" dirty="0" smtClean="0"/>
              <a:t>0.0Hz) (2</a:t>
            </a:r>
            <a:r>
              <a:rPr lang="en-GB" sz="2000" dirty="0"/>
              <a:t>: </a:t>
            </a:r>
            <a:r>
              <a:rPr lang="en-GB" sz="2000" dirty="0" smtClean="0"/>
              <a:t>67.0Hz) (3</a:t>
            </a:r>
            <a:r>
              <a:rPr lang="en-GB" sz="2000" dirty="0"/>
              <a:t>: </a:t>
            </a:r>
            <a:r>
              <a:rPr lang="en-GB" sz="2000" dirty="0" smtClean="0"/>
              <a:t>133.0Hz) (4</a:t>
            </a:r>
            <a:r>
              <a:rPr lang="en-GB" sz="2000" dirty="0"/>
              <a:t>: </a:t>
            </a:r>
            <a:r>
              <a:rPr lang="en-GB" sz="2000" dirty="0" smtClean="0"/>
              <a:t>200.0Hz) (5</a:t>
            </a:r>
            <a:r>
              <a:rPr lang="en-GB" sz="2000" dirty="0"/>
              <a:t>: </a:t>
            </a:r>
            <a:r>
              <a:rPr lang="en-GB" sz="2000" dirty="0" smtClean="0"/>
              <a:t>267.0Hz) (6</a:t>
            </a:r>
            <a:r>
              <a:rPr lang="en-GB" sz="2000" dirty="0"/>
              <a:t>: </a:t>
            </a:r>
            <a:r>
              <a:rPr lang="en-GB" sz="2000" dirty="0" smtClean="0"/>
              <a:t>333.0Hz) (7</a:t>
            </a:r>
            <a:r>
              <a:rPr lang="en-GB" sz="2000" dirty="0"/>
              <a:t>: </a:t>
            </a:r>
            <a:r>
              <a:rPr lang="en-GB" sz="2000" dirty="0" smtClean="0"/>
              <a:t>400.0Hz) (8</a:t>
            </a:r>
            <a:r>
              <a:rPr lang="en-GB" sz="2000" dirty="0"/>
              <a:t>: </a:t>
            </a:r>
            <a:r>
              <a:rPr lang="en-GB" sz="2000" dirty="0" smtClean="0"/>
              <a:t>467.0Hz) (9</a:t>
            </a:r>
            <a:r>
              <a:rPr lang="en-GB" sz="2000" dirty="0"/>
              <a:t>: </a:t>
            </a:r>
            <a:r>
              <a:rPr lang="en-GB" sz="2000" dirty="0" smtClean="0"/>
              <a:t>533.0Hz) (10</a:t>
            </a:r>
            <a:r>
              <a:rPr lang="en-GB" sz="2000" dirty="0"/>
              <a:t>: </a:t>
            </a:r>
            <a:r>
              <a:rPr lang="en-GB" sz="2000" dirty="0" smtClean="0"/>
              <a:t>600.0Hz) (11</a:t>
            </a:r>
            <a:r>
              <a:rPr lang="en-GB" sz="2000" dirty="0"/>
              <a:t>: </a:t>
            </a:r>
            <a:r>
              <a:rPr lang="en-GB" sz="2000" dirty="0" smtClean="0"/>
              <a:t>667.0Hz) (12</a:t>
            </a:r>
            <a:r>
              <a:rPr lang="en-GB" sz="2000" dirty="0"/>
              <a:t>: </a:t>
            </a:r>
            <a:r>
              <a:rPr lang="en-GB" sz="2000" dirty="0" smtClean="0"/>
              <a:t>733.0Hz) (13</a:t>
            </a:r>
            <a:r>
              <a:rPr lang="en-GB" sz="2000" dirty="0"/>
              <a:t>: </a:t>
            </a:r>
            <a:r>
              <a:rPr lang="en-GB" sz="2000" dirty="0" smtClean="0"/>
              <a:t>800.0Hz) (14</a:t>
            </a:r>
            <a:r>
              <a:rPr lang="en-GB" sz="2000" dirty="0"/>
              <a:t>: </a:t>
            </a:r>
            <a:r>
              <a:rPr lang="en-GB" sz="2000" dirty="0" smtClean="0"/>
              <a:t>867.0Hz) (15</a:t>
            </a:r>
            <a:r>
              <a:rPr lang="en-GB" sz="2000" dirty="0"/>
              <a:t>: </a:t>
            </a:r>
            <a:r>
              <a:rPr lang="en-GB" sz="2000" dirty="0" smtClean="0"/>
              <a:t>933.0Hz) (16</a:t>
            </a:r>
            <a:r>
              <a:rPr lang="en-GB" sz="2000" dirty="0"/>
              <a:t>: </a:t>
            </a:r>
            <a:r>
              <a:rPr lang="en-GB" sz="2000" dirty="0" smtClean="0"/>
              <a:t>1000.0Hz)</a:t>
            </a:r>
          </a:p>
          <a:p>
            <a:pPr algn="just"/>
            <a:r>
              <a:rPr lang="en-GB" sz="2000" dirty="0" smtClean="0"/>
              <a:t>(17</a:t>
            </a:r>
            <a:r>
              <a:rPr lang="en-GB" sz="2000" dirty="0"/>
              <a:t>: </a:t>
            </a:r>
            <a:r>
              <a:rPr lang="en-GB" sz="2000" dirty="0" smtClean="0"/>
              <a:t>1071.0Hz) (18</a:t>
            </a:r>
            <a:r>
              <a:rPr lang="en-GB" sz="2000" dirty="0"/>
              <a:t>: </a:t>
            </a:r>
            <a:r>
              <a:rPr lang="en-GB" sz="2000" dirty="0" smtClean="0"/>
              <a:t>1147.0Hz) (19</a:t>
            </a:r>
            <a:r>
              <a:rPr lang="en-GB" sz="2000" dirty="0"/>
              <a:t>: </a:t>
            </a:r>
            <a:r>
              <a:rPr lang="en-GB" sz="2000" dirty="0" smtClean="0"/>
              <a:t>1229.0Hz) (20</a:t>
            </a:r>
            <a:r>
              <a:rPr lang="en-GB" sz="2000" dirty="0"/>
              <a:t>: </a:t>
            </a:r>
            <a:r>
              <a:rPr lang="en-GB" sz="2000" dirty="0" smtClean="0"/>
              <a:t>1317.0Hz)</a:t>
            </a:r>
            <a:endParaRPr lang="en-GB" sz="2000" dirty="0"/>
          </a:p>
        </p:txBody>
      </p:sp>
      <p:sp>
        <p:nvSpPr>
          <p:cNvPr id="23" name="TextBox 22"/>
          <p:cNvSpPr txBox="1"/>
          <p:nvPr/>
        </p:nvSpPr>
        <p:spPr>
          <a:xfrm>
            <a:off x="15306220" y="7647747"/>
            <a:ext cx="14968991" cy="1200329"/>
          </a:xfrm>
          <a:prstGeom prst="rect">
            <a:avLst/>
          </a:prstGeom>
          <a:noFill/>
        </p:spPr>
        <p:txBody>
          <a:bodyPr wrap="square" rtlCol="0">
            <a:spAutoFit/>
          </a:bodyPr>
          <a:lstStyle/>
          <a:p>
            <a:r>
              <a:rPr lang="en-GB" sz="7200" u="sng" dirty="0" smtClean="0"/>
              <a:t>Findings and Models:</a:t>
            </a:r>
          </a:p>
        </p:txBody>
      </p:sp>
      <p:sp>
        <p:nvSpPr>
          <p:cNvPr id="24" name="TextBox 23"/>
          <p:cNvSpPr txBox="1"/>
          <p:nvPr/>
        </p:nvSpPr>
        <p:spPr>
          <a:xfrm>
            <a:off x="15401527" y="9022884"/>
            <a:ext cx="14656409" cy="1938992"/>
          </a:xfrm>
          <a:prstGeom prst="rect">
            <a:avLst/>
          </a:prstGeom>
          <a:noFill/>
        </p:spPr>
        <p:txBody>
          <a:bodyPr wrap="square" rtlCol="0">
            <a:spAutoFit/>
          </a:bodyPr>
          <a:lstStyle/>
          <a:p>
            <a:r>
              <a:rPr lang="en-GB" sz="4000" b="1" dirty="0" smtClean="0"/>
              <a:t>Features found more relevan</a:t>
            </a:r>
            <a:r>
              <a:rPr lang="en-GB" sz="4000" b="1" dirty="0"/>
              <a:t>t</a:t>
            </a:r>
            <a:r>
              <a:rPr lang="en-GB" sz="4000" b="1" dirty="0" smtClean="0"/>
              <a:t> by the Random Forest algorithm for Gender Classification</a:t>
            </a:r>
            <a:r>
              <a:rPr lang="en-GB" sz="4000" dirty="0" smtClean="0"/>
              <a:t> </a:t>
            </a:r>
            <a:r>
              <a:rPr lang="en-GB" sz="4000" b="1" dirty="0" smtClean="0"/>
              <a:t>(Accuracy 82.53%) based on balanced data of the gender classes “male”, “female” and “other” (1239 rows)</a:t>
            </a:r>
            <a:endParaRPr lang="en-GB" sz="4000" b="1" dirty="0"/>
          </a:p>
        </p:txBody>
      </p:sp>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82971" y="11138293"/>
            <a:ext cx="4386014" cy="4121934"/>
          </a:xfrm>
          <a:prstGeom prst="rect">
            <a:avLst/>
          </a:prstGeom>
          <a:ln>
            <a:solidFill>
              <a:schemeClr val="tx1"/>
            </a:solidFill>
          </a:ln>
        </p:spPr>
      </p:pic>
      <p:sp>
        <p:nvSpPr>
          <p:cNvPr id="26" name="TextBox 25"/>
          <p:cNvSpPr txBox="1"/>
          <p:nvPr/>
        </p:nvSpPr>
        <p:spPr>
          <a:xfrm>
            <a:off x="15343047" y="15616858"/>
            <a:ext cx="14968991" cy="954107"/>
          </a:xfrm>
          <a:prstGeom prst="rect">
            <a:avLst/>
          </a:prstGeom>
          <a:noFill/>
        </p:spPr>
        <p:txBody>
          <a:bodyPr wrap="square" rtlCol="0">
            <a:spAutoFit/>
          </a:bodyPr>
          <a:lstStyle/>
          <a:p>
            <a:pPr algn="just"/>
            <a:r>
              <a:rPr lang="en-GB" sz="2800" dirty="0" smtClean="0"/>
              <a:t>In order of relevance and from left to right: frequency plot for frequency occurrence around 933Hz, mean spectral Chroma feature (pitch), and frequency occurrence around 660Hz.</a:t>
            </a:r>
            <a:endParaRPr lang="en-GB" sz="2800" dirty="0"/>
          </a:p>
        </p:txBody>
      </p:sp>
      <p:sp>
        <p:nvSpPr>
          <p:cNvPr id="27" name="TextBox 26"/>
          <p:cNvSpPr txBox="1"/>
          <p:nvPr/>
        </p:nvSpPr>
        <p:spPr>
          <a:xfrm>
            <a:off x="15306220" y="16770073"/>
            <a:ext cx="14582757" cy="523220"/>
          </a:xfrm>
          <a:prstGeom prst="rect">
            <a:avLst/>
          </a:prstGeom>
          <a:noFill/>
        </p:spPr>
        <p:txBody>
          <a:bodyPr wrap="square" rtlCol="0">
            <a:spAutoFit/>
          </a:bodyPr>
          <a:lstStyle/>
          <a:p>
            <a:r>
              <a:rPr lang="en-GB" sz="2800" dirty="0" smtClean="0"/>
              <a:t>According to this data, English men speak with a higher pitch than women and others.</a:t>
            </a:r>
            <a:endParaRPr lang="en-GB" sz="2800" dirty="0"/>
          </a:p>
        </p:txBody>
      </p:sp>
      <p:sp>
        <p:nvSpPr>
          <p:cNvPr id="3" name="TextBox 2"/>
          <p:cNvSpPr txBox="1"/>
          <p:nvPr/>
        </p:nvSpPr>
        <p:spPr>
          <a:xfrm>
            <a:off x="15299869" y="18375225"/>
            <a:ext cx="14312584" cy="8586966"/>
          </a:xfrm>
          <a:prstGeom prst="rect">
            <a:avLst/>
          </a:prstGeom>
          <a:noFill/>
        </p:spPr>
        <p:txBody>
          <a:bodyPr wrap="square" rtlCol="0">
            <a:spAutoFit/>
          </a:bodyPr>
          <a:lstStyle/>
          <a:p>
            <a:pPr algn="just"/>
            <a:r>
              <a:rPr lang="en-GB" sz="2800" dirty="0" smtClean="0"/>
              <a:t>We trained our models on the English dataset. By just keeping gender classes “male” and “female” we could get a balanced </a:t>
            </a:r>
            <a:r>
              <a:rPr lang="en-GB" sz="2800" dirty="0"/>
              <a:t>dataset with </a:t>
            </a:r>
            <a:r>
              <a:rPr lang="en-GB" sz="2800" dirty="0" smtClean="0"/>
              <a:t>11583 rows. This gave us accuracy of 91.80% using the Random Forest (RF) algorithm and 81.24% accuracy using a Support Vector Classifier with a linear kernel. By omitting the “other” gender, the RF model had</a:t>
            </a:r>
          </a:p>
          <a:p>
            <a:pPr algn="just"/>
            <a:r>
              <a:rPr lang="en-GB" sz="2800" dirty="0" smtClean="0"/>
              <a:t>12% increased accuracy. Also note that the feature with the</a:t>
            </a:r>
          </a:p>
          <a:p>
            <a:pPr algn="just"/>
            <a:r>
              <a:rPr lang="en-GB" sz="2800" dirty="0" smtClean="0"/>
              <a:t>Greatest importance is no longer MFCC15 but MFCC19.</a:t>
            </a:r>
          </a:p>
          <a:p>
            <a:pPr algn="just"/>
            <a:endParaRPr lang="en-GB" sz="2800" dirty="0"/>
          </a:p>
          <a:p>
            <a:pPr algn="just"/>
            <a:r>
              <a:rPr lang="en-GB" sz="2800" dirty="0" smtClean="0"/>
              <a:t>We experiment with the models trained on the English</a:t>
            </a:r>
          </a:p>
          <a:p>
            <a:pPr algn="just"/>
            <a:r>
              <a:rPr lang="en-GB" sz="2800" dirty="0"/>
              <a:t>d</a:t>
            </a:r>
            <a:r>
              <a:rPr lang="en-GB" sz="2800" dirty="0" smtClean="0"/>
              <a:t>ataset and used it to classify genders in other languages.</a:t>
            </a:r>
          </a:p>
          <a:p>
            <a:pPr algn="just"/>
            <a:r>
              <a:rPr lang="en-GB" sz="2800" dirty="0" smtClean="0"/>
              <a:t>Estonian – RF accuracy: 87.92% , SVC(Linear) accuracy: 86.22%</a:t>
            </a:r>
          </a:p>
          <a:p>
            <a:pPr algn="just"/>
            <a:r>
              <a:rPr lang="en-GB" sz="2800" dirty="0" smtClean="0"/>
              <a:t>Swedish </a:t>
            </a:r>
            <a:r>
              <a:rPr lang="en-GB" sz="2800" dirty="0"/>
              <a:t>– RF accuracy: </a:t>
            </a:r>
            <a:r>
              <a:rPr lang="en-GB" sz="2800" dirty="0" smtClean="0"/>
              <a:t>89.72% </a:t>
            </a:r>
            <a:r>
              <a:rPr lang="en-GB" sz="2800" dirty="0"/>
              <a:t>, </a:t>
            </a:r>
            <a:r>
              <a:rPr lang="en-GB" sz="2800" dirty="0" smtClean="0"/>
              <a:t>SVC(Linear</a:t>
            </a:r>
            <a:r>
              <a:rPr lang="en-GB" sz="2800" dirty="0"/>
              <a:t>) accuracy: </a:t>
            </a:r>
            <a:r>
              <a:rPr lang="en-GB" sz="2800" dirty="0" smtClean="0"/>
              <a:t>84.64%</a:t>
            </a:r>
          </a:p>
          <a:p>
            <a:pPr algn="just"/>
            <a:r>
              <a:rPr lang="en-GB" sz="2800" dirty="0" smtClean="0"/>
              <a:t>Russian </a:t>
            </a:r>
            <a:r>
              <a:rPr lang="en-GB" sz="2800" dirty="0"/>
              <a:t>– RF accuracy: </a:t>
            </a:r>
            <a:r>
              <a:rPr lang="en-GB" sz="2800" dirty="0" smtClean="0"/>
              <a:t>90.78% </a:t>
            </a:r>
            <a:r>
              <a:rPr lang="en-GB" sz="2800" dirty="0"/>
              <a:t>, </a:t>
            </a:r>
            <a:r>
              <a:rPr lang="en-GB" sz="2800" dirty="0" smtClean="0"/>
              <a:t>SVC(Linear</a:t>
            </a:r>
            <a:r>
              <a:rPr lang="en-GB" sz="2800" dirty="0"/>
              <a:t>) accuracy: </a:t>
            </a:r>
            <a:r>
              <a:rPr lang="en-GB" sz="2800" dirty="0" smtClean="0"/>
              <a:t>87.24%</a:t>
            </a:r>
          </a:p>
          <a:p>
            <a:pPr algn="just"/>
            <a:r>
              <a:rPr lang="en-GB" sz="2800" dirty="0" smtClean="0"/>
              <a:t>Chinese – </a:t>
            </a:r>
            <a:r>
              <a:rPr lang="en-GB" sz="2800" dirty="0"/>
              <a:t>RF accuracy</a:t>
            </a:r>
            <a:r>
              <a:rPr lang="en-GB" sz="2800" dirty="0" smtClean="0"/>
              <a:t>: 91.03% </a:t>
            </a:r>
            <a:r>
              <a:rPr lang="en-GB" sz="2800" dirty="0"/>
              <a:t>, </a:t>
            </a:r>
            <a:r>
              <a:rPr lang="en-GB" sz="2800" dirty="0" smtClean="0"/>
              <a:t>SVC(Linear</a:t>
            </a:r>
            <a:r>
              <a:rPr lang="en-GB" sz="2800" dirty="0"/>
              <a:t>) accuracy: </a:t>
            </a:r>
            <a:r>
              <a:rPr lang="en-GB" sz="2800" dirty="0" smtClean="0"/>
              <a:t>86.98%</a:t>
            </a:r>
          </a:p>
          <a:p>
            <a:pPr algn="just"/>
            <a:r>
              <a:rPr lang="en-GB" sz="2800" dirty="0" smtClean="0"/>
              <a:t>Italian </a:t>
            </a:r>
            <a:r>
              <a:rPr lang="en-GB" sz="2800" dirty="0"/>
              <a:t>– RF accuracy: </a:t>
            </a:r>
            <a:r>
              <a:rPr lang="en-GB" sz="2800" dirty="0" smtClean="0"/>
              <a:t>80.51% </a:t>
            </a:r>
            <a:r>
              <a:rPr lang="en-GB" sz="2800" dirty="0"/>
              <a:t>, </a:t>
            </a:r>
            <a:r>
              <a:rPr lang="en-GB" sz="2800" dirty="0" smtClean="0"/>
              <a:t>SVC(Linear</a:t>
            </a:r>
            <a:r>
              <a:rPr lang="en-GB" sz="2800" dirty="0"/>
              <a:t>) accuracy: </a:t>
            </a:r>
            <a:r>
              <a:rPr lang="en-GB" sz="2800" dirty="0" smtClean="0"/>
              <a:t>85.43</a:t>
            </a:r>
            <a:r>
              <a:rPr lang="en-GB" sz="2800" dirty="0" smtClean="0"/>
              <a:t>%</a:t>
            </a:r>
            <a:endParaRPr lang="en-GB" sz="2800" dirty="0"/>
          </a:p>
          <a:p>
            <a:pPr algn="just"/>
            <a:r>
              <a:rPr lang="en-GB" sz="2000" dirty="0" smtClean="0"/>
              <a:t>  </a:t>
            </a:r>
          </a:p>
          <a:p>
            <a:pPr algn="just"/>
            <a:r>
              <a:rPr lang="en-GB" sz="2800" dirty="0" smtClean="0"/>
              <a:t>You </a:t>
            </a:r>
            <a:r>
              <a:rPr lang="en-GB" sz="2800" dirty="0" smtClean="0"/>
              <a:t>can see that the RF models were just as accurate </a:t>
            </a:r>
            <a:r>
              <a:rPr lang="en-GB" sz="2800" dirty="0" smtClean="0"/>
              <a:t>in</a:t>
            </a:r>
          </a:p>
          <a:p>
            <a:pPr algn="just"/>
            <a:r>
              <a:rPr lang="en-GB" sz="2800" dirty="0"/>
              <a:t>c</a:t>
            </a:r>
            <a:r>
              <a:rPr lang="en-GB" sz="2800" dirty="0" smtClean="0"/>
              <a:t>lassifying</a:t>
            </a:r>
            <a:r>
              <a:rPr lang="en-GB" sz="2800" dirty="0" smtClean="0"/>
              <a:t> </a:t>
            </a:r>
            <a:r>
              <a:rPr lang="en-GB" sz="2800" dirty="0" smtClean="0"/>
              <a:t>genders </a:t>
            </a:r>
            <a:r>
              <a:rPr lang="en-GB" sz="2800" dirty="0" smtClean="0"/>
              <a:t>in Chinese, but they were the worst </a:t>
            </a:r>
            <a:r>
              <a:rPr lang="en-GB" sz="2800" dirty="0" smtClean="0"/>
              <a:t>at</a:t>
            </a:r>
          </a:p>
          <a:p>
            <a:pPr algn="just"/>
            <a:r>
              <a:rPr lang="en-GB" sz="2800" dirty="0" smtClean="0"/>
              <a:t>classifying </a:t>
            </a:r>
            <a:r>
              <a:rPr lang="en-GB" sz="2800" dirty="0" smtClean="0"/>
              <a:t>genders </a:t>
            </a:r>
            <a:r>
              <a:rPr lang="en-GB" sz="2800" dirty="0" smtClean="0"/>
              <a:t>in </a:t>
            </a:r>
            <a:r>
              <a:rPr lang="en-GB" sz="2800" dirty="0" smtClean="0"/>
              <a:t>Italian. It is also notable that </a:t>
            </a:r>
            <a:r>
              <a:rPr lang="en-GB" sz="2800" dirty="0" smtClean="0"/>
              <a:t>the</a:t>
            </a:r>
          </a:p>
          <a:p>
            <a:pPr algn="just"/>
            <a:r>
              <a:rPr lang="en-GB" sz="2800" dirty="0" smtClean="0"/>
              <a:t>SVC </a:t>
            </a:r>
            <a:r>
              <a:rPr lang="en-GB" sz="2800" dirty="0" smtClean="0"/>
              <a:t>was better at classifying genders in other </a:t>
            </a:r>
            <a:r>
              <a:rPr lang="en-GB" sz="2800" dirty="0" smtClean="0"/>
              <a:t>languages</a:t>
            </a:r>
          </a:p>
          <a:p>
            <a:pPr algn="just"/>
            <a:r>
              <a:rPr lang="en-GB" sz="2800" dirty="0" smtClean="0"/>
              <a:t>than </a:t>
            </a:r>
            <a:r>
              <a:rPr lang="en-GB" sz="2800" dirty="0" smtClean="0"/>
              <a:t>English.</a:t>
            </a:r>
          </a:p>
        </p:txBody>
      </p:sp>
      <p:pic>
        <p:nvPicPr>
          <p:cNvPr id="22" name="Picture 21"/>
          <p:cNvPicPr>
            <a:picLocks noChangeAspect="1"/>
          </p:cNvPicPr>
          <p:nvPr/>
        </p:nvPicPr>
        <p:blipFill>
          <a:blip r:embed="rId10"/>
          <a:stretch>
            <a:fillRect/>
          </a:stretch>
        </p:blipFill>
        <p:spPr>
          <a:xfrm>
            <a:off x="15414733" y="11166000"/>
            <a:ext cx="4555824" cy="4121934"/>
          </a:xfrm>
          <a:prstGeom prst="rect">
            <a:avLst/>
          </a:prstGeom>
          <a:ln>
            <a:solidFill>
              <a:schemeClr val="tx1"/>
            </a:solidFill>
          </a:ln>
        </p:spPr>
      </p:pic>
      <p:pic>
        <p:nvPicPr>
          <p:cNvPr id="28" name="Picture 27"/>
          <p:cNvPicPr>
            <a:picLocks noChangeAspect="1"/>
          </p:cNvPicPr>
          <p:nvPr/>
        </p:nvPicPr>
        <p:blipFill>
          <a:blip r:embed="rId11"/>
          <a:stretch>
            <a:fillRect/>
          </a:stretch>
        </p:blipFill>
        <p:spPr>
          <a:xfrm>
            <a:off x="25381400" y="11157580"/>
            <a:ext cx="4544404" cy="4121934"/>
          </a:xfrm>
          <a:prstGeom prst="rect">
            <a:avLst/>
          </a:prstGeom>
          <a:ln>
            <a:solidFill>
              <a:schemeClr val="tx1"/>
            </a:solidFill>
          </a:ln>
        </p:spPr>
      </p:pic>
      <p:sp>
        <p:nvSpPr>
          <p:cNvPr id="35" name="TextBox 34"/>
          <p:cNvSpPr txBox="1"/>
          <p:nvPr/>
        </p:nvSpPr>
        <p:spPr>
          <a:xfrm>
            <a:off x="15299869" y="17445567"/>
            <a:ext cx="10196286" cy="923330"/>
          </a:xfrm>
          <a:prstGeom prst="rect">
            <a:avLst/>
          </a:prstGeom>
          <a:noFill/>
        </p:spPr>
        <p:txBody>
          <a:bodyPr wrap="square" rtlCol="0">
            <a:spAutoFit/>
          </a:bodyPr>
          <a:lstStyle/>
          <a:p>
            <a:r>
              <a:rPr lang="en-GB" sz="5400" dirty="0" smtClean="0"/>
              <a:t>Gender Classification:</a:t>
            </a:r>
          </a:p>
        </p:txBody>
      </p:sp>
      <p:sp>
        <p:nvSpPr>
          <p:cNvPr id="36" name="TextBox 35"/>
          <p:cNvSpPr txBox="1"/>
          <p:nvPr/>
        </p:nvSpPr>
        <p:spPr>
          <a:xfrm>
            <a:off x="15343047" y="28131512"/>
            <a:ext cx="10196286" cy="923330"/>
          </a:xfrm>
          <a:prstGeom prst="rect">
            <a:avLst/>
          </a:prstGeom>
          <a:noFill/>
        </p:spPr>
        <p:txBody>
          <a:bodyPr wrap="square" rtlCol="0">
            <a:spAutoFit/>
          </a:bodyPr>
          <a:lstStyle/>
          <a:p>
            <a:r>
              <a:rPr lang="en-GB" sz="5400" dirty="0" smtClean="0"/>
              <a:t>Accent Classification:</a:t>
            </a:r>
          </a:p>
        </p:txBody>
      </p:sp>
      <p:pic>
        <p:nvPicPr>
          <p:cNvPr id="34" name="Picture 3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976844" y="32531965"/>
            <a:ext cx="13315161" cy="6599450"/>
          </a:xfrm>
          <a:prstGeom prst="rect">
            <a:avLst/>
          </a:prstGeom>
          <a:ln>
            <a:solidFill>
              <a:schemeClr val="tx1"/>
            </a:solidFill>
          </a:ln>
        </p:spPr>
      </p:pic>
      <p:sp>
        <p:nvSpPr>
          <p:cNvPr id="39" name="TextBox 38"/>
          <p:cNvSpPr txBox="1"/>
          <p:nvPr/>
        </p:nvSpPr>
        <p:spPr>
          <a:xfrm>
            <a:off x="15306220" y="28942862"/>
            <a:ext cx="14312584" cy="3539430"/>
          </a:xfrm>
          <a:prstGeom prst="rect">
            <a:avLst/>
          </a:prstGeom>
          <a:noFill/>
        </p:spPr>
        <p:txBody>
          <a:bodyPr wrap="square" rtlCol="0">
            <a:spAutoFit/>
          </a:bodyPr>
          <a:lstStyle/>
          <a:p>
            <a:pPr algn="just"/>
            <a:r>
              <a:rPr lang="en-GB" sz="2800" dirty="0" smtClean="0"/>
              <a:t>We also trained models to classify accents. The highest accuracy achieved was with random forest classifier that had a 52% accuracy. When reducing the features to 3 principal components, the results did not improve, although SVC did perform better.</a:t>
            </a:r>
          </a:p>
          <a:p>
            <a:pPr algn="just"/>
            <a:endParaRPr lang="en-GB" sz="2800" dirty="0"/>
          </a:p>
          <a:p>
            <a:pPr algn="just"/>
            <a:r>
              <a:rPr lang="en-GB" sz="2800" dirty="0" smtClean="0"/>
              <a:t>Below you can see a visualization of the “distance” between different accents. Note the wide dispersion of the accents “England” and “Canada”, most likely a result of those being the main accent in the old British Empire. Note the wide dispersion of the accent “Africa”, which most likely the results of the terms vagueness. </a:t>
            </a:r>
          </a:p>
        </p:txBody>
      </p:sp>
      <p:graphicFrame>
        <p:nvGraphicFramePr>
          <p:cNvPr id="15" name="Object 14"/>
          <p:cNvGraphicFramePr>
            <a:graphicFrameLocks noChangeAspect="1"/>
          </p:cNvGraphicFramePr>
          <p:nvPr>
            <p:extLst>
              <p:ext uri="{D42A27DB-BD31-4B8C-83A1-F6EECF244321}">
                <p14:modId xmlns:p14="http://schemas.microsoft.com/office/powerpoint/2010/main" val="2451285150"/>
              </p:ext>
            </p:extLst>
          </p:nvPr>
        </p:nvGraphicFramePr>
        <p:xfrm>
          <a:off x="24624311" y="20171769"/>
          <a:ext cx="6179495" cy="4143394"/>
        </p:xfrm>
        <a:graphic>
          <a:graphicData uri="http://schemas.openxmlformats.org/presentationml/2006/ole">
            <mc:AlternateContent xmlns:mc="http://schemas.openxmlformats.org/markup-compatibility/2006">
              <mc:Choice xmlns:v="urn:schemas-microsoft-com:vml" Requires="v">
                <p:oleObj spid="_x0000_s1052" name="PDF" r:id="rId13" imgW="0" imgH="360" progId="FoxitReader.Document">
                  <p:embed/>
                </p:oleObj>
              </mc:Choice>
              <mc:Fallback>
                <p:oleObj name="PDF" r:id="rId13" imgW="0" imgH="360" progId="FoxitReader.Document">
                  <p:embed/>
                  <p:pic>
                    <p:nvPicPr>
                      <p:cNvPr id="0" name=""/>
                      <p:cNvPicPr/>
                      <p:nvPr/>
                    </p:nvPicPr>
                    <p:blipFill>
                      <a:blip r:embed="rId14"/>
                      <a:stretch>
                        <a:fillRect/>
                      </a:stretch>
                    </p:blipFill>
                    <p:spPr>
                      <a:xfrm>
                        <a:off x="24624311" y="20171769"/>
                        <a:ext cx="6179495" cy="414339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67088743"/>
              </p:ext>
            </p:extLst>
          </p:nvPr>
        </p:nvGraphicFramePr>
        <p:xfrm>
          <a:off x="24624311" y="24280183"/>
          <a:ext cx="6179495" cy="4143394"/>
        </p:xfrm>
        <a:graphic>
          <a:graphicData uri="http://schemas.openxmlformats.org/presentationml/2006/ole">
            <mc:AlternateContent xmlns:mc="http://schemas.openxmlformats.org/markup-compatibility/2006">
              <mc:Choice xmlns:v="urn:schemas-microsoft-com:vml" Requires="v">
                <p:oleObj spid="_x0000_s1053" name="PDF" r:id="rId15" imgW="0" imgH="360" progId="FoxitReader.Document">
                  <p:embed/>
                </p:oleObj>
              </mc:Choice>
              <mc:Fallback>
                <p:oleObj name="PDF" r:id="rId15" imgW="0" imgH="360" progId="FoxitReader.Document">
                  <p:embed/>
                  <p:pic>
                    <p:nvPicPr>
                      <p:cNvPr id="0" name=""/>
                      <p:cNvPicPr/>
                      <p:nvPr/>
                    </p:nvPicPr>
                    <p:blipFill>
                      <a:blip r:embed="rId16"/>
                      <a:stretch>
                        <a:fillRect/>
                      </a:stretch>
                    </p:blipFill>
                    <p:spPr>
                      <a:xfrm>
                        <a:off x="24624311" y="24280183"/>
                        <a:ext cx="6179495" cy="4143394"/>
                      </a:xfrm>
                      <a:prstGeom prst="rect">
                        <a:avLst/>
                      </a:prstGeom>
                    </p:spPr>
                  </p:pic>
                </p:oleObj>
              </mc:Fallback>
            </mc:AlternateContent>
          </a:graphicData>
        </a:graphic>
      </p:graphicFrame>
    </p:spTree>
    <p:extLst>
      <p:ext uri="{BB962C8B-B14F-4D97-AF65-F5344CB8AC3E}">
        <p14:creationId xmlns:p14="http://schemas.microsoft.com/office/powerpoint/2010/main" val="3614264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577</TotalTime>
  <Words>1047</Words>
  <Application>Microsoft Office PowerPoint</Application>
  <PresentationFormat>Custom</PresentationFormat>
  <Paragraphs>73</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Constantia</vt:lpstr>
      <vt:lpstr>Times New Roman</vt:lpstr>
      <vt:lpstr>Office Theme</vt:lpstr>
      <vt:lpstr>Foxit PDF Document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Risto</dc:creator>
  <cp:lastModifiedBy>Risto</cp:lastModifiedBy>
  <cp:revision>36</cp:revision>
  <dcterms:created xsi:type="dcterms:W3CDTF">2019-12-14T18:46:13Z</dcterms:created>
  <dcterms:modified xsi:type="dcterms:W3CDTF">2019-12-16T10:12:13Z</dcterms:modified>
</cp:coreProperties>
</file>