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1"/>
  </p:notesMasterIdLst>
  <p:sldIdLst>
    <p:sldId id="270" r:id="rId2"/>
    <p:sldId id="271" r:id="rId3"/>
    <p:sldId id="272" r:id="rId4"/>
    <p:sldId id="273" r:id="rId5"/>
    <p:sldId id="274" r:id="rId6"/>
    <p:sldId id="275" r:id="rId7"/>
    <p:sldId id="277" r:id="rId8"/>
    <p:sldId id="278" r:id="rId9"/>
    <p:sldId id="279"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Ristori" initials="AR" lastIdx="1" clrIdx="0">
    <p:extLst>
      <p:ext uri="{19B8F6BF-5375-455C-9EA6-DF929625EA0E}">
        <p15:presenceInfo xmlns:p15="http://schemas.microsoft.com/office/powerpoint/2012/main" userId="Alessandro Risto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3B21"/>
    <a:srgbClr val="F55C21"/>
    <a:srgbClr val="D4D3D9"/>
    <a:srgbClr val="2727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C06E7-3E2C-4C26-BC2C-E0ACF18C6DD6}" type="datetimeFigureOut">
              <a:rPr lang="it-IT" smtClean="0"/>
              <a:t>22/07/2021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C42FE-8F7E-44EF-84FB-335753AE18B6}" type="slidenum">
              <a:rPr lang="it-IT" smtClean="0"/>
              <a:t>‹N›</a:t>
            </a:fld>
            <a:endParaRPr lang="it-IT"/>
          </a:p>
        </p:txBody>
      </p:sp>
    </p:spTree>
    <p:extLst>
      <p:ext uri="{BB962C8B-B14F-4D97-AF65-F5344CB8AC3E}">
        <p14:creationId xmlns:p14="http://schemas.microsoft.com/office/powerpoint/2010/main" val="3031748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2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8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38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67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030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452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52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p:nvPr/>
        </p:nvSpPr>
        <p:spPr>
          <a:xfrm>
            <a:off x="0" y="4658600"/>
            <a:ext cx="12192000" cy="2199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1" name="Google Shape;11;p2"/>
          <p:cNvSpPr/>
          <p:nvPr/>
        </p:nvSpPr>
        <p:spPr>
          <a:xfrm>
            <a:off x="4996400" y="4658533"/>
            <a:ext cx="2199200" cy="2199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1312067" y="0"/>
            <a:ext cx="9567600" cy="46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it-IT"/>
              <a:t>Fare clic per modificare lo stile del titolo dello schema</a:t>
            </a:r>
            <a:endParaRPr/>
          </a:p>
        </p:txBody>
      </p:sp>
    </p:spTree>
    <p:extLst>
      <p:ext uri="{BB962C8B-B14F-4D97-AF65-F5344CB8AC3E}">
        <p14:creationId xmlns:p14="http://schemas.microsoft.com/office/powerpoint/2010/main" val="347620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11"/>
          <p:cNvSpPr/>
          <p:nvPr/>
        </p:nvSpPr>
        <p:spPr>
          <a:xfrm>
            <a:off x="0" y="6124933"/>
            <a:ext cx="12192000" cy="7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87" name="Google Shape;87;p11"/>
          <p:cNvSpPr/>
          <p:nvPr/>
        </p:nvSpPr>
        <p:spPr>
          <a:xfrm>
            <a:off x="4631600" y="6124933"/>
            <a:ext cx="2928800" cy="73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1"/>
          <p:cNvSpPr txBox="1">
            <a:spLocks noGrp="1"/>
          </p:cNvSpPr>
          <p:nvPr>
            <p:ph type="sldNum" idx="12"/>
          </p:nvPr>
        </p:nvSpPr>
        <p:spPr>
          <a:xfrm>
            <a:off x="5364400" y="6125133"/>
            <a:ext cx="1463200" cy="732800"/>
          </a:xfrm>
          <a:prstGeom prst="rect">
            <a:avLst/>
          </a:prstGeom>
          <a:solidFill>
            <a:schemeClr val="accent6"/>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88992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ed">
  <p:cSld name="Blank colored">
    <p:bg>
      <p:bgPr>
        <a:solidFill>
          <a:schemeClr val="accent2"/>
        </a:solidFill>
        <a:effectLst/>
      </p:bgPr>
    </p:bg>
    <p:spTree>
      <p:nvGrpSpPr>
        <p:cNvPr id="1" name="Shape 89"/>
        <p:cNvGrpSpPr/>
        <p:nvPr/>
      </p:nvGrpSpPr>
      <p:grpSpPr>
        <a:xfrm>
          <a:off x="0" y="0"/>
          <a:ext cx="0" cy="0"/>
          <a:chOff x="0" y="0"/>
          <a:chExt cx="0" cy="0"/>
        </a:xfrm>
      </p:grpSpPr>
      <p:sp>
        <p:nvSpPr>
          <p:cNvPr id="90" name="Google Shape;90;p12"/>
          <p:cNvSpPr/>
          <p:nvPr/>
        </p:nvSpPr>
        <p:spPr>
          <a:xfrm>
            <a:off x="0" y="6124933"/>
            <a:ext cx="12192000" cy="73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91" name="Google Shape;91;p12"/>
          <p:cNvSpPr/>
          <p:nvPr/>
        </p:nvSpPr>
        <p:spPr>
          <a:xfrm>
            <a:off x="4631600" y="6124933"/>
            <a:ext cx="2928800" cy="7328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12"/>
          <p:cNvSpPr/>
          <p:nvPr/>
        </p:nvSpPr>
        <p:spPr>
          <a:xfrm>
            <a:off x="5364400" y="6124933"/>
            <a:ext cx="1463200" cy="7328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2"/>
          <p:cNvSpPr txBox="1">
            <a:spLocks noGrp="1"/>
          </p:cNvSpPr>
          <p:nvPr>
            <p:ph type="sldNum" idx="12"/>
          </p:nvPr>
        </p:nvSpPr>
        <p:spPr>
          <a:xfrm>
            <a:off x="5364400" y="6125133"/>
            <a:ext cx="1463200" cy="732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234535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2"/>
        </a:solidFill>
        <a:effectLst/>
      </p:bgPr>
    </p:bg>
    <p:spTree>
      <p:nvGrpSpPr>
        <p:cNvPr id="1" name="Shape 13"/>
        <p:cNvGrpSpPr/>
        <p:nvPr/>
      </p:nvGrpSpPr>
      <p:grpSpPr>
        <a:xfrm>
          <a:off x="0" y="0"/>
          <a:ext cx="0" cy="0"/>
          <a:chOff x="0" y="0"/>
          <a:chExt cx="0" cy="0"/>
        </a:xfrm>
      </p:grpSpPr>
      <p:sp>
        <p:nvSpPr>
          <p:cNvPr id="14" name="Google Shape;14;p3"/>
          <p:cNvSpPr/>
          <p:nvPr/>
        </p:nvSpPr>
        <p:spPr>
          <a:xfrm>
            <a:off x="0" y="5392133"/>
            <a:ext cx="12192000" cy="146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5" name="Google Shape;15;p3"/>
          <p:cNvSpPr/>
          <p:nvPr/>
        </p:nvSpPr>
        <p:spPr>
          <a:xfrm>
            <a:off x="5363200" y="5392133"/>
            <a:ext cx="1465600" cy="1465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ctrTitle"/>
          </p:nvPr>
        </p:nvSpPr>
        <p:spPr>
          <a:xfrm>
            <a:off x="2314567" y="1501533"/>
            <a:ext cx="75628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17" name="Google Shape;17;p3"/>
          <p:cNvSpPr txBox="1">
            <a:spLocks noGrp="1"/>
          </p:cNvSpPr>
          <p:nvPr>
            <p:ph type="subTitle" idx="1"/>
          </p:nvPr>
        </p:nvSpPr>
        <p:spPr>
          <a:xfrm>
            <a:off x="2314567" y="3554055"/>
            <a:ext cx="75628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7272D"/>
              </a:buClr>
              <a:buSzPts val="1800"/>
              <a:buNone/>
              <a:defRPr sz="2400">
                <a:solidFill>
                  <a:srgbClr val="27272D"/>
                </a:solidFill>
              </a:defRPr>
            </a:lvl1pPr>
            <a:lvl2pPr lvl="1" algn="ctr" rtl="0">
              <a:spcBef>
                <a:spcPts val="0"/>
              </a:spcBef>
              <a:spcAft>
                <a:spcPts val="0"/>
              </a:spcAft>
              <a:buClr>
                <a:srgbClr val="27272D"/>
              </a:buClr>
              <a:buSzPts val="1800"/>
              <a:buNone/>
              <a:defRPr sz="2400">
                <a:solidFill>
                  <a:srgbClr val="27272D"/>
                </a:solidFill>
              </a:defRPr>
            </a:lvl2pPr>
            <a:lvl3pPr lvl="2" algn="ctr" rtl="0">
              <a:spcBef>
                <a:spcPts val="0"/>
              </a:spcBef>
              <a:spcAft>
                <a:spcPts val="0"/>
              </a:spcAft>
              <a:buClr>
                <a:srgbClr val="27272D"/>
              </a:buClr>
              <a:buSzPts val="1800"/>
              <a:buNone/>
              <a:defRPr sz="2400">
                <a:solidFill>
                  <a:srgbClr val="27272D"/>
                </a:solidFill>
              </a:defRPr>
            </a:lvl3pPr>
            <a:lvl4pPr lvl="3" algn="ctr" rtl="0">
              <a:spcBef>
                <a:spcPts val="0"/>
              </a:spcBef>
              <a:spcAft>
                <a:spcPts val="0"/>
              </a:spcAft>
              <a:buClr>
                <a:srgbClr val="27272D"/>
              </a:buClr>
              <a:buSzPts val="1800"/>
              <a:buNone/>
              <a:defRPr sz="2400">
                <a:solidFill>
                  <a:srgbClr val="27272D"/>
                </a:solidFill>
              </a:defRPr>
            </a:lvl4pPr>
            <a:lvl5pPr lvl="4" algn="ctr" rtl="0">
              <a:spcBef>
                <a:spcPts val="0"/>
              </a:spcBef>
              <a:spcAft>
                <a:spcPts val="0"/>
              </a:spcAft>
              <a:buClr>
                <a:srgbClr val="27272D"/>
              </a:buClr>
              <a:buSzPts val="1800"/>
              <a:buNone/>
              <a:defRPr sz="2400">
                <a:solidFill>
                  <a:srgbClr val="27272D"/>
                </a:solidFill>
              </a:defRPr>
            </a:lvl5pPr>
            <a:lvl6pPr lvl="5" algn="ctr" rtl="0">
              <a:spcBef>
                <a:spcPts val="0"/>
              </a:spcBef>
              <a:spcAft>
                <a:spcPts val="0"/>
              </a:spcAft>
              <a:buClr>
                <a:srgbClr val="27272D"/>
              </a:buClr>
              <a:buSzPts val="1800"/>
              <a:buNone/>
              <a:defRPr sz="2400">
                <a:solidFill>
                  <a:srgbClr val="27272D"/>
                </a:solidFill>
              </a:defRPr>
            </a:lvl6pPr>
            <a:lvl7pPr lvl="6" algn="ctr" rtl="0">
              <a:spcBef>
                <a:spcPts val="0"/>
              </a:spcBef>
              <a:spcAft>
                <a:spcPts val="0"/>
              </a:spcAft>
              <a:buClr>
                <a:srgbClr val="27272D"/>
              </a:buClr>
              <a:buSzPts val="1800"/>
              <a:buNone/>
              <a:defRPr sz="2400">
                <a:solidFill>
                  <a:srgbClr val="27272D"/>
                </a:solidFill>
              </a:defRPr>
            </a:lvl7pPr>
            <a:lvl8pPr lvl="7" algn="ctr" rtl="0">
              <a:spcBef>
                <a:spcPts val="0"/>
              </a:spcBef>
              <a:spcAft>
                <a:spcPts val="0"/>
              </a:spcAft>
              <a:buClr>
                <a:srgbClr val="27272D"/>
              </a:buClr>
              <a:buSzPts val="1800"/>
              <a:buNone/>
              <a:defRPr sz="2400">
                <a:solidFill>
                  <a:srgbClr val="27272D"/>
                </a:solidFill>
              </a:defRPr>
            </a:lvl8pPr>
            <a:lvl9pPr lvl="8" algn="ctr" rtl="0">
              <a:spcBef>
                <a:spcPts val="0"/>
              </a:spcBef>
              <a:spcAft>
                <a:spcPts val="0"/>
              </a:spcAft>
              <a:buClr>
                <a:srgbClr val="27272D"/>
              </a:buClr>
              <a:buSzPts val="1800"/>
              <a:buNone/>
              <a:defRPr sz="2400">
                <a:solidFill>
                  <a:srgbClr val="27272D"/>
                </a:solidFill>
              </a:defRPr>
            </a:lvl9pPr>
          </a:lstStyle>
          <a:p>
            <a:r>
              <a:rPr lang="it-IT"/>
              <a:t>Fare clic per modificare lo stile del sottotitolo dello schema</a:t>
            </a:r>
            <a:endParaRPr/>
          </a:p>
        </p:txBody>
      </p:sp>
      <p:cxnSp>
        <p:nvCxnSpPr>
          <p:cNvPr id="18" name="Google Shape;18;p3"/>
          <p:cNvCxnSpPr/>
          <p:nvPr/>
        </p:nvCxnSpPr>
        <p:spPr>
          <a:xfrm>
            <a:off x="4702800" y="3299073"/>
            <a:ext cx="2786400" cy="0"/>
          </a:xfrm>
          <a:prstGeom prst="straightConnector1">
            <a:avLst/>
          </a:prstGeom>
          <a:noFill/>
          <a:ln w="19050" cap="flat" cmpd="sng">
            <a:solidFill>
              <a:schemeClr val="accent1"/>
            </a:solidFill>
            <a:prstDash val="solid"/>
            <a:round/>
            <a:headEnd type="diamond" w="med" len="med"/>
            <a:tailEnd type="diamond" w="med" len="med"/>
          </a:ln>
        </p:spPr>
      </p:cxnSp>
    </p:spTree>
    <p:extLst>
      <p:ext uri="{BB962C8B-B14F-4D97-AF65-F5344CB8AC3E}">
        <p14:creationId xmlns:p14="http://schemas.microsoft.com/office/powerpoint/2010/main" val="220777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sp>
        <p:nvSpPr>
          <p:cNvPr id="20" name="Google Shape;20;p4"/>
          <p:cNvSpPr/>
          <p:nvPr/>
        </p:nvSpPr>
        <p:spPr>
          <a:xfrm>
            <a:off x="0" y="6124933"/>
            <a:ext cx="12192000" cy="7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21" name="Google Shape;21;p4"/>
          <p:cNvSpPr/>
          <p:nvPr/>
        </p:nvSpPr>
        <p:spPr>
          <a:xfrm>
            <a:off x="4631600" y="6124933"/>
            <a:ext cx="2928800" cy="73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p:nvPr/>
        </p:nvSpPr>
        <p:spPr>
          <a:xfrm>
            <a:off x="53644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3" name="Google Shape;23;p4"/>
          <p:cNvCxnSpPr/>
          <p:nvPr/>
        </p:nvCxnSpPr>
        <p:spPr>
          <a:xfrm>
            <a:off x="4702800" y="1182933"/>
            <a:ext cx="2786400" cy="0"/>
          </a:xfrm>
          <a:prstGeom prst="straightConnector1">
            <a:avLst/>
          </a:prstGeom>
          <a:noFill/>
          <a:ln w="19050" cap="flat" cmpd="sng">
            <a:solidFill>
              <a:srgbClr val="BA3B21"/>
            </a:solidFill>
            <a:prstDash val="solid"/>
            <a:round/>
            <a:headEnd type="diamond" w="med" len="med"/>
            <a:tailEnd type="diamond" w="med" len="med"/>
          </a:ln>
        </p:spPr>
      </p:cxnSp>
      <p:sp>
        <p:nvSpPr>
          <p:cNvPr id="24" name="Google Shape;24;p4"/>
          <p:cNvSpPr txBox="1">
            <a:spLocks noGrp="1"/>
          </p:cNvSpPr>
          <p:nvPr>
            <p:ph type="body" idx="1"/>
          </p:nvPr>
        </p:nvSpPr>
        <p:spPr>
          <a:xfrm>
            <a:off x="1872300" y="1592200"/>
            <a:ext cx="8447200" cy="4123600"/>
          </a:xfrm>
          <a:prstGeom prst="rect">
            <a:avLst/>
          </a:prstGeom>
        </p:spPr>
        <p:txBody>
          <a:bodyPr spcFirstLastPara="1" wrap="square" lIns="91425" tIns="91425" rIns="91425" bIns="91425" anchor="ctr" anchorCtr="0">
            <a:noAutofit/>
          </a:bodyPr>
          <a:lstStyle>
            <a:lvl1pPr marL="609585" lvl="0" indent="-558786" algn="ctr" rtl="0">
              <a:spcBef>
                <a:spcPts val="800"/>
              </a:spcBef>
              <a:spcAft>
                <a:spcPts val="0"/>
              </a:spcAft>
              <a:buSzPts val="3000"/>
              <a:buChar char="▪"/>
              <a:defRPr sz="4000" i="1"/>
            </a:lvl1pPr>
            <a:lvl2pPr marL="1219170" lvl="1" indent="-558786" algn="ctr" rtl="0">
              <a:spcBef>
                <a:spcPts val="0"/>
              </a:spcBef>
              <a:spcAft>
                <a:spcPts val="0"/>
              </a:spcAft>
              <a:buSzPts val="3000"/>
              <a:buChar char="▫"/>
              <a:defRPr sz="4000" i="1"/>
            </a:lvl2pPr>
            <a:lvl3pPr marL="1828754" lvl="2" indent="-558786" algn="ctr" rtl="0">
              <a:spcBef>
                <a:spcPts val="0"/>
              </a:spcBef>
              <a:spcAft>
                <a:spcPts val="0"/>
              </a:spcAft>
              <a:buSzPts val="3000"/>
              <a:buChar char="▫"/>
              <a:defRPr sz="4000" i="1"/>
            </a:lvl3pPr>
            <a:lvl4pPr marL="2438339" lvl="3" indent="-558786" algn="ctr" rtl="0">
              <a:spcBef>
                <a:spcPts val="0"/>
              </a:spcBef>
              <a:spcAft>
                <a:spcPts val="0"/>
              </a:spcAft>
              <a:buSzPts val="3000"/>
              <a:buChar char="▫"/>
              <a:defRPr sz="4000" i="1"/>
            </a:lvl4pPr>
            <a:lvl5pPr marL="3047924" lvl="4" indent="-558786" algn="ctr" rtl="0">
              <a:spcBef>
                <a:spcPts val="0"/>
              </a:spcBef>
              <a:spcAft>
                <a:spcPts val="0"/>
              </a:spcAft>
              <a:buSzPts val="3000"/>
              <a:buChar char="▫"/>
              <a:defRPr sz="4000" i="1"/>
            </a:lvl5pPr>
            <a:lvl6pPr marL="3657509" lvl="5" indent="-558786" algn="ctr" rtl="0">
              <a:spcBef>
                <a:spcPts val="0"/>
              </a:spcBef>
              <a:spcAft>
                <a:spcPts val="0"/>
              </a:spcAft>
              <a:buSzPts val="3000"/>
              <a:buChar char="▫"/>
              <a:defRPr sz="4000" i="1"/>
            </a:lvl6pPr>
            <a:lvl7pPr marL="4267093" lvl="6" indent="-558786" algn="ctr" rtl="0">
              <a:spcBef>
                <a:spcPts val="0"/>
              </a:spcBef>
              <a:spcAft>
                <a:spcPts val="0"/>
              </a:spcAft>
              <a:buSzPts val="3000"/>
              <a:buChar char="▫"/>
              <a:defRPr sz="4000" i="1"/>
            </a:lvl7pPr>
            <a:lvl8pPr marL="4876678" lvl="7" indent="-558786" algn="ctr" rtl="0">
              <a:spcBef>
                <a:spcPts val="0"/>
              </a:spcBef>
              <a:spcAft>
                <a:spcPts val="0"/>
              </a:spcAft>
              <a:buSzPts val="3000"/>
              <a:buChar char="▫"/>
              <a:defRPr sz="4000" i="1"/>
            </a:lvl8pPr>
            <a:lvl9pPr marL="5486263" lvl="8" indent="-558786" algn="ctr">
              <a:spcBef>
                <a:spcPts val="0"/>
              </a:spcBef>
              <a:spcAft>
                <a:spcPts val="0"/>
              </a:spcAft>
              <a:buSzPts val="3000"/>
              <a:buChar char="▫"/>
              <a:defRPr sz="4000" i="1"/>
            </a:lvl9pPr>
          </a:lstStyle>
          <a:p>
            <a:pPr lvl="0"/>
            <a:r>
              <a:rPr lang="it-IT"/>
              <a:t>Fare clic per modificare gli stili del testo dello schema</a:t>
            </a:r>
          </a:p>
        </p:txBody>
      </p:sp>
      <p:sp>
        <p:nvSpPr>
          <p:cNvPr id="25" name="Google Shape;25;p4"/>
          <p:cNvSpPr txBox="1"/>
          <p:nvPr/>
        </p:nvSpPr>
        <p:spPr>
          <a:xfrm>
            <a:off x="4791200" y="112683"/>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066" b="1">
                <a:solidFill>
                  <a:srgbClr val="F55C21"/>
                </a:solidFill>
                <a:latin typeface="Encode Sans"/>
                <a:ea typeface="Encode Sans"/>
                <a:cs typeface="Encode Sans"/>
                <a:sym typeface="Encode Sans"/>
              </a:rPr>
              <a:t>“</a:t>
            </a:r>
            <a:endParaRPr sz="9066" b="1">
              <a:solidFill>
                <a:srgbClr val="F55C21"/>
              </a:solidFill>
              <a:latin typeface="Encode Sans"/>
              <a:ea typeface="Encode Sans"/>
              <a:cs typeface="Encode Sans"/>
              <a:sym typeface="Encode Sans"/>
            </a:endParaRPr>
          </a:p>
        </p:txBody>
      </p:sp>
      <p:sp>
        <p:nvSpPr>
          <p:cNvPr id="26" name="Google Shape;26;p4"/>
          <p:cNvSpPr txBox="1">
            <a:spLocks noGrp="1"/>
          </p:cNvSpPr>
          <p:nvPr>
            <p:ph type="sldNum" idx="12"/>
          </p:nvPr>
        </p:nvSpPr>
        <p:spPr>
          <a:xfrm>
            <a:off x="5364400" y="6125133"/>
            <a:ext cx="1463200" cy="732800"/>
          </a:xfrm>
          <a:prstGeom prst="rect">
            <a:avLst/>
          </a:prstGeom>
          <a:solidFill>
            <a:schemeClr val="accent6"/>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295992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grpSp>
        <p:nvGrpSpPr>
          <p:cNvPr id="28" name="Google Shape;28;p5"/>
          <p:cNvGrpSpPr/>
          <p:nvPr/>
        </p:nvGrpSpPr>
        <p:grpSpPr>
          <a:xfrm>
            <a:off x="-14733" y="1182933"/>
            <a:ext cx="12206733" cy="5674800"/>
            <a:chOff x="-11050" y="887200"/>
            <a:chExt cx="9155050" cy="4256100"/>
          </a:xfrm>
        </p:grpSpPr>
        <p:cxnSp>
          <p:nvCxnSpPr>
            <p:cNvPr id="29" name="Google Shape;29;p5"/>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30" name="Google Shape;30;p5"/>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1" name="Google Shape;31;p5"/>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2" name="Google Shape;32;p5"/>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33" name="Google Shape;33;p5"/>
          <p:cNvSpPr/>
          <p:nvPr/>
        </p:nvSpPr>
        <p:spPr>
          <a:xfrm>
            <a:off x="10728800" y="6124933"/>
            <a:ext cx="1463200" cy="7328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title"/>
          </p:nvPr>
        </p:nvSpPr>
        <p:spPr>
          <a:xfrm>
            <a:off x="732800" y="481833"/>
            <a:ext cx="9996000" cy="7328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a:t>Fare clic per modificare lo stile del titolo dello schema</a:t>
            </a:r>
            <a:endParaRPr/>
          </a:p>
        </p:txBody>
      </p:sp>
      <p:sp>
        <p:nvSpPr>
          <p:cNvPr id="35" name="Google Shape;35;p5"/>
          <p:cNvSpPr txBox="1">
            <a:spLocks noGrp="1"/>
          </p:cNvSpPr>
          <p:nvPr>
            <p:ph type="body" idx="1"/>
          </p:nvPr>
        </p:nvSpPr>
        <p:spPr>
          <a:xfrm>
            <a:off x="732800" y="1600200"/>
            <a:ext cx="9996000" cy="39284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it-IT"/>
              <a:t>Fare clic per modificare gli stili del testo dello schema</a:t>
            </a:r>
          </a:p>
        </p:txBody>
      </p:sp>
      <p:sp>
        <p:nvSpPr>
          <p:cNvPr id="36" name="Google Shape;36;p5"/>
          <p:cNvSpPr txBox="1">
            <a:spLocks noGrp="1"/>
          </p:cNvSpPr>
          <p:nvPr>
            <p:ph type="sldNum" idx="12"/>
          </p:nvPr>
        </p:nvSpPr>
        <p:spPr>
          <a:xfrm>
            <a:off x="10728800" y="6125133"/>
            <a:ext cx="1463200" cy="732800"/>
          </a:xfrm>
          <a:prstGeom prst="rect">
            <a:avLst/>
          </a:prstGeom>
          <a:no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109656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hort + 1 column + image">
  <p:cSld name="Title short + 1 column + image">
    <p:spTree>
      <p:nvGrpSpPr>
        <p:cNvPr id="1" name="Shape 37"/>
        <p:cNvGrpSpPr/>
        <p:nvPr/>
      </p:nvGrpSpPr>
      <p:grpSpPr>
        <a:xfrm>
          <a:off x="0" y="0"/>
          <a:ext cx="0" cy="0"/>
          <a:chOff x="0" y="0"/>
          <a:chExt cx="0" cy="0"/>
        </a:xfrm>
      </p:grpSpPr>
      <p:grpSp>
        <p:nvGrpSpPr>
          <p:cNvPr id="38" name="Google Shape;38;p6"/>
          <p:cNvGrpSpPr/>
          <p:nvPr/>
        </p:nvGrpSpPr>
        <p:grpSpPr>
          <a:xfrm>
            <a:off x="-14733" y="1182933"/>
            <a:ext cx="12206733" cy="5674800"/>
            <a:chOff x="-11050" y="887200"/>
            <a:chExt cx="9155050" cy="4256100"/>
          </a:xfrm>
        </p:grpSpPr>
        <p:cxnSp>
          <p:nvCxnSpPr>
            <p:cNvPr id="39" name="Google Shape;39;p6"/>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40" name="Google Shape;40;p6"/>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41" name="Google Shape;41;p6"/>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2" name="Google Shape;42;p6"/>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43" name="Google Shape;43;p6"/>
          <p:cNvSpPr/>
          <p:nvPr/>
        </p:nvSpPr>
        <p:spPr>
          <a:xfrm>
            <a:off x="107288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732800" y="481833"/>
            <a:ext cx="4987200" cy="73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it-IT"/>
              <a:t>Fare clic per modificare lo stile del titolo dello schema</a:t>
            </a:r>
            <a:endParaRPr/>
          </a:p>
        </p:txBody>
      </p:sp>
      <p:sp>
        <p:nvSpPr>
          <p:cNvPr id="45" name="Google Shape;45;p6"/>
          <p:cNvSpPr txBox="1">
            <a:spLocks noGrp="1"/>
          </p:cNvSpPr>
          <p:nvPr>
            <p:ph type="body" idx="1"/>
          </p:nvPr>
        </p:nvSpPr>
        <p:spPr>
          <a:xfrm>
            <a:off x="732800" y="1600200"/>
            <a:ext cx="4987200" cy="39284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it-IT"/>
              <a:t>Fare clic per modificare gli stili del testo dello schema</a:t>
            </a:r>
          </a:p>
        </p:txBody>
      </p:sp>
      <p:sp>
        <p:nvSpPr>
          <p:cNvPr id="46" name="Google Shape;46;p6"/>
          <p:cNvSpPr txBox="1">
            <a:spLocks noGrp="1"/>
          </p:cNvSpPr>
          <p:nvPr>
            <p:ph type="sldNum" idx="12"/>
          </p:nvPr>
        </p:nvSpPr>
        <p:spPr>
          <a:xfrm>
            <a:off x="10728800" y="6125133"/>
            <a:ext cx="1463200" cy="732800"/>
          </a:xfrm>
          <a:prstGeom prst="rect">
            <a:avLst/>
          </a:prstGeom>
          <a:solidFill>
            <a:schemeClr val="accent6"/>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384081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7"/>
        <p:cNvGrpSpPr/>
        <p:nvPr/>
      </p:nvGrpSpPr>
      <p:grpSpPr>
        <a:xfrm>
          <a:off x="0" y="0"/>
          <a:ext cx="0" cy="0"/>
          <a:chOff x="0" y="0"/>
          <a:chExt cx="0" cy="0"/>
        </a:xfrm>
      </p:grpSpPr>
      <p:grpSp>
        <p:nvGrpSpPr>
          <p:cNvPr id="48" name="Google Shape;48;p7"/>
          <p:cNvGrpSpPr/>
          <p:nvPr/>
        </p:nvGrpSpPr>
        <p:grpSpPr>
          <a:xfrm>
            <a:off x="-14733" y="1182933"/>
            <a:ext cx="12206733" cy="5674800"/>
            <a:chOff x="-11050" y="887200"/>
            <a:chExt cx="9155050" cy="4256100"/>
          </a:xfrm>
        </p:grpSpPr>
        <p:cxnSp>
          <p:nvCxnSpPr>
            <p:cNvPr id="49" name="Google Shape;49;p7"/>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50" name="Google Shape;50;p7"/>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51" name="Google Shape;51;p7"/>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2" name="Google Shape;52;p7"/>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53" name="Google Shape;53;p7"/>
          <p:cNvSpPr/>
          <p:nvPr/>
        </p:nvSpPr>
        <p:spPr>
          <a:xfrm>
            <a:off x="107288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7"/>
          <p:cNvSpPr txBox="1">
            <a:spLocks noGrp="1"/>
          </p:cNvSpPr>
          <p:nvPr>
            <p:ph type="title"/>
          </p:nvPr>
        </p:nvSpPr>
        <p:spPr>
          <a:xfrm>
            <a:off x="732800" y="481833"/>
            <a:ext cx="9996000" cy="7328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a:t>Fare clic per modificare lo stile del titolo dello schema</a:t>
            </a:r>
            <a:endParaRPr/>
          </a:p>
        </p:txBody>
      </p:sp>
      <p:sp>
        <p:nvSpPr>
          <p:cNvPr id="55" name="Google Shape;55;p7"/>
          <p:cNvSpPr txBox="1">
            <a:spLocks noGrp="1"/>
          </p:cNvSpPr>
          <p:nvPr>
            <p:ph type="body" idx="1"/>
          </p:nvPr>
        </p:nvSpPr>
        <p:spPr>
          <a:xfrm>
            <a:off x="732800" y="1600200"/>
            <a:ext cx="4852000" cy="4144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it-IT"/>
              <a:t>Fare clic per modificare gli stili del testo dello schema</a:t>
            </a:r>
          </a:p>
        </p:txBody>
      </p:sp>
      <p:sp>
        <p:nvSpPr>
          <p:cNvPr id="56" name="Google Shape;56;p7"/>
          <p:cNvSpPr txBox="1">
            <a:spLocks noGrp="1"/>
          </p:cNvSpPr>
          <p:nvPr>
            <p:ph type="body" idx="2"/>
          </p:nvPr>
        </p:nvSpPr>
        <p:spPr>
          <a:xfrm>
            <a:off x="5876805" y="1600200"/>
            <a:ext cx="4852000" cy="4144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it-IT"/>
              <a:t>Fare clic per modificare gli stili del testo dello schema</a:t>
            </a:r>
          </a:p>
        </p:txBody>
      </p:sp>
      <p:sp>
        <p:nvSpPr>
          <p:cNvPr id="57" name="Google Shape;57;p7"/>
          <p:cNvSpPr txBox="1">
            <a:spLocks noGrp="1"/>
          </p:cNvSpPr>
          <p:nvPr>
            <p:ph type="sldNum" idx="12"/>
          </p:nvPr>
        </p:nvSpPr>
        <p:spPr>
          <a:xfrm>
            <a:off x="10728800" y="6125133"/>
            <a:ext cx="1463200" cy="732800"/>
          </a:xfrm>
          <a:prstGeom prst="rect">
            <a:avLst/>
          </a:prstGeom>
          <a:solidFill>
            <a:schemeClr val="accent6"/>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149726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8"/>
        <p:cNvGrpSpPr/>
        <p:nvPr/>
      </p:nvGrpSpPr>
      <p:grpSpPr>
        <a:xfrm>
          <a:off x="0" y="0"/>
          <a:ext cx="0" cy="0"/>
          <a:chOff x="0" y="0"/>
          <a:chExt cx="0" cy="0"/>
        </a:xfrm>
      </p:grpSpPr>
      <p:grpSp>
        <p:nvGrpSpPr>
          <p:cNvPr id="59" name="Google Shape;59;p8"/>
          <p:cNvGrpSpPr/>
          <p:nvPr/>
        </p:nvGrpSpPr>
        <p:grpSpPr>
          <a:xfrm>
            <a:off x="-14733" y="1182933"/>
            <a:ext cx="12206733" cy="5674800"/>
            <a:chOff x="-11050" y="887200"/>
            <a:chExt cx="9155050" cy="4256100"/>
          </a:xfrm>
        </p:grpSpPr>
        <p:cxnSp>
          <p:nvCxnSpPr>
            <p:cNvPr id="60" name="Google Shape;60;p8"/>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61" name="Google Shape;61;p8"/>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62" name="Google Shape;62;p8"/>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3" name="Google Shape;63;p8"/>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64" name="Google Shape;64;p8"/>
          <p:cNvSpPr/>
          <p:nvPr/>
        </p:nvSpPr>
        <p:spPr>
          <a:xfrm>
            <a:off x="107288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8"/>
          <p:cNvSpPr txBox="1">
            <a:spLocks noGrp="1"/>
          </p:cNvSpPr>
          <p:nvPr>
            <p:ph type="title"/>
          </p:nvPr>
        </p:nvSpPr>
        <p:spPr>
          <a:xfrm>
            <a:off x="732800" y="481833"/>
            <a:ext cx="9996000" cy="73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it-IT"/>
              <a:t>Fare clic per modificare lo stile del titolo dello schema</a:t>
            </a:r>
            <a:endParaRPr/>
          </a:p>
        </p:txBody>
      </p:sp>
      <p:sp>
        <p:nvSpPr>
          <p:cNvPr id="66" name="Google Shape;66;p8"/>
          <p:cNvSpPr txBox="1">
            <a:spLocks noGrp="1"/>
          </p:cNvSpPr>
          <p:nvPr>
            <p:ph type="body" idx="1"/>
          </p:nvPr>
        </p:nvSpPr>
        <p:spPr>
          <a:xfrm>
            <a:off x="732800" y="1600200"/>
            <a:ext cx="3222000" cy="410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it-IT"/>
              <a:t>Fare clic per modificare gli stili del testo dello schema</a:t>
            </a:r>
          </a:p>
        </p:txBody>
      </p:sp>
      <p:sp>
        <p:nvSpPr>
          <p:cNvPr id="67" name="Google Shape;67;p8"/>
          <p:cNvSpPr txBox="1">
            <a:spLocks noGrp="1"/>
          </p:cNvSpPr>
          <p:nvPr>
            <p:ph type="body" idx="2"/>
          </p:nvPr>
        </p:nvSpPr>
        <p:spPr>
          <a:xfrm>
            <a:off x="4119800" y="1600200"/>
            <a:ext cx="3222000" cy="410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it-IT"/>
              <a:t>Fare clic per modificare gli stili del testo dello schema</a:t>
            </a:r>
          </a:p>
        </p:txBody>
      </p:sp>
      <p:sp>
        <p:nvSpPr>
          <p:cNvPr id="68" name="Google Shape;68;p8"/>
          <p:cNvSpPr txBox="1">
            <a:spLocks noGrp="1"/>
          </p:cNvSpPr>
          <p:nvPr>
            <p:ph type="body" idx="3"/>
          </p:nvPr>
        </p:nvSpPr>
        <p:spPr>
          <a:xfrm>
            <a:off x="7506799" y="1600200"/>
            <a:ext cx="3222000" cy="410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it-IT"/>
              <a:t>Fare clic per modificare gli stili del testo dello schema</a:t>
            </a:r>
          </a:p>
        </p:txBody>
      </p:sp>
      <p:sp>
        <p:nvSpPr>
          <p:cNvPr id="69" name="Google Shape;69;p8"/>
          <p:cNvSpPr txBox="1">
            <a:spLocks noGrp="1"/>
          </p:cNvSpPr>
          <p:nvPr>
            <p:ph type="sldNum" idx="12"/>
          </p:nvPr>
        </p:nvSpPr>
        <p:spPr>
          <a:xfrm>
            <a:off x="10728800" y="6125133"/>
            <a:ext cx="1463200" cy="732800"/>
          </a:xfrm>
          <a:prstGeom prst="rect">
            <a:avLst/>
          </a:prstGeom>
          <a:solidFill>
            <a:schemeClr val="accent6"/>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380049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
        <p:cNvGrpSpPr/>
        <p:nvPr/>
      </p:nvGrpSpPr>
      <p:grpSpPr>
        <a:xfrm>
          <a:off x="0" y="0"/>
          <a:ext cx="0" cy="0"/>
          <a:chOff x="0" y="0"/>
          <a:chExt cx="0" cy="0"/>
        </a:xfrm>
      </p:grpSpPr>
      <p:grpSp>
        <p:nvGrpSpPr>
          <p:cNvPr id="71" name="Google Shape;71;p9"/>
          <p:cNvGrpSpPr/>
          <p:nvPr/>
        </p:nvGrpSpPr>
        <p:grpSpPr>
          <a:xfrm>
            <a:off x="-14733" y="1182933"/>
            <a:ext cx="12206733" cy="5674800"/>
            <a:chOff x="-11050" y="887200"/>
            <a:chExt cx="9155050" cy="4256100"/>
          </a:xfrm>
        </p:grpSpPr>
        <p:cxnSp>
          <p:nvCxnSpPr>
            <p:cNvPr id="72" name="Google Shape;72;p9"/>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73" name="Google Shape;73;p9"/>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74" name="Google Shape;74;p9"/>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75" name="Google Shape;75;p9"/>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76" name="Google Shape;76;p9"/>
          <p:cNvSpPr/>
          <p:nvPr/>
        </p:nvSpPr>
        <p:spPr>
          <a:xfrm>
            <a:off x="107288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9"/>
          <p:cNvSpPr txBox="1">
            <a:spLocks noGrp="1"/>
          </p:cNvSpPr>
          <p:nvPr>
            <p:ph type="title"/>
          </p:nvPr>
        </p:nvSpPr>
        <p:spPr>
          <a:xfrm>
            <a:off x="732800" y="481833"/>
            <a:ext cx="9996000" cy="7328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a:t>Fare clic per modificare lo stile del titolo dello schema</a:t>
            </a:r>
            <a:endParaRPr/>
          </a:p>
        </p:txBody>
      </p:sp>
      <p:sp>
        <p:nvSpPr>
          <p:cNvPr id="78" name="Google Shape;78;p9"/>
          <p:cNvSpPr txBox="1">
            <a:spLocks noGrp="1"/>
          </p:cNvSpPr>
          <p:nvPr>
            <p:ph type="sldNum" idx="12"/>
          </p:nvPr>
        </p:nvSpPr>
        <p:spPr>
          <a:xfrm>
            <a:off x="10728800" y="6125133"/>
            <a:ext cx="1463200" cy="732800"/>
          </a:xfrm>
          <a:prstGeom prst="rect">
            <a:avLst/>
          </a:prstGeom>
          <a:solidFill>
            <a:schemeClr val="accent6"/>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419504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9"/>
        <p:cNvGrpSpPr/>
        <p:nvPr/>
      </p:nvGrpSpPr>
      <p:grpSpPr>
        <a:xfrm>
          <a:off x="0" y="0"/>
          <a:ext cx="0" cy="0"/>
          <a:chOff x="0" y="0"/>
          <a:chExt cx="0" cy="0"/>
        </a:xfrm>
      </p:grpSpPr>
      <p:sp>
        <p:nvSpPr>
          <p:cNvPr id="80" name="Google Shape;80;p10"/>
          <p:cNvSpPr/>
          <p:nvPr/>
        </p:nvSpPr>
        <p:spPr>
          <a:xfrm>
            <a:off x="0" y="6124933"/>
            <a:ext cx="12192000" cy="7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81" name="Google Shape;81;p10"/>
          <p:cNvSpPr/>
          <p:nvPr/>
        </p:nvSpPr>
        <p:spPr>
          <a:xfrm>
            <a:off x="4631600" y="6124933"/>
            <a:ext cx="2928800" cy="73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10"/>
          <p:cNvSpPr txBox="1">
            <a:spLocks noGrp="1"/>
          </p:cNvSpPr>
          <p:nvPr>
            <p:ph type="sldNum" idx="12"/>
          </p:nvPr>
        </p:nvSpPr>
        <p:spPr>
          <a:xfrm>
            <a:off x="5364400" y="6125133"/>
            <a:ext cx="1463200" cy="732800"/>
          </a:xfrm>
          <a:prstGeom prst="rect">
            <a:avLst/>
          </a:prstGeom>
          <a:solidFill>
            <a:schemeClr val="accent6"/>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B745004-C98D-4B5E-92DD-0D09400F2237}" type="slidenum">
              <a:rPr lang="it-IT" smtClean="0"/>
              <a:t>‹N›</a:t>
            </a:fld>
            <a:endParaRPr lang="it-IT"/>
          </a:p>
        </p:txBody>
      </p:sp>
      <p:sp>
        <p:nvSpPr>
          <p:cNvPr id="83" name="Google Shape;83;p10"/>
          <p:cNvSpPr txBox="1">
            <a:spLocks noGrp="1"/>
          </p:cNvSpPr>
          <p:nvPr>
            <p:ph type="body" idx="1"/>
          </p:nvPr>
        </p:nvSpPr>
        <p:spPr>
          <a:xfrm>
            <a:off x="609600" y="0"/>
            <a:ext cx="10972800" cy="1182800"/>
          </a:xfrm>
          <a:prstGeom prst="rect">
            <a:avLst/>
          </a:prstGeom>
        </p:spPr>
        <p:txBody>
          <a:bodyPr spcFirstLastPara="1" wrap="square" lIns="91425" tIns="91425" rIns="91425" bIns="91425" anchor="ctr" anchorCtr="0">
            <a:noAutofit/>
          </a:bodyPr>
          <a:lstStyle>
            <a:lvl1pPr marL="609585" lvl="0" indent="-304792" algn="ctr">
              <a:spcBef>
                <a:spcPts val="480"/>
              </a:spcBef>
              <a:spcAft>
                <a:spcPts val="0"/>
              </a:spcAft>
              <a:buSzPts val="1400"/>
              <a:buNone/>
              <a:defRPr sz="1867"/>
            </a:lvl1pPr>
          </a:lstStyle>
          <a:p>
            <a:pPr lvl="0"/>
            <a:r>
              <a:rPr lang="it-IT"/>
              <a:t>Fare clic per modificare gli stili del testo dello schema</a:t>
            </a:r>
          </a:p>
        </p:txBody>
      </p:sp>
      <p:cxnSp>
        <p:nvCxnSpPr>
          <p:cNvPr id="84" name="Google Shape;84;p10"/>
          <p:cNvCxnSpPr/>
          <p:nvPr/>
        </p:nvCxnSpPr>
        <p:spPr>
          <a:xfrm>
            <a:off x="4702800" y="1182933"/>
            <a:ext cx="2786400" cy="0"/>
          </a:xfrm>
          <a:prstGeom prst="straightConnector1">
            <a:avLst/>
          </a:prstGeom>
          <a:noFill/>
          <a:ln w="19050" cap="flat" cmpd="sng">
            <a:solidFill>
              <a:srgbClr val="BA3B21"/>
            </a:solidFill>
            <a:prstDash val="solid"/>
            <a:round/>
            <a:headEnd type="diamond" w="med" len="med"/>
            <a:tailEnd type="diamond" w="med" len="med"/>
          </a:ln>
        </p:spPr>
      </p:cxnSp>
    </p:spTree>
    <p:extLst>
      <p:ext uri="{BB962C8B-B14F-4D97-AF65-F5344CB8AC3E}">
        <p14:creationId xmlns:p14="http://schemas.microsoft.com/office/powerpoint/2010/main" val="263409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2800" y="481833"/>
            <a:ext cx="9996000" cy="732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1pPr>
            <a:lvl2pPr lvl="1">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2pPr>
            <a:lvl3pPr lvl="2">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3pPr>
            <a:lvl4pPr lvl="3">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4pPr>
            <a:lvl5pPr lvl="4">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5pPr>
            <a:lvl6pPr lvl="5">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6pPr>
            <a:lvl7pPr lvl="6">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7pPr>
            <a:lvl8pPr lvl="7">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8pPr>
            <a:lvl9pPr lvl="8">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9pPr>
          </a:lstStyle>
          <a:p>
            <a:endParaRPr/>
          </a:p>
        </p:txBody>
      </p:sp>
      <p:sp>
        <p:nvSpPr>
          <p:cNvPr id="7" name="Google Shape;7;p1"/>
          <p:cNvSpPr txBox="1">
            <a:spLocks noGrp="1"/>
          </p:cNvSpPr>
          <p:nvPr>
            <p:ph type="body" idx="1"/>
          </p:nvPr>
        </p:nvSpPr>
        <p:spPr>
          <a:xfrm>
            <a:off x="732800" y="1600200"/>
            <a:ext cx="9996000" cy="3928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600"/>
              </a:spcBef>
              <a:spcAft>
                <a:spcPts val="0"/>
              </a:spcAft>
              <a:buClr>
                <a:schemeClr val="accen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1pPr>
            <a:lvl2pPr marL="914400" lvl="1" indent="-381000">
              <a:lnSpc>
                <a:spcPct val="115000"/>
              </a:lnSpc>
              <a:spcBef>
                <a:spcPts val="0"/>
              </a:spcBef>
              <a:spcAft>
                <a:spcPts val="0"/>
              </a:spcAft>
              <a:buClr>
                <a:schemeClr val="accent2"/>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2pPr>
            <a:lvl3pPr marL="1371600" lvl="2" indent="-381000">
              <a:lnSpc>
                <a:spcPct val="115000"/>
              </a:lnSpc>
              <a:spcBef>
                <a:spcPts val="0"/>
              </a:spcBef>
              <a:spcAft>
                <a:spcPts val="0"/>
              </a:spcAft>
              <a:buClr>
                <a:schemeClr val="accent2"/>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3pPr>
            <a:lvl4pPr marL="1828800" lvl="3"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4pPr>
            <a:lvl5pPr marL="2286000" lvl="4"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5pPr>
            <a:lvl6pPr marL="2743200" lvl="5"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6pPr>
            <a:lvl7pPr marL="3200400" lvl="6"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7pPr>
            <a:lvl8pPr marL="3657600" lvl="7"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8pPr>
            <a:lvl9pPr marL="4114800" lvl="8"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9pPr>
          </a:lstStyle>
          <a:p>
            <a:endParaRPr/>
          </a:p>
        </p:txBody>
      </p:sp>
      <p:sp>
        <p:nvSpPr>
          <p:cNvPr id="8" name="Google Shape;8;p1"/>
          <p:cNvSpPr txBox="1">
            <a:spLocks noGrp="1"/>
          </p:cNvSpPr>
          <p:nvPr>
            <p:ph type="sldNum" idx="12"/>
          </p:nvPr>
        </p:nvSpPr>
        <p:spPr>
          <a:xfrm>
            <a:off x="10728867" y="6125133"/>
            <a:ext cx="1463200" cy="732800"/>
          </a:xfrm>
          <a:prstGeom prst="rect">
            <a:avLst/>
          </a:prstGeom>
          <a:noFill/>
          <a:ln>
            <a:noFill/>
          </a:ln>
        </p:spPr>
        <p:txBody>
          <a:bodyPr spcFirstLastPara="1" wrap="square" lIns="91425" tIns="91425" rIns="91425" bIns="91425" anchor="ctr" anchorCtr="0">
            <a:noAutofit/>
          </a:bodyPr>
          <a:lstStyle>
            <a:lvl1pPr lvl="0" algn="ctr">
              <a:buNone/>
              <a:defRPr sz="1733" b="1">
                <a:solidFill>
                  <a:schemeClr val="accent4"/>
                </a:solidFill>
                <a:latin typeface="Encode Sans"/>
                <a:ea typeface="Encode Sans"/>
                <a:cs typeface="Encode Sans"/>
                <a:sym typeface="Encode Sans"/>
              </a:defRPr>
            </a:lvl1pPr>
            <a:lvl2pPr lvl="1" algn="ctr">
              <a:buNone/>
              <a:defRPr sz="1733" b="1">
                <a:solidFill>
                  <a:schemeClr val="accent4"/>
                </a:solidFill>
                <a:latin typeface="Encode Sans"/>
                <a:ea typeface="Encode Sans"/>
                <a:cs typeface="Encode Sans"/>
                <a:sym typeface="Encode Sans"/>
              </a:defRPr>
            </a:lvl2pPr>
            <a:lvl3pPr lvl="2" algn="ctr">
              <a:buNone/>
              <a:defRPr sz="1733" b="1">
                <a:solidFill>
                  <a:schemeClr val="accent4"/>
                </a:solidFill>
                <a:latin typeface="Encode Sans"/>
                <a:ea typeface="Encode Sans"/>
                <a:cs typeface="Encode Sans"/>
                <a:sym typeface="Encode Sans"/>
              </a:defRPr>
            </a:lvl3pPr>
            <a:lvl4pPr lvl="3" algn="ctr">
              <a:buNone/>
              <a:defRPr sz="1733" b="1">
                <a:solidFill>
                  <a:schemeClr val="accent4"/>
                </a:solidFill>
                <a:latin typeface="Encode Sans"/>
                <a:ea typeface="Encode Sans"/>
                <a:cs typeface="Encode Sans"/>
                <a:sym typeface="Encode Sans"/>
              </a:defRPr>
            </a:lvl4pPr>
            <a:lvl5pPr lvl="4" algn="ctr">
              <a:buNone/>
              <a:defRPr sz="1733" b="1">
                <a:solidFill>
                  <a:schemeClr val="accent4"/>
                </a:solidFill>
                <a:latin typeface="Encode Sans"/>
                <a:ea typeface="Encode Sans"/>
                <a:cs typeface="Encode Sans"/>
                <a:sym typeface="Encode Sans"/>
              </a:defRPr>
            </a:lvl5pPr>
            <a:lvl6pPr lvl="5" algn="ctr">
              <a:buNone/>
              <a:defRPr sz="1733" b="1">
                <a:solidFill>
                  <a:schemeClr val="accent4"/>
                </a:solidFill>
                <a:latin typeface="Encode Sans"/>
                <a:ea typeface="Encode Sans"/>
                <a:cs typeface="Encode Sans"/>
                <a:sym typeface="Encode Sans"/>
              </a:defRPr>
            </a:lvl6pPr>
            <a:lvl7pPr lvl="6" algn="ctr">
              <a:buNone/>
              <a:defRPr sz="1733" b="1">
                <a:solidFill>
                  <a:schemeClr val="accent4"/>
                </a:solidFill>
                <a:latin typeface="Encode Sans"/>
                <a:ea typeface="Encode Sans"/>
                <a:cs typeface="Encode Sans"/>
                <a:sym typeface="Encode Sans"/>
              </a:defRPr>
            </a:lvl7pPr>
            <a:lvl8pPr lvl="7" algn="ctr">
              <a:buNone/>
              <a:defRPr sz="1733" b="1">
                <a:solidFill>
                  <a:schemeClr val="accent4"/>
                </a:solidFill>
                <a:latin typeface="Encode Sans"/>
                <a:ea typeface="Encode Sans"/>
                <a:cs typeface="Encode Sans"/>
                <a:sym typeface="Encode Sans"/>
              </a:defRPr>
            </a:lvl8pPr>
            <a:lvl9pPr lvl="8" algn="ctr">
              <a:buNone/>
              <a:defRPr sz="1733" b="1">
                <a:solidFill>
                  <a:schemeClr val="accent4"/>
                </a:solidFill>
                <a:latin typeface="Encode Sans"/>
                <a:ea typeface="Encode Sans"/>
                <a:cs typeface="Encode Sans"/>
                <a:sym typeface="Encode Sans"/>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1090421877"/>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ctrTitle"/>
          </p:nvPr>
        </p:nvSpPr>
        <p:spPr>
          <a:prstGeom prst="rect">
            <a:avLst/>
          </a:prstGeom>
        </p:spPr>
        <p:txBody>
          <a:bodyPr spcFirstLastPara="1" vert="horz" wrap="square" lIns="121900" tIns="121900" rIns="121900" bIns="121900" rtlCol="0" anchor="ctr" anchorCtr="0">
            <a:noAutofit/>
          </a:bodyPr>
          <a:lstStyle/>
          <a:p>
            <a:r>
              <a:rPr lang="it-IT" dirty="0" err="1">
                <a:latin typeface="Calibri" panose="020F0502020204030204" pitchFamily="34" charset="0"/>
                <a:cs typeface="Calibri" panose="020F0502020204030204" pitchFamily="34" charset="0"/>
              </a:rPr>
              <a:t>Midterm</a:t>
            </a:r>
            <a:r>
              <a:rPr lang="it-IT" dirty="0">
                <a:latin typeface="Calibri" panose="020F0502020204030204" pitchFamily="34" charset="0"/>
                <a:cs typeface="Calibri" panose="020F0502020204030204" pitchFamily="34" charset="0"/>
              </a:rPr>
              <a:t> 4</a:t>
            </a:r>
            <a:br>
              <a:rPr lang="it-IT" dirty="0">
                <a:latin typeface="Calibri" panose="020F0502020204030204" pitchFamily="34" charset="0"/>
                <a:cs typeface="Calibri" panose="020F0502020204030204" pitchFamily="34" charset="0"/>
              </a:rPr>
            </a:br>
            <a:r>
              <a:rPr lang="it-IT" dirty="0">
                <a:latin typeface="Calibri" panose="020F0502020204030204" pitchFamily="34" charset="0"/>
                <a:cs typeface="Calibri" panose="020F0502020204030204" pitchFamily="34" charset="0"/>
              </a:rPr>
              <a:t>DEFENCES AGAINST ADVERSARIAL ATTACKS</a:t>
            </a:r>
            <a:endParaRPr dirty="0">
              <a:solidFill>
                <a:schemeClr val="bg1"/>
              </a:solidFill>
              <a:latin typeface="Calibri" panose="020F0502020204030204" pitchFamily="34" charset="0"/>
              <a:cs typeface="Calibri" panose="020F0502020204030204" pitchFamily="34" charset="0"/>
            </a:endParaRPr>
          </a:p>
        </p:txBody>
      </p:sp>
      <p:sp>
        <p:nvSpPr>
          <p:cNvPr id="9" name="Sottotitolo 2">
            <a:extLst>
              <a:ext uri="{FF2B5EF4-FFF2-40B4-BE49-F238E27FC236}">
                <a16:creationId xmlns:a16="http://schemas.microsoft.com/office/drawing/2014/main" id="{9815AA62-1549-47ED-BF87-D1E689B21B91}"/>
              </a:ext>
            </a:extLst>
          </p:cNvPr>
          <p:cNvSpPr txBox="1">
            <a:spLocks/>
          </p:cNvSpPr>
          <p:nvPr/>
        </p:nvSpPr>
        <p:spPr>
          <a:xfrm>
            <a:off x="-55989" y="4709926"/>
            <a:ext cx="5018606" cy="165576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it-IT" sz="2400" dirty="0" err="1">
                <a:solidFill>
                  <a:schemeClr val="bg1"/>
                </a:solidFill>
                <a:latin typeface="Calibri" panose="020F0502020204030204" pitchFamily="34" charset="0"/>
                <a:cs typeface="Calibri" panose="020F0502020204030204" pitchFamily="34" charset="0"/>
              </a:rPr>
              <a:t>Intelligent</a:t>
            </a:r>
            <a:r>
              <a:rPr lang="it-IT" sz="2400" dirty="0">
                <a:solidFill>
                  <a:schemeClr val="bg1"/>
                </a:solidFill>
                <a:latin typeface="Calibri" panose="020F0502020204030204" pitchFamily="34" charset="0"/>
                <a:cs typeface="Calibri" panose="020F0502020204030204" pitchFamily="34" charset="0"/>
              </a:rPr>
              <a:t> Systems for Pattern </a:t>
            </a:r>
            <a:r>
              <a:rPr lang="it-IT" sz="2400" dirty="0" err="1">
                <a:solidFill>
                  <a:schemeClr val="bg1"/>
                </a:solidFill>
                <a:latin typeface="Calibri" panose="020F0502020204030204" pitchFamily="34" charset="0"/>
                <a:cs typeface="Calibri" panose="020F0502020204030204" pitchFamily="34" charset="0"/>
              </a:rPr>
              <a:t>Recognition</a:t>
            </a:r>
            <a:endParaRPr lang="it-IT" sz="2400" dirty="0">
              <a:solidFill>
                <a:schemeClr val="bg1"/>
              </a:solidFill>
              <a:latin typeface="Calibri" panose="020F0502020204030204" pitchFamily="34" charset="0"/>
              <a:cs typeface="Calibri" panose="020F0502020204030204" pitchFamily="34" charset="0"/>
            </a:endParaRPr>
          </a:p>
          <a:p>
            <a:r>
              <a:rPr lang="it-IT" sz="2400" dirty="0">
                <a:solidFill>
                  <a:schemeClr val="bg1"/>
                </a:solidFill>
                <a:latin typeface="Calibri" panose="020F0502020204030204" pitchFamily="34" charset="0"/>
                <a:cs typeface="Calibri" panose="020F0502020204030204" pitchFamily="34" charset="0"/>
              </a:rPr>
              <a:t>Master Degree in Computer Science, AI Curriculum</a:t>
            </a:r>
          </a:p>
          <a:p>
            <a:r>
              <a:rPr lang="it-IT" sz="2400" dirty="0">
                <a:solidFill>
                  <a:schemeClr val="bg1"/>
                </a:solidFill>
                <a:latin typeface="Calibri" panose="020F0502020204030204" pitchFamily="34" charset="0"/>
                <a:cs typeface="Calibri" panose="020F0502020204030204" pitchFamily="34" charset="0"/>
              </a:rPr>
              <a:t>A.Y. 2020/2021</a:t>
            </a:r>
          </a:p>
          <a:p>
            <a:endParaRPr lang="it-IT" sz="2400" dirty="0">
              <a:solidFill>
                <a:schemeClr val="bg1"/>
              </a:solidFill>
              <a:latin typeface="Calibri" panose="020F0502020204030204" pitchFamily="34" charset="0"/>
              <a:cs typeface="Calibri" panose="020F0502020204030204" pitchFamily="34" charset="0"/>
            </a:endParaRPr>
          </a:p>
        </p:txBody>
      </p:sp>
      <p:pic>
        <p:nvPicPr>
          <p:cNvPr id="10" name="Immagine 9">
            <a:extLst>
              <a:ext uri="{FF2B5EF4-FFF2-40B4-BE49-F238E27FC236}">
                <a16:creationId xmlns:a16="http://schemas.microsoft.com/office/drawing/2014/main" id="{58B9F15A-9C2F-496B-9CCE-B3CF4F345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577" y="4709926"/>
            <a:ext cx="2062579" cy="2105699"/>
          </a:xfrm>
          <a:prstGeom prst="rect">
            <a:avLst/>
          </a:prstGeom>
          <a:effectLst>
            <a:outerShdw sx="1000" sy="1000" rotWithShape="0">
              <a:prstClr val="black"/>
            </a:outerShdw>
          </a:effectLst>
        </p:spPr>
      </p:pic>
      <p:sp>
        <p:nvSpPr>
          <p:cNvPr id="11" name="Sottotitolo 7">
            <a:extLst>
              <a:ext uri="{FF2B5EF4-FFF2-40B4-BE49-F238E27FC236}">
                <a16:creationId xmlns:a16="http://schemas.microsoft.com/office/drawing/2014/main" id="{FFD00D7E-E342-428E-8EE7-03F7DB80F80E}"/>
              </a:ext>
            </a:extLst>
          </p:cNvPr>
          <p:cNvSpPr txBox="1">
            <a:spLocks/>
          </p:cNvSpPr>
          <p:nvPr/>
        </p:nvSpPr>
        <p:spPr>
          <a:xfrm>
            <a:off x="9382900" y="6468329"/>
            <a:ext cx="2809100" cy="38967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it-IT" dirty="0">
                <a:latin typeface="Calibri" panose="020F0502020204030204" pitchFamily="34" charset="0"/>
                <a:cs typeface="Calibri" panose="020F0502020204030204" pitchFamily="34" charset="0"/>
              </a:rPr>
              <a:t>Alessandro Ristori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dirty="0" err="1"/>
              <a:t>Introduction</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2</a:t>
            </a:fld>
            <a:endParaRPr dirty="0">
              <a:latin typeface="Calibri" panose="020F0502020204030204" pitchFamily="34" charset="0"/>
              <a:cs typeface="Calibri" panose="020F0502020204030204" pitchFamily="34" charset="0"/>
            </a:endParaRPr>
          </a:p>
        </p:txBody>
      </p:sp>
      <p:sp>
        <p:nvSpPr>
          <p:cNvPr id="22" name="CasellaDiTesto 21">
            <a:extLst>
              <a:ext uri="{FF2B5EF4-FFF2-40B4-BE49-F238E27FC236}">
                <a16:creationId xmlns:a16="http://schemas.microsoft.com/office/drawing/2014/main" id="{E7C1CA61-7A75-4180-8E81-2E3F4D1CD0C0}"/>
              </a:ext>
            </a:extLst>
          </p:cNvPr>
          <p:cNvSpPr txBox="1"/>
          <p:nvPr/>
        </p:nvSpPr>
        <p:spPr>
          <a:xfrm>
            <a:off x="838200" y="2254915"/>
            <a:ext cx="6863733" cy="1077218"/>
          </a:xfrm>
          <a:prstGeom prst="rect">
            <a:avLst/>
          </a:prstGeom>
          <a:noFill/>
        </p:spPr>
        <p:txBody>
          <a:bodyPr wrap="square" rtlCol="0">
            <a:spAutoFit/>
          </a:bodyPr>
          <a:lstStyle/>
          <a:p>
            <a:pPr marL="0" indent="0" algn="just">
              <a:buNone/>
            </a:pPr>
            <a:r>
              <a:rPr lang="it-IT" sz="1600" dirty="0">
                <a:solidFill>
                  <a:schemeClr val="bg1"/>
                </a:solidFill>
                <a:latin typeface="Calibri" panose="020F0502020204030204" pitchFamily="34" charset="0"/>
                <a:cs typeface="Calibri" panose="020F0502020204030204" pitchFamily="34" charset="0"/>
              </a:rPr>
              <a:t>Small and </a:t>
            </a:r>
            <a:r>
              <a:rPr lang="it-IT" sz="1600" dirty="0" err="1">
                <a:solidFill>
                  <a:schemeClr val="bg1"/>
                </a:solidFill>
                <a:latin typeface="Calibri" panose="020F0502020204030204" pitchFamily="34" charset="0"/>
                <a:cs typeface="Calibri" panose="020F0502020204030204" pitchFamily="34" charset="0"/>
              </a:rPr>
              <a:t>carefully</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directed</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perturbations</a:t>
            </a:r>
            <a:r>
              <a:rPr lang="it-IT" sz="1600" dirty="0">
                <a:solidFill>
                  <a:schemeClr val="bg1"/>
                </a:solidFill>
                <a:latin typeface="Calibri" panose="020F0502020204030204" pitchFamily="34" charset="0"/>
                <a:cs typeface="Calibri" panose="020F0502020204030204" pitchFamily="34" charset="0"/>
              </a:rPr>
              <a:t> are </a:t>
            </a:r>
            <a:r>
              <a:rPr lang="it-IT" sz="1600" dirty="0" err="1">
                <a:solidFill>
                  <a:schemeClr val="bg1"/>
                </a:solidFill>
                <a:latin typeface="Calibri" panose="020F0502020204030204" pitchFamily="34" charset="0"/>
                <a:cs typeface="Calibri" panose="020F0502020204030204" pitchFamily="34" charset="0"/>
              </a:rPr>
              <a:t>still</a:t>
            </a:r>
            <a:r>
              <a:rPr lang="it-IT" sz="1600" dirty="0">
                <a:solidFill>
                  <a:schemeClr val="bg1"/>
                </a:solidFill>
                <a:latin typeface="Calibri" panose="020F0502020204030204" pitchFamily="34" charset="0"/>
                <a:cs typeface="Calibri" panose="020F0502020204030204" pitchFamily="34" charset="0"/>
              </a:rPr>
              <a:t> the </a:t>
            </a:r>
            <a:r>
              <a:rPr lang="it-IT" sz="1600" dirty="0" err="1">
                <a:solidFill>
                  <a:schemeClr val="bg1"/>
                </a:solidFill>
                <a:latin typeface="Calibri" panose="020F0502020204030204" pitchFamily="34" charset="0"/>
                <a:cs typeface="Calibri" panose="020F0502020204030204" pitchFamily="34" charset="0"/>
              </a:rPr>
              <a:t>main</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concern</a:t>
            </a:r>
            <a:r>
              <a:rPr lang="it-IT" sz="1600" dirty="0">
                <a:solidFill>
                  <a:schemeClr val="bg1"/>
                </a:solidFill>
                <a:latin typeface="Calibri" panose="020F0502020204030204" pitchFamily="34" charset="0"/>
                <a:cs typeface="Calibri" panose="020F0502020204030204" pitchFamily="34" charset="0"/>
              </a:rPr>
              <a:t> for </a:t>
            </a:r>
            <a:r>
              <a:rPr lang="it-IT" sz="1600" dirty="0" err="1">
                <a:solidFill>
                  <a:schemeClr val="bg1"/>
                </a:solidFill>
                <a:latin typeface="Calibri" panose="020F0502020204030204" pitchFamily="34" charset="0"/>
                <a:cs typeface="Calibri" panose="020F0502020204030204" pitchFamily="34" charset="0"/>
              </a:rPr>
              <a:t>those</a:t>
            </a:r>
            <a:r>
              <a:rPr lang="it-IT" sz="1600" dirty="0">
                <a:solidFill>
                  <a:schemeClr val="bg1"/>
                </a:solidFill>
                <a:latin typeface="Calibri" panose="020F0502020204030204" pitchFamily="34" charset="0"/>
                <a:cs typeface="Calibri" panose="020F0502020204030204" pitchFamily="34" charset="0"/>
              </a:rPr>
              <a:t> tasks. The so </a:t>
            </a:r>
            <a:r>
              <a:rPr lang="it-IT" sz="1600" dirty="0" err="1">
                <a:solidFill>
                  <a:schemeClr val="bg1"/>
                </a:solidFill>
                <a:latin typeface="Calibri" panose="020F0502020204030204" pitchFamily="34" charset="0"/>
                <a:cs typeface="Calibri" panose="020F0502020204030204" pitchFamily="34" charset="0"/>
              </a:rPr>
              <a:t>called</a:t>
            </a:r>
            <a:r>
              <a:rPr lang="it-IT" sz="1600" dirty="0">
                <a:solidFill>
                  <a:schemeClr val="bg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adversarial</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examples</a:t>
            </a:r>
            <a:r>
              <a:rPr lang="it-IT" sz="1600" dirty="0">
                <a:solidFill>
                  <a:srgbClr val="F55C2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have</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been</a:t>
            </a:r>
            <a:r>
              <a:rPr lang="it-IT" sz="1600" dirty="0">
                <a:solidFill>
                  <a:schemeClr val="bg1"/>
                </a:solidFill>
                <a:latin typeface="Calibri" panose="020F0502020204030204" pitchFamily="34" charset="0"/>
                <a:cs typeface="Calibri" panose="020F0502020204030204" pitchFamily="34" charset="0"/>
              </a:rPr>
              <a:t> in the </a:t>
            </a:r>
            <a:r>
              <a:rPr lang="it-IT" sz="1600" dirty="0" err="1">
                <a:solidFill>
                  <a:schemeClr val="bg1"/>
                </a:solidFill>
                <a:latin typeface="Calibri" panose="020F0502020204030204" pitchFamily="34" charset="0"/>
                <a:cs typeface="Calibri" panose="020F0502020204030204" pitchFamily="34" charset="0"/>
              </a:rPr>
              <a:t>spotlight</a:t>
            </a:r>
            <a:r>
              <a:rPr lang="it-IT" sz="1600" dirty="0">
                <a:solidFill>
                  <a:schemeClr val="bg1"/>
                </a:solidFill>
                <a:latin typeface="Calibri" panose="020F0502020204030204" pitchFamily="34" charset="0"/>
                <a:cs typeface="Calibri" panose="020F0502020204030204" pitchFamily="34" charset="0"/>
              </a:rPr>
              <a:t> in the last </a:t>
            </a:r>
            <a:r>
              <a:rPr lang="it-IT" sz="1600" dirty="0" err="1">
                <a:solidFill>
                  <a:schemeClr val="bg1"/>
                </a:solidFill>
                <a:latin typeface="Calibri" panose="020F0502020204030204" pitchFamily="34" charset="0"/>
                <a:cs typeface="Calibri" panose="020F0502020204030204" pitchFamily="34" charset="0"/>
              </a:rPr>
              <a:t>years</a:t>
            </a:r>
            <a:r>
              <a:rPr lang="it-IT" sz="1600" dirty="0">
                <a:solidFill>
                  <a:schemeClr val="bg1"/>
                </a:solidFill>
                <a:latin typeface="Calibri" panose="020F0502020204030204" pitchFamily="34" charset="0"/>
                <a:cs typeface="Calibri" panose="020F0502020204030204" pitchFamily="34" charset="0"/>
              </a:rPr>
              <a:t> and </a:t>
            </a:r>
            <a:r>
              <a:rPr lang="it-IT" sz="1600" dirty="0" err="1">
                <a:solidFill>
                  <a:schemeClr val="bg1"/>
                </a:solidFill>
                <a:latin typeface="Calibri" panose="020F0502020204030204" pitchFamily="34" charset="0"/>
                <a:cs typeface="Calibri" panose="020F0502020204030204" pitchFamily="34" charset="0"/>
              </a:rPr>
              <a:t>many</a:t>
            </a:r>
            <a:r>
              <a:rPr lang="it-IT" sz="1600" dirty="0">
                <a:solidFill>
                  <a:schemeClr val="bg1"/>
                </a:solidFill>
                <a:latin typeface="Calibri" panose="020F0502020204030204" pitchFamily="34" charset="0"/>
                <a:cs typeface="Calibri" panose="020F0502020204030204" pitchFamily="34" charset="0"/>
              </a:rPr>
              <a:t> techniques </a:t>
            </a:r>
            <a:r>
              <a:rPr lang="it-IT" sz="1600" dirty="0" err="1">
                <a:solidFill>
                  <a:schemeClr val="bg1"/>
                </a:solidFill>
                <a:latin typeface="Calibri" panose="020F0502020204030204" pitchFamily="34" charset="0"/>
                <a:cs typeface="Calibri" panose="020F0502020204030204" pitchFamily="34" charset="0"/>
              </a:rPr>
              <a:t>have</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been</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developed</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recently</a:t>
            </a:r>
            <a:r>
              <a:rPr lang="it-IT" sz="1600" dirty="0">
                <a:solidFill>
                  <a:schemeClr val="bg1"/>
                </a:solidFill>
                <a:latin typeface="Calibri" panose="020F0502020204030204" pitchFamily="34" charset="0"/>
                <a:cs typeface="Calibri" panose="020F0502020204030204" pitchFamily="34" charset="0"/>
              </a:rPr>
              <a:t> for </a:t>
            </a:r>
            <a:r>
              <a:rPr lang="it-IT" sz="1600" dirty="0" err="1">
                <a:solidFill>
                  <a:schemeClr val="bg1"/>
                </a:solidFill>
                <a:latin typeface="Calibri" panose="020F0502020204030204" pitchFamily="34" charset="0"/>
                <a:cs typeface="Calibri" panose="020F0502020204030204" pitchFamily="34" charset="0"/>
              </a:rPr>
              <a:t>their</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implementation</a:t>
            </a:r>
            <a:r>
              <a:rPr lang="it-IT" sz="1600" dirty="0">
                <a:solidFill>
                  <a:schemeClr val="bg1"/>
                </a:solidFill>
                <a:latin typeface="Calibri" panose="020F0502020204030204" pitchFamily="34" charset="0"/>
                <a:cs typeface="Calibri" panose="020F0502020204030204" pitchFamily="34" charset="0"/>
              </a:rPr>
              <a:t> and to </a:t>
            </a:r>
            <a:r>
              <a:rPr lang="it-IT" sz="1600" dirty="0" err="1">
                <a:solidFill>
                  <a:schemeClr val="bg1"/>
                </a:solidFill>
                <a:latin typeface="Calibri" panose="020F0502020204030204" pitchFamily="34" charset="0"/>
                <a:cs typeface="Calibri" panose="020F0502020204030204" pitchFamily="34" charset="0"/>
              </a:rPr>
              <a:t>defend</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against</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them</a:t>
            </a:r>
            <a:r>
              <a:rPr lang="it-IT" sz="1600" dirty="0">
                <a:solidFill>
                  <a:schemeClr val="bg1"/>
                </a:solidFill>
                <a:latin typeface="Calibri" panose="020F0502020204030204" pitchFamily="34" charset="0"/>
                <a:cs typeface="Calibri" panose="020F0502020204030204" pitchFamily="34" charset="0"/>
              </a:rPr>
              <a:t>.</a:t>
            </a:r>
          </a:p>
        </p:txBody>
      </p:sp>
      <p:pic>
        <p:nvPicPr>
          <p:cNvPr id="23" name="Immagine 22" descr="Immagine che contiene testo, mammifero, orso, panda gigante&#10;&#10;Descrizione generata automaticamente">
            <a:extLst>
              <a:ext uri="{FF2B5EF4-FFF2-40B4-BE49-F238E27FC236}">
                <a16:creationId xmlns:a16="http://schemas.microsoft.com/office/drawing/2014/main" id="{C2507690-32AF-4191-8BB3-DBA880D44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1933" y="1723437"/>
            <a:ext cx="3651867" cy="1383048"/>
          </a:xfrm>
          <a:prstGeom prst="rect">
            <a:avLst/>
          </a:prstGeom>
          <a:ln>
            <a:noFill/>
          </a:ln>
        </p:spPr>
      </p:pic>
      <p:sp>
        <p:nvSpPr>
          <p:cNvPr id="24" name="CasellaDiTesto 23">
            <a:extLst>
              <a:ext uri="{FF2B5EF4-FFF2-40B4-BE49-F238E27FC236}">
                <a16:creationId xmlns:a16="http://schemas.microsoft.com/office/drawing/2014/main" id="{5A262116-40EB-4D2B-97E6-1EC8C4C551E7}"/>
              </a:ext>
            </a:extLst>
          </p:cNvPr>
          <p:cNvSpPr txBox="1"/>
          <p:nvPr/>
        </p:nvSpPr>
        <p:spPr>
          <a:xfrm>
            <a:off x="838200" y="3332133"/>
            <a:ext cx="10515600" cy="2800767"/>
          </a:xfrm>
          <a:prstGeom prst="rect">
            <a:avLst/>
          </a:prstGeom>
          <a:noFill/>
        </p:spPr>
        <p:txBody>
          <a:bodyPr wrap="square" rtlCol="0">
            <a:spAutoFit/>
          </a:bodyPr>
          <a:lstStyle/>
          <a:p>
            <a:pPr marL="0" indent="0" algn="just">
              <a:buNone/>
            </a:pPr>
            <a:r>
              <a:rPr lang="en-US" sz="1600" b="1" i="1" dirty="0">
                <a:solidFill>
                  <a:schemeClr val="bg1"/>
                </a:solidFill>
                <a:latin typeface="Calibri" panose="020F0502020204030204" pitchFamily="34" charset="0"/>
                <a:cs typeface="Calibri" panose="020F0502020204030204" pitchFamily="34" charset="0"/>
              </a:rPr>
              <a:t>“The vulnerability to adversarial inputs can be problematic and even prevent the application of deep learning methods in safety and security-critical applications, </a:t>
            </a:r>
            <a:r>
              <a:rPr lang="en-US" sz="1600" b="1" i="1" dirty="0">
                <a:solidFill>
                  <a:srgbClr val="F55C21"/>
                </a:solidFill>
                <a:latin typeface="Calibri" panose="020F0502020204030204" pitchFamily="34" charset="0"/>
                <a:cs typeface="Calibri" panose="020F0502020204030204" pitchFamily="34" charset="0"/>
              </a:rPr>
              <a:t>the problem is particularly severe when human safety is involved</a:t>
            </a:r>
            <a:r>
              <a:rPr lang="en-US" sz="1600" b="1" i="1" dirty="0">
                <a:solidFill>
                  <a:srgbClr val="BA3B21"/>
                </a:solidFill>
                <a:latin typeface="Calibri" panose="020F0502020204030204" pitchFamily="34" charset="0"/>
                <a:cs typeface="Calibri" panose="020F0502020204030204" pitchFamily="34" charset="0"/>
              </a:rPr>
              <a:t>.”</a:t>
            </a:r>
          </a:p>
          <a:p>
            <a:pPr marL="0" indent="0" algn="just">
              <a:buNone/>
            </a:pPr>
            <a:endParaRPr lang="en-US" sz="1600" dirty="0">
              <a:solidFill>
                <a:schemeClr val="bg1"/>
              </a:solidFill>
              <a:latin typeface="Calibri" panose="020F0502020204030204" pitchFamily="34" charset="0"/>
              <a:cs typeface="Calibri" panose="020F0502020204030204" pitchFamily="34" charset="0"/>
            </a:endParaRPr>
          </a:p>
          <a:p>
            <a:pPr marL="0" indent="0" algn="just">
              <a:buNone/>
            </a:pPr>
            <a:r>
              <a:rPr lang="en-US" sz="1600" dirty="0">
                <a:solidFill>
                  <a:schemeClr val="bg1"/>
                </a:solidFill>
                <a:latin typeface="Calibri" panose="020F0502020204030204" pitchFamily="34" charset="0"/>
                <a:cs typeface="Calibri" panose="020F0502020204030204" pitchFamily="34" charset="0"/>
              </a:rPr>
              <a:t>Many methods have been proposed </a:t>
            </a:r>
            <a:r>
              <a:rPr lang="en-US" sz="1600">
                <a:solidFill>
                  <a:schemeClr val="bg1"/>
                </a:solidFill>
                <a:latin typeface="Calibri" panose="020F0502020204030204" pitchFamily="34" charset="0"/>
                <a:cs typeface="Calibri" panose="020F0502020204030204" pitchFamily="34" charset="0"/>
              </a:rPr>
              <a:t>to improve </a:t>
            </a:r>
            <a:r>
              <a:rPr lang="en-US" sz="1600" dirty="0">
                <a:solidFill>
                  <a:schemeClr val="bg1"/>
                </a:solidFill>
                <a:latin typeface="Calibri" panose="020F0502020204030204" pitchFamily="34" charset="0"/>
                <a:cs typeface="Calibri" panose="020F0502020204030204" pitchFamily="34" charset="0"/>
              </a:rPr>
              <a:t>the robustness of networks against such attacks:</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Augmenting the training data</a:t>
            </a:r>
            <a:r>
              <a:rPr lang="en-US" sz="1600" dirty="0">
                <a:solidFill>
                  <a:srgbClr val="F55C21"/>
                </a:solidFill>
                <a:latin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cs typeface="Calibri" panose="020F0502020204030204" pitchFamily="34" charset="0"/>
              </a:rPr>
              <a:t>with adversarial examples (Goodfellow et al., 2015);</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Applying JPEG compression</a:t>
            </a:r>
            <a:r>
              <a:rPr lang="en-US" sz="1600" dirty="0">
                <a:solidFill>
                  <a:srgbClr val="F55C21"/>
                </a:solidFill>
                <a:latin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cs typeface="Calibri" panose="020F0502020204030204" pitchFamily="34" charset="0"/>
              </a:rPr>
              <a:t>to the input (</a:t>
            </a:r>
            <a:r>
              <a:rPr lang="en-US" sz="1600" dirty="0" err="1">
                <a:solidFill>
                  <a:schemeClr val="bg1"/>
                </a:solidFill>
                <a:latin typeface="Calibri" panose="020F0502020204030204" pitchFamily="34" charset="0"/>
                <a:cs typeface="Calibri" panose="020F0502020204030204" pitchFamily="34" charset="0"/>
              </a:rPr>
              <a:t>Dziugaite</a:t>
            </a:r>
            <a:r>
              <a:rPr lang="en-US" sz="1600" dirty="0">
                <a:solidFill>
                  <a:schemeClr val="bg1"/>
                </a:solidFill>
                <a:latin typeface="Calibri" panose="020F0502020204030204" pitchFamily="34" charset="0"/>
                <a:cs typeface="Calibri" panose="020F0502020204030204" pitchFamily="34" charset="0"/>
              </a:rPr>
              <a:t> et al., 2016);</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Distilling a hardened network</a:t>
            </a:r>
            <a:r>
              <a:rPr lang="en-US" sz="1600" dirty="0">
                <a:solidFill>
                  <a:schemeClr val="bg1"/>
                </a:solidFill>
                <a:latin typeface="Calibri" panose="020F0502020204030204" pitchFamily="34" charset="0"/>
                <a:cs typeface="Calibri" panose="020F0502020204030204" pitchFamily="34" charset="0"/>
              </a:rPr>
              <a:t> from the original classifier network (</a:t>
            </a:r>
            <a:r>
              <a:rPr lang="en-US" sz="1600" dirty="0" err="1">
                <a:solidFill>
                  <a:schemeClr val="bg1"/>
                </a:solidFill>
                <a:latin typeface="Calibri" panose="020F0502020204030204" pitchFamily="34" charset="0"/>
                <a:cs typeface="Calibri" panose="020F0502020204030204" pitchFamily="34" charset="0"/>
              </a:rPr>
              <a:t>Papernot</a:t>
            </a:r>
            <a:r>
              <a:rPr lang="en-US" sz="1600" dirty="0">
                <a:solidFill>
                  <a:schemeClr val="bg1"/>
                </a:solidFill>
                <a:latin typeface="Calibri" panose="020F0502020204030204" pitchFamily="34" charset="0"/>
                <a:cs typeface="Calibri" panose="020F0502020204030204" pitchFamily="34" charset="0"/>
              </a:rPr>
              <a:t> et al., 2016);</a:t>
            </a:r>
          </a:p>
          <a:p>
            <a:pPr algn="just"/>
            <a:endParaRPr lang="en-US" sz="1600" dirty="0">
              <a:solidFill>
                <a:schemeClr val="bg1"/>
              </a:solidFill>
              <a:latin typeface="Calibri" panose="020F0502020204030204" pitchFamily="34" charset="0"/>
              <a:cs typeface="Calibri" panose="020F0502020204030204" pitchFamily="34" charset="0"/>
            </a:endParaRPr>
          </a:p>
          <a:p>
            <a:pPr marL="0" indent="0" algn="just">
              <a:buNone/>
            </a:pPr>
            <a:r>
              <a:rPr lang="en-US" sz="1600" dirty="0">
                <a:solidFill>
                  <a:schemeClr val="bg1"/>
                </a:solidFill>
                <a:latin typeface="Calibri" panose="020F0502020204030204" pitchFamily="34" charset="0"/>
                <a:cs typeface="Calibri" panose="020F0502020204030204" pitchFamily="34" charset="0"/>
              </a:rPr>
              <a:t>The paper under examination proposes and shows the training of a </a:t>
            </a:r>
            <a:r>
              <a:rPr lang="en-US" sz="1600" b="1" dirty="0">
                <a:solidFill>
                  <a:srgbClr val="F55C21"/>
                </a:solidFill>
                <a:latin typeface="Calibri" panose="020F0502020204030204" pitchFamily="34" charset="0"/>
                <a:cs typeface="Calibri" panose="020F0502020204030204" pitchFamily="34" charset="0"/>
              </a:rPr>
              <a:t>binary detector to discriminate between non-adversarial and adversarial examples</a:t>
            </a:r>
            <a:r>
              <a:rPr lang="en-US" sz="1600" dirty="0">
                <a:solidFill>
                  <a:srgbClr val="F55C21"/>
                </a:solidFill>
                <a:latin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cs typeface="Calibri" panose="020F0502020204030204" pitchFamily="34" charset="0"/>
              </a:rPr>
              <a:t>moreover it displays the generalization and transferability powers of some attacks and, finally, shows how an attack against both the classifier and detector can be developed and how to defend from it.</a:t>
            </a:r>
            <a:endParaRPr lang="it-IT" sz="1600" dirty="0">
              <a:solidFill>
                <a:schemeClr val="bg1"/>
              </a:solidFill>
              <a:latin typeface="Calibri" panose="020F0502020204030204" pitchFamily="34" charset="0"/>
              <a:cs typeface="Calibri" panose="020F0502020204030204" pitchFamily="34" charset="0"/>
            </a:endParaRPr>
          </a:p>
        </p:txBody>
      </p:sp>
      <p:sp>
        <p:nvSpPr>
          <p:cNvPr id="12" name="CasellaDiTesto 11">
            <a:extLst>
              <a:ext uri="{FF2B5EF4-FFF2-40B4-BE49-F238E27FC236}">
                <a16:creationId xmlns:a16="http://schemas.microsoft.com/office/drawing/2014/main" id="{0E228326-4151-4EF2-8DCD-3D64124A3E31}"/>
              </a:ext>
            </a:extLst>
          </p:cNvPr>
          <p:cNvSpPr txBox="1"/>
          <p:nvPr/>
        </p:nvSpPr>
        <p:spPr>
          <a:xfrm>
            <a:off x="838199" y="1300808"/>
            <a:ext cx="10515599" cy="830997"/>
          </a:xfrm>
          <a:prstGeom prst="rect">
            <a:avLst/>
          </a:prstGeom>
          <a:noFill/>
        </p:spPr>
        <p:txBody>
          <a:bodyPr wrap="square" rtlCol="0">
            <a:spAutoFit/>
          </a:bodyPr>
          <a:lstStyle/>
          <a:p>
            <a:pPr marL="0" indent="0" algn="just">
              <a:buFont typeface="Encode Sans Condensed Thin"/>
              <a:buNone/>
            </a:pPr>
            <a:r>
              <a:rPr lang="it-IT" sz="1600" dirty="0">
                <a:solidFill>
                  <a:schemeClr val="bg1"/>
                </a:solidFill>
                <a:latin typeface="Calibri" panose="020F0502020204030204" pitchFamily="34" charset="0"/>
                <a:cs typeface="Calibri" panose="020F0502020204030204" pitchFamily="34" charset="0"/>
              </a:rPr>
              <a:t>Over the last </a:t>
            </a:r>
            <a:r>
              <a:rPr lang="it-IT" sz="1600" dirty="0" err="1">
                <a:solidFill>
                  <a:schemeClr val="bg1"/>
                </a:solidFill>
                <a:latin typeface="Calibri" panose="020F0502020204030204" pitchFamily="34" charset="0"/>
                <a:cs typeface="Calibri" panose="020F0502020204030204" pitchFamily="34" charset="0"/>
              </a:rPr>
              <a:t>years</a:t>
            </a:r>
            <a:r>
              <a:rPr lang="it-IT" sz="1600" dirty="0">
                <a:solidFill>
                  <a:schemeClr val="bg1"/>
                </a:solidFill>
                <a:latin typeface="Calibri" panose="020F0502020204030204" pitchFamily="34" charset="0"/>
                <a:cs typeface="Calibri" panose="020F0502020204030204" pitchFamily="34" charset="0"/>
              </a:rPr>
              <a:t> deep learning models </a:t>
            </a:r>
            <a:r>
              <a:rPr lang="it-IT" sz="1600" dirty="0" err="1">
                <a:solidFill>
                  <a:schemeClr val="bg1"/>
                </a:solidFill>
                <a:latin typeface="Calibri" panose="020F0502020204030204" pitchFamily="34" charset="0"/>
                <a:cs typeface="Calibri" panose="020F0502020204030204" pitchFamily="34" charset="0"/>
              </a:rPr>
              <a:t>obtained</a:t>
            </a:r>
            <a:r>
              <a:rPr lang="it-IT" sz="1600" dirty="0">
                <a:solidFill>
                  <a:schemeClr val="bg1"/>
                </a:solidFill>
                <a:latin typeface="Calibri" panose="020F0502020204030204" pitchFamily="34" charset="0"/>
                <a:cs typeface="Calibri" panose="020F0502020204030204" pitchFamily="34" charset="0"/>
              </a:rPr>
              <a:t> </a:t>
            </a:r>
            <a:r>
              <a:rPr lang="it-IT" sz="1600" b="1" dirty="0">
                <a:solidFill>
                  <a:srgbClr val="F55C21"/>
                </a:solidFill>
                <a:latin typeface="Calibri" panose="020F0502020204030204" pitchFamily="34" charset="0"/>
                <a:cs typeface="Calibri" panose="020F0502020204030204" pitchFamily="34" charset="0"/>
              </a:rPr>
              <a:t>impressive performances </a:t>
            </a:r>
            <a:r>
              <a:rPr lang="it-IT" sz="1600" dirty="0">
                <a:solidFill>
                  <a:schemeClr val="bg1"/>
                </a:solidFill>
                <a:latin typeface="Calibri" panose="020F0502020204030204" pitchFamily="34" charset="0"/>
                <a:cs typeface="Calibri" panose="020F0502020204030204" pitchFamily="34" charset="0"/>
              </a:rPr>
              <a:t>in </a:t>
            </a:r>
            <a:r>
              <a:rPr lang="it-IT" sz="1600" dirty="0" err="1">
                <a:solidFill>
                  <a:schemeClr val="bg1"/>
                </a:solidFill>
                <a:latin typeface="Calibri" panose="020F0502020204030204" pitchFamily="34" charset="0"/>
                <a:cs typeface="Calibri" panose="020F0502020204030204" pitchFamily="34" charset="0"/>
              </a:rPr>
              <a:t>different</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complex</a:t>
            </a:r>
            <a:r>
              <a:rPr lang="it-IT" sz="1600" dirty="0">
                <a:solidFill>
                  <a:schemeClr val="bg1"/>
                </a:solidFill>
                <a:latin typeface="Calibri" panose="020F0502020204030204" pitchFamily="34" charset="0"/>
                <a:cs typeface="Calibri" panose="020F0502020204030204" pitchFamily="34" charset="0"/>
              </a:rPr>
              <a:t> tasks, </a:t>
            </a:r>
            <a:r>
              <a:rPr lang="it-IT" sz="1600" dirty="0" err="1">
                <a:solidFill>
                  <a:schemeClr val="bg1"/>
                </a:solidFill>
                <a:latin typeface="Calibri" panose="020F0502020204030204" pitchFamily="34" charset="0"/>
                <a:cs typeface="Calibri" panose="020F0502020204030204" pitchFamily="34" charset="0"/>
              </a:rPr>
              <a:t>above</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all</a:t>
            </a:r>
            <a:r>
              <a:rPr lang="it-IT" sz="1600" dirty="0">
                <a:solidFill>
                  <a:schemeClr val="bg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Image </a:t>
            </a:r>
            <a:r>
              <a:rPr lang="it-IT" sz="1600" b="1" dirty="0" err="1">
                <a:solidFill>
                  <a:srgbClr val="F55C21"/>
                </a:solidFill>
                <a:latin typeface="Calibri" panose="020F0502020204030204" pitchFamily="34" charset="0"/>
                <a:cs typeface="Calibri" panose="020F0502020204030204" pitchFamily="34" charset="0"/>
              </a:rPr>
              <a:t>classification</a:t>
            </a:r>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t>
            </a:r>
            <a:r>
              <a:rPr lang="it-IT" sz="1600" dirty="0" err="1">
                <a:solidFill>
                  <a:schemeClr val="bg1"/>
                </a:solidFill>
                <a:latin typeface="Calibri" panose="020F0502020204030204" pitchFamily="34" charset="0"/>
                <a:cs typeface="Calibri" panose="020F0502020204030204" pitchFamily="34" charset="0"/>
              </a:rPr>
              <a:t>Russakovsky</a:t>
            </a:r>
            <a:r>
              <a:rPr lang="it-IT" sz="1600" dirty="0">
                <a:solidFill>
                  <a:schemeClr val="bg1"/>
                </a:solidFill>
                <a:latin typeface="Calibri" panose="020F0502020204030204" pitchFamily="34" charset="0"/>
                <a:cs typeface="Calibri" panose="020F0502020204030204" pitchFamily="34" charset="0"/>
              </a:rPr>
              <a:t> et al., 2015; He et al., 2016) ;</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Speech </a:t>
            </a:r>
            <a:r>
              <a:rPr lang="it-IT" sz="1600" b="1" dirty="0" err="1">
                <a:solidFill>
                  <a:srgbClr val="F55C21"/>
                </a:solidFill>
                <a:latin typeface="Calibri" panose="020F0502020204030204" pitchFamily="34" charset="0"/>
                <a:cs typeface="Calibri" panose="020F0502020204030204" pitchFamily="34" charset="0"/>
              </a:rPr>
              <a:t>recognition</a:t>
            </a:r>
            <a:r>
              <a:rPr lang="it-IT" sz="1600" b="1"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(Amodei et al., 2016);</a:t>
            </a:r>
          </a:p>
        </p:txBody>
      </p:sp>
      <p:sp>
        <p:nvSpPr>
          <p:cNvPr id="13" name="CasellaDiTesto 12">
            <a:extLst>
              <a:ext uri="{FF2B5EF4-FFF2-40B4-BE49-F238E27FC236}">
                <a16:creationId xmlns:a16="http://schemas.microsoft.com/office/drawing/2014/main" id="{8A36E83D-CC76-46C3-8657-C680FDCD5629}"/>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DEFENCES AGAINST ADVERSARIAL ATTACKS</a:t>
            </a:r>
            <a:endParaRPr lang="it-IT" sz="1600" dirty="0">
              <a:solidFill>
                <a:schemeClr val="bg1"/>
              </a:solidFill>
            </a:endParaRPr>
          </a:p>
        </p:txBody>
      </p:sp>
      <p:pic>
        <p:nvPicPr>
          <p:cNvPr id="27" name="Immagine 26">
            <a:extLst>
              <a:ext uri="{FF2B5EF4-FFF2-40B4-BE49-F238E27FC236}">
                <a16:creationId xmlns:a16="http://schemas.microsoft.com/office/drawing/2014/main" id="{8D6E0FA3-7465-469A-B735-A96374505E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err="1"/>
              <a:t>Adversarial</a:t>
            </a:r>
            <a:r>
              <a:rPr lang="it-IT" sz="4400" b="1" dirty="0"/>
              <a:t> </a:t>
            </a:r>
            <a:r>
              <a:rPr lang="it-IT" sz="4400" b="1" dirty="0" err="1"/>
              <a:t>attacks</a:t>
            </a:r>
            <a:r>
              <a:rPr lang="it-IT" sz="4400" b="1" dirty="0"/>
              <a:t> </a:t>
            </a:r>
            <a:r>
              <a:rPr lang="it-IT" sz="4400" b="1" dirty="0" err="1"/>
              <a:t>used</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3</a:t>
            </a:fld>
            <a:endParaRPr dirty="0">
              <a:latin typeface="Calibri" panose="020F0502020204030204" pitchFamily="34" charset="0"/>
              <a:cs typeface="Calibri" panose="020F0502020204030204" pitchFamily="34" charset="0"/>
            </a:endParaRPr>
          </a:p>
        </p:txBody>
      </p:sp>
      <p:sp>
        <p:nvSpPr>
          <p:cNvPr id="12" name="CasellaDiTesto 11">
            <a:extLst>
              <a:ext uri="{FF2B5EF4-FFF2-40B4-BE49-F238E27FC236}">
                <a16:creationId xmlns:a16="http://schemas.microsoft.com/office/drawing/2014/main" id="{0E228326-4151-4EF2-8DCD-3D64124A3E31}"/>
              </a:ext>
            </a:extLst>
          </p:cNvPr>
          <p:cNvSpPr txBox="1"/>
          <p:nvPr/>
        </p:nvSpPr>
        <p:spPr>
          <a:xfrm>
            <a:off x="838199" y="1300808"/>
            <a:ext cx="10515599" cy="584775"/>
          </a:xfrm>
          <a:prstGeom prst="rect">
            <a:avLst/>
          </a:prstGeom>
          <a:noFill/>
        </p:spPr>
        <p:txBody>
          <a:bodyPr wrap="square" rtlCol="0">
            <a:spAutoFit/>
          </a:bodyPr>
          <a:lstStyle/>
          <a:p>
            <a:pPr marL="0" indent="0" algn="just">
              <a:buNone/>
            </a:pPr>
            <a:r>
              <a:rPr lang="it-IT" sz="1600" b="1" dirty="0">
                <a:solidFill>
                  <a:srgbClr val="F55C21"/>
                </a:solidFill>
              </a:rPr>
              <a:t>Fast </a:t>
            </a:r>
            <a:r>
              <a:rPr lang="it-IT" sz="1600" b="1" dirty="0" err="1">
                <a:solidFill>
                  <a:srgbClr val="F55C21"/>
                </a:solidFill>
              </a:rPr>
              <a:t>method</a:t>
            </a:r>
            <a:r>
              <a:rPr lang="it-IT" sz="1600" b="1" dirty="0">
                <a:solidFill>
                  <a:srgbClr val="F55C21"/>
                </a:solidFill>
              </a:rPr>
              <a:t>: </a:t>
            </a:r>
            <a:r>
              <a:rPr lang="en-US" sz="1600" dirty="0">
                <a:solidFill>
                  <a:schemeClr val="bg1"/>
                </a:solidFill>
              </a:rPr>
              <a:t>The applied perturbation is the </a:t>
            </a:r>
            <a:r>
              <a:rPr lang="en-US" sz="1600" b="1" dirty="0">
                <a:solidFill>
                  <a:schemeClr val="bg1"/>
                </a:solidFill>
              </a:rPr>
              <a:t>direction</a:t>
            </a:r>
            <a:r>
              <a:rPr lang="en-US" sz="1600" dirty="0">
                <a:solidFill>
                  <a:schemeClr val="bg1"/>
                </a:solidFill>
              </a:rPr>
              <a:t> in image space which yields the </a:t>
            </a:r>
            <a:r>
              <a:rPr lang="en-US" sz="1600" b="1" dirty="0">
                <a:solidFill>
                  <a:schemeClr val="bg1"/>
                </a:solidFill>
              </a:rPr>
              <a:t>highest increase of the cost function</a:t>
            </a:r>
            <a:r>
              <a:rPr lang="en-US" sz="1600" dirty="0">
                <a:solidFill>
                  <a:schemeClr val="bg1"/>
                </a:solidFill>
              </a:rPr>
              <a:t>.</a:t>
            </a:r>
            <a:endParaRPr lang="it-IT" sz="1600" dirty="0">
              <a:solidFill>
                <a:schemeClr val="bg1"/>
              </a:solidFill>
            </a:endParaRPr>
          </a:p>
        </p:txBody>
      </p:sp>
      <mc:AlternateContent xmlns:mc="http://schemas.openxmlformats.org/markup-compatibility/2006" xmlns:a14="http://schemas.microsoft.com/office/drawing/2010/main">
        <mc:Choice Requires="a14">
          <p:sp>
            <p:nvSpPr>
              <p:cNvPr id="8" name="Segnaposto contenuto 2">
                <a:extLst>
                  <a:ext uri="{FF2B5EF4-FFF2-40B4-BE49-F238E27FC236}">
                    <a16:creationId xmlns:a16="http://schemas.microsoft.com/office/drawing/2014/main" id="{BD47F83C-C321-4BD6-B15C-9FD284F51497}"/>
                  </a:ext>
                </a:extLst>
              </p:cNvPr>
              <p:cNvSpPr txBox="1">
                <a:spLocks/>
              </p:cNvSpPr>
              <p:nvPr/>
            </p:nvSpPr>
            <p:spPr>
              <a:xfrm>
                <a:off x="3484116" y="1709221"/>
                <a:ext cx="48242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it-IT" sz="1600" b="0" i="1" smtClean="0">
                              <a:solidFill>
                                <a:schemeClr val="bg1"/>
                              </a:solidFill>
                              <a:latin typeface="Cambria Math" panose="02040503050406030204" pitchFamily="18" charset="0"/>
                            </a:rPr>
                          </m:ctrlPr>
                        </m:sSupPr>
                        <m:e>
                          <m:r>
                            <a:rPr lang="it-IT" sz="1600" b="0" i="1" smtClean="0">
                              <a:solidFill>
                                <a:schemeClr val="bg1"/>
                              </a:solidFill>
                              <a:latin typeface="Cambria Math" panose="02040503050406030204" pitchFamily="18" charset="0"/>
                            </a:rPr>
                            <m:t>𝑥</m:t>
                          </m:r>
                        </m:e>
                        <m:sup>
                          <m:r>
                            <a:rPr lang="it-IT" sz="1600" b="0" i="1" smtClean="0">
                              <a:solidFill>
                                <a:schemeClr val="bg1"/>
                              </a:solidFill>
                              <a:latin typeface="Cambria Math" panose="02040503050406030204" pitchFamily="18" charset="0"/>
                            </a:rPr>
                            <m:t>𝑎𝑑𝑣</m:t>
                          </m:r>
                        </m:sup>
                      </m:s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rPr>
                        <m:t>𝑥</m:t>
                      </m:r>
                      <m:r>
                        <a:rPr lang="it-IT" sz="1600" b="0" i="1" smtClean="0">
                          <a:solidFill>
                            <a:schemeClr val="bg1"/>
                          </a:solidFill>
                          <a:latin typeface="Cambria Math" panose="02040503050406030204" pitchFamily="18" charset="0"/>
                        </a:rPr>
                        <m:t>+ </m:t>
                      </m:r>
                      <m:r>
                        <a:rPr lang="it-IT" sz="1600" b="0" i="1" smtClean="0">
                          <a:solidFill>
                            <a:schemeClr val="bg1"/>
                          </a:solidFill>
                          <a:latin typeface="Cambria Math" panose="02040503050406030204" pitchFamily="18" charset="0"/>
                          <a:ea typeface="Cambria Math" panose="02040503050406030204" pitchFamily="18" charset="0"/>
                        </a:rPr>
                        <m:t>𝜀</m:t>
                      </m:r>
                      <m:r>
                        <a:rPr lang="it-IT" sz="1600" b="0" i="1" smtClean="0">
                          <a:solidFill>
                            <a:schemeClr val="bg1"/>
                          </a:solidFill>
                          <a:latin typeface="Cambria Math" panose="02040503050406030204" pitchFamily="18" charset="0"/>
                          <a:ea typeface="Cambria Math" panose="02040503050406030204" pitchFamily="18" charset="0"/>
                        </a:rPr>
                        <m:t> </m:t>
                      </m:r>
                      <m:r>
                        <m:rPr>
                          <m:sty m:val="p"/>
                        </m:rPr>
                        <a:rPr lang="it-IT" sz="1600" b="0" i="0" smtClean="0">
                          <a:solidFill>
                            <a:schemeClr val="bg1"/>
                          </a:solidFill>
                          <a:latin typeface="Cambria Math" panose="02040503050406030204" pitchFamily="18" charset="0"/>
                          <a:ea typeface="Cambria Math" panose="02040503050406030204" pitchFamily="18" charset="0"/>
                        </a:rPr>
                        <m:t>sgn</m:t>
                      </m:r>
                      <m:r>
                        <a:rPr lang="it-IT" sz="1600" b="0" i="1" smtClean="0">
                          <a:solidFill>
                            <a:schemeClr val="bg1"/>
                          </a:solidFill>
                          <a:latin typeface="Cambria Math" panose="02040503050406030204" pitchFamily="18" charset="0"/>
                          <a:ea typeface="Cambria Math" panose="02040503050406030204" pitchFamily="18" charset="0"/>
                        </a:rPr>
                        <m:t>⁡(</m:t>
                      </m:r>
                      <m:sSub>
                        <m:sSubPr>
                          <m:ctrlPr>
                            <a:rPr lang="it-IT" sz="1600" b="0" i="1" smtClean="0">
                              <a:solidFill>
                                <a:schemeClr val="bg1"/>
                              </a:solidFill>
                              <a:latin typeface="Cambria Math" panose="02040503050406030204" pitchFamily="18" charset="0"/>
                              <a:ea typeface="Cambria Math" panose="02040503050406030204" pitchFamily="18" charset="0"/>
                            </a:rPr>
                          </m:ctrlPr>
                        </m:sSubPr>
                        <m:e>
                          <m:r>
                            <m:rPr>
                              <m:sty m:val="p"/>
                            </m:rPr>
                            <a:rPr lang="it-IT" sz="1600" b="0" i="1" smtClean="0">
                              <a:solidFill>
                                <a:schemeClr val="bg1"/>
                              </a:solidFill>
                              <a:latin typeface="Cambria Math" panose="02040503050406030204" pitchFamily="18" charset="0"/>
                              <a:ea typeface="Cambria Math" panose="02040503050406030204" pitchFamily="18" charset="0"/>
                            </a:rPr>
                            <m:t>∇</m:t>
                          </m:r>
                        </m:e>
                        <m:sub>
                          <m:r>
                            <a:rPr lang="it-IT" sz="1600" b="0" i="1" smtClean="0">
                              <a:solidFill>
                                <a:schemeClr val="bg1"/>
                              </a:solidFill>
                              <a:latin typeface="Cambria Math" panose="02040503050406030204" pitchFamily="18" charset="0"/>
                              <a:ea typeface="Cambria Math" panose="02040503050406030204" pitchFamily="18" charset="0"/>
                            </a:rPr>
                            <m:t>𝑥</m:t>
                          </m:r>
                          <m:r>
                            <a:rPr lang="it-IT" sz="1600" b="0" i="1" smtClean="0">
                              <a:solidFill>
                                <a:schemeClr val="bg1"/>
                              </a:solidFill>
                              <a:latin typeface="Cambria Math" panose="02040503050406030204" pitchFamily="18" charset="0"/>
                              <a:ea typeface="Cambria Math" panose="02040503050406030204" pitchFamily="18" charset="0"/>
                            </a:rPr>
                            <m:t> </m:t>
                          </m:r>
                        </m:sub>
                      </m:sSub>
                      <m:sSub>
                        <m:sSubPr>
                          <m:ctrlPr>
                            <a:rPr lang="it-IT" sz="1600" b="0" i="1" smtClean="0">
                              <a:solidFill>
                                <a:schemeClr val="bg1"/>
                              </a:solidFill>
                              <a:latin typeface="Cambria Math" panose="02040503050406030204" pitchFamily="18" charset="0"/>
                              <a:ea typeface="Cambria Math" panose="02040503050406030204" pitchFamily="18" charset="0"/>
                            </a:rPr>
                          </m:ctrlPr>
                        </m:sSubPr>
                        <m:e>
                          <m:r>
                            <a:rPr lang="it-IT" sz="1600" b="0" i="1" smtClean="0">
                              <a:solidFill>
                                <a:schemeClr val="bg1"/>
                              </a:solidFill>
                              <a:latin typeface="Cambria Math" panose="02040503050406030204" pitchFamily="18" charset="0"/>
                              <a:ea typeface="Cambria Math" panose="02040503050406030204" pitchFamily="18" charset="0"/>
                            </a:rPr>
                            <m:t>𝐽</m:t>
                          </m:r>
                        </m:e>
                        <m:sub>
                          <m:r>
                            <a:rPr lang="it-IT" sz="1600" b="0" i="1" smtClean="0">
                              <a:solidFill>
                                <a:schemeClr val="bg1"/>
                              </a:solidFill>
                              <a:latin typeface="Cambria Math" panose="02040503050406030204" pitchFamily="18" charset="0"/>
                              <a:ea typeface="Cambria Math" panose="02040503050406030204" pitchFamily="18" charset="0"/>
                            </a:rPr>
                            <m:t>𝑐𝑙𝑠</m:t>
                          </m:r>
                        </m:sub>
                      </m:sSub>
                      <m:d>
                        <m:dPr>
                          <m:ctrlPr>
                            <a:rPr lang="it-IT" sz="1600" b="0" i="1" smtClean="0">
                              <a:solidFill>
                                <a:schemeClr val="bg1"/>
                              </a:solidFill>
                              <a:latin typeface="Cambria Math" panose="02040503050406030204" pitchFamily="18" charset="0"/>
                              <a:ea typeface="Cambria Math" panose="02040503050406030204" pitchFamily="18" charset="0"/>
                            </a:rPr>
                          </m:ctrlPr>
                        </m:dPr>
                        <m:e>
                          <m:r>
                            <a:rPr lang="it-IT" sz="1600" b="0" i="1" smtClean="0">
                              <a:solidFill>
                                <a:schemeClr val="bg1"/>
                              </a:solidFill>
                              <a:latin typeface="Cambria Math" panose="02040503050406030204" pitchFamily="18" charset="0"/>
                              <a:ea typeface="Cambria Math" panose="02040503050406030204" pitchFamily="18" charset="0"/>
                            </a:rPr>
                            <m:t>𝑥</m:t>
                          </m:r>
                          <m:r>
                            <a:rPr lang="it-IT" sz="1600" b="0" i="1" smtClean="0">
                              <a:solidFill>
                                <a:schemeClr val="bg1"/>
                              </a:solidFill>
                              <a:latin typeface="Cambria Math" panose="02040503050406030204" pitchFamily="18" charset="0"/>
                              <a:ea typeface="Cambria Math" panose="02040503050406030204" pitchFamily="18" charset="0"/>
                            </a:rPr>
                            <m:t>, </m:t>
                          </m:r>
                          <m:sSub>
                            <m:sSubPr>
                              <m:ctrlPr>
                                <a:rPr lang="it-IT" sz="1600" b="0" i="1" smtClean="0">
                                  <a:solidFill>
                                    <a:schemeClr val="bg1"/>
                                  </a:solidFill>
                                  <a:latin typeface="Cambria Math" panose="02040503050406030204" pitchFamily="18" charset="0"/>
                                  <a:ea typeface="Cambria Math" panose="02040503050406030204" pitchFamily="18" charset="0"/>
                                </a:rPr>
                              </m:ctrlPr>
                            </m:sSubPr>
                            <m:e>
                              <m:r>
                                <a:rPr lang="it-IT" sz="1600" b="0" i="1" smtClean="0">
                                  <a:solidFill>
                                    <a:schemeClr val="bg1"/>
                                  </a:solidFill>
                                  <a:latin typeface="Cambria Math" panose="02040503050406030204" pitchFamily="18" charset="0"/>
                                  <a:ea typeface="Cambria Math" panose="02040503050406030204" pitchFamily="18" charset="0"/>
                                </a:rPr>
                                <m:t>𝑦</m:t>
                              </m:r>
                            </m:e>
                            <m:sub>
                              <m:r>
                                <a:rPr lang="it-IT" sz="1600" b="0" i="1" smtClean="0">
                                  <a:solidFill>
                                    <a:schemeClr val="bg1"/>
                                  </a:solidFill>
                                  <a:latin typeface="Cambria Math" panose="02040503050406030204" pitchFamily="18" charset="0"/>
                                  <a:ea typeface="Cambria Math" panose="02040503050406030204" pitchFamily="18" charset="0"/>
                                </a:rPr>
                                <m:t>𝑡𝑟𝑢𝑒</m:t>
                              </m:r>
                            </m:sub>
                          </m:sSub>
                          <m:d>
                            <m:dPr>
                              <m:ctrlPr>
                                <a:rPr lang="it-IT" sz="1600" b="0" i="1" smtClean="0">
                                  <a:solidFill>
                                    <a:schemeClr val="bg1"/>
                                  </a:solidFill>
                                  <a:latin typeface="Cambria Math" panose="02040503050406030204" pitchFamily="18" charset="0"/>
                                  <a:ea typeface="Cambria Math" panose="02040503050406030204" pitchFamily="18" charset="0"/>
                                </a:rPr>
                              </m:ctrlPr>
                            </m:dPr>
                            <m:e>
                              <m:r>
                                <a:rPr lang="it-IT" sz="1600" b="0" i="1" smtClean="0">
                                  <a:solidFill>
                                    <a:schemeClr val="bg1"/>
                                  </a:solidFill>
                                  <a:latin typeface="Cambria Math" panose="02040503050406030204" pitchFamily="18" charset="0"/>
                                  <a:ea typeface="Cambria Math" panose="02040503050406030204" pitchFamily="18" charset="0"/>
                                </a:rPr>
                                <m:t>𝑥</m:t>
                              </m:r>
                            </m:e>
                          </m:d>
                        </m:e>
                      </m:d>
                      <m:r>
                        <a:rPr lang="it-IT" sz="1600" b="0" i="1" smtClean="0">
                          <a:solidFill>
                            <a:schemeClr val="bg1"/>
                          </a:solidFill>
                          <a:latin typeface="Cambria Math" panose="02040503050406030204" pitchFamily="18" charset="0"/>
                          <a:ea typeface="Cambria Math" panose="02040503050406030204" pitchFamily="18" charset="0"/>
                        </a:rPr>
                        <m:t>)</m:t>
                      </m:r>
                    </m:oMath>
                  </m:oMathPara>
                </a14:m>
                <a:endParaRPr lang="it-IT" sz="1600" dirty="0">
                  <a:solidFill>
                    <a:schemeClr val="bg1"/>
                  </a:solidFill>
                </a:endParaRPr>
              </a:p>
            </p:txBody>
          </p:sp>
        </mc:Choice>
        <mc:Fallback xmlns="">
          <p:sp>
            <p:nvSpPr>
              <p:cNvPr id="8" name="Segnaposto contenuto 2">
                <a:extLst>
                  <a:ext uri="{FF2B5EF4-FFF2-40B4-BE49-F238E27FC236}">
                    <a16:creationId xmlns:a16="http://schemas.microsoft.com/office/drawing/2014/main" id="{BD47F83C-C321-4BD6-B15C-9FD284F51497}"/>
                  </a:ext>
                </a:extLst>
              </p:cNvPr>
              <p:cNvSpPr txBox="1">
                <a:spLocks noRot="1" noChangeAspect="1" noMove="1" noResize="1" noEditPoints="1" noAdjustHandles="1" noChangeArrowheads="1" noChangeShapeType="1" noTextEdit="1"/>
              </p:cNvSpPr>
              <p:nvPr/>
            </p:nvSpPr>
            <p:spPr>
              <a:xfrm>
                <a:off x="3484116" y="1709221"/>
                <a:ext cx="4824274" cy="380261"/>
              </a:xfrm>
              <a:prstGeom prst="rect">
                <a:avLst/>
              </a:prstGeom>
              <a:blipFill>
                <a:blip r:embed="rId3"/>
                <a:stretch>
                  <a:fillRect/>
                </a:stretch>
              </a:blipFill>
            </p:spPr>
            <p:txBody>
              <a:bodyPr/>
              <a:lstStyle/>
              <a:p>
                <a:r>
                  <a:rPr lang="it-IT">
                    <a:noFill/>
                  </a:rPr>
                  <a:t> </a:t>
                </a:r>
              </a:p>
            </p:txBody>
          </p:sp>
        </mc:Fallback>
      </mc:AlternateContent>
      <p:sp>
        <p:nvSpPr>
          <p:cNvPr id="9" name="Segnaposto contenuto 2">
            <a:extLst>
              <a:ext uri="{FF2B5EF4-FFF2-40B4-BE49-F238E27FC236}">
                <a16:creationId xmlns:a16="http://schemas.microsoft.com/office/drawing/2014/main" id="{9910339B-BD05-48FA-AE32-22C77294D783}"/>
              </a:ext>
            </a:extLst>
          </p:cNvPr>
          <p:cNvSpPr txBox="1">
            <a:spLocks/>
          </p:cNvSpPr>
          <p:nvPr/>
        </p:nvSpPr>
        <p:spPr>
          <a:xfrm>
            <a:off x="838197" y="2148857"/>
            <a:ext cx="8456720" cy="3543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1600" b="1" dirty="0">
                <a:solidFill>
                  <a:srgbClr val="F55C21"/>
                </a:solidFill>
              </a:rPr>
              <a:t>Basic iterative </a:t>
            </a:r>
            <a:r>
              <a:rPr lang="it-IT" sz="1600" b="1" dirty="0" err="1">
                <a:solidFill>
                  <a:srgbClr val="F55C21"/>
                </a:solidFill>
              </a:rPr>
              <a:t>mehod</a:t>
            </a:r>
            <a:r>
              <a:rPr lang="it-IT" sz="1600" b="1" dirty="0">
                <a:solidFill>
                  <a:srgbClr val="F55C21"/>
                </a:solidFill>
              </a:rPr>
              <a:t>: </a:t>
            </a:r>
            <a:r>
              <a:rPr lang="it-IT" sz="1600" dirty="0">
                <a:solidFill>
                  <a:schemeClr val="bg1"/>
                </a:solidFill>
              </a:rPr>
              <a:t>Iterative </a:t>
            </a:r>
            <a:r>
              <a:rPr lang="it-IT" sz="1600" dirty="0" err="1">
                <a:solidFill>
                  <a:schemeClr val="bg1"/>
                </a:solidFill>
              </a:rPr>
              <a:t>version</a:t>
            </a:r>
            <a:r>
              <a:rPr lang="it-IT" sz="1600" dirty="0">
                <a:solidFill>
                  <a:schemeClr val="bg1"/>
                </a:solidFill>
              </a:rPr>
              <a:t> of the fast-</a:t>
            </a:r>
            <a:r>
              <a:rPr lang="it-IT" sz="1600" dirty="0" err="1">
                <a:solidFill>
                  <a:schemeClr val="bg1"/>
                </a:solidFill>
              </a:rPr>
              <a:t>method</a:t>
            </a:r>
            <a:r>
              <a:rPr lang="it-IT" sz="1600" dirty="0">
                <a:solidFill>
                  <a:schemeClr val="bg1"/>
                </a:solidFill>
              </a:rPr>
              <a:t>.</a:t>
            </a:r>
            <a:endParaRPr lang="it-IT" sz="1600" b="1" dirty="0">
              <a:solidFill>
                <a:schemeClr val="bg1"/>
              </a:solidFill>
            </a:endParaRPr>
          </a:p>
        </p:txBody>
      </p:sp>
      <mc:AlternateContent xmlns:mc="http://schemas.openxmlformats.org/markup-compatibility/2006" xmlns:a14="http://schemas.microsoft.com/office/drawing/2010/main">
        <mc:Choice Requires="a14">
          <p:sp>
            <p:nvSpPr>
              <p:cNvPr id="10" name="Segnaposto contenuto 2">
                <a:extLst>
                  <a:ext uri="{FF2B5EF4-FFF2-40B4-BE49-F238E27FC236}">
                    <a16:creationId xmlns:a16="http://schemas.microsoft.com/office/drawing/2014/main" id="{A98028A4-8107-45C5-8DC6-A3D3504A5ABA}"/>
                  </a:ext>
                </a:extLst>
              </p:cNvPr>
              <p:cNvSpPr txBox="1">
                <a:spLocks/>
              </p:cNvSpPr>
              <p:nvPr/>
            </p:nvSpPr>
            <p:spPr>
              <a:xfrm>
                <a:off x="2183907" y="2445288"/>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0</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rPr>
                        <m:t>𝑥</m:t>
                      </m:r>
                    </m:oMath>
                  </m:oMathPara>
                </a14:m>
                <a:endParaRPr lang="it-IT" sz="1600" dirty="0">
                  <a:solidFill>
                    <a:schemeClr val="bg1"/>
                  </a:solidFill>
                </a:endParaRPr>
              </a:p>
            </p:txBody>
          </p:sp>
        </mc:Choice>
        <mc:Fallback xmlns="">
          <p:sp>
            <p:nvSpPr>
              <p:cNvPr id="10" name="Segnaposto contenuto 2">
                <a:extLst>
                  <a:ext uri="{FF2B5EF4-FFF2-40B4-BE49-F238E27FC236}">
                    <a16:creationId xmlns:a16="http://schemas.microsoft.com/office/drawing/2014/main" id="{A98028A4-8107-45C5-8DC6-A3D3504A5ABA}"/>
                  </a:ext>
                </a:extLst>
              </p:cNvPr>
              <p:cNvSpPr txBox="1">
                <a:spLocks noRot="1" noChangeAspect="1" noMove="1" noResize="1" noEditPoints="1" noAdjustHandles="1" noChangeArrowheads="1" noChangeShapeType="1" noTextEdit="1"/>
              </p:cNvSpPr>
              <p:nvPr/>
            </p:nvSpPr>
            <p:spPr>
              <a:xfrm>
                <a:off x="2183907" y="2445288"/>
                <a:ext cx="1239174" cy="380261"/>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Segnaposto contenuto 2">
                <a:extLst>
                  <a:ext uri="{FF2B5EF4-FFF2-40B4-BE49-F238E27FC236}">
                    <a16:creationId xmlns:a16="http://schemas.microsoft.com/office/drawing/2014/main" id="{1728E551-482B-4BCD-B64C-0F5BD8CC07AE}"/>
                  </a:ext>
                </a:extLst>
              </p:cNvPr>
              <p:cNvSpPr txBox="1">
                <a:spLocks/>
              </p:cNvSpPr>
              <p:nvPr/>
            </p:nvSpPr>
            <p:spPr>
              <a:xfrm>
                <a:off x="3423081" y="2445287"/>
                <a:ext cx="48242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r>
                            <a:rPr lang="it-IT" sz="1600" b="0" i="1" smtClean="0">
                              <a:solidFill>
                                <a:schemeClr val="bg1"/>
                              </a:solidFill>
                              <a:latin typeface="Cambria Math" panose="02040503050406030204" pitchFamily="18" charset="0"/>
                            </a:rPr>
                            <m:t>+1</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𝐶𝑙𝑖𝑝</m:t>
                          </m:r>
                        </m:e>
                        <m:sub>
                          <m:r>
                            <a:rPr lang="it-IT" sz="1600" b="0" i="1" smtClean="0">
                              <a:solidFill>
                                <a:schemeClr val="bg1"/>
                              </a:solidFill>
                              <a:latin typeface="Cambria Math" panose="02040503050406030204" pitchFamily="18" charset="0"/>
                            </a:rPr>
                            <m:t>𝑥</m:t>
                          </m:r>
                        </m:sub>
                        <m:sup>
                          <m:r>
                            <a:rPr lang="it-IT" sz="1600" b="0" i="1" smtClean="0">
                              <a:solidFill>
                                <a:schemeClr val="bg1"/>
                              </a:solidFill>
                              <a:latin typeface="Cambria Math" panose="02040503050406030204" pitchFamily="18" charset="0"/>
                              <a:ea typeface="Cambria Math" panose="02040503050406030204" pitchFamily="18" charset="0"/>
                            </a:rPr>
                            <m:t>𝜀</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ea typeface="Cambria Math" panose="02040503050406030204" pitchFamily="18" charset="0"/>
                        </a:rPr>
                        <m:t>𝛼</m:t>
                      </m:r>
                      <m:r>
                        <a:rPr lang="it-IT" sz="1600" b="0" i="1" smtClean="0">
                          <a:solidFill>
                            <a:schemeClr val="bg1"/>
                          </a:solidFill>
                          <a:latin typeface="Cambria Math" panose="02040503050406030204" pitchFamily="18" charset="0"/>
                          <a:ea typeface="Cambria Math" panose="02040503050406030204" pitchFamily="18" charset="0"/>
                        </a:rPr>
                        <m:t> </m:t>
                      </m:r>
                      <m:r>
                        <m:rPr>
                          <m:sty m:val="p"/>
                        </m:rPr>
                        <a:rPr lang="it-IT" sz="1600" b="0" i="0" smtClean="0">
                          <a:solidFill>
                            <a:schemeClr val="bg1"/>
                          </a:solidFill>
                          <a:latin typeface="Cambria Math" panose="02040503050406030204" pitchFamily="18" charset="0"/>
                          <a:ea typeface="Cambria Math" panose="02040503050406030204" pitchFamily="18" charset="0"/>
                        </a:rPr>
                        <m:t>sgn</m:t>
                      </m:r>
                      <m:r>
                        <a:rPr lang="it-IT" sz="1600" b="0" i="1" smtClean="0">
                          <a:solidFill>
                            <a:schemeClr val="bg1"/>
                          </a:solidFill>
                          <a:latin typeface="Cambria Math" panose="02040503050406030204" pitchFamily="18" charset="0"/>
                          <a:ea typeface="Cambria Math" panose="02040503050406030204" pitchFamily="18" charset="0"/>
                        </a:rPr>
                        <m:t>⁡(</m:t>
                      </m:r>
                      <m:sSub>
                        <m:sSubPr>
                          <m:ctrlPr>
                            <a:rPr lang="it-IT" sz="1600" i="1">
                              <a:solidFill>
                                <a:schemeClr val="bg1"/>
                              </a:solidFill>
                              <a:latin typeface="Cambria Math" panose="02040503050406030204" pitchFamily="18" charset="0"/>
                              <a:ea typeface="Cambria Math" panose="02040503050406030204" pitchFamily="18" charset="0"/>
                            </a:rPr>
                          </m:ctrlPr>
                        </m:sSubPr>
                        <m:e>
                          <m:r>
                            <m:rPr>
                              <m:sty m:val="p"/>
                            </m:rPr>
                            <a:rPr lang="it-IT" sz="1600" i="1">
                              <a:solidFill>
                                <a:schemeClr val="bg1"/>
                              </a:solidFill>
                              <a:latin typeface="Cambria Math" panose="02040503050406030204" pitchFamily="18" charset="0"/>
                              <a:ea typeface="Cambria Math" panose="02040503050406030204" pitchFamily="18" charset="0"/>
                            </a:rPr>
                            <m:t>∇</m:t>
                          </m:r>
                        </m:e>
                        <m:sub>
                          <m:r>
                            <a:rPr lang="it-IT" sz="1600" i="1">
                              <a:solidFill>
                                <a:schemeClr val="bg1"/>
                              </a:solidFill>
                              <a:latin typeface="Cambria Math" panose="02040503050406030204" pitchFamily="18" charset="0"/>
                              <a:ea typeface="Cambria Math" panose="02040503050406030204" pitchFamily="18" charset="0"/>
                            </a:rPr>
                            <m:t>𝑥</m:t>
                          </m:r>
                        </m:sub>
                      </m:sSub>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b="0" i="1" smtClean="0">
                              <a:solidFill>
                                <a:schemeClr val="bg1"/>
                              </a:solidFill>
                              <a:latin typeface="Cambria Math" panose="02040503050406030204" pitchFamily="18" charset="0"/>
                              <a:ea typeface="Cambria Math" panose="02040503050406030204" pitchFamily="18" charset="0"/>
                            </a:rPr>
                            <m:t> </m:t>
                          </m:r>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𝑐𝑙𝑠</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smtClean="0">
                                  <a:solidFill>
                                    <a:schemeClr val="bg1"/>
                                  </a:solidFill>
                                  <a:latin typeface="Cambria Math" panose="02040503050406030204" pitchFamily="18" charset="0"/>
                                  <a:ea typeface="Cambria Math" panose="02040503050406030204" pitchFamily="18" charset="0"/>
                                </a:rPr>
                              </m:ctrlPr>
                            </m:sSubSupPr>
                            <m:e>
                              <m:r>
                                <a:rPr lang="it-IT" sz="1600" b="0" i="1" smtClean="0">
                                  <a:solidFill>
                                    <a:schemeClr val="bg1"/>
                                  </a:solidFill>
                                  <a:latin typeface="Cambria Math" panose="02040503050406030204" pitchFamily="18" charset="0"/>
                                  <a:ea typeface="Cambria Math" panose="02040503050406030204" pitchFamily="18" charset="0"/>
                                </a:rPr>
                                <m:t>𝑥</m:t>
                              </m:r>
                            </m:e>
                            <m:sub>
                              <m:r>
                                <a:rPr lang="it-IT" sz="1600" b="0" i="1" smtClean="0">
                                  <a:solidFill>
                                    <a:schemeClr val="bg1"/>
                                  </a:solidFill>
                                  <a:latin typeface="Cambria Math" panose="02040503050406030204" pitchFamily="18" charset="0"/>
                                  <a:ea typeface="Cambria Math" panose="02040503050406030204" pitchFamily="18" charset="0"/>
                                </a:rPr>
                                <m:t>𝑛</m:t>
                              </m:r>
                            </m:sub>
                            <m:sup>
                              <m:r>
                                <a:rPr lang="it-IT" sz="1600" b="0" i="1" smtClean="0">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m:t>
                          </m:r>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𝑦</m:t>
                              </m:r>
                            </m:e>
                            <m:sub>
                              <m:r>
                                <a:rPr lang="it-IT" sz="1600" i="1">
                                  <a:solidFill>
                                    <a:schemeClr val="bg1"/>
                                  </a:solidFill>
                                  <a:latin typeface="Cambria Math" panose="02040503050406030204" pitchFamily="18" charset="0"/>
                                  <a:ea typeface="Cambria Math" panose="02040503050406030204" pitchFamily="18" charset="0"/>
                                </a:rPr>
                                <m:t>𝑡𝑟𝑢𝑒</m:t>
                              </m:r>
                            </m:sub>
                          </m:sSub>
                          <m:d>
                            <m:dPr>
                              <m:ctrlPr>
                                <a:rPr lang="it-IT" sz="1600" i="1">
                                  <a:solidFill>
                                    <a:schemeClr val="bg1"/>
                                  </a:solidFill>
                                  <a:latin typeface="Cambria Math" panose="02040503050406030204" pitchFamily="18" charset="0"/>
                                  <a:ea typeface="Cambria Math" panose="02040503050406030204" pitchFamily="18" charset="0"/>
                                </a:rPr>
                              </m:ctrlPr>
                            </m:dPr>
                            <m:e>
                              <m:r>
                                <a:rPr lang="it-IT" sz="1600" i="1">
                                  <a:solidFill>
                                    <a:schemeClr val="bg1"/>
                                  </a:solidFill>
                                  <a:latin typeface="Cambria Math" panose="02040503050406030204" pitchFamily="18" charset="0"/>
                                  <a:ea typeface="Cambria Math" panose="02040503050406030204" pitchFamily="18" charset="0"/>
                                </a:rPr>
                                <m:t>𝑥</m:t>
                              </m:r>
                            </m:e>
                          </m:d>
                        </m:e>
                      </m:d>
                      <m:r>
                        <a:rPr lang="it-IT" sz="1600" b="0" i="1" smtClean="0">
                          <a:solidFill>
                            <a:schemeClr val="bg1"/>
                          </a:solidFill>
                          <a:latin typeface="Cambria Math" panose="02040503050406030204" pitchFamily="18" charset="0"/>
                          <a:ea typeface="Cambria Math" panose="02040503050406030204" pitchFamily="18" charset="0"/>
                        </a:rPr>
                        <m:t>)</m:t>
                      </m:r>
                      <m:r>
                        <a:rPr lang="it-IT" sz="1600" b="0" i="1" smtClean="0">
                          <a:solidFill>
                            <a:schemeClr val="bg1"/>
                          </a:solidFill>
                          <a:latin typeface="Cambria Math" panose="02040503050406030204" pitchFamily="18" charset="0"/>
                        </a:rPr>
                        <m:t>}</m:t>
                      </m:r>
                    </m:oMath>
                  </m:oMathPara>
                </a14:m>
                <a:endParaRPr lang="it-IT" sz="1600" dirty="0">
                  <a:solidFill>
                    <a:schemeClr val="bg1"/>
                  </a:solidFill>
                </a:endParaRPr>
              </a:p>
            </p:txBody>
          </p:sp>
        </mc:Choice>
        <mc:Fallback xmlns="">
          <p:sp>
            <p:nvSpPr>
              <p:cNvPr id="11" name="Segnaposto contenuto 2">
                <a:extLst>
                  <a:ext uri="{FF2B5EF4-FFF2-40B4-BE49-F238E27FC236}">
                    <a16:creationId xmlns:a16="http://schemas.microsoft.com/office/drawing/2014/main" id="{1728E551-482B-4BCD-B64C-0F5BD8CC07AE}"/>
                  </a:ext>
                </a:extLst>
              </p:cNvPr>
              <p:cNvSpPr txBox="1">
                <a:spLocks noRot="1" noChangeAspect="1" noMove="1" noResize="1" noEditPoints="1" noAdjustHandles="1" noChangeArrowheads="1" noChangeShapeType="1" noTextEdit="1"/>
              </p:cNvSpPr>
              <p:nvPr/>
            </p:nvSpPr>
            <p:spPr>
              <a:xfrm>
                <a:off x="3423081" y="2445287"/>
                <a:ext cx="4824274" cy="380261"/>
              </a:xfrm>
              <a:prstGeom prst="rect">
                <a:avLst/>
              </a:prstGeom>
              <a:blipFill>
                <a:blip r:embed="rId5"/>
                <a:stretch>
                  <a:fillRect b="-634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Segnaposto contenuto 2">
                <a:extLst>
                  <a:ext uri="{FF2B5EF4-FFF2-40B4-BE49-F238E27FC236}">
                    <a16:creationId xmlns:a16="http://schemas.microsoft.com/office/drawing/2014/main" id="{2903BBDB-3121-4BC5-A715-B85D9A5EB534}"/>
                  </a:ext>
                </a:extLst>
              </p:cNvPr>
              <p:cNvSpPr txBox="1">
                <a:spLocks/>
              </p:cNvSpPr>
              <p:nvPr/>
            </p:nvSpPr>
            <p:spPr>
              <a:xfrm>
                <a:off x="2183907" y="3263753"/>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0</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rPr>
                        <m:t>𝑥</m:t>
                      </m:r>
                    </m:oMath>
                  </m:oMathPara>
                </a14:m>
                <a:endParaRPr lang="it-IT" sz="1600" dirty="0">
                  <a:solidFill>
                    <a:schemeClr val="bg1"/>
                  </a:solidFill>
                </a:endParaRPr>
              </a:p>
            </p:txBody>
          </p:sp>
        </mc:Choice>
        <mc:Fallback xmlns="">
          <p:sp>
            <p:nvSpPr>
              <p:cNvPr id="13" name="Segnaposto contenuto 2">
                <a:extLst>
                  <a:ext uri="{FF2B5EF4-FFF2-40B4-BE49-F238E27FC236}">
                    <a16:creationId xmlns:a16="http://schemas.microsoft.com/office/drawing/2014/main" id="{2903BBDB-3121-4BC5-A715-B85D9A5EB534}"/>
                  </a:ext>
                </a:extLst>
              </p:cNvPr>
              <p:cNvSpPr txBox="1">
                <a:spLocks noRot="1" noChangeAspect="1" noMove="1" noResize="1" noEditPoints="1" noAdjustHandles="1" noChangeArrowheads="1" noChangeShapeType="1" noTextEdit="1"/>
              </p:cNvSpPr>
              <p:nvPr/>
            </p:nvSpPr>
            <p:spPr>
              <a:xfrm>
                <a:off x="2183907" y="3263753"/>
                <a:ext cx="1239174" cy="380261"/>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Segnaposto contenuto 2">
                <a:extLst>
                  <a:ext uri="{FF2B5EF4-FFF2-40B4-BE49-F238E27FC236}">
                    <a16:creationId xmlns:a16="http://schemas.microsoft.com/office/drawing/2014/main" id="{54C328C5-2A1F-4B60-8459-A03B77B1C49B}"/>
                  </a:ext>
                </a:extLst>
              </p:cNvPr>
              <p:cNvSpPr txBox="1">
                <a:spLocks/>
              </p:cNvSpPr>
              <p:nvPr/>
            </p:nvSpPr>
            <p:spPr>
              <a:xfrm>
                <a:off x="2765024" y="3026644"/>
                <a:ext cx="6262459" cy="854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r>
                            <a:rPr lang="it-IT" sz="1600" b="0" i="1" smtClean="0">
                              <a:solidFill>
                                <a:schemeClr val="bg1"/>
                              </a:solidFill>
                              <a:latin typeface="Cambria Math" panose="02040503050406030204" pitchFamily="18" charset="0"/>
                            </a:rPr>
                            <m:t>+1</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𝑃𝑟𝑜𝑗𝑒𝑐𝑡</m:t>
                          </m:r>
                        </m:e>
                        <m:sub>
                          <m:r>
                            <a:rPr lang="it-IT" sz="1600" b="0" i="1" smtClean="0">
                              <a:solidFill>
                                <a:schemeClr val="bg1"/>
                              </a:solidFill>
                              <a:latin typeface="Cambria Math" panose="02040503050406030204" pitchFamily="18" charset="0"/>
                            </a:rPr>
                            <m:t>𝑥</m:t>
                          </m:r>
                        </m:sub>
                        <m:sup>
                          <m:r>
                            <a:rPr lang="it-IT" sz="1600" b="0" i="1" smtClean="0">
                              <a:solidFill>
                                <a:schemeClr val="bg1"/>
                              </a:solidFill>
                              <a:latin typeface="Cambria Math" panose="02040503050406030204" pitchFamily="18" charset="0"/>
                              <a:ea typeface="Cambria Math" panose="02040503050406030204" pitchFamily="18" charset="0"/>
                            </a:rPr>
                            <m:t>𝜀</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ea typeface="Cambria Math" panose="02040503050406030204" pitchFamily="18" charset="0"/>
                        </a:rPr>
                        <m:t>𝛼</m:t>
                      </m:r>
                      <m:r>
                        <a:rPr lang="it-IT" sz="1600" b="0" i="1" smtClean="0">
                          <a:solidFill>
                            <a:schemeClr val="bg1"/>
                          </a:solidFill>
                          <a:latin typeface="Cambria Math" panose="02040503050406030204" pitchFamily="18" charset="0"/>
                          <a:ea typeface="Cambria Math" panose="02040503050406030204" pitchFamily="18" charset="0"/>
                        </a:rPr>
                        <m:t> </m:t>
                      </m:r>
                      <m:f>
                        <m:fPr>
                          <m:ctrlPr>
                            <a:rPr lang="it-IT" sz="1600" b="0" i="1" smtClean="0">
                              <a:solidFill>
                                <a:schemeClr val="bg1"/>
                              </a:solidFill>
                              <a:latin typeface="Cambria Math" panose="02040503050406030204" pitchFamily="18" charset="0"/>
                              <a:ea typeface="Cambria Math" panose="02040503050406030204" pitchFamily="18" charset="0"/>
                            </a:rPr>
                          </m:ctrlPr>
                        </m:fPr>
                        <m:num>
                          <m:sSub>
                            <m:sSubPr>
                              <m:ctrlPr>
                                <a:rPr lang="it-IT" sz="1600" i="1">
                                  <a:solidFill>
                                    <a:schemeClr val="bg1"/>
                                  </a:solidFill>
                                  <a:latin typeface="Cambria Math" panose="02040503050406030204" pitchFamily="18" charset="0"/>
                                  <a:ea typeface="Cambria Math" panose="02040503050406030204" pitchFamily="18" charset="0"/>
                                </a:rPr>
                              </m:ctrlPr>
                            </m:sSubPr>
                            <m:e>
                              <m:r>
                                <m:rPr>
                                  <m:sty m:val="p"/>
                                </m:rPr>
                                <a:rPr lang="it-IT" sz="1600" i="1">
                                  <a:solidFill>
                                    <a:schemeClr val="bg1"/>
                                  </a:solidFill>
                                  <a:latin typeface="Cambria Math" panose="02040503050406030204" pitchFamily="18" charset="0"/>
                                  <a:ea typeface="Cambria Math" panose="02040503050406030204" pitchFamily="18" charset="0"/>
                                </a:rPr>
                                <m:t>∇</m:t>
                              </m:r>
                            </m:e>
                            <m:sub>
                              <m:r>
                                <a:rPr lang="it-IT" sz="1600" i="1">
                                  <a:solidFill>
                                    <a:schemeClr val="bg1"/>
                                  </a:solidFill>
                                  <a:latin typeface="Cambria Math" panose="02040503050406030204" pitchFamily="18" charset="0"/>
                                  <a:ea typeface="Cambria Math" panose="02040503050406030204" pitchFamily="18" charset="0"/>
                                </a:rPr>
                                <m:t>𝑥</m:t>
                              </m:r>
                              <m:r>
                                <a:rPr lang="it-IT" sz="1600" b="0" i="1" smtClean="0">
                                  <a:solidFill>
                                    <a:schemeClr val="bg1"/>
                                  </a:solidFill>
                                  <a:latin typeface="Cambria Math" panose="02040503050406030204" pitchFamily="18" charset="0"/>
                                  <a:ea typeface="Cambria Math" panose="02040503050406030204" pitchFamily="18" charset="0"/>
                                </a:rPr>
                                <m:t> </m:t>
                              </m:r>
                            </m:sub>
                          </m:sSub>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𝑐𝑙𝑠</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a:solidFill>
                                        <a:schemeClr val="bg1"/>
                                      </a:solidFill>
                                      <a:latin typeface="Cambria Math" panose="02040503050406030204" pitchFamily="18" charset="0"/>
                                      <a:ea typeface="Cambria Math" panose="02040503050406030204" pitchFamily="18" charset="0"/>
                                    </a:rPr>
                                  </m:ctrlPr>
                                </m:sSubSupPr>
                                <m:e>
                                  <m:r>
                                    <a:rPr lang="it-IT" sz="1600" i="1">
                                      <a:solidFill>
                                        <a:schemeClr val="bg1"/>
                                      </a:solidFill>
                                      <a:latin typeface="Cambria Math" panose="02040503050406030204" pitchFamily="18" charset="0"/>
                                      <a:ea typeface="Cambria Math" panose="02040503050406030204" pitchFamily="18" charset="0"/>
                                    </a:rPr>
                                    <m:t>𝑥</m:t>
                                  </m:r>
                                </m:e>
                                <m:sub>
                                  <m:r>
                                    <a:rPr lang="it-IT" sz="1600" i="1">
                                      <a:solidFill>
                                        <a:schemeClr val="bg1"/>
                                      </a:solidFill>
                                      <a:latin typeface="Cambria Math" panose="02040503050406030204" pitchFamily="18" charset="0"/>
                                      <a:ea typeface="Cambria Math" panose="02040503050406030204" pitchFamily="18" charset="0"/>
                                    </a:rPr>
                                    <m:t>𝑛</m:t>
                                  </m:r>
                                </m:sub>
                                <m:sup>
                                  <m:r>
                                    <a:rPr lang="it-IT" sz="1600" i="1">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m:t>
                              </m:r>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𝑦</m:t>
                                  </m:r>
                                </m:e>
                                <m:sub>
                                  <m:r>
                                    <a:rPr lang="it-IT" sz="1600" i="1">
                                      <a:solidFill>
                                        <a:schemeClr val="bg1"/>
                                      </a:solidFill>
                                      <a:latin typeface="Cambria Math" panose="02040503050406030204" pitchFamily="18" charset="0"/>
                                      <a:ea typeface="Cambria Math" panose="02040503050406030204" pitchFamily="18" charset="0"/>
                                    </a:rPr>
                                    <m:t>𝑡𝑟𝑢𝑒</m:t>
                                  </m:r>
                                </m:sub>
                              </m:sSub>
                              <m:d>
                                <m:dPr>
                                  <m:ctrlPr>
                                    <a:rPr lang="it-IT" sz="1600" i="1">
                                      <a:solidFill>
                                        <a:schemeClr val="bg1"/>
                                      </a:solidFill>
                                      <a:latin typeface="Cambria Math" panose="02040503050406030204" pitchFamily="18" charset="0"/>
                                      <a:ea typeface="Cambria Math" panose="02040503050406030204" pitchFamily="18" charset="0"/>
                                    </a:rPr>
                                  </m:ctrlPr>
                                </m:dPr>
                                <m:e>
                                  <m:r>
                                    <a:rPr lang="it-IT" sz="1600" i="1">
                                      <a:solidFill>
                                        <a:schemeClr val="bg1"/>
                                      </a:solidFill>
                                      <a:latin typeface="Cambria Math" panose="02040503050406030204" pitchFamily="18" charset="0"/>
                                      <a:ea typeface="Cambria Math" panose="02040503050406030204" pitchFamily="18" charset="0"/>
                                    </a:rPr>
                                    <m:t>𝑥</m:t>
                                  </m:r>
                                </m:e>
                              </m:d>
                            </m:e>
                          </m:d>
                        </m:num>
                        <m:den>
                          <m:r>
                            <a:rPr lang="it-IT" sz="1600" b="0" i="1" smtClean="0">
                              <a:solidFill>
                                <a:schemeClr val="bg1"/>
                              </a:solidFill>
                              <a:latin typeface="Cambria Math" panose="02040503050406030204" pitchFamily="18" charset="0"/>
                              <a:ea typeface="Cambria Math" panose="02040503050406030204" pitchFamily="18" charset="0"/>
                            </a:rPr>
                            <m:t>||</m:t>
                          </m:r>
                          <m:sSub>
                            <m:sSubPr>
                              <m:ctrlPr>
                                <a:rPr lang="it-IT" sz="1600" i="1">
                                  <a:solidFill>
                                    <a:schemeClr val="bg1"/>
                                  </a:solidFill>
                                  <a:latin typeface="Cambria Math" panose="02040503050406030204" pitchFamily="18" charset="0"/>
                                  <a:ea typeface="Cambria Math" panose="02040503050406030204" pitchFamily="18" charset="0"/>
                                </a:rPr>
                              </m:ctrlPr>
                            </m:sSubPr>
                            <m:e>
                              <m:r>
                                <m:rPr>
                                  <m:sty m:val="p"/>
                                </m:rPr>
                                <a:rPr lang="it-IT" sz="1600" i="1">
                                  <a:solidFill>
                                    <a:schemeClr val="bg1"/>
                                  </a:solidFill>
                                  <a:latin typeface="Cambria Math" panose="02040503050406030204" pitchFamily="18" charset="0"/>
                                  <a:ea typeface="Cambria Math" panose="02040503050406030204" pitchFamily="18" charset="0"/>
                                </a:rPr>
                                <m:t>∇</m:t>
                              </m:r>
                            </m:e>
                            <m:sub>
                              <m:r>
                                <a:rPr lang="it-IT" sz="1600" i="1">
                                  <a:solidFill>
                                    <a:schemeClr val="bg1"/>
                                  </a:solidFill>
                                  <a:latin typeface="Cambria Math" panose="02040503050406030204" pitchFamily="18" charset="0"/>
                                  <a:ea typeface="Cambria Math" panose="02040503050406030204" pitchFamily="18" charset="0"/>
                                </a:rPr>
                                <m:t>𝑥</m:t>
                              </m:r>
                              <m:r>
                                <a:rPr lang="it-IT" sz="1600" b="0" i="1" smtClean="0">
                                  <a:solidFill>
                                    <a:schemeClr val="bg1"/>
                                  </a:solidFill>
                                  <a:latin typeface="Cambria Math" panose="02040503050406030204" pitchFamily="18" charset="0"/>
                                  <a:ea typeface="Cambria Math" panose="02040503050406030204" pitchFamily="18" charset="0"/>
                                </a:rPr>
                                <m:t> </m:t>
                              </m:r>
                            </m:sub>
                          </m:sSub>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𝑐𝑙𝑠</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a:solidFill>
                                        <a:schemeClr val="bg1"/>
                                      </a:solidFill>
                                      <a:latin typeface="Cambria Math" panose="02040503050406030204" pitchFamily="18" charset="0"/>
                                      <a:ea typeface="Cambria Math" panose="02040503050406030204" pitchFamily="18" charset="0"/>
                                    </a:rPr>
                                  </m:ctrlPr>
                                </m:sSubSupPr>
                                <m:e>
                                  <m:r>
                                    <a:rPr lang="it-IT" sz="1600" i="1">
                                      <a:solidFill>
                                        <a:schemeClr val="bg1"/>
                                      </a:solidFill>
                                      <a:latin typeface="Cambria Math" panose="02040503050406030204" pitchFamily="18" charset="0"/>
                                      <a:ea typeface="Cambria Math" panose="02040503050406030204" pitchFamily="18" charset="0"/>
                                    </a:rPr>
                                    <m:t>𝑥</m:t>
                                  </m:r>
                                </m:e>
                                <m:sub>
                                  <m:r>
                                    <a:rPr lang="it-IT" sz="1600" i="1">
                                      <a:solidFill>
                                        <a:schemeClr val="bg1"/>
                                      </a:solidFill>
                                      <a:latin typeface="Cambria Math" panose="02040503050406030204" pitchFamily="18" charset="0"/>
                                      <a:ea typeface="Cambria Math" panose="02040503050406030204" pitchFamily="18" charset="0"/>
                                    </a:rPr>
                                    <m:t>𝑛</m:t>
                                  </m:r>
                                </m:sub>
                                <m:sup>
                                  <m:r>
                                    <a:rPr lang="it-IT" sz="1600" i="1">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m:t>
                              </m:r>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𝑦</m:t>
                                  </m:r>
                                </m:e>
                                <m:sub>
                                  <m:r>
                                    <a:rPr lang="it-IT" sz="1600" i="1">
                                      <a:solidFill>
                                        <a:schemeClr val="bg1"/>
                                      </a:solidFill>
                                      <a:latin typeface="Cambria Math" panose="02040503050406030204" pitchFamily="18" charset="0"/>
                                      <a:ea typeface="Cambria Math" panose="02040503050406030204" pitchFamily="18" charset="0"/>
                                    </a:rPr>
                                    <m:t>𝑡𝑟𝑢𝑒</m:t>
                                  </m:r>
                                </m:sub>
                              </m:sSub>
                              <m:d>
                                <m:dPr>
                                  <m:ctrlPr>
                                    <a:rPr lang="it-IT" sz="1600" i="1">
                                      <a:solidFill>
                                        <a:schemeClr val="bg1"/>
                                      </a:solidFill>
                                      <a:latin typeface="Cambria Math" panose="02040503050406030204" pitchFamily="18" charset="0"/>
                                      <a:ea typeface="Cambria Math" panose="02040503050406030204" pitchFamily="18" charset="0"/>
                                    </a:rPr>
                                  </m:ctrlPr>
                                </m:dPr>
                                <m:e>
                                  <m:r>
                                    <a:rPr lang="it-IT" sz="1600" i="1">
                                      <a:solidFill>
                                        <a:schemeClr val="bg1"/>
                                      </a:solidFill>
                                      <a:latin typeface="Cambria Math" panose="02040503050406030204" pitchFamily="18" charset="0"/>
                                      <a:ea typeface="Cambria Math" panose="02040503050406030204" pitchFamily="18" charset="0"/>
                                    </a:rPr>
                                    <m:t>𝑥</m:t>
                                  </m:r>
                                </m:e>
                              </m:d>
                            </m:e>
                          </m:d>
                          <m:r>
                            <a:rPr lang="it-IT" sz="1600" b="0" i="1" smtClean="0">
                              <a:solidFill>
                                <a:schemeClr val="bg1"/>
                              </a:solidFill>
                              <a:latin typeface="Cambria Math" panose="02040503050406030204" pitchFamily="18" charset="0"/>
                              <a:ea typeface="Cambria Math" panose="02040503050406030204" pitchFamily="18" charset="0"/>
                            </a:rPr>
                            <m:t>||</m:t>
                          </m:r>
                        </m:den>
                      </m:f>
                      <m:r>
                        <a:rPr lang="it-IT" sz="1600" b="0" i="1" smtClean="0">
                          <a:solidFill>
                            <a:schemeClr val="bg1"/>
                          </a:solidFill>
                          <a:latin typeface="Cambria Math" panose="02040503050406030204" pitchFamily="18" charset="0"/>
                        </a:rPr>
                        <m:t>}</m:t>
                      </m:r>
                    </m:oMath>
                  </m:oMathPara>
                </a14:m>
                <a:endParaRPr lang="it-IT" sz="1600" dirty="0">
                  <a:solidFill>
                    <a:schemeClr val="bg1"/>
                  </a:solidFill>
                </a:endParaRPr>
              </a:p>
            </p:txBody>
          </p:sp>
        </mc:Choice>
        <mc:Fallback xmlns="">
          <p:sp>
            <p:nvSpPr>
              <p:cNvPr id="14" name="Segnaposto contenuto 2">
                <a:extLst>
                  <a:ext uri="{FF2B5EF4-FFF2-40B4-BE49-F238E27FC236}">
                    <a16:creationId xmlns:a16="http://schemas.microsoft.com/office/drawing/2014/main" id="{54C328C5-2A1F-4B60-8459-A03B77B1C49B}"/>
                  </a:ext>
                </a:extLst>
              </p:cNvPr>
              <p:cNvSpPr txBox="1">
                <a:spLocks noRot="1" noChangeAspect="1" noMove="1" noResize="1" noEditPoints="1" noAdjustHandles="1" noChangeArrowheads="1" noChangeShapeType="1" noTextEdit="1"/>
              </p:cNvSpPr>
              <p:nvPr/>
            </p:nvSpPr>
            <p:spPr>
              <a:xfrm>
                <a:off x="2765024" y="3026644"/>
                <a:ext cx="6262459" cy="8544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Segnaposto contenuto 2">
                <a:extLst>
                  <a:ext uri="{FF2B5EF4-FFF2-40B4-BE49-F238E27FC236}">
                    <a16:creationId xmlns:a16="http://schemas.microsoft.com/office/drawing/2014/main" id="{DBDC32B7-BBD0-4633-A920-7DD9B222B981}"/>
                  </a:ext>
                </a:extLst>
              </p:cNvPr>
              <p:cNvSpPr txBox="1">
                <a:spLocks/>
              </p:cNvSpPr>
              <p:nvPr/>
            </p:nvSpPr>
            <p:spPr>
              <a:xfrm>
                <a:off x="8407896" y="2488672"/>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1"/>
                              </a:solidFill>
                              <a:latin typeface="Cambria Math" panose="02040503050406030204" pitchFamily="18" charset="0"/>
                            </a:rPr>
                          </m:ctrlPr>
                        </m:sSubPr>
                        <m:e>
                          <m:r>
                            <a:rPr lang="it-IT" sz="1600" b="0" i="1" smtClean="0">
                              <a:solidFill>
                                <a:schemeClr val="bg1"/>
                              </a:solidFill>
                              <a:latin typeface="Cambria Math" panose="02040503050406030204" pitchFamily="18" charset="0"/>
                            </a:rPr>
                            <m:t>𝐿</m:t>
                          </m:r>
                        </m:e>
                        <m:sub>
                          <m:r>
                            <a:rPr lang="it-IT" sz="1600" i="1">
                              <a:solidFill>
                                <a:schemeClr val="bg1"/>
                              </a:solidFill>
                              <a:latin typeface="Cambria Math" panose="02040503050406030204" pitchFamily="18" charset="0"/>
                              <a:ea typeface="Cambria Math" panose="02040503050406030204" pitchFamily="18" charset="0"/>
                            </a:rPr>
                            <m:t>∞</m:t>
                          </m:r>
                        </m:sub>
                      </m:sSub>
                    </m:oMath>
                  </m:oMathPara>
                </a14:m>
                <a:endParaRPr lang="it-IT" sz="1600" dirty="0">
                  <a:solidFill>
                    <a:schemeClr val="bg1"/>
                  </a:solidFill>
                </a:endParaRPr>
              </a:p>
            </p:txBody>
          </p:sp>
        </mc:Choice>
        <mc:Fallback xmlns="">
          <p:sp>
            <p:nvSpPr>
              <p:cNvPr id="15" name="Segnaposto contenuto 2">
                <a:extLst>
                  <a:ext uri="{FF2B5EF4-FFF2-40B4-BE49-F238E27FC236}">
                    <a16:creationId xmlns:a16="http://schemas.microsoft.com/office/drawing/2014/main" id="{DBDC32B7-BBD0-4633-A920-7DD9B222B981}"/>
                  </a:ext>
                </a:extLst>
              </p:cNvPr>
              <p:cNvSpPr txBox="1">
                <a:spLocks noRot="1" noChangeAspect="1" noMove="1" noResize="1" noEditPoints="1" noAdjustHandles="1" noChangeArrowheads="1" noChangeShapeType="1" noTextEdit="1"/>
              </p:cNvSpPr>
              <p:nvPr/>
            </p:nvSpPr>
            <p:spPr>
              <a:xfrm>
                <a:off x="8407896" y="2488672"/>
                <a:ext cx="1239174" cy="380261"/>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Segnaposto contenuto 2">
                <a:extLst>
                  <a:ext uri="{FF2B5EF4-FFF2-40B4-BE49-F238E27FC236}">
                    <a16:creationId xmlns:a16="http://schemas.microsoft.com/office/drawing/2014/main" id="{BC4F2631-139E-4132-AAC1-8ADF7B06555F}"/>
                  </a:ext>
                </a:extLst>
              </p:cNvPr>
              <p:cNvSpPr txBox="1">
                <a:spLocks/>
              </p:cNvSpPr>
              <p:nvPr/>
            </p:nvSpPr>
            <p:spPr>
              <a:xfrm>
                <a:off x="8407896" y="3166592"/>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1"/>
                              </a:solidFill>
                              <a:latin typeface="Cambria Math" panose="02040503050406030204" pitchFamily="18" charset="0"/>
                            </a:rPr>
                          </m:ctrlPr>
                        </m:sSubPr>
                        <m:e>
                          <m:r>
                            <a:rPr lang="it-IT" sz="1600" b="0" i="1" smtClean="0">
                              <a:solidFill>
                                <a:schemeClr val="bg1"/>
                              </a:solidFill>
                              <a:latin typeface="Cambria Math" panose="02040503050406030204" pitchFamily="18" charset="0"/>
                            </a:rPr>
                            <m:t>𝐿</m:t>
                          </m:r>
                        </m:e>
                        <m:sub>
                          <m:r>
                            <a:rPr lang="it-IT" sz="1600" b="0" i="1" smtClean="0">
                              <a:solidFill>
                                <a:schemeClr val="bg1"/>
                              </a:solidFill>
                              <a:latin typeface="Cambria Math" panose="02040503050406030204" pitchFamily="18" charset="0"/>
                            </a:rPr>
                            <m:t>2</m:t>
                          </m:r>
                        </m:sub>
                      </m:sSub>
                    </m:oMath>
                  </m:oMathPara>
                </a14:m>
                <a:endParaRPr lang="it-IT" sz="1600" dirty="0">
                  <a:solidFill>
                    <a:schemeClr val="bg1"/>
                  </a:solidFill>
                </a:endParaRPr>
              </a:p>
            </p:txBody>
          </p:sp>
        </mc:Choice>
        <mc:Fallback xmlns="">
          <p:sp>
            <p:nvSpPr>
              <p:cNvPr id="16" name="Segnaposto contenuto 2">
                <a:extLst>
                  <a:ext uri="{FF2B5EF4-FFF2-40B4-BE49-F238E27FC236}">
                    <a16:creationId xmlns:a16="http://schemas.microsoft.com/office/drawing/2014/main" id="{BC4F2631-139E-4132-AAC1-8ADF7B06555F}"/>
                  </a:ext>
                </a:extLst>
              </p:cNvPr>
              <p:cNvSpPr txBox="1">
                <a:spLocks noRot="1" noChangeAspect="1" noMove="1" noResize="1" noEditPoints="1" noAdjustHandles="1" noChangeArrowheads="1" noChangeShapeType="1" noTextEdit="1"/>
              </p:cNvSpPr>
              <p:nvPr/>
            </p:nvSpPr>
            <p:spPr>
              <a:xfrm>
                <a:off x="8407896" y="3166592"/>
                <a:ext cx="1239174" cy="38026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Segnaposto contenuto 2">
                <a:extLst>
                  <a:ext uri="{FF2B5EF4-FFF2-40B4-BE49-F238E27FC236}">
                    <a16:creationId xmlns:a16="http://schemas.microsoft.com/office/drawing/2014/main" id="{21CEC21B-2451-4809-9DB0-84BBF94D5262}"/>
                  </a:ext>
                </a:extLst>
              </p:cNvPr>
              <p:cNvSpPr txBox="1">
                <a:spLocks/>
              </p:cNvSpPr>
              <p:nvPr/>
            </p:nvSpPr>
            <p:spPr>
              <a:xfrm>
                <a:off x="838196" y="3814904"/>
                <a:ext cx="10679837" cy="854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1600" b="1" dirty="0">
                    <a:solidFill>
                      <a:srgbClr val="F55C21"/>
                    </a:solidFill>
                  </a:rPr>
                  <a:t>DeepFool </a:t>
                </a:r>
                <a:r>
                  <a:rPr lang="it-IT" sz="1600" b="1" dirty="0" err="1">
                    <a:solidFill>
                      <a:srgbClr val="F55C21"/>
                    </a:solidFill>
                  </a:rPr>
                  <a:t>method</a:t>
                </a:r>
                <a:r>
                  <a:rPr lang="it-IT" sz="1600" b="1" dirty="0">
                    <a:solidFill>
                      <a:srgbClr val="F55C21"/>
                    </a:solidFill>
                  </a:rPr>
                  <a:t>: </a:t>
                </a:r>
                <a:r>
                  <a:rPr lang="it-IT" sz="1600" dirty="0" err="1">
                    <a:solidFill>
                      <a:schemeClr val="bg1"/>
                    </a:solidFill>
                  </a:rPr>
                  <a:t>It</a:t>
                </a:r>
                <a:r>
                  <a:rPr lang="it-IT" sz="1600" dirty="0">
                    <a:solidFill>
                      <a:schemeClr val="bg1"/>
                    </a:solidFill>
                  </a:rPr>
                  <a:t> </a:t>
                </a:r>
                <a:r>
                  <a:rPr lang="it-IT" sz="1600" dirty="0" err="1">
                    <a:solidFill>
                      <a:schemeClr val="bg1"/>
                    </a:solidFill>
                  </a:rPr>
                  <a:t>iteratively</a:t>
                </a:r>
                <a:r>
                  <a:rPr lang="it-IT" sz="1600" dirty="0">
                    <a:solidFill>
                      <a:schemeClr val="bg1"/>
                    </a:solidFill>
                  </a:rPr>
                  <a:t> </a:t>
                </a:r>
                <a:r>
                  <a:rPr lang="it-IT" sz="1600" dirty="0" err="1">
                    <a:solidFill>
                      <a:schemeClr val="bg1"/>
                    </a:solidFill>
                  </a:rPr>
                  <a:t>perturbs</a:t>
                </a:r>
                <a:r>
                  <a:rPr lang="it-IT" sz="1600" dirty="0">
                    <a:solidFill>
                      <a:schemeClr val="bg1"/>
                    </a:solidFill>
                  </a:rPr>
                  <a:t> an image x, </a:t>
                </a:r>
                <a:r>
                  <a:rPr lang="it-IT" sz="1600" dirty="0" err="1">
                    <a:solidFill>
                      <a:schemeClr val="bg1"/>
                    </a:solidFill>
                  </a:rPr>
                  <a:t>at</a:t>
                </a:r>
                <a:r>
                  <a:rPr lang="it-IT" sz="1600" dirty="0">
                    <a:solidFill>
                      <a:schemeClr val="bg1"/>
                    </a:solidFill>
                  </a:rPr>
                  <a:t> </a:t>
                </a:r>
                <a:r>
                  <a:rPr lang="it-IT" sz="1600" dirty="0" err="1">
                    <a:solidFill>
                      <a:schemeClr val="bg1"/>
                    </a:solidFill>
                  </a:rPr>
                  <a:t>each</a:t>
                </a:r>
                <a:r>
                  <a:rPr lang="it-IT" sz="1600" dirty="0">
                    <a:solidFill>
                      <a:schemeClr val="bg1"/>
                    </a:solidFill>
                  </a:rPr>
                  <a:t> step the </a:t>
                </a:r>
                <a:r>
                  <a:rPr lang="it-IT" sz="1600" dirty="0" err="1">
                    <a:solidFill>
                      <a:schemeClr val="bg1"/>
                    </a:solidFill>
                  </a:rPr>
                  <a:t>classifier</a:t>
                </a:r>
                <a:r>
                  <a:rPr lang="it-IT" sz="1600" dirty="0">
                    <a:solidFill>
                      <a:schemeClr val="bg1"/>
                    </a:solidFill>
                  </a:rPr>
                  <a:t> </a:t>
                </a:r>
                <a:r>
                  <a:rPr lang="it-IT" sz="1600" dirty="0" err="1">
                    <a:solidFill>
                      <a:schemeClr val="bg1"/>
                    </a:solidFill>
                  </a:rPr>
                  <a:t>is</a:t>
                </a:r>
                <a:r>
                  <a:rPr lang="it-IT" sz="1600" dirty="0">
                    <a:solidFill>
                      <a:schemeClr val="bg1"/>
                    </a:solidFill>
                  </a:rPr>
                  <a:t> </a:t>
                </a:r>
                <a:r>
                  <a:rPr lang="it-IT" sz="1600" dirty="0" err="1">
                    <a:solidFill>
                      <a:schemeClr val="bg1"/>
                    </a:solidFill>
                  </a:rPr>
                  <a:t>linearized</a:t>
                </a:r>
                <a:r>
                  <a:rPr lang="it-IT" sz="1600" dirty="0">
                    <a:solidFill>
                      <a:schemeClr val="bg1"/>
                    </a:solidFill>
                  </a:rPr>
                  <a:t> </a:t>
                </a:r>
                <a:r>
                  <a:rPr lang="it-IT" sz="1600" dirty="0" err="1">
                    <a:solidFill>
                      <a:schemeClr val="bg1"/>
                    </a:solidFill>
                  </a:rPr>
                  <a:t>around</a:t>
                </a:r>
                <a:r>
                  <a:rPr lang="it-IT" sz="1600" dirty="0">
                    <a:solidFill>
                      <a:schemeClr val="bg1"/>
                    </a:solidFill>
                  </a:rPr>
                  <a:t> the n-</a:t>
                </a:r>
                <a:r>
                  <a:rPr lang="it-IT" sz="1600" dirty="0" err="1">
                    <a:solidFill>
                      <a:schemeClr val="bg1"/>
                    </a:solidFill>
                  </a:rPr>
                  <a:t>th</a:t>
                </a:r>
                <a:r>
                  <a:rPr lang="it-IT" sz="1600" dirty="0">
                    <a:solidFill>
                      <a:schemeClr val="bg1"/>
                    </a:solidFill>
                  </a:rPr>
                  <a:t> x and the </a:t>
                </a:r>
                <a:r>
                  <a:rPr lang="it-IT" sz="1600" dirty="0" err="1">
                    <a:solidFill>
                      <a:schemeClr val="bg1"/>
                    </a:solidFill>
                  </a:rPr>
                  <a:t>closest</a:t>
                </a:r>
                <a:r>
                  <a:rPr lang="it-IT" sz="1600" dirty="0">
                    <a:solidFill>
                      <a:schemeClr val="bg1"/>
                    </a:solidFill>
                  </a:rPr>
                  <a:t> class </a:t>
                </a:r>
                <a:r>
                  <a:rPr lang="it-IT" sz="1600" dirty="0" err="1">
                    <a:solidFill>
                      <a:schemeClr val="bg1"/>
                    </a:solidFill>
                  </a:rPr>
                  <a:t>boundary</a:t>
                </a:r>
                <a:r>
                  <a:rPr lang="it-IT" sz="1600" dirty="0">
                    <a:solidFill>
                      <a:schemeClr val="bg1"/>
                    </a:solidFill>
                  </a:rPr>
                  <a:t> </a:t>
                </a:r>
                <a:r>
                  <a:rPr lang="it-IT" sz="1600" dirty="0" err="1">
                    <a:solidFill>
                      <a:schemeClr val="bg1"/>
                    </a:solidFill>
                  </a:rPr>
                  <a:t>is</a:t>
                </a:r>
                <a:r>
                  <a:rPr lang="it-IT" sz="1600" dirty="0">
                    <a:solidFill>
                      <a:schemeClr val="bg1"/>
                    </a:solidFill>
                  </a:rPr>
                  <a:t> </a:t>
                </a:r>
                <a:r>
                  <a:rPr lang="it-IT" sz="1600" dirty="0" err="1">
                    <a:solidFill>
                      <a:schemeClr val="bg1"/>
                    </a:solidFill>
                  </a:rPr>
                  <a:t>determined</a:t>
                </a:r>
                <a:r>
                  <a:rPr lang="it-IT" sz="1600" dirty="0">
                    <a:solidFill>
                      <a:schemeClr val="bg1"/>
                    </a:solidFill>
                  </a:rPr>
                  <a:t>. The </a:t>
                </a:r>
                <a:r>
                  <a:rPr lang="it-IT" sz="1600" b="1" dirty="0" err="1">
                    <a:solidFill>
                      <a:srgbClr val="F55C21"/>
                    </a:solidFill>
                  </a:rPr>
                  <a:t>attack</a:t>
                </a:r>
                <a:r>
                  <a:rPr lang="it-IT" sz="1600" b="1" dirty="0">
                    <a:solidFill>
                      <a:srgbClr val="F55C21"/>
                    </a:solidFill>
                  </a:rPr>
                  <a:t> </a:t>
                </a:r>
                <a:r>
                  <a:rPr lang="it-IT" sz="1600" b="1" dirty="0" err="1">
                    <a:solidFill>
                      <a:srgbClr val="F55C21"/>
                    </a:solidFill>
                  </a:rPr>
                  <a:t>stops</a:t>
                </a:r>
                <a:r>
                  <a:rPr lang="it-IT" sz="1600" b="1" dirty="0">
                    <a:solidFill>
                      <a:srgbClr val="F55C21"/>
                    </a:solidFill>
                  </a:rPr>
                  <a:t> </a:t>
                </a:r>
                <a:r>
                  <a:rPr lang="it-IT" sz="1600" b="1" dirty="0" err="1">
                    <a:solidFill>
                      <a:srgbClr val="F55C21"/>
                    </a:solidFill>
                  </a:rPr>
                  <a:t>when</a:t>
                </a:r>
                <a:r>
                  <a:rPr lang="it-IT" sz="1600" b="1" dirty="0">
                    <a:solidFill>
                      <a:srgbClr val="F55C21"/>
                    </a:solidFill>
                  </a:rPr>
                  <a:t> the </a:t>
                </a:r>
                <a:r>
                  <a:rPr lang="it-IT" sz="1600" b="1" dirty="0" err="1">
                    <a:solidFill>
                      <a:srgbClr val="F55C21"/>
                    </a:solidFill>
                  </a:rPr>
                  <a:t>actual</a:t>
                </a:r>
                <a:r>
                  <a:rPr lang="it-IT" sz="1600" b="1" dirty="0">
                    <a:solidFill>
                      <a:srgbClr val="F55C21"/>
                    </a:solidFill>
                  </a:rPr>
                  <a:t> class </a:t>
                </a:r>
                <a:r>
                  <a:rPr lang="it-IT" sz="1600" b="1" dirty="0" err="1">
                    <a:solidFill>
                      <a:srgbClr val="F55C21"/>
                    </a:solidFill>
                  </a:rPr>
                  <a:t>given</a:t>
                </a:r>
                <a:r>
                  <a:rPr lang="it-IT" sz="1600" b="1" dirty="0">
                    <a:solidFill>
                      <a:srgbClr val="F55C21"/>
                    </a:solidFill>
                  </a:rPr>
                  <a:t> by the </a:t>
                </a:r>
                <a:r>
                  <a:rPr lang="it-IT" sz="1600" b="1" dirty="0" err="1">
                    <a:solidFill>
                      <a:srgbClr val="F55C21"/>
                    </a:solidFill>
                  </a:rPr>
                  <a:t>classifier</a:t>
                </a:r>
                <a:r>
                  <a:rPr lang="it-IT" sz="1600" b="1" dirty="0">
                    <a:solidFill>
                      <a:srgbClr val="F55C21"/>
                    </a:solidFill>
                  </a:rPr>
                  <a:t> </a:t>
                </a:r>
                <a:r>
                  <a:rPr lang="it-IT" sz="1600" b="1" dirty="0" err="1">
                    <a:solidFill>
                      <a:srgbClr val="F55C21"/>
                    </a:solidFill>
                  </a:rPr>
                  <a:t>changes</a:t>
                </a:r>
                <a:r>
                  <a:rPr lang="it-IT" sz="1600" dirty="0">
                    <a:solidFill>
                      <a:schemeClr val="bg1"/>
                    </a:solidFill>
                  </a:rPr>
                  <a:t>. The paper </a:t>
                </a:r>
                <a:r>
                  <a:rPr lang="it-IT" sz="1600" dirty="0" err="1">
                    <a:solidFill>
                      <a:schemeClr val="bg1"/>
                    </a:solidFill>
                  </a:rPr>
                  <a:t>uses</a:t>
                </a:r>
                <a:r>
                  <a:rPr lang="it-IT" sz="1600" dirty="0">
                    <a:solidFill>
                      <a:schemeClr val="bg1"/>
                    </a:solidFill>
                  </a:rPr>
                  <a:t> </a:t>
                </a:r>
                <a:r>
                  <a:rPr lang="it-IT" sz="1600" dirty="0" err="1">
                    <a:solidFill>
                      <a:schemeClr val="bg1"/>
                    </a:solidFill>
                  </a:rPr>
                  <a:t>both</a:t>
                </a:r>
                <a:r>
                  <a:rPr lang="it-IT" sz="1600" dirty="0">
                    <a:solidFill>
                      <a:schemeClr val="bg1"/>
                    </a:solidFill>
                  </a:rPr>
                  <a:t> the </a:t>
                </a:r>
                <a14:m>
                  <m:oMath xmlns:m="http://schemas.openxmlformats.org/officeDocument/2006/math">
                    <m:sSub>
                      <m:sSubPr>
                        <m:ctrlPr>
                          <a:rPr lang="it-IT" sz="1600" b="0" i="1" smtClean="0">
                            <a:solidFill>
                              <a:schemeClr val="bg1"/>
                            </a:solidFill>
                            <a:latin typeface="Cambria Math" panose="02040503050406030204" pitchFamily="18" charset="0"/>
                          </a:rPr>
                        </m:ctrlPr>
                      </m:sSubPr>
                      <m:e>
                        <m:r>
                          <a:rPr lang="it-IT" sz="1600" b="0" i="1" smtClean="0">
                            <a:solidFill>
                              <a:schemeClr val="bg1"/>
                            </a:solidFill>
                            <a:latin typeface="Cambria Math" panose="02040503050406030204" pitchFamily="18" charset="0"/>
                          </a:rPr>
                          <m:t>𝐿</m:t>
                        </m:r>
                      </m:e>
                      <m:sub>
                        <m:r>
                          <a:rPr lang="it-IT" sz="1600" i="1">
                            <a:solidFill>
                              <a:schemeClr val="bg1"/>
                            </a:solidFill>
                            <a:latin typeface="Cambria Math" panose="02040503050406030204" pitchFamily="18" charset="0"/>
                            <a:ea typeface="Cambria Math" panose="02040503050406030204" pitchFamily="18" charset="0"/>
                          </a:rPr>
                          <m:t>∞</m:t>
                        </m:r>
                      </m:sub>
                    </m:sSub>
                  </m:oMath>
                </a14:m>
                <a:r>
                  <a:rPr lang="it-IT" sz="1600" b="1" dirty="0">
                    <a:solidFill>
                      <a:schemeClr val="bg1"/>
                    </a:solidFill>
                  </a:rPr>
                  <a:t>  </a:t>
                </a:r>
                <a:r>
                  <a:rPr lang="it-IT" sz="1600" dirty="0">
                    <a:solidFill>
                      <a:schemeClr val="bg1"/>
                    </a:solidFill>
                  </a:rPr>
                  <a:t>and </a:t>
                </a:r>
                <a14:m>
                  <m:oMath xmlns:m="http://schemas.openxmlformats.org/officeDocument/2006/math">
                    <m:sSub>
                      <m:sSubPr>
                        <m:ctrlPr>
                          <a:rPr lang="it-IT" sz="1600" i="1">
                            <a:solidFill>
                              <a:schemeClr val="bg1"/>
                            </a:solidFill>
                            <a:latin typeface="Cambria Math" panose="02040503050406030204" pitchFamily="18" charset="0"/>
                          </a:rPr>
                        </m:ctrlPr>
                      </m:sSubPr>
                      <m:e>
                        <m:r>
                          <a:rPr lang="it-IT" sz="1600" i="1">
                            <a:solidFill>
                              <a:schemeClr val="bg1"/>
                            </a:solidFill>
                            <a:latin typeface="Cambria Math" panose="02040503050406030204" pitchFamily="18" charset="0"/>
                          </a:rPr>
                          <m:t>𝐿</m:t>
                        </m:r>
                      </m:e>
                      <m:sub>
                        <m:r>
                          <a:rPr lang="it-IT" sz="1600" b="0" i="1" smtClean="0">
                            <a:solidFill>
                              <a:schemeClr val="bg1"/>
                            </a:solidFill>
                            <a:latin typeface="Cambria Math" panose="02040503050406030204" pitchFamily="18" charset="0"/>
                          </a:rPr>
                          <m:t>2</m:t>
                        </m:r>
                      </m:sub>
                    </m:sSub>
                  </m:oMath>
                </a14:m>
                <a:r>
                  <a:rPr lang="it-IT" sz="1600" b="1" dirty="0">
                    <a:solidFill>
                      <a:schemeClr val="bg1"/>
                    </a:solidFill>
                  </a:rPr>
                  <a:t> </a:t>
                </a:r>
                <a:r>
                  <a:rPr lang="it-IT" sz="1600" dirty="0">
                    <a:solidFill>
                      <a:schemeClr val="bg1"/>
                    </a:solidFill>
                  </a:rPr>
                  <a:t>norm.</a:t>
                </a:r>
                <a:endParaRPr lang="it-IT" sz="1600" b="1" dirty="0">
                  <a:solidFill>
                    <a:schemeClr val="bg1"/>
                  </a:solidFill>
                </a:endParaRPr>
              </a:p>
            </p:txBody>
          </p:sp>
        </mc:Choice>
        <mc:Fallback xmlns="">
          <p:sp>
            <p:nvSpPr>
              <p:cNvPr id="17" name="Segnaposto contenuto 2">
                <a:extLst>
                  <a:ext uri="{FF2B5EF4-FFF2-40B4-BE49-F238E27FC236}">
                    <a16:creationId xmlns:a16="http://schemas.microsoft.com/office/drawing/2014/main" id="{21CEC21B-2451-4809-9DB0-84BBF94D5262}"/>
                  </a:ext>
                </a:extLst>
              </p:cNvPr>
              <p:cNvSpPr txBox="1">
                <a:spLocks noRot="1" noChangeAspect="1" noMove="1" noResize="1" noEditPoints="1" noAdjustHandles="1" noChangeArrowheads="1" noChangeShapeType="1" noTextEdit="1"/>
              </p:cNvSpPr>
              <p:nvPr/>
            </p:nvSpPr>
            <p:spPr>
              <a:xfrm>
                <a:off x="838196" y="3814904"/>
                <a:ext cx="10679837" cy="854477"/>
              </a:xfrm>
              <a:prstGeom prst="rect">
                <a:avLst/>
              </a:prstGeom>
              <a:blipFill>
                <a:blip r:embed="rId10"/>
                <a:stretch>
                  <a:fillRect l="-285" t="-5000" r="-34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6CA6FF9B-4F35-44D7-B89C-0768CD6EE224}"/>
                  </a:ext>
                </a:extLst>
              </p:cNvPr>
              <p:cNvSpPr txBox="1"/>
              <p:nvPr/>
            </p:nvSpPr>
            <p:spPr>
              <a:xfrm>
                <a:off x="9530272" y="1755670"/>
                <a:ext cx="2673658" cy="1846083"/>
              </a:xfrm>
              <a:prstGeom prst="rect">
                <a:avLst/>
              </a:prstGeom>
              <a:noFill/>
              <a:ln>
                <a:solidFill>
                  <a:srgbClr val="BA3B21"/>
                </a:solidFill>
              </a:ln>
            </p:spPr>
            <p:txBody>
              <a:bodyPr wrap="square" rtlCol="0">
                <a:spAutoFit/>
              </a:bodyPr>
              <a:lstStyle/>
              <a:p>
                <a:pPr marL="285750" indent="-285750" algn="just">
                  <a:buClr>
                    <a:srgbClr val="BA3B21"/>
                  </a:buClr>
                  <a:buFont typeface="Wingdings" panose="05000000000000000000" pitchFamily="2" charset="2"/>
                  <a:buChar char="§"/>
                </a:pPr>
                <a:r>
                  <a:rPr lang="it-IT" sz="1200" dirty="0">
                    <a:solidFill>
                      <a:schemeClr val="bg1"/>
                    </a:solidFill>
                  </a:rPr>
                  <a:t>x input image;</a:t>
                </a:r>
              </a:p>
              <a:p>
                <a:pPr marL="285750" indent="-285750" algn="just">
                  <a:buClr>
                    <a:srgbClr val="BA3B21"/>
                  </a:buClr>
                  <a:buFont typeface="Wingdings" panose="05000000000000000000" pitchFamily="2" charset="2"/>
                  <a:buChar char="§"/>
                </a:pPr>
                <a14:m>
                  <m:oMath xmlns:m="http://schemas.openxmlformats.org/officeDocument/2006/math">
                    <m:sSub>
                      <m:sSubPr>
                        <m:ctrlPr>
                          <a:rPr lang="it-IT" sz="120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𝑦</m:t>
                        </m:r>
                      </m:e>
                      <m:sub>
                        <m:r>
                          <a:rPr lang="it-IT" sz="1200" b="0" i="1" smtClean="0">
                            <a:solidFill>
                              <a:schemeClr val="bg1"/>
                            </a:solidFill>
                            <a:latin typeface="Cambria Math" panose="02040503050406030204" pitchFamily="18" charset="0"/>
                          </a:rPr>
                          <m:t>𝑡𝑟𝑢𝑒</m:t>
                        </m:r>
                      </m:sub>
                    </m:sSub>
                    <m:d>
                      <m:dPr>
                        <m:ctrlPr>
                          <a:rPr lang="it-IT" sz="1200" b="0" i="1" smtClean="0">
                            <a:solidFill>
                              <a:schemeClr val="bg1"/>
                            </a:solidFill>
                            <a:latin typeface="Cambria Math" panose="02040503050406030204" pitchFamily="18" charset="0"/>
                          </a:rPr>
                        </m:ctrlPr>
                      </m:dPr>
                      <m:e>
                        <m:r>
                          <a:rPr lang="it-IT" sz="1200" b="0" i="1" smtClean="0">
                            <a:solidFill>
                              <a:schemeClr val="bg1"/>
                            </a:solidFill>
                            <a:latin typeface="Cambria Math" panose="02040503050406030204" pitchFamily="18" charset="0"/>
                          </a:rPr>
                          <m:t>𝑥</m:t>
                        </m:r>
                      </m:e>
                    </m:d>
                  </m:oMath>
                </a14:m>
                <a:r>
                  <a:rPr lang="it-IT" sz="1200" dirty="0">
                    <a:solidFill>
                      <a:schemeClr val="bg1"/>
                    </a:solidFill>
                  </a:rPr>
                  <a:t> one-hot </a:t>
                </a:r>
                <a:r>
                  <a:rPr lang="it-IT" sz="1200" dirty="0" err="1">
                    <a:solidFill>
                      <a:schemeClr val="bg1"/>
                    </a:solidFill>
                  </a:rPr>
                  <a:t>encoding</a:t>
                </a:r>
                <a:r>
                  <a:rPr lang="it-IT" sz="1200" dirty="0">
                    <a:solidFill>
                      <a:schemeClr val="bg1"/>
                    </a:solidFill>
                  </a:rPr>
                  <a:t> of the </a:t>
                </a:r>
                <a:r>
                  <a:rPr lang="it-IT" sz="1200" dirty="0" err="1">
                    <a:solidFill>
                      <a:schemeClr val="bg1"/>
                    </a:solidFill>
                  </a:rPr>
                  <a:t>true</a:t>
                </a:r>
                <a:r>
                  <a:rPr lang="it-IT" sz="1200" dirty="0">
                    <a:solidFill>
                      <a:schemeClr val="bg1"/>
                    </a:solidFill>
                  </a:rPr>
                  <a:t> class;</a:t>
                </a:r>
              </a:p>
              <a:p>
                <a:pPr marL="285750" indent="-285750" algn="just">
                  <a:buClr>
                    <a:srgbClr val="BA3B21"/>
                  </a:buClr>
                  <a:buFont typeface="Wingdings" panose="05000000000000000000" pitchFamily="2" charset="2"/>
                  <a:buChar char="§"/>
                </a:pPr>
                <a14:m>
                  <m:oMath xmlns:m="http://schemas.openxmlformats.org/officeDocument/2006/math">
                    <m:sSub>
                      <m:sSubPr>
                        <m:ctrlPr>
                          <a:rPr lang="it-IT" sz="120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 </m:t>
                        </m:r>
                        <m:r>
                          <a:rPr lang="it-IT" sz="1200" i="1">
                            <a:solidFill>
                              <a:schemeClr val="bg1"/>
                            </a:solidFill>
                            <a:latin typeface="Cambria Math" panose="02040503050406030204" pitchFamily="18" charset="0"/>
                            <a:ea typeface="Cambria Math" panose="02040503050406030204" pitchFamily="18" charset="0"/>
                          </a:rPr>
                          <m:t>𝐽</m:t>
                        </m:r>
                      </m:e>
                      <m:sub>
                        <m:r>
                          <a:rPr lang="it-IT" sz="1200" i="1">
                            <a:solidFill>
                              <a:schemeClr val="bg1"/>
                            </a:solidFill>
                            <a:latin typeface="Cambria Math" panose="02040503050406030204" pitchFamily="18" charset="0"/>
                            <a:ea typeface="Cambria Math" panose="02040503050406030204" pitchFamily="18" charset="0"/>
                          </a:rPr>
                          <m:t>𝑐𝑙𝑠</m:t>
                        </m:r>
                      </m:sub>
                    </m:sSub>
                    <m:d>
                      <m:dPr>
                        <m:ctrlPr>
                          <a:rPr lang="it-IT" sz="1200" i="1">
                            <a:solidFill>
                              <a:schemeClr val="bg1"/>
                            </a:solidFill>
                            <a:latin typeface="Cambria Math" panose="02040503050406030204" pitchFamily="18" charset="0"/>
                            <a:ea typeface="Cambria Math" panose="02040503050406030204" pitchFamily="18" charset="0"/>
                          </a:rPr>
                        </m:ctrlPr>
                      </m:dPr>
                      <m:e>
                        <m:sSubSup>
                          <m:sSubSupPr>
                            <m:ctrlPr>
                              <a:rPr lang="it-IT" sz="1200" i="1" smtClean="0">
                                <a:solidFill>
                                  <a:schemeClr val="bg1"/>
                                </a:solidFill>
                                <a:latin typeface="Cambria Math" panose="02040503050406030204" pitchFamily="18" charset="0"/>
                                <a:ea typeface="Cambria Math" panose="02040503050406030204" pitchFamily="18" charset="0"/>
                              </a:rPr>
                            </m:ctrlPr>
                          </m:sSubSupPr>
                          <m:e>
                            <m:r>
                              <a:rPr lang="it-IT" sz="1200" b="0" i="1" smtClean="0">
                                <a:solidFill>
                                  <a:schemeClr val="bg1"/>
                                </a:solidFill>
                                <a:latin typeface="Cambria Math" panose="02040503050406030204" pitchFamily="18" charset="0"/>
                                <a:ea typeface="Cambria Math" panose="02040503050406030204" pitchFamily="18" charset="0"/>
                              </a:rPr>
                              <m:t>𝑥</m:t>
                            </m:r>
                          </m:e>
                          <m:sub>
                            <m:r>
                              <a:rPr lang="it-IT" sz="1200" b="0" i="1" smtClean="0">
                                <a:solidFill>
                                  <a:schemeClr val="bg1"/>
                                </a:solidFill>
                                <a:latin typeface="Cambria Math" panose="02040503050406030204" pitchFamily="18" charset="0"/>
                                <a:ea typeface="Cambria Math" panose="02040503050406030204" pitchFamily="18" charset="0"/>
                              </a:rPr>
                              <m:t>𝑛</m:t>
                            </m:r>
                          </m:sub>
                          <m:sup>
                            <m:r>
                              <a:rPr lang="it-IT" sz="1200" b="0" i="1" smtClean="0">
                                <a:solidFill>
                                  <a:schemeClr val="bg1"/>
                                </a:solidFill>
                                <a:latin typeface="Cambria Math" panose="02040503050406030204" pitchFamily="18" charset="0"/>
                                <a:ea typeface="Cambria Math" panose="02040503050406030204" pitchFamily="18" charset="0"/>
                              </a:rPr>
                              <m:t>𝑎𝑑𝑣</m:t>
                            </m:r>
                          </m:sup>
                        </m:sSubSup>
                        <m:r>
                          <a:rPr lang="it-IT" sz="1200" i="1">
                            <a:solidFill>
                              <a:schemeClr val="bg1"/>
                            </a:solidFill>
                            <a:latin typeface="Cambria Math" panose="02040503050406030204" pitchFamily="18" charset="0"/>
                            <a:ea typeface="Cambria Math" panose="02040503050406030204" pitchFamily="18" charset="0"/>
                          </a:rPr>
                          <m:t>, </m:t>
                        </m:r>
                        <m:sSub>
                          <m:sSubPr>
                            <m:ctrlPr>
                              <a:rPr lang="it-IT" sz="1200" i="1">
                                <a:solidFill>
                                  <a:schemeClr val="bg1"/>
                                </a:solidFill>
                                <a:latin typeface="Cambria Math" panose="02040503050406030204" pitchFamily="18" charset="0"/>
                                <a:ea typeface="Cambria Math" panose="02040503050406030204" pitchFamily="18" charset="0"/>
                              </a:rPr>
                            </m:ctrlPr>
                          </m:sSubPr>
                          <m:e>
                            <m:r>
                              <a:rPr lang="it-IT" sz="1200" i="1">
                                <a:solidFill>
                                  <a:schemeClr val="bg1"/>
                                </a:solidFill>
                                <a:latin typeface="Cambria Math" panose="02040503050406030204" pitchFamily="18" charset="0"/>
                                <a:ea typeface="Cambria Math" panose="02040503050406030204" pitchFamily="18" charset="0"/>
                              </a:rPr>
                              <m:t>𝑦</m:t>
                            </m:r>
                          </m:e>
                          <m:sub>
                            <m:r>
                              <a:rPr lang="it-IT" sz="1200" i="1">
                                <a:solidFill>
                                  <a:schemeClr val="bg1"/>
                                </a:solidFill>
                                <a:latin typeface="Cambria Math" panose="02040503050406030204" pitchFamily="18" charset="0"/>
                                <a:ea typeface="Cambria Math" panose="02040503050406030204" pitchFamily="18" charset="0"/>
                              </a:rPr>
                              <m:t>𝑡𝑟𝑢𝑒</m:t>
                            </m:r>
                          </m:sub>
                        </m:sSub>
                        <m:d>
                          <m:dPr>
                            <m:ctrlPr>
                              <a:rPr lang="it-IT" sz="1200" i="1">
                                <a:solidFill>
                                  <a:schemeClr val="bg1"/>
                                </a:solidFill>
                                <a:latin typeface="Cambria Math" panose="02040503050406030204" pitchFamily="18" charset="0"/>
                                <a:ea typeface="Cambria Math" panose="02040503050406030204" pitchFamily="18" charset="0"/>
                              </a:rPr>
                            </m:ctrlPr>
                          </m:dPr>
                          <m:e>
                            <m:r>
                              <a:rPr lang="it-IT" sz="1200" i="1">
                                <a:solidFill>
                                  <a:schemeClr val="bg1"/>
                                </a:solidFill>
                                <a:latin typeface="Cambria Math" panose="02040503050406030204" pitchFamily="18" charset="0"/>
                                <a:ea typeface="Cambria Math" panose="02040503050406030204" pitchFamily="18" charset="0"/>
                              </a:rPr>
                              <m:t>𝑥</m:t>
                            </m:r>
                          </m:e>
                        </m:d>
                      </m:e>
                    </m:d>
                  </m:oMath>
                </a14:m>
                <a:r>
                  <a:rPr lang="it-IT" sz="1200" dirty="0">
                    <a:solidFill>
                      <a:schemeClr val="bg1"/>
                    </a:solidFill>
                  </a:rPr>
                  <a:t> cost </a:t>
                </a:r>
                <a:r>
                  <a:rPr lang="it-IT" sz="1200" dirty="0" err="1">
                    <a:solidFill>
                      <a:schemeClr val="bg1"/>
                    </a:solidFill>
                  </a:rPr>
                  <a:t>function</a:t>
                </a:r>
                <a:r>
                  <a:rPr lang="it-IT" sz="1200" dirty="0">
                    <a:solidFill>
                      <a:schemeClr val="bg1"/>
                    </a:solidFill>
                  </a:rPr>
                  <a:t> of the </a:t>
                </a:r>
                <a:r>
                  <a:rPr lang="it-IT" sz="1200" dirty="0" err="1">
                    <a:solidFill>
                      <a:schemeClr val="bg1"/>
                    </a:solidFill>
                  </a:rPr>
                  <a:t>classifier</a:t>
                </a:r>
                <a:r>
                  <a:rPr lang="it-IT" sz="1200" dirty="0">
                    <a:solidFill>
                      <a:schemeClr val="bg1"/>
                    </a:solidFill>
                  </a:rPr>
                  <a:t>;</a:t>
                </a:r>
              </a:p>
              <a:p>
                <a:pPr marL="285750" indent="-285750" algn="just">
                  <a:buClr>
                    <a:srgbClr val="BA3B21"/>
                  </a:buClr>
                  <a:buFont typeface="Wingdings" panose="05000000000000000000" pitchFamily="2" charset="2"/>
                  <a:buChar char="§"/>
                </a:pPr>
                <a14:m>
                  <m:oMath xmlns:m="http://schemas.openxmlformats.org/officeDocument/2006/math">
                    <m:r>
                      <m:rPr>
                        <m:sty m:val="p"/>
                      </m:rPr>
                      <a:rPr lang="el-GR" sz="1200" i="1" smtClean="0">
                        <a:solidFill>
                          <a:schemeClr val="bg1"/>
                        </a:solidFill>
                        <a:latin typeface="Cambria Math" panose="02040503050406030204" pitchFamily="18" charset="0"/>
                        <a:ea typeface="Cambria Math" panose="02040503050406030204" pitchFamily="18" charset="0"/>
                      </a:rPr>
                      <m:t>σ</m:t>
                    </m:r>
                    <m:r>
                      <a:rPr lang="el-GR" sz="1200" i="1" smtClean="0">
                        <a:solidFill>
                          <a:schemeClr val="bg1"/>
                        </a:solidFill>
                        <a:latin typeface="Cambria Math" panose="02040503050406030204" pitchFamily="18" charset="0"/>
                        <a:ea typeface="Cambria Math" panose="02040503050406030204" pitchFamily="18" charset="0"/>
                      </a:rPr>
                      <m:t>∈[0, 1]</m:t>
                    </m:r>
                  </m:oMath>
                </a14:m>
                <a:r>
                  <a:rPr lang="it-IT" sz="1200" dirty="0">
                    <a:solidFill>
                      <a:schemeClr val="bg1"/>
                    </a:solidFill>
                  </a:rPr>
                  <a:t> </a:t>
                </a:r>
                <a:r>
                  <a:rPr lang="it-IT" sz="1200" dirty="0" err="1">
                    <a:solidFill>
                      <a:schemeClr val="bg1"/>
                    </a:solidFill>
                  </a:rPr>
                  <a:t>hyperparameter</a:t>
                </a:r>
                <a:r>
                  <a:rPr lang="it-IT" sz="1200" dirty="0">
                    <a:solidFill>
                      <a:schemeClr val="bg1"/>
                    </a:solidFill>
                  </a:rPr>
                  <a:t> </a:t>
                </a:r>
                <a:r>
                  <a:rPr lang="it-IT" sz="1200" dirty="0" err="1">
                    <a:solidFill>
                      <a:schemeClr val="bg1"/>
                    </a:solidFill>
                  </a:rPr>
                  <a:t>that</a:t>
                </a:r>
                <a:r>
                  <a:rPr lang="it-IT" sz="1200" dirty="0">
                    <a:solidFill>
                      <a:schemeClr val="bg1"/>
                    </a:solidFill>
                  </a:rPr>
                  <a:t> works </a:t>
                </a:r>
                <a:r>
                  <a:rPr lang="it-IT" sz="1200" dirty="0" err="1">
                    <a:solidFill>
                      <a:schemeClr val="bg1"/>
                    </a:solidFill>
                  </a:rPr>
                  <a:t>as</a:t>
                </a:r>
                <a:r>
                  <a:rPr lang="it-IT" sz="1200" dirty="0">
                    <a:solidFill>
                      <a:schemeClr val="bg1"/>
                    </a:solidFill>
                  </a:rPr>
                  <a:t> a </a:t>
                </a:r>
                <a:r>
                  <a:rPr lang="it-IT" sz="1200" dirty="0" err="1">
                    <a:solidFill>
                      <a:schemeClr val="bg1"/>
                    </a:solidFill>
                  </a:rPr>
                  <a:t>tradeoff</a:t>
                </a:r>
                <a:r>
                  <a:rPr lang="it-IT" sz="1200" dirty="0">
                    <a:solidFill>
                      <a:schemeClr val="bg1"/>
                    </a:solidFill>
                  </a:rPr>
                  <a:t>;</a:t>
                </a:r>
              </a:p>
              <a:p>
                <a:pPr marL="285750" indent="-285750" algn="just">
                  <a:buClr>
                    <a:srgbClr val="BA3B21"/>
                  </a:buClr>
                  <a:buFont typeface="Wingdings" panose="05000000000000000000" pitchFamily="2" charset="2"/>
                  <a:buChar char="§"/>
                </a:pPr>
                <a:r>
                  <a:rPr lang="it-IT" sz="1200" dirty="0">
                    <a:solidFill>
                      <a:schemeClr val="bg1"/>
                    </a:solidFill>
                  </a:rPr>
                  <a:t> </a:t>
                </a:r>
                <a14:m>
                  <m:oMath xmlns:m="http://schemas.openxmlformats.org/officeDocument/2006/math">
                    <m:sSub>
                      <m:sSubPr>
                        <m:ctrlPr>
                          <a:rPr lang="it-IT" sz="1200" i="1">
                            <a:solidFill>
                              <a:schemeClr val="bg1"/>
                            </a:solidFill>
                            <a:latin typeface="Cambria Math" panose="02040503050406030204" pitchFamily="18" charset="0"/>
                            <a:ea typeface="Cambria Math" panose="02040503050406030204" pitchFamily="18" charset="0"/>
                          </a:rPr>
                        </m:ctrlPr>
                      </m:sSubPr>
                      <m:e>
                        <m:r>
                          <a:rPr lang="it-IT" sz="1200" i="1">
                            <a:solidFill>
                              <a:schemeClr val="bg1"/>
                            </a:solidFill>
                            <a:latin typeface="Cambria Math" panose="02040503050406030204" pitchFamily="18" charset="0"/>
                            <a:ea typeface="Cambria Math" panose="02040503050406030204" pitchFamily="18" charset="0"/>
                          </a:rPr>
                          <m:t>𝐽</m:t>
                        </m:r>
                      </m:e>
                      <m:sub>
                        <m:r>
                          <a:rPr lang="it-IT" sz="1200" b="0" i="1" smtClean="0">
                            <a:solidFill>
                              <a:schemeClr val="bg1"/>
                            </a:solidFill>
                            <a:latin typeface="Cambria Math" panose="02040503050406030204" pitchFamily="18" charset="0"/>
                            <a:ea typeface="Cambria Math" panose="02040503050406030204" pitchFamily="18" charset="0"/>
                          </a:rPr>
                          <m:t>𝑑𝑒𝑡</m:t>
                        </m:r>
                      </m:sub>
                    </m:sSub>
                    <m:d>
                      <m:dPr>
                        <m:ctrlPr>
                          <a:rPr lang="it-IT" sz="1200" i="1">
                            <a:solidFill>
                              <a:schemeClr val="bg1"/>
                            </a:solidFill>
                            <a:latin typeface="Cambria Math" panose="02040503050406030204" pitchFamily="18" charset="0"/>
                            <a:ea typeface="Cambria Math" panose="02040503050406030204" pitchFamily="18" charset="0"/>
                          </a:rPr>
                        </m:ctrlPr>
                      </m:dPr>
                      <m:e>
                        <m:r>
                          <a:rPr lang="it-IT" sz="1200" i="1">
                            <a:solidFill>
                              <a:schemeClr val="bg1"/>
                            </a:solidFill>
                            <a:latin typeface="Cambria Math" panose="02040503050406030204" pitchFamily="18" charset="0"/>
                            <a:ea typeface="Cambria Math" panose="02040503050406030204" pitchFamily="18" charset="0"/>
                          </a:rPr>
                          <m:t>𝑥</m:t>
                        </m:r>
                        <m:r>
                          <a:rPr lang="it-IT" sz="1200" i="1">
                            <a:solidFill>
                              <a:schemeClr val="bg1"/>
                            </a:solidFill>
                            <a:latin typeface="Cambria Math" panose="02040503050406030204" pitchFamily="18" charset="0"/>
                            <a:ea typeface="Cambria Math" panose="02040503050406030204" pitchFamily="18" charset="0"/>
                          </a:rPr>
                          <m:t>, 1</m:t>
                        </m:r>
                      </m:e>
                    </m:d>
                  </m:oMath>
                </a14:m>
                <a:r>
                  <a:rPr lang="it-IT" sz="1200" dirty="0">
                    <a:solidFill>
                      <a:schemeClr val="bg1"/>
                    </a:solidFill>
                  </a:rPr>
                  <a:t> cost </a:t>
                </a:r>
                <a:r>
                  <a:rPr lang="it-IT" sz="1200" dirty="0" err="1">
                    <a:solidFill>
                      <a:schemeClr val="bg1"/>
                    </a:solidFill>
                  </a:rPr>
                  <a:t>function</a:t>
                </a:r>
                <a:r>
                  <a:rPr lang="it-IT" sz="1200" dirty="0">
                    <a:solidFill>
                      <a:schemeClr val="bg1"/>
                    </a:solidFill>
                  </a:rPr>
                  <a:t> of the detector.</a:t>
                </a:r>
              </a:p>
            </p:txBody>
          </p:sp>
        </mc:Choice>
        <mc:Fallback xmlns="">
          <p:sp>
            <p:nvSpPr>
              <p:cNvPr id="18" name="CasellaDiTesto 17">
                <a:extLst>
                  <a:ext uri="{FF2B5EF4-FFF2-40B4-BE49-F238E27FC236}">
                    <a16:creationId xmlns:a16="http://schemas.microsoft.com/office/drawing/2014/main" id="{6CA6FF9B-4F35-44D7-B89C-0768CD6EE224}"/>
                  </a:ext>
                </a:extLst>
              </p:cNvPr>
              <p:cNvSpPr txBox="1">
                <a:spLocks noRot="1" noChangeAspect="1" noMove="1" noResize="1" noEditPoints="1" noAdjustHandles="1" noChangeArrowheads="1" noChangeShapeType="1" noTextEdit="1"/>
              </p:cNvSpPr>
              <p:nvPr/>
            </p:nvSpPr>
            <p:spPr>
              <a:xfrm>
                <a:off x="9530272" y="1755670"/>
                <a:ext cx="2673658" cy="1846083"/>
              </a:xfrm>
              <a:prstGeom prst="rect">
                <a:avLst/>
              </a:prstGeom>
              <a:blipFill>
                <a:blip r:embed="rId11"/>
                <a:stretch>
                  <a:fillRect b="-984"/>
                </a:stretch>
              </a:blipFill>
              <a:ln>
                <a:solidFill>
                  <a:srgbClr val="BA3B2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Segnaposto contenuto 2">
                <a:extLst>
                  <a:ext uri="{FF2B5EF4-FFF2-40B4-BE49-F238E27FC236}">
                    <a16:creationId xmlns:a16="http://schemas.microsoft.com/office/drawing/2014/main" id="{FCF84349-F4F0-4112-A0AE-FE4204B7490A}"/>
                  </a:ext>
                </a:extLst>
              </p:cNvPr>
              <p:cNvSpPr txBox="1">
                <a:spLocks/>
              </p:cNvSpPr>
              <p:nvPr/>
            </p:nvSpPr>
            <p:spPr>
              <a:xfrm>
                <a:off x="1566168" y="5748731"/>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0</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rPr>
                        <m:t>𝑥</m:t>
                      </m:r>
                    </m:oMath>
                  </m:oMathPara>
                </a14:m>
                <a:endParaRPr lang="it-IT" sz="1600" dirty="0">
                  <a:solidFill>
                    <a:schemeClr val="bg1"/>
                  </a:solidFill>
                </a:endParaRPr>
              </a:p>
            </p:txBody>
          </p:sp>
        </mc:Choice>
        <mc:Fallback xmlns="">
          <p:sp>
            <p:nvSpPr>
              <p:cNvPr id="19" name="Segnaposto contenuto 2">
                <a:extLst>
                  <a:ext uri="{FF2B5EF4-FFF2-40B4-BE49-F238E27FC236}">
                    <a16:creationId xmlns:a16="http://schemas.microsoft.com/office/drawing/2014/main" id="{FCF84349-F4F0-4112-A0AE-FE4204B7490A}"/>
                  </a:ext>
                </a:extLst>
              </p:cNvPr>
              <p:cNvSpPr txBox="1">
                <a:spLocks noRot="1" noChangeAspect="1" noMove="1" noResize="1" noEditPoints="1" noAdjustHandles="1" noChangeArrowheads="1" noChangeShapeType="1" noTextEdit="1"/>
              </p:cNvSpPr>
              <p:nvPr/>
            </p:nvSpPr>
            <p:spPr>
              <a:xfrm>
                <a:off x="1566168" y="5748731"/>
                <a:ext cx="1239174" cy="380261"/>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Segnaposto contenuto 2">
                <a:extLst>
                  <a:ext uri="{FF2B5EF4-FFF2-40B4-BE49-F238E27FC236}">
                    <a16:creationId xmlns:a16="http://schemas.microsoft.com/office/drawing/2014/main" id="{8738E946-6D3E-4E6A-BDE6-490639308865}"/>
                  </a:ext>
                </a:extLst>
              </p:cNvPr>
              <p:cNvSpPr txBox="1">
                <a:spLocks/>
              </p:cNvSpPr>
              <p:nvPr/>
            </p:nvSpPr>
            <p:spPr>
              <a:xfrm>
                <a:off x="2805341" y="5676480"/>
                <a:ext cx="8304321"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r>
                            <a:rPr lang="it-IT" sz="1600" b="0" i="1" smtClean="0">
                              <a:solidFill>
                                <a:schemeClr val="bg1"/>
                              </a:solidFill>
                              <a:latin typeface="Cambria Math" panose="02040503050406030204" pitchFamily="18" charset="0"/>
                            </a:rPr>
                            <m:t>+1</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𝐶𝑙𝑖𝑝</m:t>
                          </m:r>
                        </m:e>
                        <m:sub>
                          <m:r>
                            <a:rPr lang="it-IT" sz="1600" b="0" i="1" smtClean="0">
                              <a:solidFill>
                                <a:schemeClr val="bg1"/>
                              </a:solidFill>
                              <a:latin typeface="Cambria Math" panose="02040503050406030204" pitchFamily="18" charset="0"/>
                            </a:rPr>
                            <m:t>𝑥</m:t>
                          </m:r>
                        </m:sub>
                        <m:sup>
                          <m:r>
                            <a:rPr lang="it-IT" sz="1600" b="0" i="1" smtClean="0">
                              <a:solidFill>
                                <a:schemeClr val="bg1"/>
                              </a:solidFill>
                              <a:latin typeface="Cambria Math" panose="02040503050406030204" pitchFamily="18" charset="0"/>
                              <a:ea typeface="Cambria Math" panose="02040503050406030204" pitchFamily="18" charset="0"/>
                            </a:rPr>
                            <m:t>𝜀</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ea typeface="Cambria Math" panose="02040503050406030204" pitchFamily="18" charset="0"/>
                        </a:rPr>
                        <m:t>𝛼</m:t>
                      </m:r>
                      <m:d>
                        <m:dPr>
                          <m:ctrlPr>
                            <a:rPr lang="it-IT" sz="1600" b="0" i="1" smtClean="0">
                              <a:solidFill>
                                <a:schemeClr val="bg1"/>
                              </a:solidFill>
                              <a:latin typeface="Cambria Math" panose="02040503050406030204" pitchFamily="18" charset="0"/>
                              <a:ea typeface="Cambria Math" panose="02040503050406030204" pitchFamily="18" charset="0"/>
                            </a:rPr>
                          </m:ctrlPr>
                        </m:dPr>
                        <m:e>
                          <m:d>
                            <m:dPr>
                              <m:ctrlPr>
                                <a:rPr lang="it-IT" sz="1600" i="1">
                                  <a:solidFill>
                                    <a:schemeClr val="bg1"/>
                                  </a:solidFill>
                                  <a:latin typeface="Cambria Math" panose="02040503050406030204" pitchFamily="18" charset="0"/>
                                  <a:ea typeface="Cambria Math" panose="02040503050406030204" pitchFamily="18" charset="0"/>
                                </a:rPr>
                              </m:ctrlPr>
                            </m:dPr>
                            <m:e>
                              <m:r>
                                <a:rPr lang="it-IT" sz="1600">
                                  <a:solidFill>
                                    <a:schemeClr val="bg1"/>
                                  </a:solidFill>
                                  <a:latin typeface="Cambria Math" panose="02040503050406030204" pitchFamily="18" charset="0"/>
                                  <a:ea typeface="Cambria Math" panose="02040503050406030204" pitchFamily="18" charset="0"/>
                                </a:rPr>
                                <m:t>1−</m:t>
                              </m:r>
                              <m:r>
                                <m:rPr>
                                  <m:sty m:val="p"/>
                                </m:rPr>
                                <a:rPr lang="el-GR" sz="1600" i="1">
                                  <a:solidFill>
                                    <a:schemeClr val="bg1"/>
                                  </a:solidFill>
                                  <a:latin typeface="Cambria Math" panose="02040503050406030204" pitchFamily="18" charset="0"/>
                                  <a:ea typeface="Cambria Math" panose="02040503050406030204" pitchFamily="18" charset="0"/>
                                </a:rPr>
                                <m:t>σ</m:t>
                              </m:r>
                            </m:e>
                          </m:d>
                          <m:sSub>
                            <m:sSubPr>
                              <m:ctrlPr>
                                <a:rPr lang="it-IT" sz="1600" i="1">
                                  <a:solidFill>
                                    <a:schemeClr val="bg1"/>
                                  </a:solidFill>
                                  <a:latin typeface="Cambria Math" panose="02040503050406030204" pitchFamily="18" charset="0"/>
                                  <a:ea typeface="Cambria Math" panose="02040503050406030204" pitchFamily="18" charset="0"/>
                                </a:rPr>
                              </m:ctrlPr>
                            </m:sSubPr>
                            <m:e>
                              <m:r>
                                <m:rPr>
                                  <m:sty m:val="p"/>
                                </m:rPr>
                                <a:rPr lang="it-IT" sz="1600" b="0" i="0" smtClean="0">
                                  <a:solidFill>
                                    <a:schemeClr val="bg1"/>
                                  </a:solidFill>
                                  <a:latin typeface="Cambria Math" panose="02040503050406030204" pitchFamily="18" charset="0"/>
                                  <a:ea typeface="Cambria Math" panose="02040503050406030204" pitchFamily="18" charset="0"/>
                                </a:rPr>
                                <m:t>sgn</m:t>
                              </m:r>
                              <m:r>
                                <a:rPr lang="it-IT" sz="1600" b="0" i="1" smtClean="0">
                                  <a:solidFill>
                                    <a:schemeClr val="bg1"/>
                                  </a:solidFill>
                                  <a:latin typeface="Cambria Math" panose="02040503050406030204" pitchFamily="18" charset="0"/>
                                  <a:ea typeface="Cambria Math" panose="02040503050406030204" pitchFamily="18" charset="0"/>
                                </a:rPr>
                                <m:t>⁡(</m:t>
                              </m:r>
                              <m:sSub>
                                <m:sSubPr>
                                  <m:ctrlPr>
                                    <a:rPr lang="it-IT" sz="1600" b="0" i="1" smtClean="0">
                                      <a:solidFill>
                                        <a:schemeClr val="bg1"/>
                                      </a:solidFill>
                                      <a:latin typeface="Cambria Math" panose="02040503050406030204" pitchFamily="18" charset="0"/>
                                      <a:ea typeface="Cambria Math" panose="02040503050406030204" pitchFamily="18" charset="0"/>
                                    </a:rPr>
                                  </m:ctrlPr>
                                </m:sSubPr>
                                <m:e>
                                  <m:r>
                                    <m:rPr>
                                      <m:sty m:val="p"/>
                                    </m:rPr>
                                    <a:rPr lang="it-IT" sz="1600" b="0" i="1" smtClean="0">
                                      <a:solidFill>
                                        <a:schemeClr val="bg1"/>
                                      </a:solidFill>
                                      <a:latin typeface="Cambria Math" panose="02040503050406030204" pitchFamily="18" charset="0"/>
                                      <a:ea typeface="Cambria Math" panose="02040503050406030204" pitchFamily="18" charset="0"/>
                                    </a:rPr>
                                    <m:t>∇</m:t>
                                  </m:r>
                                </m:e>
                                <m:sub>
                                  <m:r>
                                    <a:rPr lang="it-IT" sz="1600" b="0" i="1" smtClean="0">
                                      <a:solidFill>
                                        <a:schemeClr val="bg1"/>
                                      </a:solidFill>
                                      <a:latin typeface="Cambria Math" panose="02040503050406030204" pitchFamily="18" charset="0"/>
                                      <a:ea typeface="Cambria Math" panose="02040503050406030204" pitchFamily="18" charset="0"/>
                                    </a:rPr>
                                    <m:t>𝑥</m:t>
                                  </m:r>
                                </m:sub>
                              </m:sSub>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𝑐𝑙𝑠</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smtClean="0">
                                      <a:solidFill>
                                        <a:schemeClr val="bg1"/>
                                      </a:solidFill>
                                      <a:latin typeface="Cambria Math" panose="02040503050406030204" pitchFamily="18" charset="0"/>
                                      <a:ea typeface="Cambria Math" panose="02040503050406030204" pitchFamily="18" charset="0"/>
                                    </a:rPr>
                                  </m:ctrlPr>
                                </m:sSubSupPr>
                                <m:e>
                                  <m:r>
                                    <a:rPr lang="it-IT" sz="1600" b="0" i="1" smtClean="0">
                                      <a:solidFill>
                                        <a:schemeClr val="bg1"/>
                                      </a:solidFill>
                                      <a:latin typeface="Cambria Math" panose="02040503050406030204" pitchFamily="18" charset="0"/>
                                      <a:ea typeface="Cambria Math" panose="02040503050406030204" pitchFamily="18" charset="0"/>
                                    </a:rPr>
                                    <m:t>𝑥</m:t>
                                  </m:r>
                                </m:e>
                                <m:sub>
                                  <m:r>
                                    <a:rPr lang="it-IT" sz="1600" b="0" i="1" smtClean="0">
                                      <a:solidFill>
                                        <a:schemeClr val="bg1"/>
                                      </a:solidFill>
                                      <a:latin typeface="Cambria Math" panose="02040503050406030204" pitchFamily="18" charset="0"/>
                                      <a:ea typeface="Cambria Math" panose="02040503050406030204" pitchFamily="18" charset="0"/>
                                    </a:rPr>
                                    <m:t>𝑛</m:t>
                                  </m:r>
                                </m:sub>
                                <m:sup>
                                  <m:r>
                                    <a:rPr lang="it-IT" sz="1600" b="0" i="1" smtClean="0">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m:t>
                              </m:r>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𝑦</m:t>
                                  </m:r>
                                </m:e>
                                <m:sub>
                                  <m:r>
                                    <a:rPr lang="it-IT" sz="1600" i="1">
                                      <a:solidFill>
                                        <a:schemeClr val="bg1"/>
                                      </a:solidFill>
                                      <a:latin typeface="Cambria Math" panose="02040503050406030204" pitchFamily="18" charset="0"/>
                                      <a:ea typeface="Cambria Math" panose="02040503050406030204" pitchFamily="18" charset="0"/>
                                    </a:rPr>
                                    <m:t>𝑡𝑟𝑢𝑒</m:t>
                                  </m:r>
                                </m:sub>
                              </m:sSub>
                              <m:d>
                                <m:dPr>
                                  <m:ctrlPr>
                                    <a:rPr lang="it-IT" sz="1600" i="1">
                                      <a:solidFill>
                                        <a:schemeClr val="bg1"/>
                                      </a:solidFill>
                                      <a:latin typeface="Cambria Math" panose="02040503050406030204" pitchFamily="18" charset="0"/>
                                      <a:ea typeface="Cambria Math" panose="02040503050406030204" pitchFamily="18" charset="0"/>
                                    </a:rPr>
                                  </m:ctrlPr>
                                </m:dPr>
                                <m:e>
                                  <m:r>
                                    <a:rPr lang="it-IT" sz="1600" i="1">
                                      <a:solidFill>
                                        <a:schemeClr val="bg1"/>
                                      </a:solidFill>
                                      <a:latin typeface="Cambria Math" panose="02040503050406030204" pitchFamily="18" charset="0"/>
                                      <a:ea typeface="Cambria Math" panose="02040503050406030204" pitchFamily="18" charset="0"/>
                                    </a:rPr>
                                    <m:t>𝑥</m:t>
                                  </m:r>
                                </m:e>
                              </m:d>
                            </m:e>
                          </m:d>
                        </m:e>
                      </m:d>
                      <m:r>
                        <a:rPr lang="it-IT" sz="1600" i="1">
                          <a:solidFill>
                            <a:schemeClr val="bg1"/>
                          </a:solidFill>
                          <a:latin typeface="Cambria Math" panose="02040503050406030204" pitchFamily="18" charset="0"/>
                          <a:ea typeface="Cambria Math" panose="02040503050406030204" pitchFamily="18" charset="0"/>
                        </a:rPr>
                        <m:t>+</m:t>
                      </m:r>
                      <m:r>
                        <a:rPr lang="it-IT" sz="1600" i="1">
                          <a:solidFill>
                            <a:schemeClr val="bg1"/>
                          </a:solidFill>
                          <a:latin typeface="Cambria Math" panose="02040503050406030204" pitchFamily="18" charset="0"/>
                          <a:ea typeface="Cambria Math" panose="02040503050406030204" pitchFamily="18" charset="0"/>
                        </a:rPr>
                        <m:t>𝜎</m:t>
                      </m:r>
                      <m:func>
                        <m:funcPr>
                          <m:ctrlPr>
                            <a:rPr lang="it-IT" sz="1600" b="0" i="1" smtClean="0">
                              <a:solidFill>
                                <a:schemeClr val="bg1"/>
                              </a:solidFill>
                              <a:latin typeface="Cambria Math" panose="02040503050406030204" pitchFamily="18" charset="0"/>
                              <a:ea typeface="Cambria Math" panose="02040503050406030204" pitchFamily="18" charset="0"/>
                            </a:rPr>
                          </m:ctrlPr>
                        </m:funcPr>
                        <m:fName>
                          <m:r>
                            <m:rPr>
                              <m:sty m:val="p"/>
                            </m:rPr>
                            <a:rPr lang="it-IT" sz="1600" b="0" i="0" smtClean="0">
                              <a:solidFill>
                                <a:schemeClr val="bg1"/>
                              </a:solidFill>
                              <a:latin typeface="Cambria Math" panose="02040503050406030204" pitchFamily="18" charset="0"/>
                              <a:ea typeface="Cambria Math" panose="02040503050406030204" pitchFamily="18" charset="0"/>
                            </a:rPr>
                            <m:t>sgn</m:t>
                          </m:r>
                        </m:fName>
                        <m:e>
                          <m:d>
                            <m:dPr>
                              <m:ctrlPr>
                                <a:rPr lang="it-IT" sz="1600" b="0" i="1" smtClean="0">
                                  <a:solidFill>
                                    <a:schemeClr val="bg1"/>
                                  </a:solidFill>
                                  <a:latin typeface="Cambria Math" panose="02040503050406030204" pitchFamily="18" charset="0"/>
                                  <a:ea typeface="Cambria Math" panose="02040503050406030204" pitchFamily="18" charset="0"/>
                                </a:rPr>
                              </m:ctrlPr>
                            </m:dPr>
                            <m:e>
                              <m:sSub>
                                <m:sSubPr>
                                  <m:ctrlPr>
                                    <a:rPr lang="it-IT" sz="1600" i="1">
                                      <a:solidFill>
                                        <a:schemeClr val="bg1"/>
                                      </a:solidFill>
                                      <a:latin typeface="Cambria Math" panose="02040503050406030204" pitchFamily="18" charset="0"/>
                                      <a:ea typeface="Cambria Math" panose="02040503050406030204" pitchFamily="18" charset="0"/>
                                    </a:rPr>
                                  </m:ctrlPr>
                                </m:sSubPr>
                                <m:e>
                                  <m:sSub>
                                    <m:sSubPr>
                                      <m:ctrlPr>
                                        <a:rPr lang="it-IT" sz="1600" i="1" smtClean="0">
                                          <a:solidFill>
                                            <a:schemeClr val="bg1"/>
                                          </a:solidFill>
                                          <a:latin typeface="Cambria Math" panose="02040503050406030204" pitchFamily="18" charset="0"/>
                                          <a:ea typeface="Cambria Math" panose="02040503050406030204" pitchFamily="18" charset="0"/>
                                        </a:rPr>
                                      </m:ctrlPr>
                                    </m:sSubPr>
                                    <m:e>
                                      <m:r>
                                        <m:rPr>
                                          <m:sty m:val="p"/>
                                        </m:rPr>
                                        <a:rPr lang="it-IT" sz="1600" i="1" smtClean="0">
                                          <a:solidFill>
                                            <a:schemeClr val="bg1"/>
                                          </a:solidFill>
                                          <a:latin typeface="Cambria Math" panose="02040503050406030204" pitchFamily="18" charset="0"/>
                                          <a:ea typeface="Cambria Math" panose="02040503050406030204" pitchFamily="18" charset="0"/>
                                        </a:rPr>
                                        <m:t>∇</m:t>
                                      </m:r>
                                    </m:e>
                                    <m:sub>
                                      <m:r>
                                        <a:rPr lang="it-IT" sz="1600" b="0" i="1" smtClean="0">
                                          <a:solidFill>
                                            <a:schemeClr val="bg1"/>
                                          </a:solidFill>
                                          <a:latin typeface="Cambria Math" panose="02040503050406030204" pitchFamily="18" charset="0"/>
                                          <a:ea typeface="Cambria Math" panose="02040503050406030204" pitchFamily="18" charset="0"/>
                                        </a:rPr>
                                        <m:t>𝑥</m:t>
                                      </m:r>
                                    </m:sub>
                                  </m:sSub>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𝑑𝑒𝑡</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smtClean="0">
                                          <a:solidFill>
                                            <a:schemeClr val="bg1"/>
                                          </a:solidFill>
                                          <a:latin typeface="Cambria Math" panose="02040503050406030204" pitchFamily="18" charset="0"/>
                                          <a:ea typeface="Cambria Math" panose="02040503050406030204" pitchFamily="18" charset="0"/>
                                        </a:rPr>
                                      </m:ctrlPr>
                                    </m:sSubSupPr>
                                    <m:e>
                                      <m:r>
                                        <a:rPr lang="it-IT" sz="1600" b="0" i="1" smtClean="0">
                                          <a:solidFill>
                                            <a:schemeClr val="bg1"/>
                                          </a:solidFill>
                                          <a:latin typeface="Cambria Math" panose="02040503050406030204" pitchFamily="18" charset="0"/>
                                          <a:ea typeface="Cambria Math" panose="02040503050406030204" pitchFamily="18" charset="0"/>
                                        </a:rPr>
                                        <m:t>𝑥</m:t>
                                      </m:r>
                                    </m:e>
                                    <m:sub>
                                      <m:r>
                                        <a:rPr lang="it-IT" sz="1600" b="0" i="1" smtClean="0">
                                          <a:solidFill>
                                            <a:schemeClr val="bg1"/>
                                          </a:solidFill>
                                          <a:latin typeface="Cambria Math" panose="02040503050406030204" pitchFamily="18" charset="0"/>
                                          <a:ea typeface="Cambria Math" panose="02040503050406030204" pitchFamily="18" charset="0"/>
                                        </a:rPr>
                                        <m:t>𝑛</m:t>
                                      </m:r>
                                    </m:sub>
                                    <m:sup>
                                      <m:r>
                                        <a:rPr lang="it-IT" sz="1600" b="0" i="1" smtClean="0">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1</m:t>
                                  </m:r>
                                </m:e>
                              </m:d>
                            </m:e>
                          </m:d>
                        </m:e>
                      </m:func>
                      <m:r>
                        <a:rPr lang="it-IT" sz="1600" b="0" i="1" smtClean="0">
                          <a:solidFill>
                            <a:schemeClr val="bg1"/>
                          </a:solidFill>
                          <a:latin typeface="Cambria Math" panose="02040503050406030204" pitchFamily="18" charset="0"/>
                          <a:ea typeface="Cambria Math" panose="02040503050406030204" pitchFamily="18" charset="0"/>
                        </a:rPr>
                        <m:t>)</m:t>
                      </m:r>
                      <m:r>
                        <a:rPr lang="it-IT" sz="1600" b="0" i="1" smtClean="0">
                          <a:solidFill>
                            <a:schemeClr val="bg1"/>
                          </a:solidFill>
                          <a:latin typeface="Cambria Math" panose="02040503050406030204" pitchFamily="18" charset="0"/>
                        </a:rPr>
                        <m:t>}</m:t>
                      </m:r>
                    </m:oMath>
                  </m:oMathPara>
                </a14:m>
                <a:endParaRPr lang="it-IT" sz="1600" dirty="0">
                  <a:solidFill>
                    <a:schemeClr val="bg1"/>
                  </a:solidFill>
                </a:endParaRPr>
              </a:p>
            </p:txBody>
          </p:sp>
        </mc:Choice>
        <mc:Fallback xmlns="">
          <p:sp>
            <p:nvSpPr>
              <p:cNvPr id="20" name="Segnaposto contenuto 2">
                <a:extLst>
                  <a:ext uri="{FF2B5EF4-FFF2-40B4-BE49-F238E27FC236}">
                    <a16:creationId xmlns:a16="http://schemas.microsoft.com/office/drawing/2014/main" id="{8738E946-6D3E-4E6A-BDE6-490639308865}"/>
                  </a:ext>
                </a:extLst>
              </p:cNvPr>
              <p:cNvSpPr txBox="1">
                <a:spLocks noRot="1" noChangeAspect="1" noMove="1" noResize="1" noEditPoints="1" noAdjustHandles="1" noChangeArrowheads="1" noChangeShapeType="1" noTextEdit="1"/>
              </p:cNvSpPr>
              <p:nvPr/>
            </p:nvSpPr>
            <p:spPr>
              <a:xfrm>
                <a:off x="2805341" y="5676480"/>
                <a:ext cx="8304321" cy="380261"/>
              </a:xfrm>
              <a:prstGeom prst="rect">
                <a:avLst/>
              </a:prstGeom>
              <a:blipFill>
                <a:blip r:embed="rId13"/>
                <a:stretch>
                  <a:fillRect b="-17460"/>
                </a:stretch>
              </a:blipFill>
            </p:spPr>
            <p:txBody>
              <a:bodyPr/>
              <a:lstStyle/>
              <a:p>
                <a:r>
                  <a:rPr lang="it-IT">
                    <a:noFill/>
                  </a:rPr>
                  <a:t> </a:t>
                </a:r>
              </a:p>
            </p:txBody>
          </p:sp>
        </mc:Fallback>
      </mc:AlternateContent>
      <p:sp>
        <p:nvSpPr>
          <p:cNvPr id="21" name="CasellaDiTesto 20">
            <a:extLst>
              <a:ext uri="{FF2B5EF4-FFF2-40B4-BE49-F238E27FC236}">
                <a16:creationId xmlns:a16="http://schemas.microsoft.com/office/drawing/2014/main" id="{5849A80B-EE02-4F2D-B281-A5F30BC8E730}"/>
              </a:ext>
            </a:extLst>
          </p:cNvPr>
          <p:cNvSpPr txBox="1"/>
          <p:nvPr/>
        </p:nvSpPr>
        <p:spPr>
          <a:xfrm>
            <a:off x="838197" y="5430215"/>
            <a:ext cx="1864311" cy="338554"/>
          </a:xfrm>
          <a:prstGeom prst="rect">
            <a:avLst/>
          </a:prstGeom>
          <a:noFill/>
        </p:spPr>
        <p:txBody>
          <a:bodyPr wrap="square" rtlCol="0">
            <a:spAutoFit/>
          </a:bodyPr>
          <a:lstStyle/>
          <a:p>
            <a:r>
              <a:rPr lang="it-IT" sz="1600" b="1" dirty="0">
                <a:solidFill>
                  <a:srgbClr val="F55C21"/>
                </a:solidFill>
              </a:rPr>
              <a:t>Dynamic </a:t>
            </a:r>
            <a:r>
              <a:rPr lang="it-IT" sz="1600" b="1" dirty="0" err="1">
                <a:solidFill>
                  <a:srgbClr val="F55C21"/>
                </a:solidFill>
              </a:rPr>
              <a:t>attack</a:t>
            </a:r>
            <a:r>
              <a:rPr lang="it-IT" sz="1600" b="1" dirty="0">
                <a:solidFill>
                  <a:srgbClr val="F55C21"/>
                </a:solidFill>
              </a:rPr>
              <a:t>:</a:t>
            </a:r>
          </a:p>
        </p:txBody>
      </p:sp>
      <p:sp>
        <p:nvSpPr>
          <p:cNvPr id="25" name="CasellaDiTesto 24">
            <a:extLst>
              <a:ext uri="{FF2B5EF4-FFF2-40B4-BE49-F238E27FC236}">
                <a16:creationId xmlns:a16="http://schemas.microsoft.com/office/drawing/2014/main" id="{D5ED01B5-E527-4AE5-8ABE-F71ADF5C4E17}"/>
              </a:ext>
            </a:extLst>
          </p:cNvPr>
          <p:cNvSpPr txBox="1"/>
          <p:nvPr/>
        </p:nvSpPr>
        <p:spPr>
          <a:xfrm>
            <a:off x="838195" y="4548220"/>
            <a:ext cx="10679837" cy="830997"/>
          </a:xfrm>
          <a:prstGeom prst="rect">
            <a:avLst/>
          </a:prstGeom>
          <a:noFill/>
        </p:spPr>
        <p:txBody>
          <a:bodyPr wrap="square" rtlCol="0">
            <a:spAutoFit/>
          </a:bodyPr>
          <a:lstStyle/>
          <a:p>
            <a:pPr algn="just"/>
            <a:r>
              <a:rPr lang="en-US" sz="1600" i="1" dirty="0">
                <a:solidFill>
                  <a:schemeClr val="bg1"/>
                </a:solidFill>
              </a:rPr>
              <a:t>“In the worst case, an adversary might not only have access to the classification network and its gradient </a:t>
            </a:r>
            <a:r>
              <a:rPr lang="en-US" sz="1600" b="1" i="1" dirty="0">
                <a:solidFill>
                  <a:srgbClr val="F55C21"/>
                </a:solidFill>
              </a:rPr>
              <a:t>but also to the adversary detector and its gradient</a:t>
            </a:r>
            <a:r>
              <a:rPr lang="en-US" sz="1600" i="1" dirty="0">
                <a:solidFill>
                  <a:schemeClr val="bg1"/>
                </a:solidFill>
              </a:rPr>
              <a:t>. In this case, the adversary might potentially generate inputs to the network that fool both the classifier (i.e., </a:t>
            </a:r>
            <a:r>
              <a:rPr lang="en-US" sz="1600" b="1" i="1" dirty="0">
                <a:solidFill>
                  <a:srgbClr val="F55C21"/>
                </a:solidFill>
              </a:rPr>
              <a:t>get classified wrongly</a:t>
            </a:r>
            <a:r>
              <a:rPr lang="en-US" sz="1600" i="1" dirty="0">
                <a:solidFill>
                  <a:schemeClr val="bg1"/>
                </a:solidFill>
              </a:rPr>
              <a:t>) and fool the detector (i.e., </a:t>
            </a:r>
            <a:r>
              <a:rPr lang="en-US" sz="1600" b="1" i="1" dirty="0">
                <a:solidFill>
                  <a:srgbClr val="F55C21"/>
                </a:solidFill>
              </a:rPr>
              <a:t>look innocuous</a:t>
            </a:r>
            <a:r>
              <a:rPr lang="en-US" sz="1600" i="1" dirty="0">
                <a:solidFill>
                  <a:schemeClr val="bg1"/>
                </a:solidFill>
              </a:rPr>
              <a:t>).”</a:t>
            </a:r>
            <a:endParaRPr lang="it-IT" sz="1600" i="1" dirty="0">
              <a:solidFill>
                <a:schemeClr val="bg1"/>
              </a:solidFill>
            </a:endParaRPr>
          </a:p>
        </p:txBody>
      </p:sp>
      <p:pic>
        <p:nvPicPr>
          <p:cNvPr id="27" name="Immagine 26">
            <a:extLst>
              <a:ext uri="{FF2B5EF4-FFF2-40B4-BE49-F238E27FC236}">
                <a16:creationId xmlns:a16="http://schemas.microsoft.com/office/drawing/2014/main" id="{AFBC836B-14D6-444D-8B05-CFBC2A4895D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22" name="CasellaDiTesto 21">
            <a:extLst>
              <a:ext uri="{FF2B5EF4-FFF2-40B4-BE49-F238E27FC236}">
                <a16:creationId xmlns:a16="http://schemas.microsoft.com/office/drawing/2014/main" id="{0C12F701-7206-4E98-9A33-75939661A501}"/>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DEFENCES AGAINST ADVERSARIAL ATTACKS</a:t>
            </a:r>
            <a:endParaRPr lang="it-IT" sz="1600" dirty="0">
              <a:solidFill>
                <a:schemeClr val="bg1"/>
              </a:solidFill>
            </a:endParaRPr>
          </a:p>
        </p:txBody>
      </p:sp>
    </p:spTree>
    <p:extLst>
      <p:ext uri="{BB962C8B-B14F-4D97-AF65-F5344CB8AC3E}">
        <p14:creationId xmlns:p14="http://schemas.microsoft.com/office/powerpoint/2010/main" val="5608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a:t>Training and test with Cifar-10</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4</a:t>
            </a:fld>
            <a:endParaRPr dirty="0">
              <a:latin typeface="Calibri" panose="020F0502020204030204" pitchFamily="34" charset="0"/>
              <a:cs typeface="Calibri" panose="020F0502020204030204" pitchFamily="34" charset="0"/>
            </a:endParaRPr>
          </a:p>
        </p:txBody>
      </p:sp>
      <p:sp>
        <p:nvSpPr>
          <p:cNvPr id="8" name="CasellaDiTesto 7">
            <a:extLst>
              <a:ext uri="{FF2B5EF4-FFF2-40B4-BE49-F238E27FC236}">
                <a16:creationId xmlns:a16="http://schemas.microsoft.com/office/drawing/2014/main" id="{A86E56D4-DA80-4EF2-AB02-3063100EB15D}"/>
              </a:ext>
            </a:extLst>
          </p:cNvPr>
          <p:cNvSpPr txBox="1"/>
          <p:nvPr/>
        </p:nvSpPr>
        <p:spPr>
          <a:xfrm>
            <a:off x="838200" y="1220958"/>
            <a:ext cx="5029940" cy="2369880"/>
          </a:xfrm>
          <a:prstGeom prst="rect">
            <a:avLst/>
          </a:prstGeom>
          <a:noFill/>
        </p:spPr>
        <p:txBody>
          <a:bodyPr wrap="square" rtlCol="0">
            <a:spAutoFit/>
          </a:bodyPr>
          <a:lstStyle/>
          <a:p>
            <a:pPr algn="just"/>
            <a:r>
              <a:rPr lang="it-IT" sz="2000" b="1" i="1" dirty="0" err="1">
                <a:solidFill>
                  <a:srgbClr val="BA3B21"/>
                </a:solidFill>
                <a:latin typeface="Calibri" panose="020F0502020204030204" pitchFamily="34" charset="0"/>
                <a:cs typeface="Calibri" panose="020F0502020204030204" pitchFamily="34" charset="0"/>
              </a:rPr>
              <a:t>Classifier</a:t>
            </a:r>
            <a:r>
              <a:rPr lang="it-IT" sz="2000" b="1" i="1" dirty="0">
                <a:solidFill>
                  <a:srgbClr val="BA3B2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Epochs</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chemeClr val="bg1"/>
                </a:solidFill>
                <a:latin typeface="Calibri" panose="020F0502020204030204" pitchFamily="34" charset="0"/>
                <a:cs typeface="Calibri" panose="020F0502020204030204" pitchFamily="34" charset="0"/>
              </a:rPr>
              <a:t> 100;</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Momentum</a:t>
            </a:r>
            <a:r>
              <a:rPr lang="it-IT" sz="1600" b="1" dirty="0">
                <a:solidFill>
                  <a:srgbClr val="F55C21"/>
                </a:solidFill>
                <a:latin typeface="Calibri" panose="020F0502020204030204" pitchFamily="34" charset="0"/>
                <a:cs typeface="Calibri" panose="020F0502020204030204" pitchFamily="34" charset="0"/>
              </a:rPr>
              <a:t>:</a:t>
            </a:r>
            <a:r>
              <a:rPr lang="it-IT" sz="1600" b="1" dirty="0">
                <a:solidFill>
                  <a:schemeClr val="bg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0.9 (</a:t>
            </a:r>
            <a:r>
              <a:rPr lang="it-IT" sz="1600" dirty="0" err="1">
                <a:solidFill>
                  <a:schemeClr val="bg1"/>
                </a:solidFill>
                <a:latin typeface="Calibri" panose="020F0502020204030204" pitchFamily="34" charset="0"/>
                <a:cs typeface="Calibri" panose="020F0502020204030204" pitchFamily="34" charset="0"/>
              </a:rPr>
              <a:t>starting</a:t>
            </a:r>
            <a:r>
              <a:rPr lang="it-IT" sz="1600" dirty="0">
                <a:solidFill>
                  <a:schemeClr val="bg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Learning rate: </a:t>
            </a:r>
            <a:r>
              <a:rPr lang="it-IT" sz="1600" dirty="0">
                <a:solidFill>
                  <a:schemeClr val="bg1"/>
                </a:solidFill>
                <a:latin typeface="Calibri" panose="020F0502020204030204" pitchFamily="34" charset="0"/>
                <a:cs typeface="Calibri" panose="020F0502020204030204" pitchFamily="34" charset="0"/>
              </a:rPr>
              <a:t>0.1, 0.01 (after 41 </a:t>
            </a:r>
            <a:r>
              <a:rPr lang="it-IT" sz="1600" dirty="0" err="1">
                <a:solidFill>
                  <a:schemeClr val="bg1"/>
                </a:solidFill>
                <a:latin typeface="Calibri" panose="020F0502020204030204" pitchFamily="34" charset="0"/>
                <a:cs typeface="Calibri" panose="020F0502020204030204" pitchFamily="34" charset="0"/>
              </a:rPr>
              <a:t>epochs</a:t>
            </a:r>
            <a:r>
              <a:rPr lang="it-IT" sz="1600" dirty="0">
                <a:solidFill>
                  <a:schemeClr val="bg1"/>
                </a:solidFill>
                <a:latin typeface="Calibri" panose="020F0502020204030204" pitchFamily="34" charset="0"/>
                <a:cs typeface="Calibri" panose="020F0502020204030204" pitchFamily="34" charset="0"/>
              </a:rPr>
              <a:t>), 0.001 (after 61 </a:t>
            </a:r>
            <a:r>
              <a:rPr lang="it-IT" sz="1600" dirty="0" err="1">
                <a:solidFill>
                  <a:schemeClr val="bg1"/>
                </a:solidFill>
                <a:latin typeface="Calibri" panose="020F0502020204030204" pitchFamily="34" charset="0"/>
                <a:cs typeface="Calibri" panose="020F0502020204030204" pitchFamily="34" charset="0"/>
              </a:rPr>
              <a:t>epochs</a:t>
            </a:r>
            <a:r>
              <a:rPr lang="it-IT" sz="1600" dirty="0">
                <a:solidFill>
                  <a:schemeClr val="bg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it-IT" sz="1600" dirty="0" err="1">
                <a:solidFill>
                  <a:schemeClr val="bg1"/>
                </a:solidFill>
                <a:latin typeface="Calibri" panose="020F0502020204030204" pitchFamily="34" charset="0"/>
                <a:cs typeface="Calibri" panose="020F0502020204030204" pitchFamily="34" charset="0"/>
              </a:rPr>
              <a:t>Uses</a:t>
            </a:r>
            <a:r>
              <a:rPr lang="it-IT" sz="1600" dirty="0">
                <a:solidFill>
                  <a:schemeClr val="bg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stochastic</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gradient</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descent</a:t>
            </a:r>
            <a:r>
              <a:rPr lang="it-IT" sz="1600" dirty="0">
                <a:solidFill>
                  <a:schemeClr val="bg1"/>
                </a:solidFill>
                <a:latin typeface="Calibri" panose="020F0502020204030204" pitchFamily="34" charset="0"/>
                <a:cs typeface="Calibri" panose="020F0502020204030204" pitchFamily="34" charset="0"/>
              </a:rPr>
              <a:t>;</a:t>
            </a:r>
            <a:r>
              <a:rPr lang="it-IT" sz="1600" b="1" dirty="0">
                <a:solidFill>
                  <a:srgbClr val="F55C21"/>
                </a:solidFill>
                <a:latin typeface="Calibri" panose="020F0502020204030204" pitchFamily="34" charset="0"/>
                <a:cs typeface="Calibri" panose="020F0502020204030204" pitchFamily="34" charset="0"/>
              </a:rPr>
              <a:t> performance are </a:t>
            </a:r>
            <a:r>
              <a:rPr lang="it-IT" sz="1600" b="1" dirty="0" err="1">
                <a:solidFill>
                  <a:srgbClr val="F55C21"/>
                </a:solidFill>
                <a:latin typeface="Calibri" panose="020F0502020204030204" pitchFamily="34" charset="0"/>
                <a:cs typeface="Calibri" panose="020F0502020204030204" pitchFamily="34" charset="0"/>
              </a:rPr>
              <a:t>evaluated</a:t>
            </a:r>
            <a:r>
              <a:rPr lang="it-IT" sz="1600" b="1" dirty="0">
                <a:solidFill>
                  <a:srgbClr val="F55C21"/>
                </a:solidFill>
                <a:latin typeface="Calibri" panose="020F0502020204030204" pitchFamily="34" charset="0"/>
                <a:cs typeface="Calibri" panose="020F0502020204030204" pitchFamily="34" charset="0"/>
              </a:rPr>
              <a:t> after </a:t>
            </a:r>
            <a:r>
              <a:rPr lang="it-IT" sz="1600" b="1" dirty="0" err="1">
                <a:solidFill>
                  <a:srgbClr val="F55C21"/>
                </a:solidFill>
                <a:latin typeface="Calibri" panose="020F0502020204030204" pitchFamily="34" charset="0"/>
                <a:cs typeface="Calibri" panose="020F0502020204030204" pitchFamily="34" charset="0"/>
              </a:rPr>
              <a:t>each</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epoch</a:t>
            </a:r>
            <a:r>
              <a:rPr lang="it-IT" sz="1600" b="1" dirty="0">
                <a:solidFill>
                  <a:srgbClr val="F55C21"/>
                </a:solidFill>
                <a:latin typeface="Calibri" panose="020F0502020204030204" pitchFamily="34" charset="0"/>
                <a:cs typeface="Calibri" panose="020F0502020204030204" pitchFamily="34" charset="0"/>
              </a:rPr>
              <a:t> </a:t>
            </a:r>
            <a:endParaRPr lang="it-IT" sz="1600" dirty="0">
              <a:solidFill>
                <a:schemeClr val="bg1"/>
              </a:solidFill>
              <a:latin typeface="Calibri" panose="020F0502020204030204" pitchFamily="34" charset="0"/>
              <a:cs typeface="Calibri" panose="020F0502020204030204" pitchFamily="34" charset="0"/>
            </a:endParaRPr>
          </a:p>
          <a:p>
            <a:pPr marL="285750" indent="-285750" algn="just">
              <a:buClr>
                <a:srgbClr val="BA3B21"/>
              </a:buClr>
              <a:buFont typeface="Wingdings" panose="05000000000000000000" pitchFamily="2" charset="2"/>
              <a:buChar char="§"/>
            </a:pPr>
            <a:r>
              <a:rPr lang="it-IT" sz="1600" dirty="0">
                <a:solidFill>
                  <a:schemeClr val="bg1"/>
                </a:solidFill>
                <a:latin typeface="Calibri" panose="020F0502020204030204" pitchFamily="34" charset="0"/>
                <a:cs typeface="Calibri" panose="020F0502020204030204" pitchFamily="34" charset="0"/>
              </a:rPr>
              <a:t>Network on the </a:t>
            </a:r>
            <a:r>
              <a:rPr lang="it-IT" sz="1600" dirty="0" err="1">
                <a:solidFill>
                  <a:schemeClr val="bg1"/>
                </a:solidFill>
                <a:latin typeface="Calibri" panose="020F0502020204030204" pitchFamily="34" charset="0"/>
                <a:cs typeface="Calibri" panose="020F0502020204030204" pitchFamily="34" charset="0"/>
              </a:rPr>
              <a:t>validation</a:t>
            </a:r>
            <a:r>
              <a:rPr lang="it-IT" sz="1600" dirty="0">
                <a:solidFill>
                  <a:schemeClr val="bg1"/>
                </a:solidFill>
                <a:latin typeface="Calibri" panose="020F0502020204030204" pitchFamily="34" charset="0"/>
                <a:cs typeface="Calibri" panose="020F0502020204030204" pitchFamily="34" charset="0"/>
              </a:rPr>
              <a:t> data.</a:t>
            </a:r>
          </a:p>
          <a:p>
            <a:pPr algn="just"/>
            <a:endParaRPr lang="it-IT" sz="1600" dirty="0">
              <a:solidFill>
                <a:schemeClr val="bg1"/>
              </a:solidFill>
              <a:latin typeface="Calibri" panose="020F0502020204030204" pitchFamily="34" charset="0"/>
              <a:cs typeface="Calibri" panose="020F0502020204030204" pitchFamily="34" charset="0"/>
            </a:endParaRPr>
          </a:p>
        </p:txBody>
      </p:sp>
      <p:pic>
        <p:nvPicPr>
          <p:cNvPr id="9" name="Immagine 8">
            <a:extLst>
              <a:ext uri="{FF2B5EF4-FFF2-40B4-BE49-F238E27FC236}">
                <a16:creationId xmlns:a16="http://schemas.microsoft.com/office/drawing/2014/main" id="{C88F0926-F128-48C8-A1E1-F3F79361D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030" y="1716226"/>
            <a:ext cx="5849645" cy="951524"/>
          </a:xfrm>
          <a:prstGeom prst="rect">
            <a:avLst/>
          </a:prstGeom>
        </p:spPr>
      </p:pic>
      <p:sp>
        <p:nvSpPr>
          <p:cNvPr id="10" name="CasellaDiTesto 9">
            <a:extLst>
              <a:ext uri="{FF2B5EF4-FFF2-40B4-BE49-F238E27FC236}">
                <a16:creationId xmlns:a16="http://schemas.microsoft.com/office/drawing/2014/main" id="{ABDEAC53-FEAA-4158-A578-526597655DE7}"/>
              </a:ext>
            </a:extLst>
          </p:cNvPr>
          <p:cNvSpPr txBox="1"/>
          <p:nvPr/>
        </p:nvSpPr>
        <p:spPr>
          <a:xfrm>
            <a:off x="6453788" y="2696395"/>
            <a:ext cx="4998128" cy="400110"/>
          </a:xfrm>
          <a:prstGeom prst="rect">
            <a:avLst/>
          </a:prstGeom>
          <a:noFill/>
        </p:spPr>
        <p:txBody>
          <a:bodyPr wrap="square" rtlCol="0">
            <a:spAutoFit/>
          </a:bodyPr>
          <a:lstStyle/>
          <a:p>
            <a:pPr algn="ctr"/>
            <a:r>
              <a:rPr lang="it-IT" sz="2000" b="1" i="1" dirty="0" err="1">
                <a:solidFill>
                  <a:srgbClr val="BA3B21"/>
                </a:solidFill>
                <a:latin typeface="Calibri" panose="020F0502020204030204" pitchFamily="34" charset="0"/>
                <a:cs typeface="Calibri" panose="020F0502020204030204" pitchFamily="34" charset="0"/>
              </a:rPr>
              <a:t>Accuracy</a:t>
            </a:r>
            <a:r>
              <a:rPr lang="it-IT" sz="2000" b="1" i="1" dirty="0">
                <a:solidFill>
                  <a:srgbClr val="BA3B21"/>
                </a:solidFill>
                <a:latin typeface="Calibri" panose="020F0502020204030204" pitchFamily="34" charset="0"/>
                <a:cs typeface="Calibri" panose="020F0502020204030204" pitchFamily="34" charset="0"/>
              </a:rPr>
              <a:t> on test set: 91,3%</a:t>
            </a:r>
          </a:p>
        </p:txBody>
      </p:sp>
      <p:sp>
        <p:nvSpPr>
          <p:cNvPr id="11" name="CasellaDiTesto 10">
            <a:extLst>
              <a:ext uri="{FF2B5EF4-FFF2-40B4-BE49-F238E27FC236}">
                <a16:creationId xmlns:a16="http://schemas.microsoft.com/office/drawing/2014/main" id="{1316E4F1-9785-4FBF-AB10-F6901B051922}"/>
              </a:ext>
            </a:extLst>
          </p:cNvPr>
          <p:cNvSpPr txBox="1"/>
          <p:nvPr/>
        </p:nvSpPr>
        <p:spPr>
          <a:xfrm>
            <a:off x="838199" y="4053072"/>
            <a:ext cx="5189830" cy="2123658"/>
          </a:xfrm>
          <a:prstGeom prst="rect">
            <a:avLst/>
          </a:prstGeom>
          <a:noFill/>
        </p:spPr>
        <p:txBody>
          <a:bodyPr wrap="square" rtlCol="0">
            <a:spAutoFit/>
          </a:bodyPr>
          <a:lstStyle/>
          <a:p>
            <a:pPr algn="just"/>
            <a:r>
              <a:rPr lang="it-IT" sz="2000" b="1" i="1" dirty="0">
                <a:solidFill>
                  <a:srgbClr val="BA3B21"/>
                </a:solidFill>
                <a:latin typeface="Calibri" panose="020F0502020204030204" pitchFamily="34" charset="0"/>
                <a:cs typeface="Calibri" panose="020F0502020204030204" pitchFamily="34" charset="0"/>
              </a:rPr>
              <a:t>Detector:</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Epochs</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20;</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Optimizer</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Adam;</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Learning rate: </a:t>
            </a:r>
            <a:r>
              <a:rPr lang="it-IT" sz="1600" dirty="0">
                <a:solidFill>
                  <a:schemeClr val="bg1"/>
                </a:solidFill>
                <a:latin typeface="Calibri" panose="020F0502020204030204" pitchFamily="34" charset="0"/>
                <a:cs typeface="Calibri" panose="020F0502020204030204" pitchFamily="34" charset="0"/>
              </a:rPr>
              <a:t>0.0001;</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β1 = 0.99, β2 = 0.999;</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The detector was </a:t>
            </a:r>
            <a:r>
              <a:rPr lang="en-US" sz="1600" b="1" dirty="0">
                <a:solidFill>
                  <a:srgbClr val="F55C21"/>
                </a:solidFill>
                <a:latin typeface="Calibri" panose="020F0502020204030204" pitchFamily="34" charset="0"/>
                <a:cs typeface="Calibri" panose="020F0502020204030204" pitchFamily="34" charset="0"/>
              </a:rPr>
              <a:t>attached to position AD(2) for each adversary attack,</a:t>
            </a:r>
            <a:r>
              <a:rPr lang="en-US" sz="1600" dirty="0">
                <a:solidFill>
                  <a:schemeClr val="bg1"/>
                </a:solidFill>
                <a:latin typeface="Calibri" panose="020F0502020204030204" pitchFamily="34" charset="0"/>
                <a:cs typeface="Calibri" panose="020F0502020204030204" pitchFamily="34" charset="0"/>
              </a:rPr>
              <a:t> except for </a:t>
            </a:r>
            <a:r>
              <a:rPr lang="en-US" sz="1600" dirty="0" err="1">
                <a:solidFill>
                  <a:schemeClr val="bg1"/>
                </a:solidFill>
                <a:latin typeface="Calibri" panose="020F0502020204030204" pitchFamily="34" charset="0"/>
                <a:cs typeface="Calibri" panose="020F0502020204030204" pitchFamily="34" charset="0"/>
              </a:rPr>
              <a:t>DeepFool</a:t>
            </a:r>
            <a:r>
              <a:rPr lang="en-US" sz="1600" dirty="0">
                <a:solidFill>
                  <a:schemeClr val="bg1"/>
                </a:solidFill>
                <a:latin typeface="Calibri" panose="020F0502020204030204" pitchFamily="34" charset="0"/>
                <a:cs typeface="Calibri" panose="020F0502020204030204" pitchFamily="34" charset="0"/>
              </a:rPr>
              <a:t> where the detector was </a:t>
            </a:r>
            <a:r>
              <a:rPr lang="en-US" sz="1600" b="1" dirty="0">
                <a:solidFill>
                  <a:srgbClr val="F55C21"/>
                </a:solidFill>
                <a:latin typeface="Calibri" panose="020F0502020204030204" pitchFamily="34" charset="0"/>
                <a:cs typeface="Calibri" panose="020F0502020204030204" pitchFamily="34" charset="0"/>
              </a:rPr>
              <a:t>attached on AD(4).</a:t>
            </a:r>
            <a:endParaRPr lang="it-IT" sz="1600" b="1" dirty="0">
              <a:solidFill>
                <a:srgbClr val="F55C21"/>
              </a:solidFill>
              <a:latin typeface="Calibri" panose="020F0502020204030204" pitchFamily="34" charset="0"/>
              <a:cs typeface="Calibri" panose="020F0502020204030204" pitchFamily="34" charset="0"/>
            </a:endParaRPr>
          </a:p>
        </p:txBody>
      </p:sp>
      <p:pic>
        <p:nvPicPr>
          <p:cNvPr id="13" name="Immagine 12">
            <a:extLst>
              <a:ext uri="{FF2B5EF4-FFF2-40B4-BE49-F238E27FC236}">
                <a16:creationId xmlns:a16="http://schemas.microsoft.com/office/drawing/2014/main" id="{552E5DF3-9B30-45D4-9A86-1A7D152CAD7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28030" y="4672016"/>
            <a:ext cx="5850000" cy="950400"/>
          </a:xfrm>
          <a:prstGeom prst="rect">
            <a:avLst/>
          </a:prstGeom>
        </p:spPr>
      </p:pic>
      <p:sp>
        <p:nvSpPr>
          <p:cNvPr id="14" name="CasellaDiTesto 13">
            <a:extLst>
              <a:ext uri="{FF2B5EF4-FFF2-40B4-BE49-F238E27FC236}">
                <a16:creationId xmlns:a16="http://schemas.microsoft.com/office/drawing/2014/main" id="{34461C1E-E37C-4FB2-895D-709846A56A45}"/>
              </a:ext>
            </a:extLst>
          </p:cNvPr>
          <p:cNvSpPr txBox="1"/>
          <p:nvPr/>
        </p:nvSpPr>
        <p:spPr>
          <a:xfrm>
            <a:off x="838199" y="3292388"/>
            <a:ext cx="11039476" cy="830997"/>
          </a:xfrm>
          <a:prstGeom prst="rect">
            <a:avLst/>
          </a:prstGeom>
          <a:noFill/>
          <a:ln>
            <a:solidFill>
              <a:srgbClr val="BA3B21"/>
            </a:solidFill>
          </a:ln>
        </p:spPr>
        <p:txBody>
          <a:bodyPr wrap="square" rtlCol="0">
            <a:spAutoFit/>
          </a:bodyPr>
          <a:lstStyle/>
          <a:p>
            <a:pPr algn="just"/>
            <a:r>
              <a:rPr lang="it-IT" sz="1600" i="1" dirty="0">
                <a:solidFill>
                  <a:schemeClr val="bg1"/>
                </a:solidFill>
                <a:latin typeface="Calibri" panose="020F0502020204030204" pitchFamily="34" charset="0"/>
                <a:cs typeface="Calibri" panose="020F0502020204030204" pitchFamily="34" charset="0"/>
              </a:rPr>
              <a:t>First </a:t>
            </a:r>
            <a:r>
              <a:rPr lang="it-IT" sz="1600" i="1" dirty="0" err="1">
                <a:solidFill>
                  <a:schemeClr val="bg1"/>
                </a:solidFill>
                <a:latin typeface="Calibri" panose="020F0502020204030204" pitchFamily="34" charset="0"/>
                <a:cs typeface="Calibri" panose="020F0502020204030204" pitchFamily="34" charset="0"/>
              </a:rPr>
              <a:t>we</a:t>
            </a:r>
            <a:r>
              <a:rPr lang="it-IT" sz="1600" i="1" dirty="0">
                <a:solidFill>
                  <a:schemeClr val="bg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train</a:t>
            </a:r>
            <a:r>
              <a:rPr lang="it-IT" sz="1600" b="1" i="1" dirty="0">
                <a:solidFill>
                  <a:srgbClr val="F55C21"/>
                </a:solidFill>
                <a:latin typeface="Calibri" panose="020F0502020204030204" pitchFamily="34" charset="0"/>
                <a:cs typeface="Calibri" panose="020F0502020204030204" pitchFamily="34" charset="0"/>
              </a:rPr>
              <a:t> the </a:t>
            </a:r>
            <a:r>
              <a:rPr lang="it-IT" sz="1600" b="1" i="1" dirty="0" err="1">
                <a:solidFill>
                  <a:srgbClr val="F55C21"/>
                </a:solidFill>
                <a:latin typeface="Calibri" panose="020F0502020204030204" pitchFamily="34" charset="0"/>
                <a:cs typeface="Calibri" panose="020F0502020204030204" pitchFamily="34" charset="0"/>
              </a:rPr>
              <a:t>classifier</a:t>
            </a:r>
            <a:r>
              <a:rPr lang="it-IT" sz="1600" i="1" dirty="0">
                <a:solidFill>
                  <a:srgbClr val="F55C21"/>
                </a:solidFill>
                <a:latin typeface="Calibri" panose="020F0502020204030204" pitchFamily="34" charset="0"/>
                <a:cs typeface="Calibri" panose="020F0502020204030204" pitchFamily="34" charset="0"/>
              </a:rPr>
              <a:t> </a:t>
            </a:r>
            <a:r>
              <a:rPr lang="it-IT" sz="1600" i="1" dirty="0">
                <a:solidFill>
                  <a:schemeClr val="bg1"/>
                </a:solidFill>
                <a:latin typeface="Calibri" panose="020F0502020204030204" pitchFamily="34" charset="0"/>
                <a:cs typeface="Calibri" panose="020F0502020204030204" pitchFamily="34" charset="0"/>
              </a:rPr>
              <a:t>on the regular dataset;</a:t>
            </a:r>
          </a:p>
          <a:p>
            <a:pPr algn="just"/>
            <a:r>
              <a:rPr lang="it-IT" sz="1600" i="1" dirty="0" err="1">
                <a:solidFill>
                  <a:schemeClr val="bg1"/>
                </a:solidFill>
                <a:latin typeface="Calibri" panose="020F0502020204030204" pitchFamily="34" charset="0"/>
                <a:cs typeface="Calibri" panose="020F0502020204030204" pitchFamily="34" charset="0"/>
              </a:rPr>
              <a:t>Then</a:t>
            </a:r>
            <a:r>
              <a:rPr lang="it-IT" sz="1600" i="1" dirty="0">
                <a:solidFill>
                  <a:schemeClr val="bg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we</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augment</a:t>
            </a:r>
            <a:r>
              <a:rPr lang="it-IT" sz="1600" b="1" i="1" dirty="0">
                <a:solidFill>
                  <a:srgbClr val="F55C21"/>
                </a:solidFill>
                <a:latin typeface="Calibri" panose="020F0502020204030204" pitchFamily="34" charset="0"/>
                <a:cs typeface="Calibri" panose="020F0502020204030204" pitchFamily="34" charset="0"/>
              </a:rPr>
              <a:t> the </a:t>
            </a:r>
            <a:r>
              <a:rPr lang="it-IT" sz="1600" b="1" i="1" dirty="0" err="1">
                <a:solidFill>
                  <a:srgbClr val="F55C21"/>
                </a:solidFill>
                <a:latin typeface="Calibri" panose="020F0502020204030204" pitchFamily="34" charset="0"/>
                <a:cs typeface="Calibri" panose="020F0502020204030204" pitchFamily="34" charset="0"/>
              </a:rPr>
              <a:t>initial</a:t>
            </a:r>
            <a:r>
              <a:rPr lang="it-IT" sz="1600" b="1" i="1" dirty="0">
                <a:solidFill>
                  <a:srgbClr val="F55C21"/>
                </a:solidFill>
                <a:latin typeface="Calibri" panose="020F0502020204030204" pitchFamily="34" charset="0"/>
                <a:cs typeface="Calibri" panose="020F0502020204030204" pitchFamily="34" charset="0"/>
              </a:rPr>
              <a:t> dataset by </a:t>
            </a:r>
            <a:r>
              <a:rPr lang="it-IT" sz="1600" b="1" i="1" dirty="0" err="1">
                <a:solidFill>
                  <a:srgbClr val="F55C21"/>
                </a:solidFill>
                <a:latin typeface="Calibri" panose="020F0502020204030204" pitchFamily="34" charset="0"/>
                <a:cs typeface="Calibri" panose="020F0502020204030204" pitchFamily="34" charset="0"/>
              </a:rPr>
              <a:t>generating</a:t>
            </a:r>
            <a:r>
              <a:rPr lang="it-IT" sz="1600" b="1" i="1" dirty="0">
                <a:solidFill>
                  <a:srgbClr val="F55C21"/>
                </a:solidFill>
                <a:latin typeface="Calibri" panose="020F0502020204030204" pitchFamily="34" charset="0"/>
                <a:cs typeface="Calibri" panose="020F0502020204030204" pitchFamily="34" charset="0"/>
              </a:rPr>
              <a:t> an </a:t>
            </a:r>
            <a:r>
              <a:rPr lang="it-IT" sz="1600" b="1" i="1" dirty="0" err="1">
                <a:solidFill>
                  <a:srgbClr val="F55C21"/>
                </a:solidFill>
                <a:latin typeface="Calibri" panose="020F0502020204030204" pitchFamily="34" charset="0"/>
                <a:cs typeface="Calibri" panose="020F0502020204030204" pitchFamily="34" charset="0"/>
              </a:rPr>
              <a:t>adversarial</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example</a:t>
            </a:r>
            <a:r>
              <a:rPr lang="it-IT" sz="1600" b="1" i="1" dirty="0">
                <a:solidFill>
                  <a:srgbClr val="F55C21"/>
                </a:solidFill>
                <a:latin typeface="Calibri" panose="020F0502020204030204" pitchFamily="34" charset="0"/>
                <a:cs typeface="Calibri" panose="020F0502020204030204" pitchFamily="34" charset="0"/>
              </a:rPr>
              <a:t> for </a:t>
            </a:r>
            <a:r>
              <a:rPr lang="it-IT" sz="1600" b="1" i="1" dirty="0" err="1">
                <a:solidFill>
                  <a:srgbClr val="F55C21"/>
                </a:solidFill>
                <a:latin typeface="Calibri" panose="020F0502020204030204" pitchFamily="34" charset="0"/>
                <a:cs typeface="Calibri" panose="020F0502020204030204" pitchFamily="34" charset="0"/>
              </a:rPr>
              <a:t>each</a:t>
            </a:r>
            <a:r>
              <a:rPr lang="it-IT" sz="1600" b="1" i="1" dirty="0">
                <a:solidFill>
                  <a:srgbClr val="F55C21"/>
                </a:solidFill>
                <a:latin typeface="Calibri" panose="020F0502020204030204" pitchFamily="34" charset="0"/>
                <a:cs typeface="Calibri" panose="020F0502020204030204" pitchFamily="34" charset="0"/>
              </a:rPr>
              <a:t> image</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doubling</a:t>
            </a:r>
            <a:r>
              <a:rPr lang="it-IT" sz="1600" i="1" dirty="0">
                <a:solidFill>
                  <a:schemeClr val="bg1"/>
                </a:solidFill>
                <a:latin typeface="Calibri" panose="020F0502020204030204" pitchFamily="34" charset="0"/>
                <a:cs typeface="Calibri" panose="020F0502020204030204" pitchFamily="34" charset="0"/>
              </a:rPr>
              <a:t> the size of the dataset;</a:t>
            </a:r>
          </a:p>
          <a:p>
            <a:pPr algn="just"/>
            <a:r>
              <a:rPr lang="it-IT" sz="1600" b="1" i="1" dirty="0" err="1">
                <a:solidFill>
                  <a:srgbClr val="F55C21"/>
                </a:solidFill>
                <a:latin typeface="Calibri" panose="020F0502020204030204" pitchFamily="34" charset="0"/>
                <a:cs typeface="Calibri" panose="020F0502020204030204" pitchFamily="34" charset="0"/>
              </a:rPr>
              <a:t>Freeze</a:t>
            </a:r>
            <a:r>
              <a:rPr lang="it-IT" sz="1600" b="1" i="1" dirty="0">
                <a:solidFill>
                  <a:srgbClr val="F55C21"/>
                </a:solidFill>
                <a:latin typeface="Calibri" panose="020F0502020204030204" pitchFamily="34" charset="0"/>
                <a:cs typeface="Calibri" panose="020F0502020204030204" pitchFamily="34" charset="0"/>
              </a:rPr>
              <a:t> the weights</a:t>
            </a:r>
            <a:r>
              <a:rPr lang="it-IT" sz="1600" i="1" dirty="0">
                <a:solidFill>
                  <a:srgbClr val="F55C21"/>
                </a:solidFill>
                <a:latin typeface="Calibri" panose="020F0502020204030204" pitchFamily="34" charset="0"/>
                <a:cs typeface="Calibri" panose="020F0502020204030204" pitchFamily="34" charset="0"/>
              </a:rPr>
              <a:t> </a:t>
            </a:r>
            <a:r>
              <a:rPr lang="it-IT" sz="1600" i="1" dirty="0">
                <a:solidFill>
                  <a:schemeClr val="bg1"/>
                </a:solidFill>
                <a:latin typeface="Calibri" panose="020F0502020204030204" pitchFamily="34" charset="0"/>
                <a:cs typeface="Calibri" panose="020F0502020204030204" pitchFamily="34" charset="0"/>
              </a:rPr>
              <a:t>of the </a:t>
            </a:r>
            <a:r>
              <a:rPr lang="it-IT" sz="1600" i="1" dirty="0" err="1">
                <a:solidFill>
                  <a:schemeClr val="bg1"/>
                </a:solidFill>
                <a:latin typeface="Calibri" panose="020F0502020204030204" pitchFamily="34" charset="0"/>
                <a:cs typeface="Calibri" panose="020F0502020204030204" pitchFamily="34" charset="0"/>
              </a:rPr>
              <a:t>classifier</a:t>
            </a:r>
            <a:r>
              <a:rPr lang="it-IT" sz="1600" i="1" dirty="0">
                <a:solidFill>
                  <a:schemeClr val="bg1"/>
                </a:solidFill>
                <a:latin typeface="Calibri" panose="020F0502020204030204" pitchFamily="34" charset="0"/>
                <a:cs typeface="Calibri" panose="020F0502020204030204" pitchFamily="34" charset="0"/>
              </a:rPr>
              <a:t> and </a:t>
            </a:r>
            <a:r>
              <a:rPr lang="it-IT" sz="1600" b="1" i="1" dirty="0" err="1">
                <a:solidFill>
                  <a:srgbClr val="F55C21"/>
                </a:solidFill>
                <a:latin typeface="Calibri" panose="020F0502020204030204" pitchFamily="34" charset="0"/>
                <a:cs typeface="Calibri" panose="020F0502020204030204" pitchFamily="34" charset="0"/>
              </a:rPr>
              <a:t>train</a:t>
            </a:r>
            <a:r>
              <a:rPr lang="it-IT" sz="1600" b="1" i="1" dirty="0">
                <a:solidFill>
                  <a:srgbClr val="F55C21"/>
                </a:solidFill>
                <a:latin typeface="Calibri" panose="020F0502020204030204" pitchFamily="34" charset="0"/>
                <a:cs typeface="Calibri" panose="020F0502020204030204" pitchFamily="34" charset="0"/>
              </a:rPr>
              <a:t> the detector.</a:t>
            </a:r>
            <a:endParaRPr lang="it-IT" sz="1600" i="1" dirty="0">
              <a:solidFill>
                <a:srgbClr val="F55C21"/>
              </a:solidFill>
              <a:latin typeface="Calibri" panose="020F0502020204030204" pitchFamily="34" charset="0"/>
              <a:cs typeface="Calibri" panose="020F0502020204030204" pitchFamily="34" charset="0"/>
            </a:endParaRPr>
          </a:p>
        </p:txBody>
      </p:sp>
      <p:pic>
        <p:nvPicPr>
          <p:cNvPr id="16" name="Immagine 15">
            <a:extLst>
              <a:ext uri="{FF2B5EF4-FFF2-40B4-BE49-F238E27FC236}">
                <a16:creationId xmlns:a16="http://schemas.microsoft.com/office/drawing/2014/main" id="{8F74FA49-BE39-41A7-A008-D0A53ECF8B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33" name="CasellaDiTesto 32">
            <a:extLst>
              <a:ext uri="{FF2B5EF4-FFF2-40B4-BE49-F238E27FC236}">
                <a16:creationId xmlns:a16="http://schemas.microsoft.com/office/drawing/2014/main" id="{7EA088E1-2305-4E14-8BD6-CD4EDD9DCAEB}"/>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DEFENCES AGAINST ADVERSARIAL ATTACKS</a:t>
            </a:r>
            <a:endParaRPr lang="it-IT" sz="1600" dirty="0">
              <a:solidFill>
                <a:schemeClr val="bg1"/>
              </a:solidFill>
            </a:endParaRPr>
          </a:p>
        </p:txBody>
      </p:sp>
    </p:spTree>
    <p:extLst>
      <p:ext uri="{BB962C8B-B14F-4D97-AF65-F5344CB8AC3E}">
        <p14:creationId xmlns:p14="http://schemas.microsoft.com/office/powerpoint/2010/main" val="308290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err="1"/>
              <a:t>Results</a:t>
            </a:r>
            <a:r>
              <a:rPr lang="it-IT" sz="4400" b="1" dirty="0"/>
              <a:t> on Cifar-10</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5</a:t>
            </a:fld>
            <a:endParaRPr dirty="0">
              <a:latin typeface="Calibri" panose="020F0502020204030204" pitchFamily="34" charset="0"/>
              <a:cs typeface="Calibri" panose="020F0502020204030204" pitchFamily="34" charset="0"/>
            </a:endParaRPr>
          </a:p>
        </p:txBody>
      </p:sp>
      <p:sp>
        <p:nvSpPr>
          <p:cNvPr id="22" name="CasellaDiTesto 21">
            <a:extLst>
              <a:ext uri="{FF2B5EF4-FFF2-40B4-BE49-F238E27FC236}">
                <a16:creationId xmlns:a16="http://schemas.microsoft.com/office/drawing/2014/main" id="{9C00FC32-2F03-4B7C-8FDB-5748ABB1C963}"/>
              </a:ext>
            </a:extLst>
          </p:cNvPr>
          <p:cNvSpPr txBox="1"/>
          <p:nvPr/>
        </p:nvSpPr>
        <p:spPr>
          <a:xfrm>
            <a:off x="837846" y="1376679"/>
            <a:ext cx="3696054" cy="2308324"/>
          </a:xfrm>
          <a:prstGeom prst="rect">
            <a:avLst/>
          </a:prstGeom>
          <a:noFill/>
        </p:spPr>
        <p:txBody>
          <a:bodyPr wrap="square" rtlCol="0">
            <a:spAutoFit/>
          </a:bodyPr>
          <a:lstStyle/>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The “Fast” adversary: </a:t>
            </a:r>
            <a:r>
              <a:rPr lang="en-US" sz="1600" dirty="0">
                <a:solidFill>
                  <a:schemeClr val="bg1"/>
                </a:solidFill>
                <a:latin typeface="Calibri" panose="020F0502020204030204" pitchFamily="34" charset="0"/>
                <a:cs typeface="Calibri" panose="020F0502020204030204" pitchFamily="34" charset="0"/>
              </a:rPr>
              <a:t>weak;</a:t>
            </a:r>
          </a:p>
          <a:p>
            <a:pPr marL="285750" indent="-285750" algn="just">
              <a:buClr>
                <a:srgbClr val="BA3B21"/>
              </a:buClr>
              <a:buFont typeface="Wingdings" panose="05000000000000000000" pitchFamily="2" charset="2"/>
              <a:buChar char="§"/>
            </a:pPr>
            <a:r>
              <a:rPr lang="en-US" sz="1600" b="1" dirty="0" err="1">
                <a:solidFill>
                  <a:srgbClr val="F55C21"/>
                </a:solidFill>
                <a:latin typeface="Calibri" panose="020F0502020204030204" pitchFamily="34" charset="0"/>
                <a:cs typeface="Calibri" panose="020F0502020204030204" pitchFamily="34" charset="0"/>
              </a:rPr>
              <a:t>DeepFool</a:t>
            </a:r>
            <a:r>
              <a:rPr lang="en-US" sz="1600" b="1" dirty="0">
                <a:solidFill>
                  <a:srgbClr val="F55C21"/>
                </a:solidFill>
                <a:latin typeface="Calibri" panose="020F0502020204030204" pitchFamily="34" charset="0"/>
                <a:cs typeface="Calibri" panose="020F0502020204030204" pitchFamily="34" charset="0"/>
              </a:rPr>
              <a:t> based methods: </a:t>
            </a:r>
            <a:r>
              <a:rPr lang="en-US" sz="1600" dirty="0">
                <a:solidFill>
                  <a:schemeClr val="bg1"/>
                </a:solidFill>
                <a:latin typeface="Calibri" panose="020F0502020204030204" pitchFamily="34" charset="0"/>
                <a:cs typeface="Calibri" panose="020F0502020204030204" pitchFamily="34" charset="0"/>
              </a:rPr>
              <a:t>relatively strong adversaries;</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“Iterative” methods: </a:t>
            </a:r>
            <a:r>
              <a:rPr lang="en-US" sz="1600" dirty="0">
                <a:solidFill>
                  <a:schemeClr val="bg1"/>
                </a:solidFill>
                <a:latin typeface="Calibri" panose="020F0502020204030204" pitchFamily="34" charset="0"/>
                <a:cs typeface="Calibri" panose="020F0502020204030204" pitchFamily="34" charset="0"/>
              </a:rPr>
              <a:t>somewhere in-between.</a:t>
            </a:r>
          </a:p>
          <a:p>
            <a:pPr algn="just"/>
            <a:endParaRPr lang="en-US" sz="1600" dirty="0">
              <a:solidFill>
                <a:schemeClr val="bg1"/>
              </a:solidFill>
              <a:latin typeface="Calibri" panose="020F0502020204030204" pitchFamily="34" charset="0"/>
              <a:cs typeface="Calibri" panose="020F0502020204030204" pitchFamily="34" charset="0"/>
            </a:endParaRPr>
          </a:p>
          <a:p>
            <a:pPr algn="just"/>
            <a:r>
              <a:rPr lang="en-US" sz="1600" dirty="0">
                <a:solidFill>
                  <a:schemeClr val="bg1"/>
                </a:solidFill>
                <a:latin typeface="Calibri" panose="020F0502020204030204" pitchFamily="34" charset="0"/>
                <a:cs typeface="Calibri" panose="020F0502020204030204" pitchFamily="34" charset="0"/>
              </a:rPr>
              <a:t>For the </a:t>
            </a:r>
            <a:r>
              <a:rPr lang="en-US" sz="1600" b="1" dirty="0">
                <a:solidFill>
                  <a:srgbClr val="F55C21"/>
                </a:solidFill>
                <a:latin typeface="Calibri" panose="020F0502020204030204" pitchFamily="34" charset="0"/>
                <a:cs typeface="Calibri" panose="020F0502020204030204" pitchFamily="34" charset="0"/>
              </a:rPr>
              <a:t>“Fast” and “Iterative” adversaries AD(2) is the best,</a:t>
            </a:r>
            <a:r>
              <a:rPr lang="en-US" sz="1600" dirty="0">
                <a:solidFill>
                  <a:schemeClr val="bg1"/>
                </a:solidFill>
                <a:latin typeface="Calibri" panose="020F0502020204030204" pitchFamily="34" charset="0"/>
                <a:cs typeface="Calibri" panose="020F0502020204030204" pitchFamily="34" charset="0"/>
              </a:rPr>
              <a:t> meanwhile </a:t>
            </a:r>
            <a:r>
              <a:rPr lang="en-US" sz="1600" b="1" dirty="0">
                <a:solidFill>
                  <a:srgbClr val="F55C21"/>
                </a:solidFill>
                <a:latin typeface="Calibri" panose="020F0502020204030204" pitchFamily="34" charset="0"/>
                <a:cs typeface="Calibri" panose="020F0502020204030204" pitchFamily="34" charset="0"/>
              </a:rPr>
              <a:t>AD(4) works best for </a:t>
            </a:r>
            <a:r>
              <a:rPr lang="en-US" sz="1600" b="1" dirty="0" err="1">
                <a:solidFill>
                  <a:srgbClr val="F55C21"/>
                </a:solidFill>
                <a:latin typeface="Calibri" panose="020F0502020204030204" pitchFamily="34" charset="0"/>
                <a:cs typeface="Calibri" panose="020F0502020204030204" pitchFamily="34" charset="0"/>
              </a:rPr>
              <a:t>DeepFool</a:t>
            </a:r>
            <a:r>
              <a:rPr lang="en-US" sz="1600" b="1" dirty="0">
                <a:solidFill>
                  <a:srgbClr val="F55C21"/>
                </a:solidFill>
                <a:latin typeface="Calibri" panose="020F0502020204030204" pitchFamily="34" charset="0"/>
                <a:cs typeface="Calibri" panose="020F0502020204030204" pitchFamily="34" charset="0"/>
              </a:rPr>
              <a:t>.</a:t>
            </a:r>
            <a:endParaRPr lang="it-IT" sz="1600" b="1" dirty="0">
              <a:solidFill>
                <a:srgbClr val="F55C21"/>
              </a:solidFill>
              <a:latin typeface="Calibri" panose="020F0502020204030204" pitchFamily="34" charset="0"/>
              <a:cs typeface="Calibri" panose="020F0502020204030204" pitchFamily="34" charset="0"/>
            </a:endParaRPr>
          </a:p>
        </p:txBody>
      </p:sp>
      <p:pic>
        <p:nvPicPr>
          <p:cNvPr id="23" name="Immagine 22">
            <a:extLst>
              <a:ext uri="{FF2B5EF4-FFF2-40B4-BE49-F238E27FC236}">
                <a16:creationId xmlns:a16="http://schemas.microsoft.com/office/drawing/2014/main" id="{FD6D3904-E021-4845-8EF1-1D8456CAB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900" y="1382733"/>
            <a:ext cx="6923946" cy="2170091"/>
          </a:xfrm>
          <a:prstGeom prst="rect">
            <a:avLst/>
          </a:prstGeom>
        </p:spPr>
      </p:pic>
      <p:pic>
        <p:nvPicPr>
          <p:cNvPr id="24" name="Immagine 23" descr="Immagine che contiene tavolo&#10;&#10;Descrizione generata automaticamente">
            <a:extLst>
              <a:ext uri="{FF2B5EF4-FFF2-40B4-BE49-F238E27FC236}">
                <a16:creationId xmlns:a16="http://schemas.microsoft.com/office/drawing/2014/main" id="{A39927CE-A034-4A44-9A52-757A8DC0C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46" y="3685124"/>
            <a:ext cx="6725004" cy="2053555"/>
          </a:xfrm>
          <a:prstGeom prst="rect">
            <a:avLst/>
          </a:prstGeom>
        </p:spPr>
      </p:pic>
      <p:pic>
        <p:nvPicPr>
          <p:cNvPr id="26" name="Immagine 25" descr="Immagine che contiene tavolo&#10;&#10;Descrizione generata automaticamente">
            <a:extLst>
              <a:ext uri="{FF2B5EF4-FFF2-40B4-BE49-F238E27FC236}">
                <a16:creationId xmlns:a16="http://schemas.microsoft.com/office/drawing/2014/main" id="{2C8AEDAD-8CF6-483E-AB88-31037AED0E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2850" y="3685002"/>
            <a:ext cx="3894996" cy="2053555"/>
          </a:xfrm>
          <a:prstGeom prst="rect">
            <a:avLst/>
          </a:prstGeom>
        </p:spPr>
      </p:pic>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0E530D8-6361-45A8-AF8D-8CFFB1B9F940}"/>
                  </a:ext>
                </a:extLst>
              </p:cNvPr>
              <p:cNvSpPr txBox="1"/>
              <p:nvPr/>
            </p:nvSpPr>
            <p:spPr>
              <a:xfrm>
                <a:off x="533492" y="5749405"/>
                <a:ext cx="10924353"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Transferability on </a:t>
                </a:r>
                <a:r>
                  <a:rPr lang="it-IT" sz="1600" b="1" dirty="0">
                    <a:solidFill>
                      <a:srgbClr val="F55C21"/>
                    </a:solidFill>
                    <a:latin typeface="Calibri" panose="020F0502020204030204" pitchFamily="34" charset="0"/>
                    <a:cs typeface="Calibri" panose="020F0502020204030204" pitchFamily="34" charset="0"/>
                  </a:rPr>
                  <a:t>same </a:t>
                </a:r>
                <a:r>
                  <a:rPr lang="it-IT" sz="1600" b="1" dirty="0" err="1">
                    <a:solidFill>
                      <a:srgbClr val="F55C21"/>
                    </a:solidFill>
                    <a:latin typeface="Calibri" panose="020F0502020204030204" pitchFamily="34" charset="0"/>
                    <a:cs typeface="Calibri" panose="020F0502020204030204" pitchFamily="34" charset="0"/>
                  </a:rPr>
                  <a:t>adversary</a:t>
                </a:r>
                <a:r>
                  <a:rPr lang="it-IT" sz="1600" b="1" dirty="0">
                    <a:solidFill>
                      <a:srgbClr val="F55C21"/>
                    </a:solidFill>
                    <a:latin typeface="Calibri" panose="020F0502020204030204" pitchFamily="34" charset="0"/>
                    <a:cs typeface="Calibri" panose="020F0502020204030204" pitchFamily="34" charset="0"/>
                  </a:rPr>
                  <a:t> with </a:t>
                </a:r>
                <a:r>
                  <a:rPr lang="it-IT" sz="1600" b="1" dirty="0" err="1">
                    <a:solidFill>
                      <a:srgbClr val="F55C21"/>
                    </a:solidFill>
                    <a:latin typeface="Calibri" panose="020F0502020204030204" pitchFamily="34" charset="0"/>
                    <a:cs typeface="Calibri" panose="020F0502020204030204" pitchFamily="34" charset="0"/>
                  </a:rPr>
                  <a:t>different</a:t>
                </a:r>
                <a:r>
                  <a:rPr lang="it-IT" sz="1600" b="1" dirty="0">
                    <a:solidFill>
                      <a:srgbClr val="F55C21"/>
                    </a:solidFill>
                    <a:latin typeface="Calibri" panose="020F0502020204030204" pitchFamily="34" charset="0"/>
                    <a:cs typeface="Calibri" panose="020F0502020204030204" pitchFamily="34" charset="0"/>
                  </a:rPr>
                  <a:t> </a:t>
                </a:r>
                <a14:m>
                  <m:oMath xmlns:m="http://schemas.openxmlformats.org/officeDocument/2006/math">
                    <m:r>
                      <a:rPr lang="it-IT" sz="1600" b="1" i="1" smtClean="0">
                        <a:solidFill>
                          <a:srgbClr val="F55C21"/>
                        </a:solidFill>
                        <a:latin typeface="Cambria Math" panose="02040503050406030204" pitchFamily="18" charset="0"/>
                        <a:ea typeface="Cambria Math" panose="02040503050406030204" pitchFamily="18" charset="0"/>
                      </a:rPr>
                      <m:t>𝜺</m:t>
                    </m:r>
                  </m:oMath>
                </a14:m>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and on </a:t>
                </a:r>
                <a:r>
                  <a:rPr lang="it-IT" sz="1600" b="1" dirty="0" err="1">
                    <a:solidFill>
                      <a:srgbClr val="F55C21"/>
                    </a:solidFill>
                    <a:latin typeface="Calibri" panose="020F0502020204030204" pitchFamily="34" charset="0"/>
                    <a:cs typeface="Calibri" panose="020F0502020204030204" pitchFamily="34" charset="0"/>
                  </a:rPr>
                  <a:t>different</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adversaries</a:t>
                </a:r>
                <a:endParaRPr lang="it-IT" sz="1600" b="1" dirty="0">
                  <a:solidFill>
                    <a:srgbClr val="F55C21"/>
                  </a:solidFill>
                  <a:latin typeface="Calibri" panose="020F0502020204030204" pitchFamily="34" charset="0"/>
                  <a:cs typeface="Calibri" panose="020F0502020204030204" pitchFamily="34" charset="0"/>
                </a:endParaRPr>
              </a:p>
            </p:txBody>
          </p:sp>
        </mc:Choice>
        <mc:Fallback xmlns="">
          <p:sp>
            <p:nvSpPr>
              <p:cNvPr id="27" name="CasellaDiTesto 26">
                <a:extLst>
                  <a:ext uri="{FF2B5EF4-FFF2-40B4-BE49-F238E27FC236}">
                    <a16:creationId xmlns:a16="http://schemas.microsoft.com/office/drawing/2014/main" id="{F0E530D8-6361-45A8-AF8D-8CFFB1B9F940}"/>
                  </a:ext>
                </a:extLst>
              </p:cNvPr>
              <p:cNvSpPr txBox="1">
                <a:spLocks noRot="1" noChangeAspect="1" noMove="1" noResize="1" noEditPoints="1" noAdjustHandles="1" noChangeArrowheads="1" noChangeShapeType="1" noTextEdit="1"/>
              </p:cNvSpPr>
              <p:nvPr/>
            </p:nvSpPr>
            <p:spPr>
              <a:xfrm>
                <a:off x="533492" y="5749405"/>
                <a:ext cx="10924353" cy="338554"/>
              </a:xfrm>
              <a:prstGeom prst="rect">
                <a:avLst/>
              </a:prstGeom>
              <a:blipFill>
                <a:blip r:embed="rId6"/>
                <a:stretch>
                  <a:fillRect t="-5357" b="-21429"/>
                </a:stretch>
              </a:blipFill>
            </p:spPr>
            <p:txBody>
              <a:bodyPr/>
              <a:lstStyle/>
              <a:p>
                <a:r>
                  <a:rPr lang="it-IT">
                    <a:noFill/>
                  </a:rPr>
                  <a:t> </a:t>
                </a:r>
              </a:p>
            </p:txBody>
          </p:sp>
        </mc:Fallback>
      </mc:AlternateContent>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12" name="CasellaDiTesto 11">
            <a:extLst>
              <a:ext uri="{FF2B5EF4-FFF2-40B4-BE49-F238E27FC236}">
                <a16:creationId xmlns:a16="http://schemas.microsoft.com/office/drawing/2014/main" id="{224155CB-CA41-44E8-BF40-CF0FB0A81DC1}"/>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DEFENCES AGAINST ADVERSARIAL ATTACKS</a:t>
            </a:r>
            <a:endParaRPr lang="it-IT" sz="1600" dirty="0">
              <a:solidFill>
                <a:schemeClr val="bg1"/>
              </a:solidFill>
            </a:endParaRPr>
          </a:p>
        </p:txBody>
      </p:sp>
    </p:spTree>
    <p:extLst>
      <p:ext uri="{BB962C8B-B14F-4D97-AF65-F5344CB8AC3E}">
        <p14:creationId xmlns:p14="http://schemas.microsoft.com/office/powerpoint/2010/main" val="410930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a:t>Dynamic detector on Cifar-10</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6</a:t>
            </a:fld>
            <a:endParaRPr dirty="0">
              <a:latin typeface="Calibri" panose="020F0502020204030204" pitchFamily="34" charset="0"/>
              <a:cs typeface="Calibri" panose="020F0502020204030204" pitchFamily="34" charset="0"/>
            </a:endParaRPr>
          </a:p>
        </p:txBody>
      </p:sp>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pic>
        <p:nvPicPr>
          <p:cNvPr id="13" name="Immagine 12">
            <a:extLst>
              <a:ext uri="{FF2B5EF4-FFF2-40B4-BE49-F238E27FC236}">
                <a16:creationId xmlns:a16="http://schemas.microsoft.com/office/drawing/2014/main" id="{C495F974-6BA9-4E08-84FC-5FA66FA9E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4773" y="1420915"/>
            <a:ext cx="5563073" cy="3428704"/>
          </a:xfrm>
          <a:prstGeom prst="rect">
            <a:avLst/>
          </a:prstGeom>
        </p:spPr>
      </p:pic>
      <p:sp>
        <p:nvSpPr>
          <p:cNvPr id="14" name="CasellaDiTesto 13">
            <a:extLst>
              <a:ext uri="{FF2B5EF4-FFF2-40B4-BE49-F238E27FC236}">
                <a16:creationId xmlns:a16="http://schemas.microsoft.com/office/drawing/2014/main" id="{DF354337-B4E9-4FFA-A30F-5BD545F916B1}"/>
              </a:ext>
            </a:extLst>
          </p:cNvPr>
          <p:cNvSpPr txBox="1"/>
          <p:nvPr/>
        </p:nvSpPr>
        <p:spPr>
          <a:xfrm>
            <a:off x="837847" y="1420915"/>
            <a:ext cx="5056927" cy="3354765"/>
          </a:xfrm>
          <a:prstGeom prst="rect">
            <a:avLst/>
          </a:prstGeom>
          <a:noFill/>
        </p:spPr>
        <p:txBody>
          <a:bodyPr wrap="square" rtlCol="0">
            <a:spAutoFit/>
          </a:bodyPr>
          <a:lstStyle/>
          <a:p>
            <a:pPr algn="just"/>
            <a:r>
              <a:rPr lang="en-US" sz="2000" b="1" dirty="0">
                <a:solidFill>
                  <a:srgbClr val="BA3B21"/>
                </a:solidFill>
                <a:latin typeface="Calibri" panose="020F0502020204030204" pitchFamily="34" charset="0"/>
                <a:cs typeface="Calibri" panose="020F0502020204030204" pitchFamily="34" charset="0"/>
              </a:rPr>
              <a:t>Dynamic adversary training</a:t>
            </a:r>
          </a:p>
          <a:p>
            <a:pPr algn="just"/>
            <a:r>
              <a:rPr lang="en-US" sz="1600" dirty="0">
                <a:solidFill>
                  <a:schemeClr val="bg1"/>
                </a:solidFill>
                <a:latin typeface="Calibri" panose="020F0502020204030204" pitchFamily="34" charset="0"/>
                <a:cs typeface="Calibri" panose="020F0502020204030204" pitchFamily="34" charset="0"/>
              </a:rPr>
              <a:t>Instead of </a:t>
            </a:r>
            <a:r>
              <a:rPr lang="en-US" sz="1600" b="1" dirty="0">
                <a:solidFill>
                  <a:srgbClr val="F55C21"/>
                </a:solidFill>
                <a:latin typeface="Calibri" panose="020F0502020204030204" pitchFamily="34" charset="0"/>
                <a:cs typeface="Calibri" panose="020F0502020204030204" pitchFamily="34" charset="0"/>
              </a:rPr>
              <a:t>precomputing a dataset of adversarial examples, </a:t>
            </a:r>
            <a:r>
              <a:rPr lang="en-US" sz="1600" dirty="0">
                <a:solidFill>
                  <a:schemeClr val="bg1"/>
                </a:solidFill>
                <a:latin typeface="Calibri" panose="020F0502020204030204" pitchFamily="34" charset="0"/>
                <a:cs typeface="Calibri" panose="020F0502020204030204" pitchFamily="34" charset="0"/>
              </a:rPr>
              <a:t>we </a:t>
            </a:r>
            <a:r>
              <a:rPr lang="en-US" sz="1600" b="1" dirty="0">
                <a:solidFill>
                  <a:srgbClr val="F55C21"/>
                </a:solidFill>
                <a:latin typeface="Calibri" panose="020F0502020204030204" pitchFamily="34" charset="0"/>
                <a:cs typeface="Calibri" panose="020F0502020204030204" pitchFamily="34" charset="0"/>
              </a:rPr>
              <a:t>compute the adversarial examples on-the-fly for each mini-batch </a:t>
            </a:r>
            <a:r>
              <a:rPr lang="en-US" sz="1600" dirty="0">
                <a:solidFill>
                  <a:schemeClr val="bg1"/>
                </a:solidFill>
                <a:latin typeface="Calibri" panose="020F0502020204030204" pitchFamily="34" charset="0"/>
                <a:cs typeface="Calibri" panose="020F0502020204030204" pitchFamily="34" charset="0"/>
              </a:rPr>
              <a:t>and let the adversary modify each data point with probability 0.5.</a:t>
            </a:r>
          </a:p>
          <a:p>
            <a:pPr algn="just"/>
            <a:endParaRPr lang="en-US" sz="1600" dirty="0">
              <a:solidFill>
                <a:schemeClr val="bg1"/>
              </a:solidFill>
              <a:latin typeface="Calibri" panose="020F0502020204030204" pitchFamily="34" charset="0"/>
              <a:cs typeface="Calibri" panose="020F0502020204030204" pitchFamily="34" charset="0"/>
            </a:endParaRPr>
          </a:p>
          <a:p>
            <a:pPr algn="just"/>
            <a:r>
              <a:rPr lang="en-US" sz="1600" dirty="0">
                <a:solidFill>
                  <a:schemeClr val="bg1"/>
                </a:solidFill>
                <a:latin typeface="Calibri" panose="020F0502020204030204" pitchFamily="34" charset="0"/>
                <a:cs typeface="Calibri" panose="020F0502020204030204" pitchFamily="34" charset="0"/>
              </a:rPr>
              <a:t>Note that a </a:t>
            </a:r>
            <a:r>
              <a:rPr lang="en-US" sz="1600" b="1" dirty="0">
                <a:solidFill>
                  <a:srgbClr val="F55C21"/>
                </a:solidFill>
                <a:latin typeface="Calibri" panose="020F0502020204030204" pitchFamily="34" charset="0"/>
                <a:cs typeface="Calibri" panose="020F0502020204030204" pitchFamily="34" charset="0"/>
              </a:rPr>
              <a:t>dynamic adversary will modify a data point differently every time it encounters the data point since it depends on the detector’s gradient </a:t>
            </a:r>
            <a:r>
              <a:rPr lang="en-US" sz="1600" dirty="0">
                <a:solidFill>
                  <a:schemeClr val="bg1"/>
                </a:solidFill>
                <a:latin typeface="Calibri" panose="020F0502020204030204" pitchFamily="34" charset="0"/>
                <a:cs typeface="Calibri" panose="020F0502020204030204" pitchFamily="34" charset="0"/>
              </a:rPr>
              <a:t>and the detector changes over time.</a:t>
            </a:r>
          </a:p>
          <a:p>
            <a:pPr algn="just"/>
            <a:endParaRPr lang="en-US" sz="1600" dirty="0">
              <a:solidFill>
                <a:schemeClr val="bg1"/>
              </a:solidFill>
              <a:latin typeface="Calibri" panose="020F0502020204030204" pitchFamily="34" charset="0"/>
              <a:cs typeface="Calibri" panose="020F0502020204030204" pitchFamily="34" charset="0"/>
            </a:endParaRPr>
          </a:p>
          <a:p>
            <a:pPr algn="just"/>
            <a:r>
              <a:rPr lang="en-US" sz="1600" dirty="0">
                <a:solidFill>
                  <a:schemeClr val="bg1"/>
                </a:solidFill>
                <a:latin typeface="Calibri" panose="020F0502020204030204" pitchFamily="34" charset="0"/>
                <a:cs typeface="Calibri" panose="020F0502020204030204" pitchFamily="34" charset="0"/>
              </a:rPr>
              <a:t>By training the detector in this way, </a:t>
            </a:r>
            <a:r>
              <a:rPr lang="en-US" sz="1600" b="1" dirty="0">
                <a:solidFill>
                  <a:srgbClr val="F55C21"/>
                </a:solidFill>
                <a:latin typeface="Calibri" panose="020F0502020204030204" pitchFamily="34" charset="0"/>
                <a:cs typeface="Calibri" panose="020F0502020204030204" pitchFamily="34" charset="0"/>
              </a:rPr>
              <a:t>we implicitly train it to resist dynamic adversaries</a:t>
            </a:r>
            <a:r>
              <a:rPr lang="en-US" sz="1600" dirty="0">
                <a:solidFill>
                  <a:schemeClr val="bg1"/>
                </a:solidFill>
                <a:latin typeface="Calibri" panose="020F0502020204030204" pitchFamily="34" charset="0"/>
                <a:cs typeface="Calibri" panose="020F0502020204030204" pitchFamily="34" charset="0"/>
              </a:rPr>
              <a:t> for various values of σ.</a:t>
            </a:r>
            <a:endParaRPr lang="it-IT" sz="1600" dirty="0">
              <a:solidFill>
                <a:schemeClr val="bg1"/>
              </a:solidFill>
              <a:latin typeface="Calibri" panose="020F0502020204030204" pitchFamily="34" charset="0"/>
              <a:cs typeface="Calibri" panose="020F0502020204030204" pitchFamily="34" charset="0"/>
            </a:endParaRPr>
          </a:p>
        </p:txBody>
      </p:sp>
      <p:sp>
        <p:nvSpPr>
          <p:cNvPr id="15" name="CasellaDiTesto 14">
            <a:extLst>
              <a:ext uri="{FF2B5EF4-FFF2-40B4-BE49-F238E27FC236}">
                <a16:creationId xmlns:a16="http://schemas.microsoft.com/office/drawing/2014/main" id="{57A1F31D-FC73-4872-B5C2-5F8066DD9E7C}"/>
              </a:ext>
            </a:extLst>
          </p:cNvPr>
          <p:cNvSpPr txBox="1"/>
          <p:nvPr/>
        </p:nvSpPr>
        <p:spPr>
          <a:xfrm>
            <a:off x="837847" y="5076281"/>
            <a:ext cx="10620000" cy="830997"/>
          </a:xfrm>
          <a:prstGeom prst="rect">
            <a:avLst/>
          </a:prstGeom>
          <a:noFill/>
        </p:spPr>
        <p:txBody>
          <a:bodyPr wrap="square" rtlCol="0">
            <a:spAutoFit/>
          </a:bodyPr>
          <a:lstStyle/>
          <a:p>
            <a:r>
              <a:rPr lang="it-IT" sz="1600" i="1" dirty="0" err="1">
                <a:solidFill>
                  <a:schemeClr val="bg1"/>
                </a:solidFill>
                <a:latin typeface="Calibri" panose="020F0502020204030204" pitchFamily="34" charset="0"/>
                <a:cs typeface="Calibri" panose="020F0502020204030204" pitchFamily="34" charset="0"/>
              </a:rPr>
              <a:t>As</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we</a:t>
            </a:r>
            <a:r>
              <a:rPr lang="it-IT" sz="1600" i="1" dirty="0">
                <a:solidFill>
                  <a:schemeClr val="bg1"/>
                </a:solidFill>
                <a:latin typeface="Calibri" panose="020F0502020204030204" pitchFamily="34" charset="0"/>
                <a:cs typeface="Calibri" panose="020F0502020204030204" pitchFamily="34" charset="0"/>
              </a:rPr>
              <a:t> can </a:t>
            </a:r>
            <a:r>
              <a:rPr lang="it-IT" sz="1600" i="1" dirty="0" err="1">
                <a:solidFill>
                  <a:schemeClr val="bg1"/>
                </a:solidFill>
                <a:latin typeface="Calibri" panose="020F0502020204030204" pitchFamily="34" charset="0"/>
                <a:cs typeface="Calibri" panose="020F0502020204030204" pitchFamily="34" charset="0"/>
              </a:rPr>
              <a:t>see</a:t>
            </a:r>
            <a:r>
              <a:rPr lang="it-IT" sz="1600" i="1" dirty="0">
                <a:solidFill>
                  <a:schemeClr val="bg1"/>
                </a:solidFill>
                <a:latin typeface="Calibri" panose="020F0502020204030204" pitchFamily="34" charset="0"/>
                <a:cs typeface="Calibri" panose="020F0502020204030204" pitchFamily="34" charset="0"/>
              </a:rPr>
              <a:t> from the image</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static</a:t>
            </a:r>
            <a:r>
              <a:rPr lang="it-IT" sz="1600" b="1" i="1" dirty="0">
                <a:solidFill>
                  <a:srgbClr val="F55C21"/>
                </a:solidFill>
                <a:latin typeface="Calibri" panose="020F0502020204030204" pitchFamily="34" charset="0"/>
                <a:cs typeface="Calibri" panose="020F0502020204030204" pitchFamily="34" charset="0"/>
              </a:rPr>
              <a:t> detectors </a:t>
            </a:r>
            <a:r>
              <a:rPr lang="it-IT" sz="1600" b="1" i="1" dirty="0" err="1">
                <a:solidFill>
                  <a:srgbClr val="F55C21"/>
                </a:solidFill>
                <a:latin typeface="Calibri" panose="020F0502020204030204" pitchFamily="34" charset="0"/>
                <a:cs typeface="Calibri" panose="020F0502020204030204" pitchFamily="34" charset="0"/>
              </a:rPr>
              <a:t>performed</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worse</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than</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dynamic</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ones</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as</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expected</a:t>
            </a:r>
            <a:r>
              <a:rPr lang="it-IT" sz="1600" i="1" dirty="0">
                <a:solidFill>
                  <a:schemeClr val="bg1"/>
                </a:solidFill>
                <a:latin typeface="Calibri" panose="020F0502020204030204" pitchFamily="34" charset="0"/>
                <a:cs typeface="Calibri" panose="020F0502020204030204" pitchFamily="34" charset="0"/>
              </a:rPr>
              <a:t>) on </a:t>
            </a:r>
            <a:r>
              <a:rPr lang="it-IT" sz="1600" i="1" dirty="0" err="1">
                <a:solidFill>
                  <a:schemeClr val="bg1"/>
                </a:solidFill>
                <a:latin typeface="Calibri" panose="020F0502020204030204" pitchFamily="34" charset="0"/>
                <a:cs typeface="Calibri" panose="020F0502020204030204" pitchFamily="34" charset="0"/>
              </a:rPr>
              <a:t>dynamic</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adversarial</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attacks</a:t>
            </a:r>
            <a:r>
              <a:rPr lang="it-IT" sz="1600" i="1" dirty="0">
                <a:solidFill>
                  <a:schemeClr val="bg1"/>
                </a:solidFill>
                <a:latin typeface="Calibri" panose="020F0502020204030204" pitchFamily="34" charset="0"/>
                <a:cs typeface="Calibri" panose="020F0502020204030204" pitchFamily="34" charset="0"/>
              </a:rPr>
              <a:t>, </a:t>
            </a:r>
            <a:r>
              <a:rPr lang="en-US" sz="1600" i="1" dirty="0">
                <a:solidFill>
                  <a:schemeClr val="bg1"/>
                </a:solidFill>
                <a:latin typeface="Calibri" panose="020F0502020204030204" pitchFamily="34" charset="0"/>
                <a:cs typeface="Calibri" panose="020F0502020204030204" pitchFamily="34" charset="0"/>
              </a:rPr>
              <a:t>the parameter σ has been chosen as σ ∈ {0.0, 0.1, . . . , 1.0}, with smaller values of σ corresponding to lower predictive accuracy, i.e., being further on the left.</a:t>
            </a:r>
            <a:endParaRPr lang="it-IT" sz="1600" i="1" dirty="0">
              <a:solidFill>
                <a:schemeClr val="bg1"/>
              </a:solidFill>
              <a:latin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4C71CC5F-6718-4E7A-A8C7-67154E018E96}"/>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DEFENCES AGAINST ADVERSARIAL ATTACKS</a:t>
            </a:r>
            <a:endParaRPr lang="it-IT" sz="1600" dirty="0">
              <a:solidFill>
                <a:schemeClr val="bg1"/>
              </a:solidFill>
            </a:endParaRPr>
          </a:p>
        </p:txBody>
      </p:sp>
    </p:spTree>
    <p:extLst>
      <p:ext uri="{BB962C8B-B14F-4D97-AF65-F5344CB8AC3E}">
        <p14:creationId xmlns:p14="http://schemas.microsoft.com/office/powerpoint/2010/main" val="208654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dirty="0"/>
              <a:t>10-class </a:t>
            </a:r>
            <a:r>
              <a:rPr lang="it-IT" sz="4400" dirty="0" err="1"/>
              <a:t>ImageNet</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7</a:t>
            </a:fld>
            <a:endParaRPr dirty="0">
              <a:latin typeface="Calibri" panose="020F0502020204030204" pitchFamily="34" charset="0"/>
              <a:cs typeface="Calibri" panose="020F0502020204030204" pitchFamily="34" charset="0"/>
            </a:endParaRPr>
          </a:p>
        </p:txBody>
      </p:sp>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9" name="CasellaDiTesto 8">
            <a:extLst>
              <a:ext uri="{FF2B5EF4-FFF2-40B4-BE49-F238E27FC236}">
                <a16:creationId xmlns:a16="http://schemas.microsoft.com/office/drawing/2014/main" id="{FDDF9236-668C-4C0C-B12D-A6025D3E27D9}"/>
              </a:ext>
            </a:extLst>
          </p:cNvPr>
          <p:cNvSpPr txBox="1"/>
          <p:nvPr/>
        </p:nvSpPr>
        <p:spPr>
          <a:xfrm>
            <a:off x="838200" y="1473187"/>
            <a:ext cx="10515599" cy="892552"/>
          </a:xfrm>
          <a:prstGeom prst="rect">
            <a:avLst/>
          </a:prstGeom>
          <a:noFill/>
        </p:spPr>
        <p:txBody>
          <a:bodyPr wrap="square" rtlCol="0">
            <a:spAutoFit/>
          </a:bodyPr>
          <a:lstStyle/>
          <a:p>
            <a:pPr algn="just"/>
            <a:r>
              <a:rPr lang="it-IT" sz="2000" b="1" i="1" dirty="0" err="1">
                <a:solidFill>
                  <a:srgbClr val="BA3B21"/>
                </a:solidFill>
                <a:latin typeface="Calibri" panose="020F0502020204030204" pitchFamily="34" charset="0"/>
                <a:cs typeface="Calibri" panose="020F0502020204030204" pitchFamily="34" charset="0"/>
              </a:rPr>
              <a:t>Classifier</a:t>
            </a:r>
            <a:r>
              <a:rPr lang="it-IT" sz="2000" b="1" i="1" dirty="0">
                <a:solidFill>
                  <a:srgbClr val="BA3B2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Pretrained VGG16 </a:t>
            </a:r>
            <a:r>
              <a:rPr lang="en-US" sz="1600" dirty="0">
                <a:solidFill>
                  <a:schemeClr val="bg1"/>
                </a:solidFill>
                <a:latin typeface="Calibri" panose="020F0502020204030204" pitchFamily="34" charset="0"/>
                <a:cs typeface="Calibri" panose="020F0502020204030204" pitchFamily="34" charset="0"/>
              </a:rPr>
              <a:t>(</a:t>
            </a:r>
            <a:r>
              <a:rPr lang="en-US" sz="1600" dirty="0" err="1">
                <a:solidFill>
                  <a:schemeClr val="bg1"/>
                </a:solidFill>
                <a:latin typeface="Calibri" panose="020F0502020204030204" pitchFamily="34" charset="0"/>
                <a:cs typeface="Calibri" panose="020F0502020204030204" pitchFamily="34" charset="0"/>
              </a:rPr>
              <a:t>Simonyan</a:t>
            </a:r>
            <a:r>
              <a:rPr lang="en-US" sz="1600" dirty="0">
                <a:solidFill>
                  <a:schemeClr val="bg1"/>
                </a:solidFill>
                <a:latin typeface="Calibri" panose="020F0502020204030204" pitchFamily="34" charset="0"/>
                <a:cs typeface="Calibri" panose="020F0502020204030204" pitchFamily="34" charset="0"/>
              </a:rPr>
              <a:t> &amp; Zisserman, 2015);</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Before the SoftMax another layer is placed so that we can </a:t>
            </a:r>
            <a:r>
              <a:rPr lang="en-US" sz="1600" b="1" dirty="0">
                <a:solidFill>
                  <a:srgbClr val="F55C21"/>
                </a:solidFill>
                <a:latin typeface="Calibri" panose="020F0502020204030204" pitchFamily="34" charset="0"/>
                <a:cs typeface="Calibri" panose="020F0502020204030204" pitchFamily="34" charset="0"/>
              </a:rPr>
              <a:t>restrict the classification to only ten classes.</a:t>
            </a:r>
            <a:endParaRPr lang="it-IT" sz="1600" b="1" dirty="0">
              <a:solidFill>
                <a:srgbClr val="F55C21"/>
              </a:solidFill>
              <a:latin typeface="Calibri" panose="020F0502020204030204" pitchFamily="34" charset="0"/>
              <a:cs typeface="Calibri" panose="020F0502020204030204" pitchFamily="34" charset="0"/>
            </a:endParaRPr>
          </a:p>
        </p:txBody>
      </p:sp>
      <p:sp>
        <p:nvSpPr>
          <p:cNvPr id="10" name="CasellaDiTesto 9">
            <a:extLst>
              <a:ext uri="{FF2B5EF4-FFF2-40B4-BE49-F238E27FC236}">
                <a16:creationId xmlns:a16="http://schemas.microsoft.com/office/drawing/2014/main" id="{54D9FCC6-0AAF-473F-A9F4-50F8D001F502}"/>
              </a:ext>
            </a:extLst>
          </p:cNvPr>
          <p:cNvSpPr txBox="1"/>
          <p:nvPr/>
        </p:nvSpPr>
        <p:spPr>
          <a:xfrm>
            <a:off x="838199" y="3022004"/>
            <a:ext cx="10515600" cy="2369880"/>
          </a:xfrm>
          <a:prstGeom prst="rect">
            <a:avLst/>
          </a:prstGeom>
          <a:noFill/>
        </p:spPr>
        <p:txBody>
          <a:bodyPr wrap="square" rtlCol="0">
            <a:spAutoFit/>
          </a:bodyPr>
          <a:lstStyle/>
          <a:p>
            <a:pPr algn="just"/>
            <a:r>
              <a:rPr lang="it-IT" sz="2000" b="1" i="1" dirty="0">
                <a:solidFill>
                  <a:srgbClr val="BA3B21"/>
                </a:solidFill>
                <a:latin typeface="Calibri" panose="020F0502020204030204" pitchFamily="34" charset="0"/>
                <a:cs typeface="Calibri" panose="020F0502020204030204" pitchFamily="34" charset="0"/>
              </a:rPr>
              <a:t>Detector:</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Epochs</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chemeClr val="bg1"/>
                </a:solidFill>
                <a:latin typeface="Calibri" panose="020F0502020204030204" pitchFamily="34" charset="0"/>
                <a:cs typeface="Calibri" panose="020F0502020204030204" pitchFamily="34" charset="0"/>
              </a:rPr>
              <a:t> 500;</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Optimizer</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chemeClr val="bg1"/>
                </a:solidFill>
                <a:latin typeface="Calibri" panose="020F0502020204030204" pitchFamily="34" charset="0"/>
                <a:cs typeface="Calibri" panose="020F0502020204030204" pitchFamily="34" charset="0"/>
              </a:rPr>
              <a:t> Adam;</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Learning rate: </a:t>
            </a:r>
            <a:r>
              <a:rPr lang="it-IT" sz="1600" dirty="0">
                <a:solidFill>
                  <a:schemeClr val="bg1"/>
                </a:solidFill>
                <a:latin typeface="Calibri" panose="020F0502020204030204" pitchFamily="34" charset="0"/>
                <a:cs typeface="Calibri" panose="020F0502020204030204" pitchFamily="34" charset="0"/>
              </a:rPr>
              <a:t>0.0001;</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β1 = 0.99, β2 = 0.999;</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The detector </a:t>
            </a:r>
            <a:r>
              <a:rPr lang="en-US" sz="1600" b="1" dirty="0">
                <a:solidFill>
                  <a:srgbClr val="F55C21"/>
                </a:solidFill>
                <a:latin typeface="Calibri" panose="020F0502020204030204" pitchFamily="34" charset="0"/>
                <a:cs typeface="Calibri" panose="020F0502020204030204" pitchFamily="34" charset="0"/>
              </a:rPr>
              <a:t>was attached after the fourth max pooling layer;</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The network consists of a </a:t>
            </a:r>
            <a:r>
              <a:rPr lang="en-US" sz="1600" b="1" dirty="0">
                <a:solidFill>
                  <a:srgbClr val="F55C21"/>
                </a:solidFill>
                <a:latin typeface="Calibri" panose="020F0502020204030204" pitchFamily="34" charset="0"/>
                <a:cs typeface="Calibri" panose="020F0502020204030204" pitchFamily="34" charset="0"/>
              </a:rPr>
              <a:t>sequence of five 3x3 convolutions </a:t>
            </a:r>
            <a:r>
              <a:rPr lang="en-US" sz="1600" dirty="0">
                <a:solidFill>
                  <a:schemeClr val="bg1"/>
                </a:solidFill>
                <a:latin typeface="Calibri" panose="020F0502020204030204" pitchFamily="34" charset="0"/>
                <a:cs typeface="Calibri" panose="020F0502020204030204" pitchFamily="34" charset="0"/>
              </a:rPr>
              <a:t>with 196 feature maps each using </a:t>
            </a:r>
            <a:r>
              <a:rPr lang="en-US" sz="1600" b="1" dirty="0">
                <a:solidFill>
                  <a:srgbClr val="F55C21"/>
                </a:solidFill>
                <a:latin typeface="Calibri" panose="020F0502020204030204" pitchFamily="34" charset="0"/>
                <a:cs typeface="Calibri" panose="020F0502020204030204" pitchFamily="34" charset="0"/>
              </a:rPr>
              <a:t>batch-normalization</a:t>
            </a:r>
            <a:r>
              <a:rPr lang="en-US" sz="1600" dirty="0">
                <a:solidFill>
                  <a:schemeClr val="bg1"/>
                </a:solidFill>
                <a:latin typeface="Calibri" panose="020F0502020204030204" pitchFamily="34" charset="0"/>
                <a:cs typeface="Calibri" panose="020F0502020204030204" pitchFamily="34" charset="0"/>
              </a:rPr>
              <a:t> and </a:t>
            </a:r>
            <a:r>
              <a:rPr lang="en-US" sz="1600" b="1" dirty="0">
                <a:solidFill>
                  <a:srgbClr val="F55C21"/>
                </a:solidFill>
                <a:latin typeface="Calibri" panose="020F0502020204030204" pitchFamily="34" charset="0"/>
                <a:cs typeface="Calibri" panose="020F0502020204030204" pitchFamily="34" charset="0"/>
              </a:rPr>
              <a:t>rectified linear units</a:t>
            </a:r>
            <a:r>
              <a:rPr lang="en-US" sz="1600" dirty="0">
                <a:solidFill>
                  <a:schemeClr val="bg1"/>
                </a:solidFill>
                <a:latin typeface="Calibri" panose="020F0502020204030204" pitchFamily="34" charset="0"/>
                <a:cs typeface="Calibri" panose="020F0502020204030204" pitchFamily="34" charset="0"/>
              </a:rPr>
              <a:t>, followed by a 1x1 convolution which maps onto the 10 classes, </a:t>
            </a:r>
            <a:r>
              <a:rPr lang="en-US" sz="1600" b="1" dirty="0">
                <a:solidFill>
                  <a:srgbClr val="F55C21"/>
                </a:solidFill>
                <a:latin typeface="Calibri" panose="020F0502020204030204" pitchFamily="34" charset="0"/>
                <a:cs typeface="Calibri" panose="020F0502020204030204" pitchFamily="34" charset="0"/>
              </a:rPr>
              <a:t>global-average pooling</a:t>
            </a:r>
            <a:r>
              <a:rPr lang="en-US" sz="1600" dirty="0">
                <a:solidFill>
                  <a:schemeClr val="bg1"/>
                </a:solidFill>
                <a:latin typeface="Calibri" panose="020F0502020204030204" pitchFamily="34" charset="0"/>
                <a:cs typeface="Calibri" panose="020F0502020204030204" pitchFamily="34" charset="0"/>
              </a:rPr>
              <a:t>, and a </a:t>
            </a:r>
            <a:r>
              <a:rPr lang="en-US" sz="1600" b="1" dirty="0" err="1">
                <a:solidFill>
                  <a:srgbClr val="F55C21"/>
                </a:solidFill>
                <a:latin typeface="Calibri" panose="020F0502020204030204" pitchFamily="34" charset="0"/>
                <a:cs typeface="Calibri" panose="020F0502020204030204" pitchFamily="34" charset="0"/>
              </a:rPr>
              <a:t>softmax</a:t>
            </a:r>
            <a:r>
              <a:rPr lang="en-US" sz="1600" b="1" dirty="0">
                <a:solidFill>
                  <a:srgbClr val="F55C21"/>
                </a:solidFill>
                <a:latin typeface="Calibri" panose="020F0502020204030204" pitchFamily="34" charset="0"/>
                <a:cs typeface="Calibri" panose="020F0502020204030204" pitchFamily="34" charset="0"/>
              </a:rPr>
              <a:t> layer. </a:t>
            </a:r>
            <a:r>
              <a:rPr lang="en-US" sz="1600" dirty="0">
                <a:solidFill>
                  <a:schemeClr val="bg1"/>
                </a:solidFill>
                <a:latin typeface="Calibri" panose="020F0502020204030204" pitchFamily="34" charset="0"/>
                <a:cs typeface="Calibri" panose="020F0502020204030204" pitchFamily="34" charset="0"/>
              </a:rPr>
              <a:t>Another 2x2 max-pooling </a:t>
            </a:r>
            <a:r>
              <a:rPr lang="en-US" sz="1600" dirty="0" err="1">
                <a:solidFill>
                  <a:schemeClr val="bg1"/>
                </a:solidFill>
                <a:latin typeface="Calibri" panose="020F0502020204030204" pitchFamily="34" charset="0"/>
                <a:cs typeface="Calibri" panose="020F0502020204030204" pitchFamily="34" charset="0"/>
              </a:rPr>
              <a:t>layeris</a:t>
            </a:r>
            <a:r>
              <a:rPr lang="en-US" sz="1600" dirty="0">
                <a:solidFill>
                  <a:schemeClr val="bg1"/>
                </a:solidFill>
                <a:latin typeface="Calibri" panose="020F0502020204030204" pitchFamily="34" charset="0"/>
                <a:cs typeface="Calibri" panose="020F0502020204030204" pitchFamily="34" charset="0"/>
              </a:rPr>
              <a:t> inserted after the first convolution.</a:t>
            </a:r>
            <a:endParaRPr lang="it-IT" sz="1600" b="1" dirty="0">
              <a:solidFill>
                <a:schemeClr val="bg1"/>
              </a:solidFill>
              <a:latin typeface="Calibri" panose="020F0502020204030204" pitchFamily="34" charset="0"/>
              <a:cs typeface="Calibri" panose="020F0502020204030204" pitchFamily="34" charset="0"/>
            </a:endParaRPr>
          </a:p>
        </p:txBody>
      </p:sp>
      <p:pic>
        <p:nvPicPr>
          <p:cNvPr id="11" name="Immagine 10" descr="Immagine che contiene testo&#10;&#10;Descrizione generata automaticamente">
            <a:extLst>
              <a:ext uri="{FF2B5EF4-FFF2-40B4-BE49-F238E27FC236}">
                <a16:creationId xmlns:a16="http://schemas.microsoft.com/office/drawing/2014/main" id="{3E3EDFFF-15FB-43B2-B5DE-54D97A3AC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6822" y="2339031"/>
            <a:ext cx="6616360" cy="1621009"/>
          </a:xfrm>
          <a:prstGeom prst="rect">
            <a:avLst/>
          </a:prstGeom>
        </p:spPr>
      </p:pic>
      <p:sp>
        <p:nvSpPr>
          <p:cNvPr id="12" name="CasellaDiTesto 11">
            <a:extLst>
              <a:ext uri="{FF2B5EF4-FFF2-40B4-BE49-F238E27FC236}">
                <a16:creationId xmlns:a16="http://schemas.microsoft.com/office/drawing/2014/main" id="{03985C4A-E812-4CFF-B324-06131EE9597C}"/>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DEFENCES AGAINST ADVERSARIAL ATTACKS</a:t>
            </a:r>
            <a:endParaRPr lang="it-IT" sz="1600" dirty="0">
              <a:solidFill>
                <a:schemeClr val="bg1"/>
              </a:solidFill>
            </a:endParaRPr>
          </a:p>
        </p:txBody>
      </p:sp>
    </p:spTree>
    <p:extLst>
      <p:ext uri="{BB962C8B-B14F-4D97-AF65-F5344CB8AC3E}">
        <p14:creationId xmlns:p14="http://schemas.microsoft.com/office/powerpoint/2010/main" val="373674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err="1"/>
              <a:t>Results</a:t>
            </a:r>
            <a:r>
              <a:rPr lang="it-IT" sz="4400" b="1" dirty="0"/>
              <a:t> on 10-class </a:t>
            </a:r>
            <a:r>
              <a:rPr lang="it-IT" sz="4400" b="1" dirty="0" err="1"/>
              <a:t>ImageNet</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8</a:t>
            </a:fld>
            <a:endParaRPr dirty="0">
              <a:latin typeface="Calibri" panose="020F0502020204030204" pitchFamily="34" charset="0"/>
              <a:cs typeface="Calibri" panose="020F0502020204030204" pitchFamily="34" charset="0"/>
            </a:endParaRPr>
          </a:p>
        </p:txBody>
      </p:sp>
      <p:sp>
        <p:nvSpPr>
          <p:cNvPr id="22" name="CasellaDiTesto 21">
            <a:extLst>
              <a:ext uri="{FF2B5EF4-FFF2-40B4-BE49-F238E27FC236}">
                <a16:creationId xmlns:a16="http://schemas.microsoft.com/office/drawing/2014/main" id="{9C00FC32-2F03-4B7C-8FDB-5748ABB1C963}"/>
              </a:ext>
            </a:extLst>
          </p:cNvPr>
          <p:cNvSpPr txBox="1"/>
          <p:nvPr/>
        </p:nvSpPr>
        <p:spPr>
          <a:xfrm>
            <a:off x="837846" y="1297524"/>
            <a:ext cx="6154292" cy="830997"/>
          </a:xfrm>
          <a:prstGeom prst="rect">
            <a:avLst/>
          </a:prstGeom>
          <a:noFill/>
        </p:spPr>
        <p:txBody>
          <a:bodyPr wrap="square" rtlCol="0">
            <a:spAutoFit/>
          </a:bodyPr>
          <a:lstStyle/>
          <a:p>
            <a:pPr algn="just"/>
            <a:r>
              <a:rPr lang="en-US" sz="1600" dirty="0">
                <a:solidFill>
                  <a:schemeClr val="bg1"/>
                </a:solidFill>
                <a:latin typeface="Calibri" panose="020F0502020204030204" pitchFamily="34" charset="0"/>
                <a:cs typeface="Calibri" panose="020F0502020204030204" pitchFamily="34" charset="0"/>
              </a:rPr>
              <a:t>The image shows that </a:t>
            </a:r>
            <a:r>
              <a:rPr lang="en-US" sz="1600" b="1" dirty="0">
                <a:solidFill>
                  <a:srgbClr val="F55C21"/>
                </a:solidFill>
                <a:latin typeface="Calibri" panose="020F0502020204030204" pitchFamily="34" charset="0"/>
                <a:cs typeface="Calibri" panose="020F0502020204030204" pitchFamily="34" charset="0"/>
              </a:rPr>
              <a:t>detectability is 85% percent or more </a:t>
            </a:r>
            <a:r>
              <a:rPr lang="en-US" sz="1600" dirty="0">
                <a:solidFill>
                  <a:schemeClr val="bg1"/>
                </a:solidFill>
                <a:latin typeface="Calibri" panose="020F0502020204030204" pitchFamily="34" charset="0"/>
                <a:cs typeface="Calibri" panose="020F0502020204030204" pitchFamily="34" charset="0"/>
              </a:rPr>
              <a:t>with the exception of the “Iterative” `2-based adversary with ε = 400. For this adversary, the detector only reaches chance level.</a:t>
            </a:r>
            <a:endParaRPr lang="it-IT" sz="1600" dirty="0">
              <a:solidFill>
                <a:schemeClr val="bg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0E530D8-6361-45A8-AF8D-8CFFB1B9F940}"/>
                  </a:ext>
                </a:extLst>
              </p:cNvPr>
              <p:cNvSpPr txBox="1"/>
              <p:nvPr/>
            </p:nvSpPr>
            <p:spPr>
              <a:xfrm>
                <a:off x="542925" y="5749405"/>
                <a:ext cx="1122045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Transferability on </a:t>
                </a:r>
                <a:r>
                  <a:rPr lang="it-IT" sz="1600" b="1" dirty="0">
                    <a:solidFill>
                      <a:srgbClr val="F55C21"/>
                    </a:solidFill>
                    <a:latin typeface="Calibri" panose="020F0502020204030204" pitchFamily="34" charset="0"/>
                    <a:cs typeface="Calibri" panose="020F0502020204030204" pitchFamily="34" charset="0"/>
                  </a:rPr>
                  <a:t>same </a:t>
                </a:r>
                <a:r>
                  <a:rPr lang="it-IT" sz="1600" b="1" dirty="0" err="1">
                    <a:solidFill>
                      <a:srgbClr val="F55C21"/>
                    </a:solidFill>
                    <a:latin typeface="Calibri" panose="020F0502020204030204" pitchFamily="34" charset="0"/>
                    <a:cs typeface="Calibri" panose="020F0502020204030204" pitchFamily="34" charset="0"/>
                  </a:rPr>
                  <a:t>adversary</a:t>
                </a:r>
                <a:r>
                  <a:rPr lang="it-IT" sz="1600" b="1" dirty="0">
                    <a:solidFill>
                      <a:srgbClr val="F55C21"/>
                    </a:solidFill>
                    <a:latin typeface="Calibri" panose="020F0502020204030204" pitchFamily="34" charset="0"/>
                    <a:cs typeface="Calibri" panose="020F0502020204030204" pitchFamily="34" charset="0"/>
                  </a:rPr>
                  <a:t> with </a:t>
                </a:r>
                <a:r>
                  <a:rPr lang="it-IT" sz="1600" b="1" dirty="0" err="1">
                    <a:solidFill>
                      <a:srgbClr val="F55C21"/>
                    </a:solidFill>
                    <a:latin typeface="Calibri" panose="020F0502020204030204" pitchFamily="34" charset="0"/>
                    <a:cs typeface="Calibri" panose="020F0502020204030204" pitchFamily="34" charset="0"/>
                  </a:rPr>
                  <a:t>different</a:t>
                </a:r>
                <a:r>
                  <a:rPr lang="it-IT" sz="1600" b="1" dirty="0">
                    <a:solidFill>
                      <a:srgbClr val="F55C21"/>
                    </a:solidFill>
                    <a:latin typeface="Calibri" panose="020F0502020204030204" pitchFamily="34" charset="0"/>
                    <a:cs typeface="Calibri" panose="020F0502020204030204" pitchFamily="34" charset="0"/>
                  </a:rPr>
                  <a:t> </a:t>
                </a:r>
                <a14:m>
                  <m:oMath xmlns:m="http://schemas.openxmlformats.org/officeDocument/2006/math">
                    <m:r>
                      <a:rPr lang="it-IT" sz="1600" b="1" i="1" smtClean="0">
                        <a:solidFill>
                          <a:srgbClr val="F55C21"/>
                        </a:solidFill>
                        <a:latin typeface="Cambria Math" panose="02040503050406030204" pitchFamily="18" charset="0"/>
                        <a:ea typeface="Cambria Math" panose="02040503050406030204" pitchFamily="18" charset="0"/>
                      </a:rPr>
                      <m:t>𝜺</m:t>
                    </m:r>
                  </m:oMath>
                </a14:m>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t>
                </a:r>
                <a:r>
                  <a:rPr lang="it-IT" sz="1600" dirty="0" err="1">
                    <a:solidFill>
                      <a:schemeClr val="bg1"/>
                    </a:solidFill>
                    <a:latin typeface="Calibri" panose="020F0502020204030204" pitchFamily="34" charset="0"/>
                    <a:cs typeface="Calibri" panose="020F0502020204030204" pitchFamily="34" charset="0"/>
                  </a:rPr>
                  <a:t>similar</a:t>
                </a:r>
                <a:r>
                  <a:rPr lang="it-IT" sz="1600" dirty="0">
                    <a:solidFill>
                      <a:schemeClr val="bg1"/>
                    </a:solidFill>
                    <a:latin typeface="Calibri" panose="020F0502020204030204" pitchFamily="34" charset="0"/>
                    <a:cs typeface="Calibri" panose="020F0502020204030204" pitchFamily="34" charset="0"/>
                  </a:rPr>
                  <a:t> to cifar-10) and on </a:t>
                </a:r>
                <a:r>
                  <a:rPr lang="it-IT" sz="1600" b="1" dirty="0" err="1">
                    <a:solidFill>
                      <a:srgbClr val="F55C21"/>
                    </a:solidFill>
                    <a:latin typeface="Calibri" panose="020F0502020204030204" pitchFamily="34" charset="0"/>
                    <a:cs typeface="Calibri" panose="020F0502020204030204" pitchFamily="34" charset="0"/>
                  </a:rPr>
                  <a:t>different</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adversaries</a:t>
                </a:r>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t>
                </a:r>
                <a:r>
                  <a:rPr lang="it-IT" sz="1600" dirty="0" err="1">
                    <a:solidFill>
                      <a:schemeClr val="bg1"/>
                    </a:solidFill>
                    <a:latin typeface="Calibri" panose="020F0502020204030204" pitchFamily="34" charset="0"/>
                    <a:cs typeface="Calibri" panose="020F0502020204030204" pitchFamily="34" charset="0"/>
                  </a:rPr>
                  <a:t>deepfool</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generalizes</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better</a:t>
                </a:r>
                <a:r>
                  <a:rPr lang="it-IT" sz="1600" dirty="0">
                    <a:solidFill>
                      <a:schemeClr val="bg1"/>
                    </a:solidFill>
                    <a:latin typeface="Calibri" panose="020F0502020204030204" pitchFamily="34" charset="0"/>
                    <a:cs typeface="Calibri" panose="020F0502020204030204" pitchFamily="34" charset="0"/>
                  </a:rPr>
                  <a:t>)</a:t>
                </a:r>
                <a:endParaRPr lang="it-IT" sz="1600" b="1" dirty="0">
                  <a:solidFill>
                    <a:srgbClr val="F55C21"/>
                  </a:solidFill>
                  <a:latin typeface="Calibri" panose="020F0502020204030204" pitchFamily="34" charset="0"/>
                  <a:cs typeface="Calibri" panose="020F0502020204030204" pitchFamily="34" charset="0"/>
                </a:endParaRPr>
              </a:p>
            </p:txBody>
          </p:sp>
        </mc:Choice>
        <mc:Fallback xmlns="">
          <p:sp>
            <p:nvSpPr>
              <p:cNvPr id="27" name="CasellaDiTesto 26">
                <a:extLst>
                  <a:ext uri="{FF2B5EF4-FFF2-40B4-BE49-F238E27FC236}">
                    <a16:creationId xmlns:a16="http://schemas.microsoft.com/office/drawing/2014/main" id="{F0E530D8-6361-45A8-AF8D-8CFFB1B9F940}"/>
                  </a:ext>
                </a:extLst>
              </p:cNvPr>
              <p:cNvSpPr txBox="1">
                <a:spLocks noRot="1" noChangeAspect="1" noMove="1" noResize="1" noEditPoints="1" noAdjustHandles="1" noChangeArrowheads="1" noChangeShapeType="1" noTextEdit="1"/>
              </p:cNvSpPr>
              <p:nvPr/>
            </p:nvSpPr>
            <p:spPr>
              <a:xfrm>
                <a:off x="542925" y="5749405"/>
                <a:ext cx="11220450" cy="338554"/>
              </a:xfrm>
              <a:prstGeom prst="rect">
                <a:avLst/>
              </a:prstGeom>
              <a:blipFill>
                <a:blip r:embed="rId3"/>
                <a:stretch>
                  <a:fillRect t="-5357" b="-21429"/>
                </a:stretch>
              </a:blipFill>
            </p:spPr>
            <p:txBody>
              <a:bodyPr/>
              <a:lstStyle/>
              <a:p>
                <a:r>
                  <a:rPr lang="it-IT">
                    <a:noFill/>
                  </a:rPr>
                  <a:t> </a:t>
                </a:r>
              </a:p>
            </p:txBody>
          </p:sp>
        </mc:Fallback>
      </mc:AlternateContent>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pic>
        <p:nvPicPr>
          <p:cNvPr id="11" name="Immagine 10">
            <a:extLst>
              <a:ext uri="{FF2B5EF4-FFF2-40B4-BE49-F238E27FC236}">
                <a16:creationId xmlns:a16="http://schemas.microsoft.com/office/drawing/2014/main" id="{28BC9776-BFB3-44FE-B8A3-D9C7EECFBE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2138" y="1297524"/>
            <a:ext cx="4465707" cy="2278577"/>
          </a:xfrm>
          <a:prstGeom prst="rect">
            <a:avLst/>
          </a:prstGeom>
        </p:spPr>
      </p:pic>
      <p:pic>
        <p:nvPicPr>
          <p:cNvPr id="12" name="Immagine 11" descr="Immagine che contiene tavolo&#10;&#10;Descrizione generata automaticamente">
            <a:extLst>
              <a:ext uri="{FF2B5EF4-FFF2-40B4-BE49-F238E27FC236}">
                <a16:creationId xmlns:a16="http://schemas.microsoft.com/office/drawing/2014/main" id="{8EDD7654-C458-4D96-A77D-07B54BF3D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846" y="3695597"/>
            <a:ext cx="6588202" cy="2042960"/>
          </a:xfrm>
          <a:prstGeom prst="rect">
            <a:avLst/>
          </a:prstGeom>
        </p:spPr>
      </p:pic>
      <p:pic>
        <p:nvPicPr>
          <p:cNvPr id="13" name="Immagine 12" descr="Immagine che contiene tavolo&#10;&#10;Descrizione generata automaticamente">
            <a:extLst>
              <a:ext uri="{FF2B5EF4-FFF2-40B4-BE49-F238E27FC236}">
                <a16:creationId xmlns:a16="http://schemas.microsoft.com/office/drawing/2014/main" id="{C020085C-7AB4-4F29-A89C-2C9BC469AA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6048" y="3695597"/>
            <a:ext cx="4031797" cy="2038122"/>
          </a:xfrm>
          <a:prstGeom prst="rect">
            <a:avLst/>
          </a:prstGeom>
        </p:spPr>
      </p:pic>
      <p:sp>
        <p:nvSpPr>
          <p:cNvPr id="14" name="CasellaDiTesto 13">
            <a:extLst>
              <a:ext uri="{FF2B5EF4-FFF2-40B4-BE49-F238E27FC236}">
                <a16:creationId xmlns:a16="http://schemas.microsoft.com/office/drawing/2014/main" id="{2FC791A1-322A-4078-987E-1E0271467A35}"/>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DEFENCES AGAINST ADVERSARIAL ATTACKS</a:t>
            </a:r>
            <a:endParaRPr lang="it-IT" sz="1600" dirty="0">
              <a:solidFill>
                <a:schemeClr val="bg1"/>
              </a:solidFill>
            </a:endParaRPr>
          </a:p>
        </p:txBody>
      </p:sp>
    </p:spTree>
    <p:extLst>
      <p:ext uri="{BB962C8B-B14F-4D97-AF65-F5344CB8AC3E}">
        <p14:creationId xmlns:p14="http://schemas.microsoft.com/office/powerpoint/2010/main" val="148859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dirty="0" err="1"/>
              <a:t>Conclusions</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9</a:t>
            </a:fld>
            <a:endParaRPr dirty="0">
              <a:latin typeface="Calibri" panose="020F0502020204030204" pitchFamily="34" charset="0"/>
              <a:cs typeface="Calibri" panose="020F0502020204030204" pitchFamily="34" charset="0"/>
            </a:endParaRPr>
          </a:p>
        </p:txBody>
      </p:sp>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14" name="CasellaDiTesto 13">
            <a:extLst>
              <a:ext uri="{FF2B5EF4-FFF2-40B4-BE49-F238E27FC236}">
                <a16:creationId xmlns:a16="http://schemas.microsoft.com/office/drawing/2014/main" id="{A57D89C8-B68E-49D7-8A13-26ED61DC869E}"/>
              </a:ext>
            </a:extLst>
          </p:cNvPr>
          <p:cNvSpPr txBox="1"/>
          <p:nvPr/>
        </p:nvSpPr>
        <p:spPr>
          <a:xfrm>
            <a:off x="786000" y="1344783"/>
            <a:ext cx="10620000" cy="1877437"/>
          </a:xfrm>
          <a:prstGeom prst="rect">
            <a:avLst/>
          </a:prstGeom>
          <a:noFill/>
        </p:spPr>
        <p:txBody>
          <a:bodyPr wrap="square" rtlCol="0">
            <a:spAutoFit/>
          </a:bodyPr>
          <a:lstStyle/>
          <a:p>
            <a:pPr algn="just">
              <a:buClr>
                <a:srgbClr val="BA3B21"/>
              </a:buClr>
            </a:pPr>
            <a:r>
              <a:rPr lang="en-US" sz="2000" b="1" dirty="0">
                <a:solidFill>
                  <a:srgbClr val="BA3B21"/>
                </a:solidFill>
                <a:latin typeface="Calibri" panose="020F0502020204030204" pitchFamily="34" charset="0"/>
                <a:cs typeface="Calibri" panose="020F0502020204030204" pitchFamily="34" charset="0"/>
              </a:rPr>
              <a:t>What was shown:</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Image-dependent perturbations </a:t>
            </a:r>
            <a:r>
              <a:rPr lang="en-US" sz="1600" dirty="0">
                <a:solidFill>
                  <a:schemeClr val="bg1"/>
                </a:solidFill>
                <a:latin typeface="Calibri" panose="020F0502020204030204" pitchFamily="34" charset="0"/>
                <a:cs typeface="Calibri" panose="020F0502020204030204" pitchFamily="34" charset="0"/>
              </a:rPr>
              <a:t>are sufficiently regular to be detectable.</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Transferability</a:t>
            </a:r>
            <a:r>
              <a:rPr lang="en-US" sz="1600" dirty="0">
                <a:solidFill>
                  <a:schemeClr val="bg1"/>
                </a:solidFill>
                <a:latin typeface="Calibri" panose="020F0502020204030204" pitchFamily="34" charset="0"/>
                <a:cs typeface="Calibri" panose="020F0502020204030204" pitchFamily="34" charset="0"/>
              </a:rPr>
              <a:t> is not symmetric and typically </a:t>
            </a:r>
            <a:r>
              <a:rPr lang="en-US" sz="1600" b="1" dirty="0">
                <a:solidFill>
                  <a:srgbClr val="F55C21"/>
                </a:solidFill>
                <a:latin typeface="Calibri" panose="020F0502020204030204" pitchFamily="34" charset="0"/>
                <a:cs typeface="Calibri" panose="020F0502020204030204" pitchFamily="34" charset="0"/>
              </a:rPr>
              <a:t>works best between similar adversaries and from stronger to weaker adversary;</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For a </a:t>
            </a:r>
            <a:r>
              <a:rPr lang="en-US" sz="1600" b="1" dirty="0">
                <a:solidFill>
                  <a:srgbClr val="F55C21"/>
                </a:solidFill>
                <a:latin typeface="Calibri" panose="020F0502020204030204" pitchFamily="34" charset="0"/>
                <a:cs typeface="Calibri" panose="020F0502020204030204" pitchFamily="34" charset="0"/>
              </a:rPr>
              <a:t>static detector</a:t>
            </a:r>
            <a:r>
              <a:rPr lang="en-US" sz="1600" dirty="0">
                <a:solidFill>
                  <a:schemeClr val="bg1"/>
                </a:solidFill>
                <a:latin typeface="Calibri" panose="020F0502020204030204" pitchFamily="34" charset="0"/>
                <a:cs typeface="Calibri" panose="020F0502020204030204" pitchFamily="34" charset="0"/>
              </a:rPr>
              <a:t>, there might be areas which are </a:t>
            </a:r>
            <a:r>
              <a:rPr lang="en-US" sz="1600" b="1" dirty="0">
                <a:solidFill>
                  <a:srgbClr val="F55C21"/>
                </a:solidFill>
                <a:latin typeface="Calibri" panose="020F0502020204030204" pitchFamily="34" charset="0"/>
                <a:cs typeface="Calibri" panose="020F0502020204030204" pitchFamily="34" charset="0"/>
              </a:rPr>
              <a:t>adversarial to both classifier and detector</a:t>
            </a:r>
            <a:r>
              <a:rPr lang="en-US" sz="1600" dirty="0">
                <a:solidFill>
                  <a:schemeClr val="bg1"/>
                </a:solidFill>
                <a:latin typeface="Calibri" panose="020F0502020204030204" pitchFamily="34" charset="0"/>
                <a:cs typeface="Calibri" panose="020F0502020204030204" pitchFamily="34" charset="0"/>
              </a:rPr>
              <a:t>, this will be a (small) subset of the areas which are adversarial to the classifier alone. However, a </a:t>
            </a:r>
            <a:r>
              <a:rPr lang="en-US" sz="1600" b="1" dirty="0">
                <a:solidFill>
                  <a:srgbClr val="F55C21"/>
                </a:solidFill>
                <a:latin typeface="Calibri" panose="020F0502020204030204" pitchFamily="34" charset="0"/>
                <a:cs typeface="Calibri" panose="020F0502020204030204" pitchFamily="34" charset="0"/>
              </a:rPr>
              <a:t>dynamic detector is considerably harder to fool: </a:t>
            </a:r>
            <a:r>
              <a:rPr lang="en-US" sz="1600" dirty="0">
                <a:solidFill>
                  <a:schemeClr val="bg1"/>
                </a:solidFill>
                <a:latin typeface="Calibri" panose="020F0502020204030204" pitchFamily="34" charset="0"/>
                <a:cs typeface="Calibri" panose="020F0502020204030204" pitchFamily="34" charset="0"/>
              </a:rPr>
              <a:t>on one hand, it might further </a:t>
            </a:r>
            <a:r>
              <a:rPr lang="en-US" sz="1600" b="1" dirty="0">
                <a:solidFill>
                  <a:srgbClr val="F55C21"/>
                </a:solidFill>
                <a:latin typeface="Calibri" panose="020F0502020204030204" pitchFamily="34" charset="0"/>
                <a:cs typeface="Calibri" panose="020F0502020204030204" pitchFamily="34" charset="0"/>
              </a:rPr>
              <a:t>reduce the number of areas which are both adversarial to classifier and detector;</a:t>
            </a:r>
            <a:endParaRPr lang="en-US" sz="1600" dirty="0">
              <a:solidFill>
                <a:srgbClr val="F55C21"/>
              </a:solidFill>
              <a:latin typeface="Calibri" panose="020F0502020204030204" pitchFamily="34" charset="0"/>
              <a:cs typeface="Calibri" panose="020F0502020204030204" pitchFamily="34" charset="0"/>
            </a:endParaRPr>
          </a:p>
        </p:txBody>
      </p:sp>
      <p:sp>
        <p:nvSpPr>
          <p:cNvPr id="15" name="CasellaDiTesto 14">
            <a:extLst>
              <a:ext uri="{FF2B5EF4-FFF2-40B4-BE49-F238E27FC236}">
                <a16:creationId xmlns:a16="http://schemas.microsoft.com/office/drawing/2014/main" id="{33D49DBA-05B2-461E-8FFB-E4A8697CD3D3}"/>
              </a:ext>
            </a:extLst>
          </p:cNvPr>
          <p:cNvSpPr txBox="1"/>
          <p:nvPr/>
        </p:nvSpPr>
        <p:spPr>
          <a:xfrm>
            <a:off x="786000" y="3278836"/>
            <a:ext cx="10620000" cy="2431435"/>
          </a:xfrm>
          <a:prstGeom prst="rect">
            <a:avLst/>
          </a:prstGeom>
          <a:noFill/>
        </p:spPr>
        <p:txBody>
          <a:bodyPr wrap="square" rtlCol="0">
            <a:spAutoFit/>
          </a:bodyPr>
          <a:lstStyle/>
          <a:p>
            <a:pPr algn="just"/>
            <a:r>
              <a:rPr lang="en-US" sz="2000" b="1" dirty="0">
                <a:solidFill>
                  <a:srgbClr val="BA3B21"/>
                </a:solidFill>
                <a:latin typeface="Calibri" panose="020F0502020204030204" pitchFamily="34" charset="0"/>
                <a:cs typeface="Calibri" panose="020F0502020204030204" pitchFamily="34" charset="0"/>
              </a:rPr>
              <a:t>What the paper achieved:</a:t>
            </a:r>
          </a:p>
          <a:p>
            <a:pPr algn="just"/>
            <a:r>
              <a:rPr lang="en-US" sz="1600" dirty="0">
                <a:solidFill>
                  <a:schemeClr val="bg1"/>
                </a:solidFill>
                <a:latin typeface="Calibri" panose="020F0502020204030204" pitchFamily="34" charset="0"/>
                <a:cs typeface="Calibri" panose="020F0502020204030204" pitchFamily="34" charset="0"/>
              </a:rPr>
              <a:t>Shown that </a:t>
            </a:r>
            <a:r>
              <a:rPr lang="en-US" sz="1600" b="1" dirty="0">
                <a:solidFill>
                  <a:srgbClr val="F55C21"/>
                </a:solidFill>
                <a:latin typeface="Calibri" panose="020F0502020204030204" pitchFamily="34" charset="0"/>
                <a:cs typeface="Calibri" panose="020F0502020204030204" pitchFamily="34" charset="0"/>
              </a:rPr>
              <a:t>adversarial examples can be detected surprisingly well using a detector subnetwork, this does not directly allow classifying adversarial examples correctly</a:t>
            </a:r>
            <a:r>
              <a:rPr lang="en-US" sz="1600" dirty="0">
                <a:solidFill>
                  <a:schemeClr val="bg1"/>
                </a:solidFill>
                <a:latin typeface="Calibri" panose="020F0502020204030204" pitchFamily="34" charset="0"/>
                <a:cs typeface="Calibri" panose="020F0502020204030204" pitchFamily="34" charset="0"/>
              </a:rPr>
              <a:t>, but it allows mitigating adversarial </a:t>
            </a:r>
            <a:r>
              <a:rPr lang="en-US" sz="1600" b="1" dirty="0">
                <a:solidFill>
                  <a:srgbClr val="F55C21"/>
                </a:solidFill>
                <a:latin typeface="Calibri" panose="020F0502020204030204" pitchFamily="34" charset="0"/>
                <a:cs typeface="Calibri" panose="020F0502020204030204" pitchFamily="34" charset="0"/>
              </a:rPr>
              <a:t>attacks against machine learning systems</a:t>
            </a:r>
            <a:r>
              <a:rPr lang="en-US" sz="1600" dirty="0">
                <a:solidFill>
                  <a:schemeClr val="bg1"/>
                </a:solidFill>
                <a:latin typeface="Calibri" panose="020F0502020204030204" pitchFamily="34" charset="0"/>
                <a:cs typeface="Calibri" panose="020F0502020204030204" pitchFamily="34" charset="0"/>
              </a:rPr>
              <a:t> by resorting to </a:t>
            </a:r>
            <a:r>
              <a:rPr lang="en-US" sz="1600" b="1" dirty="0">
                <a:solidFill>
                  <a:srgbClr val="F55C21"/>
                </a:solidFill>
                <a:latin typeface="Calibri" panose="020F0502020204030204" pitchFamily="34" charset="0"/>
                <a:cs typeface="Calibri" panose="020F0502020204030204" pitchFamily="34" charset="0"/>
              </a:rPr>
              <a:t>fallback solutions.</a:t>
            </a:r>
            <a:r>
              <a:rPr lang="en-US" sz="1600" b="1" dirty="0">
                <a:solidFill>
                  <a:schemeClr val="bg1"/>
                </a:solidFill>
                <a:latin typeface="Calibri" panose="020F0502020204030204" pitchFamily="34" charset="0"/>
                <a:cs typeface="Calibri" panose="020F0502020204030204" pitchFamily="34" charset="0"/>
              </a:rPr>
              <a:t> </a:t>
            </a:r>
          </a:p>
          <a:p>
            <a:pPr algn="just"/>
            <a:endParaRPr lang="en-US" sz="1600" b="1" dirty="0">
              <a:solidFill>
                <a:schemeClr val="bg1"/>
              </a:solidFill>
              <a:latin typeface="Calibri" panose="020F0502020204030204" pitchFamily="34" charset="0"/>
              <a:cs typeface="Calibri" panose="020F0502020204030204" pitchFamily="34" charset="0"/>
            </a:endParaRPr>
          </a:p>
          <a:p>
            <a:pPr algn="just"/>
            <a:r>
              <a:rPr lang="en-US" sz="2000" b="1" dirty="0">
                <a:solidFill>
                  <a:srgbClr val="BA3B21"/>
                </a:solidFill>
                <a:latin typeface="Calibri" panose="020F0502020204030204" pitchFamily="34" charset="0"/>
                <a:cs typeface="Calibri" panose="020F0502020204030204" pitchFamily="34" charset="0"/>
              </a:rPr>
              <a:t>Future work:</a:t>
            </a:r>
          </a:p>
          <a:p>
            <a:pPr algn="just"/>
            <a:r>
              <a:rPr lang="en-US" sz="1600" dirty="0">
                <a:solidFill>
                  <a:schemeClr val="bg1"/>
                </a:solidFill>
                <a:latin typeface="Calibri" panose="020F0502020204030204" pitchFamily="34" charset="0"/>
                <a:cs typeface="Calibri" panose="020F0502020204030204" pitchFamily="34" charset="0"/>
              </a:rPr>
              <a:t>Additional future work will be developing </a:t>
            </a:r>
            <a:r>
              <a:rPr lang="en-US" sz="1600" b="1" dirty="0">
                <a:solidFill>
                  <a:srgbClr val="F55C21"/>
                </a:solidFill>
                <a:latin typeface="Calibri" panose="020F0502020204030204" pitchFamily="34" charset="0"/>
                <a:cs typeface="Calibri" panose="020F0502020204030204" pitchFamily="34" charset="0"/>
              </a:rPr>
              <a:t>stronger adversaries that are harder to detect </a:t>
            </a:r>
            <a:r>
              <a:rPr lang="en-US" sz="1600" dirty="0">
                <a:solidFill>
                  <a:schemeClr val="bg1"/>
                </a:solidFill>
                <a:latin typeface="Calibri" panose="020F0502020204030204" pitchFamily="34" charset="0"/>
                <a:cs typeface="Calibri" panose="020F0502020204030204" pitchFamily="34" charset="0"/>
              </a:rPr>
              <a:t>by adding effective randomization. Finally, </a:t>
            </a:r>
            <a:r>
              <a:rPr lang="en-US" sz="1600" b="1" dirty="0">
                <a:solidFill>
                  <a:srgbClr val="F55C21"/>
                </a:solidFill>
                <a:latin typeface="Calibri" panose="020F0502020204030204" pitchFamily="34" charset="0"/>
                <a:cs typeface="Calibri" panose="020F0502020204030204" pitchFamily="34" charset="0"/>
              </a:rPr>
              <a:t>developing methods for training detectors </a:t>
            </a:r>
            <a:r>
              <a:rPr lang="en-US" sz="1600" dirty="0">
                <a:solidFill>
                  <a:schemeClr val="bg1"/>
                </a:solidFill>
                <a:latin typeface="Calibri" panose="020F0502020204030204" pitchFamily="34" charset="0"/>
                <a:cs typeface="Calibri" panose="020F0502020204030204" pitchFamily="34" charset="0"/>
              </a:rPr>
              <a:t>such that they can </a:t>
            </a:r>
            <a:r>
              <a:rPr lang="en-US" sz="1600" b="1" dirty="0">
                <a:solidFill>
                  <a:srgbClr val="F55C21"/>
                </a:solidFill>
                <a:latin typeface="Calibri" panose="020F0502020204030204" pitchFamily="34" charset="0"/>
                <a:cs typeface="Calibri" panose="020F0502020204030204" pitchFamily="34" charset="0"/>
              </a:rPr>
              <a:t>detect many different kinds of attacks reliably at the same time </a:t>
            </a:r>
            <a:r>
              <a:rPr lang="en-US" sz="1600" dirty="0">
                <a:solidFill>
                  <a:schemeClr val="bg1"/>
                </a:solidFill>
                <a:latin typeface="Calibri" panose="020F0502020204030204" pitchFamily="34" charset="0"/>
                <a:cs typeface="Calibri" panose="020F0502020204030204" pitchFamily="34" charset="0"/>
              </a:rPr>
              <a:t>would be essential for safety and security-related applications.</a:t>
            </a:r>
            <a:endParaRPr lang="it-IT" sz="1600" dirty="0">
              <a:solidFill>
                <a:schemeClr val="bg1"/>
              </a:solidFill>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695660D5-E168-4580-8511-27E26C0AFA02}"/>
              </a:ext>
            </a:extLst>
          </p:cNvPr>
          <p:cNvSpPr txBox="1"/>
          <p:nvPr/>
        </p:nvSpPr>
        <p:spPr>
          <a:xfrm>
            <a:off x="6943725" y="5543550"/>
            <a:ext cx="4462275" cy="523220"/>
          </a:xfrm>
          <a:prstGeom prst="rect">
            <a:avLst/>
          </a:prstGeom>
          <a:noFill/>
        </p:spPr>
        <p:txBody>
          <a:bodyPr wrap="square" rtlCol="0">
            <a:spAutoFit/>
          </a:bodyPr>
          <a:lstStyle/>
          <a:p>
            <a:pPr algn="ctr"/>
            <a:r>
              <a:rPr lang="it-IT" sz="2800" b="1" dirty="0">
                <a:solidFill>
                  <a:srgbClr val="BA3B21"/>
                </a:solidFill>
                <a:latin typeface="Calibri" panose="020F0502020204030204" pitchFamily="34" charset="0"/>
                <a:cs typeface="Calibri" panose="020F0502020204030204" pitchFamily="34" charset="0"/>
              </a:rPr>
              <a:t>Thanks for the </a:t>
            </a:r>
            <a:r>
              <a:rPr lang="it-IT" sz="2800" b="1" dirty="0" err="1">
                <a:solidFill>
                  <a:srgbClr val="BA3B21"/>
                </a:solidFill>
                <a:latin typeface="Calibri" panose="020F0502020204030204" pitchFamily="34" charset="0"/>
                <a:cs typeface="Calibri" panose="020F0502020204030204" pitchFamily="34" charset="0"/>
              </a:rPr>
              <a:t>attention</a:t>
            </a:r>
            <a:endParaRPr lang="it-IT" sz="2800" b="1" dirty="0">
              <a:solidFill>
                <a:srgbClr val="BA3B21"/>
              </a:solidFill>
              <a:latin typeface="Calibri" panose="020F0502020204030204" pitchFamily="34" charset="0"/>
              <a:cs typeface="Calibri" panose="020F0502020204030204" pitchFamily="34" charset="0"/>
            </a:endParaRPr>
          </a:p>
        </p:txBody>
      </p:sp>
      <p:sp>
        <p:nvSpPr>
          <p:cNvPr id="9" name="CasellaDiTesto 8">
            <a:extLst>
              <a:ext uri="{FF2B5EF4-FFF2-40B4-BE49-F238E27FC236}">
                <a16:creationId xmlns:a16="http://schemas.microsoft.com/office/drawing/2014/main" id="{1122458F-4ED5-4227-8D2B-0905D50730BA}"/>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DEFENCES AGAINST ADVERSARIAL ATTACKS</a:t>
            </a:r>
            <a:endParaRPr lang="it-IT" sz="1600" dirty="0">
              <a:solidFill>
                <a:schemeClr val="bg1"/>
              </a:solidFill>
            </a:endParaRPr>
          </a:p>
        </p:txBody>
      </p:sp>
    </p:spTree>
    <p:extLst>
      <p:ext uri="{BB962C8B-B14F-4D97-AF65-F5344CB8AC3E}">
        <p14:creationId xmlns:p14="http://schemas.microsoft.com/office/powerpoint/2010/main" val="3713135615"/>
      </p:ext>
    </p:extLst>
  </p:cSld>
  <p:clrMapOvr>
    <a:masterClrMapping/>
  </p:clrMapOvr>
</p:sld>
</file>

<file path=ppt/theme/theme1.xml><?xml version="1.0" encoding="utf-8"?>
<a:theme xmlns:a="http://schemas.openxmlformats.org/drawingml/2006/main" name="Laertes template">
  <a:themeElements>
    <a:clrScheme name="Custom 347">
      <a:dk1>
        <a:srgbClr val="000000"/>
      </a:dk1>
      <a:lt1>
        <a:srgbClr val="FFFFFF"/>
      </a:lt1>
      <a:dk2>
        <a:srgbClr val="696974"/>
      </a:dk2>
      <a:lt2>
        <a:srgbClr val="F3F3F3"/>
      </a:lt2>
      <a:accent1>
        <a:srgbClr val="F55C21"/>
      </a:accent1>
      <a:accent2>
        <a:srgbClr val="BA3B21"/>
      </a:accent2>
      <a:accent3>
        <a:srgbClr val="661201"/>
      </a:accent3>
      <a:accent4>
        <a:srgbClr val="27272D"/>
      </a:accent4>
      <a:accent5>
        <a:srgbClr val="4F4F5C"/>
      </a:accent5>
      <a:accent6>
        <a:srgbClr val="D4D3D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Laertes_SlidesCarnival</Template>
  <TotalTime>713</TotalTime>
  <Words>1370</Words>
  <Application>Microsoft Office PowerPoint</Application>
  <PresentationFormat>Widescreen</PresentationFormat>
  <Paragraphs>111</Paragraphs>
  <Slides>9</Slides>
  <Notes>9</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Arial</vt:lpstr>
      <vt:lpstr>Calibri</vt:lpstr>
      <vt:lpstr>Cambria Math</vt:lpstr>
      <vt:lpstr>Encode Sans</vt:lpstr>
      <vt:lpstr>Encode Sans Condensed Thin</vt:lpstr>
      <vt:lpstr>Wingdings</vt:lpstr>
      <vt:lpstr>Laertes template</vt:lpstr>
      <vt:lpstr>Midterm 4 DEFENCES AGAINST ADVERSARIAL ATTACKS</vt:lpstr>
      <vt:lpstr>Introduction</vt:lpstr>
      <vt:lpstr>Adversarial attacks used</vt:lpstr>
      <vt:lpstr>Training and test with Cifar-10</vt:lpstr>
      <vt:lpstr>Results on Cifar-10</vt:lpstr>
      <vt:lpstr>Dynamic detector on Cifar-10</vt:lpstr>
      <vt:lpstr>10-class ImageNet</vt:lpstr>
      <vt:lpstr>Results on 10-class ImageNet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4 ON DETECTING ADVERSARIAL PERTURBATIONS</dc:title>
  <dc:creator>Alessandro Ristori</dc:creator>
  <cp:lastModifiedBy>Alessandro Ristori</cp:lastModifiedBy>
  <cp:revision>15</cp:revision>
  <dcterms:created xsi:type="dcterms:W3CDTF">2021-07-19T19:54:52Z</dcterms:created>
  <dcterms:modified xsi:type="dcterms:W3CDTF">2021-07-22T09:53:15Z</dcterms:modified>
</cp:coreProperties>
</file>