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626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913B0-C743-4E9C-8D10-A846F4E83D56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07B7-A9E0-4A0B-9AC6-19D133528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39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00D16-DDBA-44E0-A7F4-A4F97339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92FB19-41E2-488B-9135-D89D6AF1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ECCB5-E016-48EF-BC0B-50528A50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B97F1-8CCD-43C5-9A11-F6672721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DD16E2-B3A3-403F-8E15-319050C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0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A7966-882E-49BC-A8D1-B251769F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715C6B-1558-4E57-ACA8-7A30A0F7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D38C9E-79BA-46D1-AB7D-88DF2EA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334AC-A638-482A-969A-F1A4233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7A6F8-BC8E-4F94-AD13-0BEC29C1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A352A1-02E7-403F-AC5B-A3AC71513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E86123-C879-42C1-9A29-E1A72E99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0FDF25-ABA7-408C-BA71-9C787402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E3008-1F6A-4613-B35E-DF0680A8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CAD8A2-0468-4869-B84B-C7C3D195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22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7BB43-2D35-4F38-9797-FDBE172B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DB3B04-73C7-4ABB-B359-C5359CCF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7A9C4-7C22-4571-B3DD-834EBC26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EC3132-DAAF-4A9B-97B4-38AE5732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61ACB-0C94-4216-803A-F917CDDA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3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51D47-8D76-49B6-90D1-02F52E79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289E68-98DA-4C61-99AE-9409CF32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6813E-B003-4C06-B46B-B8B0960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014AFB-DA5D-4E5F-BC68-56A95B59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A5124-2129-462A-A6E4-FEEF72DE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5AE22-7D29-4AAA-ABE5-AB0DD3C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1DD10-D9FC-4973-9AA7-A43931BD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F432BB-A12B-4544-AACE-99E442E24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3325-79B3-4FC4-87C7-CD8CE35B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1CC730-6D68-4BDB-A5C0-EA5D3A4E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B96A60-A0A0-40DC-BBE7-AF4B66F6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96FA6-2DF0-4AEA-9B26-EA710877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7B7321-6F12-4412-860D-272AAE5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06837A-9746-4848-87BE-DCFBB817A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DDBD55-C3F0-484A-8223-22B11D42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D2C21F-FB6B-419D-80CD-FD008D61C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559539-91D4-4000-8548-1ED022CB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6075AC-6188-48A0-BB71-87D74223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25735C-E2CB-4202-B0B0-FA0A821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23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26251B-70C8-4353-85EE-30AFF7B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0537A2-FCDC-450C-89F7-3B1B7BC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5D961E-F9A4-4EB6-B170-4EC2EADC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209D4D-B5FC-4C7F-8CD6-9FBD7E2E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425B0C-8CF3-4C74-A29D-3C06B100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9EA90E-3834-4FC8-90AE-9031802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8E46B-67D6-4418-9572-EA1D72BB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0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66B5C-F4BA-4EA4-8924-9C66E627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E3C21-8A1D-49BB-BF5C-0A89FF32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4E8976-8E43-478F-BE11-E547A859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25734-D28D-4EBD-AB10-07C9B71E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18F8C1-8B4C-4EE0-80BC-BA13F34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A62FA4-F7B4-4F6B-BAFF-C28E809A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35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7FB2-D353-453E-85D0-A607737D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CFF712-079E-499F-8C08-BA277093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C1FE2A-6AAC-4ACA-A43F-7146DC59F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2E3EB6-24BA-4D02-B6CC-51493372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BAC9E1-F212-46D6-B7D7-892672C0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32C95E-F4D5-42A6-B43C-15EC9FF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0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0E4F15-FE16-482F-8942-162C2163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76820-35E9-4A9D-B5B9-80A84333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F6AC0-2F3E-45A7-9FEA-C9D85CF2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4961-B055-45CB-B321-7F4546928F7C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39D07-6888-40C3-BA17-D46DA57E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5095B-C689-4EB0-865F-FBAB8AE9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CE1B-4AE8-424A-A285-BE051A44C2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92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890C3D-81E2-4DC0-B2EA-C2C22C34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37" y="171397"/>
            <a:ext cx="2604930" cy="26593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3D78E-EE86-40B4-BF1B-DCEDDC3F4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33" y="-478"/>
            <a:ext cx="4686301" cy="143827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 err="1"/>
              <a:t>Midterm</a:t>
            </a:r>
            <a:r>
              <a:rPr lang="it-IT" sz="4800" dirty="0"/>
              <a:t> 1</a:t>
            </a:r>
            <a:br>
              <a:rPr lang="it-IT" sz="4800" dirty="0"/>
            </a:br>
            <a:r>
              <a:rPr lang="it-IT" sz="4800" dirty="0" err="1"/>
              <a:t>Assignment</a:t>
            </a:r>
            <a:r>
              <a:rPr lang="it-IT" sz="4800" dirty="0"/>
              <a:t> 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6582F3-0463-4F47-AF9A-4BEC86AA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4995421"/>
            <a:ext cx="7605167" cy="1243454"/>
          </a:xfrm>
        </p:spPr>
        <p:txBody>
          <a:bodyPr anchor="t">
            <a:noAutofit/>
          </a:bodyPr>
          <a:lstStyle/>
          <a:p>
            <a:r>
              <a:rPr lang="it-IT" sz="8800" dirty="0">
                <a:solidFill>
                  <a:srgbClr val="262626"/>
                </a:solidFill>
              </a:rPr>
              <a:t>Edge </a:t>
            </a:r>
            <a:r>
              <a:rPr lang="it-IT" sz="8800" dirty="0" err="1">
                <a:solidFill>
                  <a:srgbClr val="262626"/>
                </a:solidFill>
              </a:rPr>
              <a:t>Detection</a:t>
            </a:r>
            <a:r>
              <a:rPr lang="it-IT" sz="8800" dirty="0">
                <a:solidFill>
                  <a:srgbClr val="262626"/>
                </a:solidFill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1A256E-7B1B-4B18-B2DB-0AD75D732EC7}"/>
              </a:ext>
            </a:extLst>
          </p:cNvPr>
          <p:cNvSpPr txBox="1"/>
          <p:nvPr/>
        </p:nvSpPr>
        <p:spPr>
          <a:xfrm>
            <a:off x="91032" y="2631833"/>
            <a:ext cx="396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Alessandro Ristori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7B84D4-4DC7-4631-9E57-647EDEE11059}"/>
              </a:ext>
            </a:extLst>
          </p:cNvPr>
          <p:cNvSpPr txBox="1"/>
          <p:nvPr/>
        </p:nvSpPr>
        <p:spPr>
          <a:xfrm>
            <a:off x="7248526" y="2906446"/>
            <a:ext cx="494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solidFill>
                  <a:srgbClr val="262626"/>
                </a:solidFill>
              </a:rPr>
              <a:t>Intelligent</a:t>
            </a:r>
            <a:r>
              <a:rPr lang="it-IT" dirty="0">
                <a:solidFill>
                  <a:srgbClr val="262626"/>
                </a:solidFill>
              </a:rPr>
              <a:t> Systems for Pattern </a:t>
            </a:r>
            <a:r>
              <a:rPr lang="it-IT" dirty="0" err="1">
                <a:solidFill>
                  <a:srgbClr val="262626"/>
                </a:solidFill>
              </a:rPr>
              <a:t>Recognition</a:t>
            </a:r>
            <a:endParaRPr lang="it-IT" dirty="0">
              <a:solidFill>
                <a:srgbClr val="262626"/>
              </a:solidFill>
            </a:endParaRPr>
          </a:p>
          <a:p>
            <a:pPr algn="r"/>
            <a:r>
              <a:rPr lang="it-IT" dirty="0">
                <a:solidFill>
                  <a:srgbClr val="262626"/>
                </a:solidFill>
              </a:rPr>
              <a:t>Master Degree in Computer Science, AI Curriculum</a:t>
            </a:r>
          </a:p>
          <a:p>
            <a:pPr algn="r"/>
            <a:r>
              <a:rPr lang="it-IT" dirty="0">
                <a:solidFill>
                  <a:srgbClr val="262626"/>
                </a:solidFill>
              </a:rPr>
              <a:t>A.Y. 2020/2021</a:t>
            </a:r>
          </a:p>
        </p:txBody>
      </p:sp>
    </p:spTree>
    <p:extLst>
      <p:ext uri="{BB962C8B-B14F-4D97-AF65-F5344CB8AC3E}">
        <p14:creationId xmlns:p14="http://schemas.microsoft.com/office/powerpoint/2010/main" val="82747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124D2-BD86-465D-BC3F-FD2E485A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085"/>
            <a:ext cx="5466900" cy="707886"/>
          </a:xfrm>
          <a:solidFill>
            <a:srgbClr val="262626"/>
          </a:solidFill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+mn-lt"/>
              </a:rPr>
              <a:t>Kernels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CBB8DB-CE54-4B40-AD14-75AF99E0F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0856"/>
            <a:ext cx="5466900" cy="210916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CF724A-EC17-4646-A292-BEA971426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1"/>
            <a:ext cx="5466900" cy="2109355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5CC26A-64A1-47BF-8963-9261A1684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0020"/>
            <a:ext cx="5466900" cy="20829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979A99A-0574-418A-8BB2-FAAD77C5D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7375" y="4065974"/>
            <a:ext cx="6540542" cy="2807010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03A50F2-F2D6-4C12-A278-1233EA1016DB}"/>
              </a:ext>
            </a:extLst>
          </p:cNvPr>
          <p:cNvSpPr txBox="1"/>
          <p:nvPr/>
        </p:nvSpPr>
        <p:spPr>
          <a:xfrm>
            <a:off x="5667375" y="-6577"/>
            <a:ext cx="6524624" cy="707886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Convolution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6B4749-7AA0-466A-BC0B-8FDEE084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571500"/>
            <a:ext cx="6540542" cy="34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E4DF38-EFB8-4DFC-A05F-EFA2819E5983}"/>
              </a:ext>
            </a:extLst>
          </p:cNvPr>
          <p:cNvSpPr txBox="1"/>
          <p:nvPr/>
        </p:nvSpPr>
        <p:spPr>
          <a:xfrm>
            <a:off x="0" y="709062"/>
            <a:ext cx="1242874" cy="61489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8C93015-024B-4D86-A55F-B741789CF12B}"/>
              </a:ext>
            </a:extLst>
          </p:cNvPr>
          <p:cNvSpPr txBox="1"/>
          <p:nvPr/>
        </p:nvSpPr>
        <p:spPr>
          <a:xfrm>
            <a:off x="0" y="-19050"/>
            <a:ext cx="12192000" cy="792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4328E4-5F38-4E2C-8D31-96BF2901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771525"/>
            <a:ext cx="3048000" cy="6086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393DED9-570D-44F0-AE2E-EFEB2748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128" y="771525"/>
            <a:ext cx="3048000" cy="60864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4D985F5-64E2-4B6E-963E-ED376208E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382" y="771525"/>
            <a:ext cx="3048000" cy="608647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EF371B5-69F0-4BA4-B8D2-EF9F3B9C4CBE}"/>
              </a:ext>
            </a:extLst>
          </p:cNvPr>
          <p:cNvSpPr txBox="1"/>
          <p:nvPr/>
        </p:nvSpPr>
        <p:spPr>
          <a:xfrm>
            <a:off x="1242874" y="124287"/>
            <a:ext cx="3048000" cy="58477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Roberts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631F68-E6D2-4861-A60E-075D5D575FD3}"/>
              </a:ext>
            </a:extLst>
          </p:cNvPr>
          <p:cNvSpPr txBox="1"/>
          <p:nvPr/>
        </p:nvSpPr>
        <p:spPr>
          <a:xfrm>
            <a:off x="4853128" y="124287"/>
            <a:ext cx="3048000" cy="58477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Prewitt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F77531-1EE3-4163-ACBC-57DBF0D9FE78}"/>
              </a:ext>
            </a:extLst>
          </p:cNvPr>
          <p:cNvSpPr txBox="1"/>
          <p:nvPr/>
        </p:nvSpPr>
        <p:spPr>
          <a:xfrm>
            <a:off x="8467823" y="125768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Sobel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D6AD98-41AB-458B-8B8A-47F00FC36F24}"/>
              </a:ext>
            </a:extLst>
          </p:cNvPr>
          <p:cNvSpPr txBox="1"/>
          <p:nvPr/>
        </p:nvSpPr>
        <p:spPr>
          <a:xfrm>
            <a:off x="159798" y="1482571"/>
            <a:ext cx="85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Gx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502236B-5B18-4542-9634-7FCB2CAE251A}"/>
              </a:ext>
            </a:extLst>
          </p:cNvPr>
          <p:cNvSpPr txBox="1"/>
          <p:nvPr/>
        </p:nvSpPr>
        <p:spPr>
          <a:xfrm>
            <a:off x="161279" y="3490408"/>
            <a:ext cx="85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Gy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791ABA-BA2A-4D2B-9CF9-E34A17CB926D}"/>
              </a:ext>
            </a:extLst>
          </p:cNvPr>
          <p:cNvSpPr txBox="1"/>
          <p:nvPr/>
        </p:nvSpPr>
        <p:spPr>
          <a:xfrm>
            <a:off x="0" y="5558910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Magn</a:t>
            </a:r>
            <a:r>
              <a:rPr lang="it-IT" sz="32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361A347-53C1-4D8D-A4A3-8C9C4179A754}"/>
              </a:ext>
            </a:extLst>
          </p:cNvPr>
          <p:cNvSpPr txBox="1"/>
          <p:nvPr/>
        </p:nvSpPr>
        <p:spPr>
          <a:xfrm>
            <a:off x="0" y="-19050"/>
            <a:ext cx="1242874" cy="792000"/>
          </a:xfrm>
          <a:prstGeom prst="rect">
            <a:avLst/>
          </a:prstGeom>
          <a:solidFill>
            <a:srgbClr val="6767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rgbClr val="FFFFFF"/>
                </a:solidFill>
              </a:rPr>
              <a:t>Tree</a:t>
            </a:r>
            <a:endParaRPr lang="it-IT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E4DF38-EFB8-4DFC-A05F-EFA2819E5983}"/>
              </a:ext>
            </a:extLst>
          </p:cNvPr>
          <p:cNvSpPr txBox="1"/>
          <p:nvPr/>
        </p:nvSpPr>
        <p:spPr>
          <a:xfrm>
            <a:off x="0" y="709062"/>
            <a:ext cx="1242874" cy="614893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8C93015-024B-4D86-A55F-B741789CF12B}"/>
              </a:ext>
            </a:extLst>
          </p:cNvPr>
          <p:cNvSpPr txBox="1"/>
          <p:nvPr/>
        </p:nvSpPr>
        <p:spPr>
          <a:xfrm>
            <a:off x="0" y="-19050"/>
            <a:ext cx="12192000" cy="792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4328E4-5F38-4E2C-8D31-96BF2901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771525"/>
            <a:ext cx="3048000" cy="6086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393DED9-570D-44F0-AE2E-EFEB2748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128" y="771525"/>
            <a:ext cx="3048000" cy="60864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4D985F5-64E2-4B6E-963E-ED376208E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3382" y="771525"/>
            <a:ext cx="3048000" cy="608647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EF371B5-69F0-4BA4-B8D2-EF9F3B9C4CBE}"/>
              </a:ext>
            </a:extLst>
          </p:cNvPr>
          <p:cNvSpPr txBox="1"/>
          <p:nvPr/>
        </p:nvSpPr>
        <p:spPr>
          <a:xfrm>
            <a:off x="1242874" y="124287"/>
            <a:ext cx="3048000" cy="58477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Roberts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631F68-E6D2-4861-A60E-075D5D575FD3}"/>
              </a:ext>
            </a:extLst>
          </p:cNvPr>
          <p:cNvSpPr txBox="1"/>
          <p:nvPr/>
        </p:nvSpPr>
        <p:spPr>
          <a:xfrm>
            <a:off x="4853128" y="124287"/>
            <a:ext cx="3048000" cy="58477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Prewitt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F77531-1EE3-4163-ACBC-57DBF0D9FE78}"/>
              </a:ext>
            </a:extLst>
          </p:cNvPr>
          <p:cNvSpPr txBox="1"/>
          <p:nvPr/>
        </p:nvSpPr>
        <p:spPr>
          <a:xfrm>
            <a:off x="8467823" y="125768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Sobel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D6AD98-41AB-458B-8B8A-47F00FC36F24}"/>
              </a:ext>
            </a:extLst>
          </p:cNvPr>
          <p:cNvSpPr txBox="1"/>
          <p:nvPr/>
        </p:nvSpPr>
        <p:spPr>
          <a:xfrm>
            <a:off x="159798" y="1482571"/>
            <a:ext cx="85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Gx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502236B-5B18-4542-9634-7FCB2CAE251A}"/>
              </a:ext>
            </a:extLst>
          </p:cNvPr>
          <p:cNvSpPr txBox="1"/>
          <p:nvPr/>
        </p:nvSpPr>
        <p:spPr>
          <a:xfrm>
            <a:off x="161279" y="3490408"/>
            <a:ext cx="85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Gy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791ABA-BA2A-4D2B-9CF9-E34A17CB926D}"/>
              </a:ext>
            </a:extLst>
          </p:cNvPr>
          <p:cNvSpPr txBox="1"/>
          <p:nvPr/>
        </p:nvSpPr>
        <p:spPr>
          <a:xfrm>
            <a:off x="0" y="5558910"/>
            <a:ext cx="124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FFFFFF"/>
                </a:solidFill>
              </a:rPr>
              <a:t>Magn</a:t>
            </a:r>
            <a:r>
              <a:rPr lang="it-IT" sz="32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361A347-53C1-4D8D-A4A3-8C9C4179A754}"/>
              </a:ext>
            </a:extLst>
          </p:cNvPr>
          <p:cNvSpPr txBox="1"/>
          <p:nvPr/>
        </p:nvSpPr>
        <p:spPr>
          <a:xfrm>
            <a:off x="0" y="-19050"/>
            <a:ext cx="1242874" cy="792000"/>
          </a:xfrm>
          <a:prstGeom prst="rect">
            <a:avLst/>
          </a:prstGeom>
          <a:solidFill>
            <a:srgbClr val="6767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FFFF"/>
                </a:solidFill>
              </a:rPr>
              <a:t>Face</a:t>
            </a:r>
          </a:p>
        </p:txBody>
      </p:sp>
    </p:spTree>
    <p:extLst>
      <p:ext uri="{BB962C8B-B14F-4D97-AF65-F5344CB8AC3E}">
        <p14:creationId xmlns:p14="http://schemas.microsoft.com/office/powerpoint/2010/main" val="32972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56935D-0486-4685-873E-71E41018E416}"/>
              </a:ext>
            </a:extLst>
          </p:cNvPr>
          <p:cNvSpPr txBox="1"/>
          <p:nvPr/>
        </p:nvSpPr>
        <p:spPr>
          <a:xfrm>
            <a:off x="8243723" y="688415"/>
            <a:ext cx="3948132" cy="913585"/>
          </a:xfrm>
          <a:prstGeom prst="rect">
            <a:avLst/>
          </a:prstGeom>
          <a:solidFill>
            <a:srgbClr val="676767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DBF8A5E-9847-4F83-8B63-6C5A858B4AF7}"/>
              </a:ext>
            </a:extLst>
          </p:cNvPr>
          <p:cNvSpPr txBox="1"/>
          <p:nvPr/>
        </p:nvSpPr>
        <p:spPr>
          <a:xfrm>
            <a:off x="0" y="707886"/>
            <a:ext cx="3948132" cy="894114"/>
          </a:xfrm>
          <a:prstGeom prst="rect">
            <a:avLst/>
          </a:prstGeom>
          <a:solidFill>
            <a:srgbClr val="676767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4C895-FFB3-4EC3-B917-FD11FCA75B4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What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if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we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blur</a:t>
            </a:r>
            <a:r>
              <a:rPr lang="it-IT" sz="4000" dirty="0">
                <a:solidFill>
                  <a:srgbClr val="FFFFFF"/>
                </a:solidFill>
              </a:rPr>
              <a:t> or </a:t>
            </a:r>
            <a:r>
              <a:rPr lang="it-IT" sz="4000" dirty="0" err="1">
                <a:solidFill>
                  <a:srgbClr val="FFFFFF"/>
                </a:solidFill>
              </a:rPr>
              <a:t>sharpen</a:t>
            </a:r>
            <a:r>
              <a:rPr lang="it-IT" sz="4000" dirty="0">
                <a:solidFill>
                  <a:srgbClr val="FFFFFF"/>
                </a:solidFill>
              </a:rPr>
              <a:t> the </a:t>
            </a:r>
            <a:r>
              <a:rPr lang="it-IT" sz="4000" dirty="0" err="1">
                <a:solidFill>
                  <a:srgbClr val="FFFFFF"/>
                </a:solidFill>
              </a:rPr>
              <a:t>initial</a:t>
            </a:r>
            <a:r>
              <a:rPr lang="it-IT" sz="4000" dirty="0">
                <a:solidFill>
                  <a:srgbClr val="FFFFFF"/>
                </a:solidFill>
              </a:rPr>
              <a:t> image?</a:t>
            </a:r>
          </a:p>
        </p:txBody>
      </p:sp>
      <p:pic>
        <p:nvPicPr>
          <p:cNvPr id="7" name="Immagine 6" descr="Immagine che contiene testo, uomo, interni, persona&#10;&#10;Descrizione generata automaticamente">
            <a:extLst>
              <a:ext uri="{FF2B5EF4-FFF2-40B4-BE49-F238E27FC236}">
                <a16:creationId xmlns:a16="http://schemas.microsoft.com/office/drawing/2014/main" id="{BE3A7AC6-10A6-44AD-B78A-5D46F6C5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32" y="2599425"/>
            <a:ext cx="4295590" cy="2859226"/>
          </a:xfrm>
          <a:prstGeom prst="rect">
            <a:avLst/>
          </a:prstGeom>
        </p:spPr>
      </p:pic>
      <p:pic>
        <p:nvPicPr>
          <p:cNvPr id="9" name="Immagine 8" descr="Immagine che contiene testo, interni, parete, uomo&#10;&#10;Descrizione generata automaticamente">
            <a:extLst>
              <a:ext uri="{FF2B5EF4-FFF2-40B4-BE49-F238E27FC236}">
                <a16:creationId xmlns:a16="http://schemas.microsoft.com/office/drawing/2014/main" id="{D9C23886-5AA2-402A-87C1-658B31CF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000"/>
            <a:ext cx="3948205" cy="2628000"/>
          </a:xfrm>
          <a:prstGeom prst="rect">
            <a:avLst/>
          </a:prstGeom>
        </p:spPr>
      </p:pic>
      <p:pic>
        <p:nvPicPr>
          <p:cNvPr id="11" name="Immagine 10" descr="Immagine che contiene testo, uomo, interni&#10;&#10;Descrizione generata automaticamente">
            <a:extLst>
              <a:ext uri="{FF2B5EF4-FFF2-40B4-BE49-F238E27FC236}">
                <a16:creationId xmlns:a16="http://schemas.microsoft.com/office/drawing/2014/main" id="{4328F748-6D9E-42BC-BF44-DF9DAFF35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95" y="1602000"/>
            <a:ext cx="3948132" cy="2628000"/>
          </a:xfrm>
          <a:prstGeom prst="rect">
            <a:avLst/>
          </a:prstGeom>
        </p:spPr>
      </p:pic>
      <p:pic>
        <p:nvPicPr>
          <p:cNvPr id="13" name="Immagine 12" descr="Immagine che contiene testo, ottone, nero&#10;&#10;Descrizione generata automaticamente">
            <a:extLst>
              <a:ext uri="{FF2B5EF4-FFF2-40B4-BE49-F238E27FC236}">
                <a16:creationId xmlns:a16="http://schemas.microsoft.com/office/drawing/2014/main" id="{0B88B824-22B9-45A3-8A9E-5327475E6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000"/>
            <a:ext cx="3948205" cy="262800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E36E02-8736-44C3-B9DD-8FD460F0A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95" y="4249471"/>
            <a:ext cx="3948205" cy="2628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C78B115-68F8-42CF-8B98-0297AD392F6B}"/>
              </a:ext>
            </a:extLst>
          </p:cNvPr>
          <p:cNvSpPr txBox="1"/>
          <p:nvPr/>
        </p:nvSpPr>
        <p:spPr>
          <a:xfrm>
            <a:off x="1348" y="874643"/>
            <a:ext cx="2262455" cy="523220"/>
          </a:xfrm>
          <a:prstGeom prst="rect">
            <a:avLst/>
          </a:prstGeom>
          <a:solidFill>
            <a:srgbClr val="676767"/>
          </a:solidFill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FFFFFF"/>
                </a:solidFill>
              </a:rPr>
              <a:t>Gaussian</a:t>
            </a:r>
            <a:r>
              <a:rPr lang="it-IT" sz="2800" dirty="0">
                <a:solidFill>
                  <a:srgbClr val="FFFFFF"/>
                </a:solidFill>
              </a:rPr>
              <a:t> Blur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CD5A2A8-5C05-454C-9D79-5B0B78A9648D}"/>
              </a:ext>
            </a:extLst>
          </p:cNvPr>
          <p:cNvSpPr txBox="1"/>
          <p:nvPr/>
        </p:nvSpPr>
        <p:spPr>
          <a:xfrm>
            <a:off x="8260169" y="874643"/>
            <a:ext cx="183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FFFFFF"/>
                </a:solidFill>
              </a:rPr>
              <a:t>Sharperner</a:t>
            </a:r>
            <a:endParaRPr lang="it-IT" sz="2800" dirty="0">
              <a:solidFill>
                <a:srgbClr val="FFFFFF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8B826A2-9E36-4FB8-88B9-819F940360CB}"/>
              </a:ext>
            </a:extLst>
          </p:cNvPr>
          <p:cNvSpPr txBox="1"/>
          <p:nvPr/>
        </p:nvSpPr>
        <p:spPr>
          <a:xfrm>
            <a:off x="3947988" y="1093718"/>
            <a:ext cx="429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Applying</a:t>
            </a:r>
            <a:r>
              <a:rPr lang="it-IT" sz="2000" dirty="0"/>
              <a:t> the </a:t>
            </a:r>
            <a:r>
              <a:rPr lang="it-IT" sz="2000" dirty="0" err="1"/>
              <a:t>blur</a:t>
            </a:r>
            <a:r>
              <a:rPr lang="it-IT" sz="2000" dirty="0"/>
              <a:t> or the </a:t>
            </a:r>
            <a:r>
              <a:rPr lang="it-IT" sz="2000" dirty="0" err="1"/>
              <a:t>sharperner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or after the </a:t>
            </a:r>
            <a:r>
              <a:rPr lang="it-IT" sz="2000" dirty="0" err="1"/>
              <a:t>convolution</a:t>
            </a:r>
            <a:r>
              <a:rPr lang="it-IT" sz="2000" dirty="0"/>
              <a:t> </a:t>
            </a:r>
            <a:r>
              <a:rPr lang="it-IT" sz="2000" dirty="0" err="1"/>
              <a:t>doesn’t</a:t>
            </a:r>
            <a:r>
              <a:rPr lang="it-IT" sz="2000" dirty="0"/>
              <a:t> </a:t>
            </a:r>
            <a:r>
              <a:rPr lang="it-IT" sz="2000" dirty="0" err="1"/>
              <a:t>change</a:t>
            </a:r>
            <a:r>
              <a:rPr lang="it-IT" sz="2000" dirty="0"/>
              <a:t> the </a:t>
            </a:r>
            <a:r>
              <a:rPr lang="it-IT" sz="2000" dirty="0" err="1"/>
              <a:t>final</a:t>
            </a:r>
            <a:r>
              <a:rPr lang="it-IT" sz="2000" dirty="0"/>
              <a:t> </a:t>
            </a:r>
            <a:r>
              <a:rPr lang="it-IT" sz="2000" dirty="0" err="1"/>
              <a:t>result</a:t>
            </a:r>
            <a:endParaRPr lang="it-IT" sz="20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0F024E7-5D79-47EF-A5C8-173B335201AD}"/>
              </a:ext>
            </a:extLst>
          </p:cNvPr>
          <p:cNvSpPr txBox="1"/>
          <p:nvPr/>
        </p:nvSpPr>
        <p:spPr>
          <a:xfrm>
            <a:off x="3948133" y="5503793"/>
            <a:ext cx="4295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seems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get</a:t>
            </a:r>
            <a:r>
              <a:rPr lang="it-IT" sz="2000" dirty="0"/>
              <a:t> </a:t>
            </a:r>
            <a:r>
              <a:rPr lang="it-IT" sz="2000" dirty="0" err="1"/>
              <a:t>better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by </a:t>
            </a:r>
            <a:r>
              <a:rPr lang="it-IT" sz="2000" dirty="0" err="1"/>
              <a:t>applying</a:t>
            </a:r>
            <a:r>
              <a:rPr lang="it-IT" sz="2000" dirty="0"/>
              <a:t> the </a:t>
            </a:r>
            <a:r>
              <a:rPr lang="it-IT" sz="2000" dirty="0" err="1"/>
              <a:t>blur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say</a:t>
            </a:r>
            <a:r>
              <a:rPr lang="it-IT" sz="2000" dirty="0"/>
              <a:t> the </a:t>
            </a:r>
            <a:r>
              <a:rPr lang="it-IT" sz="2000" dirty="0" err="1"/>
              <a:t>same</a:t>
            </a:r>
            <a:r>
              <a:rPr lang="it-IT" sz="2000" dirty="0"/>
              <a:t> for the </a:t>
            </a:r>
            <a:r>
              <a:rPr lang="it-IT" sz="2000" dirty="0" err="1"/>
              <a:t>sharpener</a:t>
            </a:r>
            <a:r>
              <a:rPr lang="it-IT" sz="2000" dirty="0"/>
              <a:t>… </a:t>
            </a:r>
            <a:r>
              <a:rPr lang="it-IT" sz="2000" dirty="0" err="1"/>
              <a:t>i’m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an </a:t>
            </a:r>
            <a:r>
              <a:rPr lang="it-IT" sz="2000" dirty="0" err="1"/>
              <a:t>expert</a:t>
            </a:r>
            <a:r>
              <a:rPr lang="it-IT" sz="2000" dirty="0"/>
              <a:t> by the 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599CDB76-0D27-4399-8F19-FE720CB0A0DC}"/>
                  </a:ext>
                </a:extLst>
              </p:cNvPr>
              <p:cNvSpPr txBox="1"/>
              <p:nvPr/>
            </p:nvSpPr>
            <p:spPr>
              <a:xfrm flipH="1">
                <a:off x="2024568" y="741676"/>
                <a:ext cx="1925996" cy="81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1/16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1/16</m:t>
                            </m:r>
                          </m:e>
                        </m:mr>
                        <m:mr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1/4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</m:mr>
                        <m:mr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1/16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1/16</m:t>
                            </m:r>
                          </m:e>
                        </m:mr>
                      </m:m>
                    </m:oMath>
                  </m:oMathPara>
                </a14:m>
                <a:endParaRPr lang="it-IT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599CDB76-0D27-4399-8F19-FE720CB0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24568" y="741676"/>
                <a:ext cx="1925996" cy="812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41358DA-7259-4DD5-838F-9A9597A682CB}"/>
                  </a:ext>
                </a:extLst>
              </p:cNvPr>
              <p:cNvSpPr txBox="1"/>
              <p:nvPr/>
            </p:nvSpPr>
            <p:spPr>
              <a:xfrm flipH="1">
                <a:off x="10246900" y="762869"/>
                <a:ext cx="1925996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it-IT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41358DA-7259-4DD5-838F-9A9597A6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46900" y="762869"/>
                <a:ext cx="1925996" cy="743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7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76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CD5C8B-5368-4F41-BA94-21C9BD52AF12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Final considerations and improvements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38BE88-885F-4764-8E17-3DBC7FE1CBFF}"/>
              </a:ext>
            </a:extLst>
          </p:cNvPr>
          <p:cNvSpPr txBox="1"/>
          <p:nvPr/>
        </p:nvSpPr>
        <p:spPr>
          <a:xfrm>
            <a:off x="152400" y="904875"/>
            <a:ext cx="521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 err="1">
                <a:solidFill>
                  <a:srgbClr val="FFFFFF"/>
                </a:solidFill>
              </a:rPr>
              <a:t>Padding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is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not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necessary</a:t>
            </a:r>
            <a:endParaRPr lang="it-IT" sz="28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F4C7C7-A16A-434C-87A9-BF3D6B4B90E2}"/>
              </a:ext>
            </a:extLst>
          </p:cNvPr>
          <p:cNvSpPr txBox="1"/>
          <p:nvPr/>
        </p:nvSpPr>
        <p:spPr>
          <a:xfrm>
            <a:off x="152400" y="1541109"/>
            <a:ext cx="5218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 err="1">
                <a:solidFill>
                  <a:srgbClr val="FFFFFF"/>
                </a:solidFill>
              </a:rPr>
              <a:t>Convolution</a:t>
            </a:r>
            <a:r>
              <a:rPr lang="it-IT" sz="2800" dirty="0">
                <a:solidFill>
                  <a:srgbClr val="FFFFFF"/>
                </a:solidFill>
              </a:rPr>
              <a:t> can be </a:t>
            </a:r>
            <a:r>
              <a:rPr lang="it-IT" sz="2800" dirty="0" err="1">
                <a:solidFill>
                  <a:srgbClr val="FFFFFF"/>
                </a:solidFill>
              </a:rPr>
              <a:t>done</a:t>
            </a:r>
            <a:r>
              <a:rPr lang="it-IT" sz="2800" dirty="0">
                <a:solidFill>
                  <a:srgbClr val="FFFFFF"/>
                </a:solidFill>
              </a:rPr>
              <a:t> more </a:t>
            </a:r>
            <a:r>
              <a:rPr lang="it-IT" sz="2800" dirty="0" err="1">
                <a:solidFill>
                  <a:srgbClr val="FFFFFF"/>
                </a:solidFill>
              </a:rPr>
              <a:t>efficiently</a:t>
            </a:r>
            <a:r>
              <a:rPr lang="it-IT" sz="2800" dirty="0">
                <a:solidFill>
                  <a:srgbClr val="FFFFFF"/>
                </a:solidFill>
              </a:rPr>
              <a:t> and </a:t>
            </a:r>
            <a:r>
              <a:rPr lang="it-IT" sz="2800" dirty="0" err="1">
                <a:solidFill>
                  <a:srgbClr val="FFFFFF"/>
                </a:solidFill>
              </a:rPr>
              <a:t>quickly</a:t>
            </a:r>
            <a:r>
              <a:rPr lang="it-IT" sz="2800" dirty="0">
                <a:solidFill>
                  <a:srgbClr val="FFFFFF"/>
                </a:solidFill>
              </a:rPr>
              <a:t> with </a:t>
            </a:r>
            <a:r>
              <a:rPr lang="it-IT" sz="2800" dirty="0" err="1">
                <a:solidFill>
                  <a:srgbClr val="FFFFFF"/>
                </a:solidFill>
              </a:rPr>
              <a:t>parallellization</a:t>
            </a:r>
            <a:endParaRPr lang="it-IT" sz="2800" dirty="0">
              <a:solidFill>
                <a:srgbClr val="FFFFFF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A0E2D6-413B-4B83-8BFA-90815ABDF3A2}"/>
              </a:ext>
            </a:extLst>
          </p:cNvPr>
          <p:cNvSpPr txBox="1"/>
          <p:nvPr/>
        </p:nvSpPr>
        <p:spPr>
          <a:xfrm>
            <a:off x="152400" y="3125772"/>
            <a:ext cx="5218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>
                <a:solidFill>
                  <a:srgbClr val="FFFFFF"/>
                </a:solidFill>
              </a:rPr>
              <a:t>Kernels of </a:t>
            </a:r>
            <a:r>
              <a:rPr lang="it-IT" sz="2800" dirty="0" err="1">
                <a:solidFill>
                  <a:srgbClr val="FFFFFF"/>
                </a:solidFill>
              </a:rPr>
              <a:t>bigger</a:t>
            </a:r>
            <a:r>
              <a:rPr lang="it-IT" sz="2800" dirty="0">
                <a:solidFill>
                  <a:srgbClr val="FFFFFF"/>
                </a:solidFill>
              </a:rPr>
              <a:t> sizes </a:t>
            </a:r>
            <a:r>
              <a:rPr lang="it-IT" sz="2800" dirty="0" err="1">
                <a:solidFill>
                  <a:srgbClr val="FFFFFF"/>
                </a:solidFill>
              </a:rPr>
              <a:t>give</a:t>
            </a:r>
            <a:r>
              <a:rPr lang="it-IT" sz="2800" dirty="0">
                <a:solidFill>
                  <a:srgbClr val="FFFFFF"/>
                </a:solidFill>
              </a:rPr>
              <a:t> a </a:t>
            </a:r>
            <a:r>
              <a:rPr lang="it-IT" sz="2800" dirty="0" err="1">
                <a:solidFill>
                  <a:srgbClr val="FFFFFF"/>
                </a:solidFill>
              </a:rPr>
              <a:t>worse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result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than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smaller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ones</a:t>
            </a:r>
            <a:r>
              <a:rPr lang="it-IT" sz="2800" dirty="0">
                <a:solidFill>
                  <a:srgbClr val="FFFFFF"/>
                </a:solidFill>
              </a:rPr>
              <a:t>, the image </a:t>
            </a:r>
            <a:r>
              <a:rPr lang="it-IT" sz="2800" dirty="0" err="1">
                <a:solidFill>
                  <a:srgbClr val="FFFFFF"/>
                </a:solidFill>
              </a:rPr>
              <a:t>becomes</a:t>
            </a:r>
            <a:r>
              <a:rPr lang="it-IT" sz="2800" dirty="0">
                <a:solidFill>
                  <a:srgbClr val="FFFFFF"/>
                </a:solidFill>
              </a:rPr>
              <a:t> more </a:t>
            </a:r>
            <a:r>
              <a:rPr lang="it-IT" sz="2800" dirty="0" err="1">
                <a:solidFill>
                  <a:srgbClr val="FFFFFF"/>
                </a:solidFill>
              </a:rPr>
              <a:t>confused</a:t>
            </a:r>
            <a:r>
              <a:rPr lang="it-IT" sz="2800" dirty="0">
                <a:solidFill>
                  <a:srgbClr val="FFFFFF"/>
                </a:solidFill>
              </a:rPr>
              <a:t>/</a:t>
            </a:r>
            <a:r>
              <a:rPr lang="it-IT" sz="2800" dirty="0" err="1">
                <a:solidFill>
                  <a:srgbClr val="FFFFFF"/>
                </a:solidFill>
              </a:rPr>
              <a:t>hazy</a:t>
            </a:r>
            <a:endParaRPr lang="it-IT" sz="2800" dirty="0">
              <a:solidFill>
                <a:srgbClr val="FFFFFF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762663-CC45-4441-89B6-BF4FD537B126}"/>
              </a:ext>
            </a:extLst>
          </p:cNvPr>
          <p:cNvSpPr txBox="1"/>
          <p:nvPr/>
        </p:nvSpPr>
        <p:spPr>
          <a:xfrm>
            <a:off x="152400" y="5077141"/>
            <a:ext cx="5218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 err="1">
                <a:solidFill>
                  <a:srgbClr val="FFFFFF"/>
                </a:solidFill>
              </a:rPr>
              <a:t>Image’s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borders</a:t>
            </a:r>
            <a:r>
              <a:rPr lang="it-IT" sz="2800" dirty="0">
                <a:solidFill>
                  <a:srgbClr val="FFFFFF"/>
                </a:solidFill>
              </a:rPr>
              <a:t> can be </a:t>
            </a:r>
            <a:r>
              <a:rPr lang="it-IT" sz="2800" dirty="0" err="1">
                <a:solidFill>
                  <a:srgbClr val="FFFFFF"/>
                </a:solidFill>
              </a:rPr>
              <a:t>ignored</a:t>
            </a:r>
            <a:r>
              <a:rPr lang="it-IT" sz="2800" dirty="0">
                <a:solidFill>
                  <a:srgbClr val="FFFFFF"/>
                </a:solidFill>
              </a:rPr>
              <a:t>, </a:t>
            </a:r>
            <a:r>
              <a:rPr lang="it-IT" sz="2800" dirty="0" err="1">
                <a:solidFill>
                  <a:srgbClr val="FFFFFF"/>
                </a:solidFill>
              </a:rPr>
              <a:t>they</a:t>
            </a:r>
            <a:r>
              <a:rPr lang="it-IT" sz="2800" dirty="0">
                <a:solidFill>
                  <a:srgbClr val="FFFFFF"/>
                </a:solidFill>
              </a:rPr>
              <a:t> are </a:t>
            </a:r>
            <a:r>
              <a:rPr lang="it-IT" sz="2800" dirty="0" err="1">
                <a:solidFill>
                  <a:srgbClr val="FFFFFF"/>
                </a:solidFill>
              </a:rPr>
              <a:t>not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very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meaningful</a:t>
            </a:r>
            <a:r>
              <a:rPr lang="it-IT" sz="2800" dirty="0">
                <a:solidFill>
                  <a:srgbClr val="FFFFFF"/>
                </a:solidFill>
              </a:rPr>
              <a:t> in the grand </a:t>
            </a:r>
            <a:r>
              <a:rPr lang="it-IT" sz="2800" dirty="0" err="1">
                <a:solidFill>
                  <a:srgbClr val="FFFFFF"/>
                </a:solidFill>
              </a:rPr>
              <a:t>scheme</a:t>
            </a:r>
            <a:r>
              <a:rPr lang="it-IT" sz="2800" dirty="0">
                <a:solidFill>
                  <a:srgbClr val="FFFFFF"/>
                </a:solidFill>
              </a:rPr>
              <a:t> of </a:t>
            </a:r>
            <a:r>
              <a:rPr lang="it-IT" sz="2800" dirty="0" err="1">
                <a:solidFill>
                  <a:srgbClr val="FFFFFF"/>
                </a:solidFill>
              </a:rPr>
              <a:t>things</a:t>
            </a:r>
            <a:endParaRPr lang="it-IT" sz="2800" dirty="0">
              <a:solidFill>
                <a:srgbClr val="FFFFFF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2C3AD-33F0-457A-B47A-25A25D5D3F08}"/>
              </a:ext>
            </a:extLst>
          </p:cNvPr>
          <p:cNvSpPr txBox="1"/>
          <p:nvPr/>
        </p:nvSpPr>
        <p:spPr>
          <a:xfrm>
            <a:off x="8648331" y="5534561"/>
            <a:ext cx="3391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Thanks for </a:t>
            </a:r>
            <a:r>
              <a:rPr lang="it-IT" sz="4000" dirty="0" err="1">
                <a:solidFill>
                  <a:srgbClr val="FFFFFF"/>
                </a:solidFill>
              </a:rPr>
              <a:t>your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attention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B00B87-2CC0-4324-8840-9472C2EF111D}"/>
              </a:ext>
            </a:extLst>
          </p:cNvPr>
          <p:cNvSpPr txBox="1"/>
          <p:nvPr/>
        </p:nvSpPr>
        <p:spPr>
          <a:xfrm>
            <a:off x="5780565" y="904875"/>
            <a:ext cx="61300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>
                <a:solidFill>
                  <a:srgbClr val="FFFFFF"/>
                </a:solidFill>
              </a:rPr>
              <a:t>Using a </a:t>
            </a:r>
            <a:r>
              <a:rPr lang="it-IT" sz="2800" dirty="0" err="1">
                <a:solidFill>
                  <a:srgbClr val="FFFFFF"/>
                </a:solidFill>
              </a:rPr>
              <a:t>bigger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blur</a:t>
            </a:r>
            <a:r>
              <a:rPr lang="it-IT" sz="2800" dirty="0">
                <a:solidFill>
                  <a:srgbClr val="FFFFFF"/>
                </a:solidFill>
              </a:rPr>
              <a:t> processor </a:t>
            </a:r>
            <a:r>
              <a:rPr lang="it-IT" sz="2800" dirty="0" err="1">
                <a:solidFill>
                  <a:srgbClr val="FFFFFF"/>
                </a:solidFill>
              </a:rPr>
              <a:t>reduces</a:t>
            </a:r>
            <a:r>
              <a:rPr lang="it-IT" sz="2800" dirty="0">
                <a:solidFill>
                  <a:srgbClr val="FFFFFF"/>
                </a:solidFill>
              </a:rPr>
              <a:t> the </a:t>
            </a:r>
            <a:r>
              <a:rPr lang="it-IT" sz="2800" dirty="0" err="1">
                <a:solidFill>
                  <a:srgbClr val="FFFFFF"/>
                </a:solidFill>
              </a:rPr>
              <a:t>image’s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noise</a:t>
            </a:r>
            <a:r>
              <a:rPr lang="it-IT" sz="2800" dirty="0">
                <a:solidFill>
                  <a:srgbClr val="FFFFFF"/>
                </a:solidFill>
              </a:rPr>
              <a:t>, with the </a:t>
            </a:r>
            <a:r>
              <a:rPr lang="it-IT" sz="2800" dirty="0" err="1">
                <a:solidFill>
                  <a:srgbClr val="FFFFFF"/>
                </a:solidFill>
              </a:rPr>
              <a:t>consequence</a:t>
            </a:r>
            <a:r>
              <a:rPr lang="it-IT" sz="2800" dirty="0">
                <a:solidFill>
                  <a:srgbClr val="FFFFFF"/>
                </a:solidFill>
              </a:rPr>
              <a:t> of </a:t>
            </a:r>
            <a:r>
              <a:rPr lang="it-IT" sz="2800" dirty="0" err="1">
                <a:solidFill>
                  <a:srgbClr val="FFFFFF"/>
                </a:solidFill>
              </a:rPr>
              <a:t>detecting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the </a:t>
            </a:r>
            <a:r>
              <a:rPr lang="it-IT" sz="2800" dirty="0" err="1">
                <a:solidFill>
                  <a:srgbClr val="FFFFFF"/>
                </a:solidFill>
              </a:rPr>
              <a:t>most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important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edges</a:t>
            </a:r>
            <a:endParaRPr lang="it-IT" sz="2800" dirty="0">
              <a:solidFill>
                <a:srgbClr val="FFFFFF"/>
              </a:solidFill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58E5CA7-F731-4750-AEA9-424935A6338A}"/>
              </a:ext>
            </a:extLst>
          </p:cNvPr>
          <p:cNvCxnSpPr/>
          <p:nvPr/>
        </p:nvCxnSpPr>
        <p:spPr>
          <a:xfrm flipV="1">
            <a:off x="5514975" y="1971675"/>
            <a:ext cx="6677025" cy="4886325"/>
          </a:xfrm>
          <a:prstGeom prst="line">
            <a:avLst/>
          </a:prstGeom>
          <a:ln>
            <a:solidFill>
              <a:srgbClr val="67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183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Midterm 1 Assignment 6</vt:lpstr>
      <vt:lpstr>Kernels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Alessandro Ristori</cp:lastModifiedBy>
  <cp:revision>31</cp:revision>
  <dcterms:created xsi:type="dcterms:W3CDTF">2021-03-27T20:46:58Z</dcterms:created>
  <dcterms:modified xsi:type="dcterms:W3CDTF">2021-03-28T20:20:12Z</dcterms:modified>
</cp:coreProperties>
</file>