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9" r:id="rId4"/>
    <p:sldId id="261" r:id="rId5"/>
    <p:sldId id="262" r:id="rId6"/>
    <p:sldId id="265" r:id="rId7"/>
    <p:sldId id="268" r:id="rId8"/>
    <p:sldId id="269"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Ristori" initials="AR" lastIdx="1" clrIdx="0">
    <p:extLst>
      <p:ext uri="{19B8F6BF-5375-455C-9EA6-DF929625EA0E}">
        <p15:presenceInfo xmlns:p15="http://schemas.microsoft.com/office/powerpoint/2012/main" userId="Alessandro Risto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C06E7-3E2C-4C26-BC2C-E0ACF18C6DD6}" type="datetimeFigureOut">
              <a:rPr lang="it-IT" smtClean="0"/>
              <a:t>20/07/2021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C42FE-8F7E-44EF-84FB-335753AE18B6}" type="slidenum">
              <a:rPr lang="it-IT" smtClean="0"/>
              <a:t>‹N›</a:t>
            </a:fld>
            <a:endParaRPr lang="it-IT"/>
          </a:p>
        </p:txBody>
      </p:sp>
    </p:spTree>
    <p:extLst>
      <p:ext uri="{BB962C8B-B14F-4D97-AF65-F5344CB8AC3E}">
        <p14:creationId xmlns:p14="http://schemas.microsoft.com/office/powerpoint/2010/main" val="3031748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985A2D7-02C9-4CD9-B83E-8F3FDCB45CA8}" type="datetimeFigureOut">
              <a:rPr lang="it-IT" smtClean="0"/>
              <a:t>20/07/2021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229884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985A2D7-02C9-4CD9-B83E-8F3FDCB45CA8}" type="datetimeFigureOut">
              <a:rPr lang="it-IT" smtClean="0"/>
              <a:t>20/07/2021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3675808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985A2D7-02C9-4CD9-B83E-8F3FDCB45CA8}" type="datetimeFigureOut">
              <a:rPr lang="it-IT" smtClean="0"/>
              <a:t>20/07/2021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347198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985A2D7-02C9-4CD9-B83E-8F3FDCB45CA8}" type="datetimeFigureOut">
              <a:rPr lang="it-IT" smtClean="0"/>
              <a:t>20/07/2021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27019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985A2D7-02C9-4CD9-B83E-8F3FDCB45CA8}" type="datetimeFigureOut">
              <a:rPr lang="it-IT" smtClean="0"/>
              <a:t>20/07/2021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121847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985A2D7-02C9-4CD9-B83E-8F3FDCB45CA8}" type="datetimeFigureOut">
              <a:rPr lang="it-IT" smtClean="0"/>
              <a:t>20/07/2021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296563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985A2D7-02C9-4CD9-B83E-8F3FDCB45CA8}" type="datetimeFigureOut">
              <a:rPr lang="it-IT" smtClean="0"/>
              <a:t>20/07/2021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103095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985A2D7-02C9-4CD9-B83E-8F3FDCB45CA8}" type="datetimeFigureOut">
              <a:rPr lang="it-IT" smtClean="0"/>
              <a:t>20/07/2021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168154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5A2D7-02C9-4CD9-B83E-8F3FDCB45CA8}" type="datetimeFigureOut">
              <a:rPr lang="it-IT" smtClean="0"/>
              <a:t>20/07/2021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244520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985A2D7-02C9-4CD9-B83E-8F3FDCB45CA8}" type="datetimeFigureOut">
              <a:rPr lang="it-IT" smtClean="0"/>
              <a:t>20/07/2021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376985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985A2D7-02C9-4CD9-B83E-8F3FDCB45CA8}" type="datetimeFigureOut">
              <a:rPr lang="it-IT" smtClean="0"/>
              <a:t>20/07/2021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B745004-C98D-4B5E-92DD-0D09400F2237}" type="slidenum">
              <a:rPr lang="it-IT" smtClean="0"/>
              <a:t>‹N›</a:t>
            </a:fld>
            <a:endParaRPr lang="it-IT"/>
          </a:p>
        </p:txBody>
      </p:sp>
    </p:spTree>
    <p:extLst>
      <p:ext uri="{BB962C8B-B14F-4D97-AF65-F5344CB8AC3E}">
        <p14:creationId xmlns:p14="http://schemas.microsoft.com/office/powerpoint/2010/main" val="355676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5A2D7-02C9-4CD9-B83E-8F3FDCB45CA8}" type="datetimeFigureOut">
              <a:rPr lang="it-IT" smtClean="0"/>
              <a:t>20/07/2021</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45004-C98D-4B5E-92DD-0D09400F2237}" type="slidenum">
              <a:rPr lang="it-IT" smtClean="0"/>
              <a:t>‹N›</a:t>
            </a:fld>
            <a:endParaRPr lang="it-IT"/>
          </a:p>
        </p:txBody>
      </p:sp>
    </p:spTree>
    <p:extLst>
      <p:ext uri="{BB962C8B-B14F-4D97-AF65-F5344CB8AC3E}">
        <p14:creationId xmlns:p14="http://schemas.microsoft.com/office/powerpoint/2010/main" val="3188005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5B7235-F32A-4433-BEBB-A31F81F5091B}"/>
              </a:ext>
            </a:extLst>
          </p:cNvPr>
          <p:cNvSpPr>
            <a:spLocks noGrp="1"/>
          </p:cNvSpPr>
          <p:nvPr>
            <p:ph type="ctrTitle"/>
          </p:nvPr>
        </p:nvSpPr>
        <p:spPr/>
        <p:txBody>
          <a:bodyPr>
            <a:normAutofit fontScale="90000"/>
          </a:bodyPr>
          <a:lstStyle/>
          <a:p>
            <a:r>
              <a:rPr lang="it-IT" dirty="0" err="1"/>
              <a:t>Midterm</a:t>
            </a:r>
            <a:r>
              <a:rPr lang="it-IT" dirty="0"/>
              <a:t> 4</a:t>
            </a:r>
            <a:br>
              <a:rPr lang="it-IT" dirty="0"/>
            </a:br>
            <a:r>
              <a:rPr lang="it-IT" dirty="0"/>
              <a:t>ON DETECTING ADVERSARIAL PERTURBATIONS</a:t>
            </a:r>
          </a:p>
        </p:txBody>
      </p:sp>
      <p:sp>
        <p:nvSpPr>
          <p:cNvPr id="3" name="Sottotitolo 2">
            <a:extLst>
              <a:ext uri="{FF2B5EF4-FFF2-40B4-BE49-F238E27FC236}">
                <a16:creationId xmlns:a16="http://schemas.microsoft.com/office/drawing/2014/main" id="{9C5FF485-8C69-4630-9788-3D71D7ECCCC8}"/>
              </a:ext>
            </a:extLst>
          </p:cNvPr>
          <p:cNvSpPr>
            <a:spLocks noGrp="1"/>
          </p:cNvSpPr>
          <p:nvPr>
            <p:ph type="subTitle" idx="1"/>
          </p:nvPr>
        </p:nvSpPr>
        <p:spPr/>
        <p:txBody>
          <a:bodyPr/>
          <a:lstStyle/>
          <a:p>
            <a:r>
              <a:rPr lang="it-IT"/>
              <a:t>Intelligent Systems for Pattern Recognition</a:t>
            </a:r>
          </a:p>
          <a:p>
            <a:r>
              <a:rPr lang="it-IT"/>
              <a:t>Master Degree in Computer Science, AI Curriculum</a:t>
            </a:r>
          </a:p>
          <a:p>
            <a:r>
              <a:rPr lang="it-IT"/>
              <a:t>A.Y. 2020/2021</a:t>
            </a:r>
          </a:p>
          <a:p>
            <a:endParaRPr lang="it-IT" dirty="0"/>
          </a:p>
        </p:txBody>
      </p:sp>
      <p:pic>
        <p:nvPicPr>
          <p:cNvPr id="7" name="Immagine 6">
            <a:extLst>
              <a:ext uri="{FF2B5EF4-FFF2-40B4-BE49-F238E27FC236}">
                <a16:creationId xmlns:a16="http://schemas.microsoft.com/office/drawing/2014/main" id="{CEF64649-6407-4FF4-8DA3-99C047805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421" y="0"/>
            <a:ext cx="2062579" cy="2105699"/>
          </a:xfrm>
          <a:prstGeom prst="rect">
            <a:avLst/>
          </a:prstGeom>
          <a:effectLst>
            <a:outerShdw sx="1000" sy="1000" rotWithShape="0">
              <a:prstClr val="black"/>
            </a:outerShdw>
          </a:effectLst>
        </p:spPr>
      </p:pic>
      <p:sp>
        <p:nvSpPr>
          <p:cNvPr id="8" name="Sottotitolo 7">
            <a:extLst>
              <a:ext uri="{FF2B5EF4-FFF2-40B4-BE49-F238E27FC236}">
                <a16:creationId xmlns:a16="http://schemas.microsoft.com/office/drawing/2014/main" id="{DE891AD0-3200-436F-9A4A-BF87D885DDD5}"/>
              </a:ext>
            </a:extLst>
          </p:cNvPr>
          <p:cNvSpPr txBox="1">
            <a:spLocks/>
          </p:cNvSpPr>
          <p:nvPr/>
        </p:nvSpPr>
        <p:spPr>
          <a:xfrm>
            <a:off x="9382900" y="6468329"/>
            <a:ext cx="2809100" cy="38967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chemeClr val="tx1"/>
                </a:solidFill>
              </a:rPr>
              <a:t>Alessandro Ristori</a:t>
            </a:r>
          </a:p>
        </p:txBody>
      </p:sp>
    </p:spTree>
    <p:extLst>
      <p:ext uri="{BB962C8B-B14F-4D97-AF65-F5344CB8AC3E}">
        <p14:creationId xmlns:p14="http://schemas.microsoft.com/office/powerpoint/2010/main" val="277534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4DBE8B7D-7483-4ED5-BF72-E1FF4246A5A2}"/>
              </a:ext>
            </a:extLst>
          </p:cNvPr>
          <p:cNvSpPr txBox="1"/>
          <p:nvPr/>
        </p:nvSpPr>
        <p:spPr>
          <a:xfrm>
            <a:off x="837846" y="3009532"/>
            <a:ext cx="10620000" cy="830997"/>
          </a:xfrm>
          <a:prstGeom prst="rect">
            <a:avLst/>
          </a:prstGeom>
          <a:noFill/>
        </p:spPr>
        <p:txBody>
          <a:bodyPr wrap="square" rtlCol="0">
            <a:spAutoFit/>
          </a:bodyPr>
          <a:lstStyle/>
          <a:p>
            <a:pPr algn="ctr"/>
            <a:r>
              <a:rPr lang="it-IT" sz="4800" dirty="0"/>
              <a:t>Thanks for the </a:t>
            </a:r>
            <a:r>
              <a:rPr lang="it-IT" sz="4800" dirty="0" err="1"/>
              <a:t>attention</a:t>
            </a:r>
            <a:endParaRPr lang="it-IT" sz="4800" dirty="0"/>
          </a:p>
        </p:txBody>
      </p:sp>
    </p:spTree>
    <p:extLst>
      <p:ext uri="{BB962C8B-B14F-4D97-AF65-F5344CB8AC3E}">
        <p14:creationId xmlns:p14="http://schemas.microsoft.com/office/powerpoint/2010/main" val="313580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ABEE4-52A6-41F2-ABF2-74AC48562F2A}"/>
              </a:ext>
            </a:extLst>
          </p:cNvPr>
          <p:cNvSpPr>
            <a:spLocks noGrp="1"/>
          </p:cNvSpPr>
          <p:nvPr>
            <p:ph type="title"/>
          </p:nvPr>
        </p:nvSpPr>
        <p:spPr>
          <a:xfrm>
            <a:off x="312000" y="0"/>
            <a:ext cx="11880000" cy="1020932"/>
          </a:xfrm>
        </p:spPr>
        <p:txBody>
          <a:bodyPr>
            <a:normAutofit/>
          </a:bodyPr>
          <a:lstStyle/>
          <a:p>
            <a:r>
              <a:rPr lang="it-IT" b="1" dirty="0" err="1"/>
              <a:t>Introduction</a:t>
            </a:r>
            <a:endParaRPr lang="it-IT" b="1" dirty="0"/>
          </a:p>
        </p:txBody>
      </p:sp>
      <p:sp>
        <p:nvSpPr>
          <p:cNvPr id="3" name="Segnaposto contenuto 2">
            <a:extLst>
              <a:ext uri="{FF2B5EF4-FFF2-40B4-BE49-F238E27FC236}">
                <a16:creationId xmlns:a16="http://schemas.microsoft.com/office/drawing/2014/main" id="{03B659EF-C863-432E-AF98-EA3CC9E4E571}"/>
              </a:ext>
            </a:extLst>
          </p:cNvPr>
          <p:cNvSpPr>
            <a:spLocks noGrp="1"/>
          </p:cNvSpPr>
          <p:nvPr>
            <p:ph idx="1"/>
          </p:nvPr>
        </p:nvSpPr>
        <p:spPr>
          <a:xfrm>
            <a:off x="838200" y="1020932"/>
            <a:ext cx="10515600" cy="1109709"/>
          </a:xfrm>
        </p:spPr>
        <p:txBody>
          <a:bodyPr>
            <a:normAutofit/>
          </a:bodyPr>
          <a:lstStyle/>
          <a:p>
            <a:pPr marL="0" indent="0" algn="just">
              <a:buNone/>
            </a:pPr>
            <a:r>
              <a:rPr lang="it-IT" sz="1600" dirty="0"/>
              <a:t>Over the last </a:t>
            </a:r>
            <a:r>
              <a:rPr lang="it-IT" sz="1600" dirty="0" err="1"/>
              <a:t>years</a:t>
            </a:r>
            <a:r>
              <a:rPr lang="it-IT" sz="1600" dirty="0"/>
              <a:t> deep learning models </a:t>
            </a:r>
            <a:r>
              <a:rPr lang="it-IT" sz="1600" dirty="0" err="1"/>
              <a:t>obtained</a:t>
            </a:r>
            <a:r>
              <a:rPr lang="it-IT" sz="1600" dirty="0"/>
              <a:t> </a:t>
            </a:r>
            <a:r>
              <a:rPr lang="it-IT" sz="1600" b="1" dirty="0"/>
              <a:t>impressive performances</a:t>
            </a:r>
            <a:r>
              <a:rPr lang="it-IT" sz="1600" dirty="0"/>
              <a:t> in </a:t>
            </a:r>
            <a:r>
              <a:rPr lang="it-IT" sz="1600" dirty="0" err="1"/>
              <a:t>different</a:t>
            </a:r>
            <a:r>
              <a:rPr lang="it-IT" sz="1600" dirty="0"/>
              <a:t> </a:t>
            </a:r>
            <a:r>
              <a:rPr lang="it-IT" sz="1600" dirty="0" err="1"/>
              <a:t>complex</a:t>
            </a:r>
            <a:r>
              <a:rPr lang="it-IT" sz="1600" dirty="0"/>
              <a:t> tasks, </a:t>
            </a:r>
            <a:r>
              <a:rPr lang="it-IT" sz="1600" dirty="0" err="1"/>
              <a:t>above</a:t>
            </a:r>
            <a:r>
              <a:rPr lang="it-IT" sz="1600" dirty="0"/>
              <a:t> </a:t>
            </a:r>
            <a:r>
              <a:rPr lang="it-IT" sz="1600" dirty="0" err="1"/>
              <a:t>all</a:t>
            </a:r>
            <a:r>
              <a:rPr lang="it-IT" sz="1600" dirty="0"/>
              <a:t>:</a:t>
            </a:r>
          </a:p>
          <a:p>
            <a:pPr algn="just"/>
            <a:r>
              <a:rPr lang="it-IT" sz="1600" b="1" dirty="0"/>
              <a:t>Image </a:t>
            </a:r>
            <a:r>
              <a:rPr lang="it-IT" sz="1600" b="1" dirty="0" err="1"/>
              <a:t>classification</a:t>
            </a:r>
            <a:r>
              <a:rPr lang="it-IT" sz="1600" dirty="0"/>
              <a:t> (</a:t>
            </a:r>
            <a:r>
              <a:rPr lang="it-IT" sz="1600" dirty="0" err="1"/>
              <a:t>Russakovsky</a:t>
            </a:r>
            <a:r>
              <a:rPr lang="it-IT" sz="1600" dirty="0"/>
              <a:t> et al., 2015; He et al., 2016) ;</a:t>
            </a:r>
          </a:p>
          <a:p>
            <a:pPr algn="just"/>
            <a:r>
              <a:rPr lang="it-IT" sz="1600" b="1" dirty="0"/>
              <a:t>Speech </a:t>
            </a:r>
            <a:r>
              <a:rPr lang="it-IT" sz="1600" b="1" dirty="0" err="1"/>
              <a:t>recognition</a:t>
            </a:r>
            <a:r>
              <a:rPr lang="it-IT" sz="1600" b="1" dirty="0"/>
              <a:t> </a:t>
            </a:r>
            <a:r>
              <a:rPr lang="it-IT" sz="1600" dirty="0"/>
              <a:t>(Amodei et al., 2016);</a:t>
            </a:r>
          </a:p>
        </p:txBody>
      </p:sp>
      <p:sp>
        <p:nvSpPr>
          <p:cNvPr id="4" name="CasellaDiTesto 3">
            <a:extLst>
              <a:ext uri="{FF2B5EF4-FFF2-40B4-BE49-F238E27FC236}">
                <a16:creationId xmlns:a16="http://schemas.microsoft.com/office/drawing/2014/main" id="{0B21B048-AAAE-4E48-A43B-81F6307CDA39}"/>
              </a:ext>
            </a:extLst>
          </p:cNvPr>
          <p:cNvSpPr txBox="1"/>
          <p:nvPr/>
        </p:nvSpPr>
        <p:spPr>
          <a:xfrm>
            <a:off x="838200" y="2130641"/>
            <a:ext cx="6863733" cy="1077218"/>
          </a:xfrm>
          <a:prstGeom prst="rect">
            <a:avLst/>
          </a:prstGeom>
          <a:noFill/>
        </p:spPr>
        <p:txBody>
          <a:bodyPr wrap="square" rtlCol="0">
            <a:spAutoFit/>
          </a:bodyPr>
          <a:lstStyle/>
          <a:p>
            <a:pPr marL="0" indent="0" algn="just">
              <a:buNone/>
            </a:pPr>
            <a:r>
              <a:rPr lang="it-IT" sz="1600" dirty="0"/>
              <a:t>Small and </a:t>
            </a:r>
            <a:r>
              <a:rPr lang="it-IT" sz="1600" dirty="0" err="1"/>
              <a:t>carefully</a:t>
            </a:r>
            <a:r>
              <a:rPr lang="it-IT" sz="1600" dirty="0"/>
              <a:t> </a:t>
            </a:r>
            <a:r>
              <a:rPr lang="it-IT" sz="1600" dirty="0" err="1"/>
              <a:t>directed</a:t>
            </a:r>
            <a:r>
              <a:rPr lang="it-IT" sz="1600" dirty="0"/>
              <a:t> </a:t>
            </a:r>
            <a:r>
              <a:rPr lang="it-IT" sz="1600" dirty="0" err="1"/>
              <a:t>perturbations</a:t>
            </a:r>
            <a:r>
              <a:rPr lang="it-IT" sz="1600" dirty="0"/>
              <a:t> are </a:t>
            </a:r>
            <a:r>
              <a:rPr lang="it-IT" sz="1600" dirty="0" err="1"/>
              <a:t>still</a:t>
            </a:r>
            <a:r>
              <a:rPr lang="it-IT" sz="1600" dirty="0"/>
              <a:t> the </a:t>
            </a:r>
            <a:r>
              <a:rPr lang="it-IT" sz="1600" dirty="0" err="1"/>
              <a:t>main</a:t>
            </a:r>
            <a:r>
              <a:rPr lang="it-IT" sz="1600" dirty="0"/>
              <a:t> </a:t>
            </a:r>
            <a:r>
              <a:rPr lang="it-IT" sz="1600" dirty="0" err="1"/>
              <a:t>concern</a:t>
            </a:r>
            <a:r>
              <a:rPr lang="it-IT" sz="1600" dirty="0"/>
              <a:t> for </a:t>
            </a:r>
            <a:r>
              <a:rPr lang="it-IT" sz="1600" dirty="0" err="1"/>
              <a:t>those</a:t>
            </a:r>
            <a:r>
              <a:rPr lang="it-IT" sz="1600" dirty="0"/>
              <a:t> tasks. The so </a:t>
            </a:r>
            <a:r>
              <a:rPr lang="it-IT" sz="1600" dirty="0" err="1"/>
              <a:t>called</a:t>
            </a:r>
            <a:r>
              <a:rPr lang="it-IT" sz="1600" dirty="0"/>
              <a:t> </a:t>
            </a:r>
            <a:r>
              <a:rPr lang="it-IT" sz="1600" b="1" dirty="0" err="1"/>
              <a:t>adversarial</a:t>
            </a:r>
            <a:r>
              <a:rPr lang="it-IT" sz="1600" b="1" dirty="0"/>
              <a:t> </a:t>
            </a:r>
            <a:r>
              <a:rPr lang="it-IT" sz="1600" b="1" dirty="0" err="1"/>
              <a:t>examples</a:t>
            </a:r>
            <a:r>
              <a:rPr lang="it-IT" sz="1600" dirty="0"/>
              <a:t> </a:t>
            </a:r>
            <a:r>
              <a:rPr lang="it-IT" sz="1600" dirty="0" err="1"/>
              <a:t>have</a:t>
            </a:r>
            <a:r>
              <a:rPr lang="it-IT" sz="1600" dirty="0"/>
              <a:t> </a:t>
            </a:r>
            <a:r>
              <a:rPr lang="it-IT" sz="1600" dirty="0" err="1"/>
              <a:t>been</a:t>
            </a:r>
            <a:r>
              <a:rPr lang="it-IT" sz="1600" dirty="0"/>
              <a:t> in the </a:t>
            </a:r>
            <a:r>
              <a:rPr lang="it-IT" sz="1600" dirty="0" err="1"/>
              <a:t>spotlight</a:t>
            </a:r>
            <a:r>
              <a:rPr lang="it-IT" sz="1600" dirty="0"/>
              <a:t> in the last </a:t>
            </a:r>
            <a:r>
              <a:rPr lang="it-IT" sz="1600" dirty="0" err="1"/>
              <a:t>years</a:t>
            </a:r>
            <a:r>
              <a:rPr lang="it-IT" sz="1600" dirty="0"/>
              <a:t> and </a:t>
            </a:r>
            <a:r>
              <a:rPr lang="it-IT" sz="1600" dirty="0" err="1"/>
              <a:t>many</a:t>
            </a:r>
            <a:r>
              <a:rPr lang="it-IT" sz="1600" dirty="0"/>
              <a:t> techniques </a:t>
            </a:r>
            <a:r>
              <a:rPr lang="it-IT" sz="1600" dirty="0" err="1"/>
              <a:t>have</a:t>
            </a:r>
            <a:r>
              <a:rPr lang="it-IT" sz="1600" dirty="0"/>
              <a:t> </a:t>
            </a:r>
            <a:r>
              <a:rPr lang="it-IT" sz="1600" dirty="0" err="1"/>
              <a:t>been</a:t>
            </a:r>
            <a:r>
              <a:rPr lang="it-IT" sz="1600" dirty="0"/>
              <a:t> </a:t>
            </a:r>
            <a:r>
              <a:rPr lang="it-IT" sz="1600" dirty="0" err="1"/>
              <a:t>developed</a:t>
            </a:r>
            <a:r>
              <a:rPr lang="it-IT" sz="1600" dirty="0"/>
              <a:t> </a:t>
            </a:r>
            <a:r>
              <a:rPr lang="it-IT" sz="1600" dirty="0" err="1"/>
              <a:t>recently</a:t>
            </a:r>
            <a:r>
              <a:rPr lang="it-IT" sz="1600" dirty="0"/>
              <a:t> for </a:t>
            </a:r>
            <a:r>
              <a:rPr lang="it-IT" sz="1600" dirty="0" err="1"/>
              <a:t>their</a:t>
            </a:r>
            <a:r>
              <a:rPr lang="it-IT" sz="1600" dirty="0"/>
              <a:t> </a:t>
            </a:r>
            <a:r>
              <a:rPr lang="it-IT" sz="1600" dirty="0" err="1"/>
              <a:t>implementation</a:t>
            </a:r>
            <a:r>
              <a:rPr lang="it-IT" sz="1600" dirty="0"/>
              <a:t> and to </a:t>
            </a:r>
            <a:r>
              <a:rPr lang="it-IT" sz="1600" dirty="0" err="1"/>
              <a:t>defend</a:t>
            </a:r>
            <a:r>
              <a:rPr lang="it-IT" sz="1600" dirty="0"/>
              <a:t> </a:t>
            </a:r>
            <a:r>
              <a:rPr lang="it-IT" sz="1600" dirty="0" err="1"/>
              <a:t>against</a:t>
            </a:r>
            <a:r>
              <a:rPr lang="it-IT" sz="1600" dirty="0"/>
              <a:t> </a:t>
            </a:r>
            <a:r>
              <a:rPr lang="it-IT" sz="1600" dirty="0" err="1"/>
              <a:t>them</a:t>
            </a:r>
            <a:r>
              <a:rPr lang="it-IT" sz="1600" dirty="0"/>
              <a:t>.</a:t>
            </a:r>
          </a:p>
        </p:txBody>
      </p:sp>
      <p:pic>
        <p:nvPicPr>
          <p:cNvPr id="6" name="Immagine 5" descr="Immagine che contiene testo, mammifero, orso, panda gigante&#10;&#10;Descrizione generata automaticamente">
            <a:extLst>
              <a:ext uri="{FF2B5EF4-FFF2-40B4-BE49-F238E27FC236}">
                <a16:creationId xmlns:a16="http://schemas.microsoft.com/office/drawing/2014/main" id="{4E5AA6C8-F517-46D9-B794-1041C9920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933" y="1721128"/>
            <a:ext cx="3651867" cy="1383048"/>
          </a:xfrm>
          <a:prstGeom prst="rect">
            <a:avLst/>
          </a:prstGeom>
        </p:spPr>
      </p:pic>
      <p:sp>
        <p:nvSpPr>
          <p:cNvPr id="7" name="CasellaDiTesto 6">
            <a:extLst>
              <a:ext uri="{FF2B5EF4-FFF2-40B4-BE49-F238E27FC236}">
                <a16:creationId xmlns:a16="http://schemas.microsoft.com/office/drawing/2014/main" id="{11377AE2-DC07-4F2C-9EDF-D91387B3773C}"/>
              </a:ext>
            </a:extLst>
          </p:cNvPr>
          <p:cNvSpPr txBox="1"/>
          <p:nvPr/>
        </p:nvSpPr>
        <p:spPr>
          <a:xfrm>
            <a:off x="838200" y="3332133"/>
            <a:ext cx="10515600" cy="3231654"/>
          </a:xfrm>
          <a:prstGeom prst="rect">
            <a:avLst/>
          </a:prstGeom>
          <a:noFill/>
        </p:spPr>
        <p:txBody>
          <a:bodyPr wrap="square" rtlCol="0">
            <a:spAutoFit/>
          </a:bodyPr>
          <a:lstStyle/>
          <a:p>
            <a:pPr marL="0" indent="0" algn="just">
              <a:buNone/>
            </a:pPr>
            <a:r>
              <a:rPr lang="en-US" sz="2000" i="1" dirty="0"/>
              <a:t>“The vulnerability to adversarial inputs can be problematic and even prevent the application of deep learning methods in safety and security-critical applications, </a:t>
            </a:r>
            <a:r>
              <a:rPr lang="en-US" sz="2000" b="1" i="1" dirty="0"/>
              <a:t>the problem is particularly severe when human safety is involved</a:t>
            </a:r>
            <a:r>
              <a:rPr lang="en-US" sz="2000" i="1" dirty="0"/>
              <a:t>.”</a:t>
            </a:r>
          </a:p>
          <a:p>
            <a:pPr marL="0" indent="0" algn="just">
              <a:buNone/>
            </a:pPr>
            <a:endParaRPr lang="en-US" sz="1600" dirty="0"/>
          </a:p>
          <a:p>
            <a:pPr marL="0" indent="0" algn="just">
              <a:buNone/>
            </a:pPr>
            <a:r>
              <a:rPr lang="en-US" sz="1600" dirty="0"/>
              <a:t>Many methods have been proposed for improving the robustness of networks against such attacks:</a:t>
            </a:r>
          </a:p>
          <a:p>
            <a:pPr marL="285750" indent="-285750" algn="just">
              <a:buFont typeface="Arial" panose="020B0604020202020204" pitchFamily="34" charset="0"/>
              <a:buChar char="•"/>
            </a:pPr>
            <a:r>
              <a:rPr lang="en-US" sz="1600" b="1" dirty="0"/>
              <a:t>Augmenting the training data</a:t>
            </a:r>
            <a:r>
              <a:rPr lang="en-US" sz="1600" dirty="0"/>
              <a:t> with adversarial examples (Goodfellow et al., 2015);</a:t>
            </a:r>
          </a:p>
          <a:p>
            <a:pPr marL="285750" indent="-285750" algn="just">
              <a:buFont typeface="Arial" panose="020B0604020202020204" pitchFamily="34" charset="0"/>
              <a:buChar char="•"/>
            </a:pPr>
            <a:r>
              <a:rPr lang="en-US" sz="1600" b="1" dirty="0"/>
              <a:t>Applying JPEG compression</a:t>
            </a:r>
            <a:r>
              <a:rPr lang="en-US" sz="1600" dirty="0"/>
              <a:t> to the input (</a:t>
            </a:r>
            <a:r>
              <a:rPr lang="en-US" sz="1600" dirty="0" err="1"/>
              <a:t>Dziugaite</a:t>
            </a:r>
            <a:r>
              <a:rPr lang="en-US" sz="1600" dirty="0"/>
              <a:t> et al., 2016);</a:t>
            </a:r>
          </a:p>
          <a:p>
            <a:pPr marL="285750" indent="-285750" algn="just">
              <a:buFont typeface="Arial" panose="020B0604020202020204" pitchFamily="34" charset="0"/>
              <a:buChar char="•"/>
            </a:pPr>
            <a:r>
              <a:rPr lang="en-US" sz="1600" b="1" dirty="0"/>
              <a:t>Distilling a hardened network</a:t>
            </a:r>
            <a:r>
              <a:rPr lang="en-US" sz="1600" dirty="0"/>
              <a:t> from the original classifier network (</a:t>
            </a:r>
            <a:r>
              <a:rPr lang="en-US" sz="1600" dirty="0" err="1"/>
              <a:t>Papernot</a:t>
            </a:r>
            <a:r>
              <a:rPr lang="en-US" sz="1600" dirty="0"/>
              <a:t> et al., 2016);</a:t>
            </a:r>
          </a:p>
          <a:p>
            <a:pPr marL="285750" indent="-285750" algn="just">
              <a:buFont typeface="Arial" panose="020B0604020202020204" pitchFamily="34" charset="0"/>
              <a:buChar char="•"/>
            </a:pPr>
            <a:endParaRPr lang="en-US" sz="1600" dirty="0"/>
          </a:p>
          <a:p>
            <a:pPr marL="0" indent="0" algn="just">
              <a:buNone/>
            </a:pPr>
            <a:r>
              <a:rPr lang="en-US" sz="1600" dirty="0"/>
              <a:t>The paper under examination propose and shows the training of a </a:t>
            </a:r>
            <a:r>
              <a:rPr lang="en-US" sz="1600" b="1" dirty="0"/>
              <a:t>binary detector to discriminate between non-adversarial and adversarial examples</a:t>
            </a:r>
            <a:r>
              <a:rPr lang="en-US" sz="1600" dirty="0"/>
              <a:t>, moreover it displays the generalization and transferability powers of some attacks and, finally, shows how an attack against both the classifier and detector can be developed and how to defend from it.</a:t>
            </a:r>
            <a:endParaRPr lang="it-IT" sz="1600" dirty="0"/>
          </a:p>
        </p:txBody>
      </p:sp>
    </p:spTree>
    <p:extLst>
      <p:ext uri="{BB962C8B-B14F-4D97-AF65-F5344CB8AC3E}">
        <p14:creationId xmlns:p14="http://schemas.microsoft.com/office/powerpoint/2010/main" val="210055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ABEE4-52A6-41F2-ABF2-74AC48562F2A}"/>
              </a:ext>
            </a:extLst>
          </p:cNvPr>
          <p:cNvSpPr>
            <a:spLocks noGrp="1"/>
          </p:cNvSpPr>
          <p:nvPr>
            <p:ph type="title"/>
          </p:nvPr>
        </p:nvSpPr>
        <p:spPr>
          <a:xfrm>
            <a:off x="312000" y="0"/>
            <a:ext cx="11880000" cy="1020932"/>
          </a:xfrm>
        </p:spPr>
        <p:txBody>
          <a:bodyPr>
            <a:normAutofit/>
          </a:bodyPr>
          <a:lstStyle/>
          <a:p>
            <a:r>
              <a:rPr lang="it-IT" b="1" dirty="0" err="1"/>
              <a:t>Adversarial</a:t>
            </a:r>
            <a:r>
              <a:rPr lang="it-IT" b="1" dirty="0"/>
              <a:t> </a:t>
            </a:r>
            <a:r>
              <a:rPr lang="it-IT" b="1" dirty="0" err="1"/>
              <a:t>attacks</a:t>
            </a:r>
            <a:r>
              <a:rPr lang="it-IT" b="1" dirty="0"/>
              <a:t> </a:t>
            </a:r>
            <a:r>
              <a:rPr lang="it-IT" b="1" dirty="0" err="1"/>
              <a:t>used</a:t>
            </a:r>
            <a:endParaRPr lang="it-IT" b="1" dirty="0"/>
          </a:p>
        </p:txBody>
      </p:sp>
      <p:sp>
        <p:nvSpPr>
          <p:cNvPr id="3" name="Segnaposto contenuto 2">
            <a:extLst>
              <a:ext uri="{FF2B5EF4-FFF2-40B4-BE49-F238E27FC236}">
                <a16:creationId xmlns:a16="http://schemas.microsoft.com/office/drawing/2014/main" id="{03B659EF-C863-432E-AF98-EA3CC9E4E571}"/>
              </a:ext>
            </a:extLst>
          </p:cNvPr>
          <p:cNvSpPr>
            <a:spLocks noGrp="1"/>
          </p:cNvSpPr>
          <p:nvPr>
            <p:ph idx="1"/>
          </p:nvPr>
        </p:nvSpPr>
        <p:spPr>
          <a:xfrm>
            <a:off x="838201" y="1020932"/>
            <a:ext cx="8456720" cy="523414"/>
          </a:xfrm>
        </p:spPr>
        <p:txBody>
          <a:bodyPr>
            <a:noAutofit/>
          </a:bodyPr>
          <a:lstStyle/>
          <a:p>
            <a:pPr marL="0" indent="0" algn="just">
              <a:buNone/>
            </a:pPr>
            <a:r>
              <a:rPr lang="it-IT" sz="1600" b="1" dirty="0"/>
              <a:t>Fast </a:t>
            </a:r>
            <a:r>
              <a:rPr lang="it-IT" sz="1600" b="1" dirty="0" err="1"/>
              <a:t>method</a:t>
            </a:r>
            <a:r>
              <a:rPr lang="it-IT" sz="1600" b="1" dirty="0"/>
              <a:t>: </a:t>
            </a:r>
            <a:r>
              <a:rPr lang="en-US" sz="1600" dirty="0"/>
              <a:t>The applied perturbation is the </a:t>
            </a:r>
            <a:r>
              <a:rPr lang="en-US" sz="1600" b="1" dirty="0"/>
              <a:t>direction</a:t>
            </a:r>
            <a:r>
              <a:rPr lang="en-US" sz="1600" dirty="0"/>
              <a:t> in image space which yields the </a:t>
            </a:r>
            <a:r>
              <a:rPr lang="en-US" sz="1600" b="1" dirty="0"/>
              <a:t>highest increase of the cost function</a:t>
            </a:r>
            <a:r>
              <a:rPr lang="en-US" sz="1600" dirty="0"/>
              <a:t>.</a:t>
            </a:r>
            <a:endParaRPr lang="it-IT" sz="1600" dirty="0"/>
          </a:p>
        </p:txBody>
      </p:sp>
      <mc:AlternateContent xmlns:mc="http://schemas.openxmlformats.org/markup-compatibility/2006">
        <mc:Choice xmlns:a14="http://schemas.microsoft.com/office/drawing/2010/main" Requires="a14">
          <p:sp>
            <p:nvSpPr>
              <p:cNvPr id="6" name="Segnaposto contenuto 2">
                <a:extLst>
                  <a:ext uri="{FF2B5EF4-FFF2-40B4-BE49-F238E27FC236}">
                    <a16:creationId xmlns:a16="http://schemas.microsoft.com/office/drawing/2014/main" id="{7B940D11-1407-488B-ABA5-E36DDC4B4662}"/>
                  </a:ext>
                </a:extLst>
              </p:cNvPr>
              <p:cNvSpPr txBox="1">
                <a:spLocks/>
              </p:cNvSpPr>
              <p:nvPr/>
            </p:nvSpPr>
            <p:spPr>
              <a:xfrm>
                <a:off x="3484116" y="1471096"/>
                <a:ext cx="48242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𝑥</m:t>
                          </m:r>
                        </m:e>
                        <m:sup>
                          <m:r>
                            <a:rPr lang="it-IT" sz="1600" b="0" i="1" smtClean="0">
                              <a:latin typeface="Cambria Math" panose="02040503050406030204" pitchFamily="18" charset="0"/>
                            </a:rPr>
                            <m:t>𝑎𝑑𝑣</m:t>
                          </m:r>
                        </m:sup>
                      </m:sSup>
                      <m:r>
                        <a:rPr lang="it-IT" sz="1600" b="0" i="1" smtClean="0">
                          <a:latin typeface="Cambria Math" panose="02040503050406030204" pitchFamily="18" charset="0"/>
                        </a:rPr>
                        <m:t>=</m:t>
                      </m:r>
                      <m:r>
                        <a:rPr lang="it-IT" sz="1600" b="0" i="1" smtClean="0">
                          <a:latin typeface="Cambria Math" panose="02040503050406030204" pitchFamily="18" charset="0"/>
                        </a:rPr>
                        <m:t>𝑥</m:t>
                      </m:r>
                      <m:r>
                        <a:rPr lang="it-IT" sz="1600" b="0" i="1" smtClean="0">
                          <a:latin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𝜀</m:t>
                      </m:r>
                      <m:r>
                        <a:rPr lang="it-IT" sz="1600" b="0" i="1" smtClean="0">
                          <a:latin typeface="Cambria Math" panose="02040503050406030204" pitchFamily="18" charset="0"/>
                          <a:ea typeface="Cambria Math" panose="02040503050406030204" pitchFamily="18" charset="0"/>
                        </a:rPr>
                        <m:t> </m:t>
                      </m:r>
                      <m:r>
                        <m:rPr>
                          <m:sty m:val="p"/>
                        </m:rPr>
                        <a:rPr lang="it-IT" sz="1600" b="0" i="0" smtClean="0">
                          <a:latin typeface="Cambria Math" panose="02040503050406030204" pitchFamily="18" charset="0"/>
                          <a:ea typeface="Cambria Math" panose="02040503050406030204" pitchFamily="18" charset="0"/>
                        </a:rPr>
                        <m:t>sgn</m:t>
                      </m:r>
                      <m:r>
                        <a:rPr lang="it-IT" sz="1600" b="0" i="1" smtClean="0">
                          <a:latin typeface="Cambria Math" panose="02040503050406030204" pitchFamily="18" charset="0"/>
                          <a:ea typeface="Cambria Math" panose="02040503050406030204" pitchFamily="18" charset="0"/>
                        </a:rPr>
                        <m:t>⁡(</m:t>
                      </m:r>
                      <m:sSub>
                        <m:sSubPr>
                          <m:ctrlPr>
                            <a:rPr lang="it-IT" sz="1600" b="0" i="1" smtClean="0">
                              <a:latin typeface="Cambria Math" panose="02040503050406030204" pitchFamily="18" charset="0"/>
                              <a:ea typeface="Cambria Math" panose="02040503050406030204" pitchFamily="18" charset="0"/>
                            </a:rPr>
                          </m:ctrlPr>
                        </m:sSubPr>
                        <m:e>
                          <m:r>
                            <m:rPr>
                              <m:sty m:val="p"/>
                            </m:rPr>
                            <a:rPr lang="it-IT" sz="1600" b="0" i="1" smtClean="0">
                              <a:latin typeface="Cambria Math" panose="02040503050406030204" pitchFamily="18" charset="0"/>
                              <a:ea typeface="Cambria Math" panose="02040503050406030204" pitchFamily="18" charset="0"/>
                            </a:rPr>
                            <m:t>∇</m:t>
                          </m:r>
                        </m:e>
                        <m:sub>
                          <m:r>
                            <a:rPr lang="it-IT" sz="1600" b="0" i="1" smtClean="0">
                              <a:latin typeface="Cambria Math" panose="02040503050406030204" pitchFamily="18" charset="0"/>
                              <a:ea typeface="Cambria Math" panose="02040503050406030204" pitchFamily="18" charset="0"/>
                            </a:rPr>
                            <m:t>𝑥</m:t>
                          </m:r>
                          <m:r>
                            <a:rPr lang="it-IT" sz="1600" b="0" i="1" smtClean="0">
                              <a:latin typeface="Cambria Math" panose="02040503050406030204" pitchFamily="18" charset="0"/>
                              <a:ea typeface="Cambria Math" panose="02040503050406030204" pitchFamily="18" charset="0"/>
                            </a:rPr>
                            <m:t> </m:t>
                          </m:r>
                        </m:sub>
                      </m:sSub>
                      <m:sSub>
                        <m:sSubPr>
                          <m:ctrlPr>
                            <a:rPr lang="it-IT" sz="1600" b="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𝐽</m:t>
                          </m:r>
                        </m:e>
                        <m:sub>
                          <m:r>
                            <a:rPr lang="it-IT" sz="1600" b="0" i="1" smtClean="0">
                              <a:latin typeface="Cambria Math" panose="02040503050406030204" pitchFamily="18" charset="0"/>
                              <a:ea typeface="Cambria Math" panose="02040503050406030204" pitchFamily="18" charset="0"/>
                            </a:rPr>
                            <m:t>𝑐𝑙𝑠</m:t>
                          </m:r>
                        </m:sub>
                      </m:sSub>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𝑥</m:t>
                          </m:r>
                          <m:r>
                            <a:rPr lang="it-IT" sz="1600" b="0" i="1" smtClean="0">
                              <a:latin typeface="Cambria Math" panose="02040503050406030204" pitchFamily="18" charset="0"/>
                              <a:ea typeface="Cambria Math" panose="02040503050406030204" pitchFamily="18" charset="0"/>
                            </a:rPr>
                            <m:t>, </m:t>
                          </m:r>
                          <m:sSub>
                            <m:sSubPr>
                              <m:ctrlPr>
                                <a:rPr lang="it-IT" sz="1600" b="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𝑦</m:t>
                              </m:r>
                            </m:e>
                            <m:sub>
                              <m:r>
                                <a:rPr lang="it-IT" sz="1600" b="0" i="1" smtClean="0">
                                  <a:latin typeface="Cambria Math" panose="02040503050406030204" pitchFamily="18" charset="0"/>
                                  <a:ea typeface="Cambria Math" panose="02040503050406030204" pitchFamily="18" charset="0"/>
                                </a:rPr>
                                <m:t>𝑡𝑟𝑢𝑒</m:t>
                              </m:r>
                            </m:sub>
                          </m:sSub>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𝑥</m:t>
                              </m:r>
                            </m:e>
                          </m:d>
                        </m:e>
                      </m:d>
                      <m:r>
                        <a:rPr lang="it-IT" sz="1600" b="0" i="1" smtClean="0">
                          <a:latin typeface="Cambria Math" panose="02040503050406030204" pitchFamily="18" charset="0"/>
                          <a:ea typeface="Cambria Math" panose="02040503050406030204" pitchFamily="18" charset="0"/>
                        </a:rPr>
                        <m:t>)</m:t>
                      </m:r>
                    </m:oMath>
                  </m:oMathPara>
                </a14:m>
                <a:endParaRPr lang="it-IT" sz="1600" dirty="0"/>
              </a:p>
            </p:txBody>
          </p:sp>
        </mc:Choice>
        <mc:Fallback>
          <p:sp>
            <p:nvSpPr>
              <p:cNvPr id="6" name="Segnaposto contenuto 2">
                <a:extLst>
                  <a:ext uri="{FF2B5EF4-FFF2-40B4-BE49-F238E27FC236}">
                    <a16:creationId xmlns:a16="http://schemas.microsoft.com/office/drawing/2014/main" id="{7B940D11-1407-488B-ABA5-E36DDC4B4662}"/>
                  </a:ext>
                </a:extLst>
              </p:cNvPr>
              <p:cNvSpPr txBox="1">
                <a:spLocks noRot="1" noChangeAspect="1" noMove="1" noResize="1" noEditPoints="1" noAdjustHandles="1" noChangeArrowheads="1" noChangeShapeType="1" noTextEdit="1"/>
              </p:cNvSpPr>
              <p:nvPr/>
            </p:nvSpPr>
            <p:spPr>
              <a:xfrm>
                <a:off x="3484116" y="1471096"/>
                <a:ext cx="4824274" cy="380261"/>
              </a:xfrm>
              <a:prstGeom prst="rect">
                <a:avLst/>
              </a:prstGeom>
              <a:blipFill>
                <a:blip r:embed="rId2"/>
                <a:stretch>
                  <a:fillRect/>
                </a:stretch>
              </a:blipFill>
            </p:spPr>
            <p:txBody>
              <a:bodyPr/>
              <a:lstStyle/>
              <a:p>
                <a:r>
                  <a:rPr lang="it-IT">
                    <a:noFill/>
                  </a:rPr>
                  <a:t> </a:t>
                </a:r>
              </a:p>
            </p:txBody>
          </p:sp>
        </mc:Fallback>
      </mc:AlternateContent>
      <p:sp>
        <p:nvSpPr>
          <p:cNvPr id="11" name="Segnaposto contenuto 2">
            <a:extLst>
              <a:ext uri="{FF2B5EF4-FFF2-40B4-BE49-F238E27FC236}">
                <a16:creationId xmlns:a16="http://schemas.microsoft.com/office/drawing/2014/main" id="{97E6860C-DE94-4BDD-8AC4-E69FD2DF8FFF}"/>
              </a:ext>
            </a:extLst>
          </p:cNvPr>
          <p:cNvSpPr txBox="1">
            <a:spLocks/>
          </p:cNvSpPr>
          <p:nvPr/>
        </p:nvSpPr>
        <p:spPr>
          <a:xfrm>
            <a:off x="838197" y="1929782"/>
            <a:ext cx="8456720" cy="3543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1600" b="1" dirty="0"/>
              <a:t>Basic iterative </a:t>
            </a:r>
            <a:r>
              <a:rPr lang="it-IT" sz="1600" b="1" dirty="0" err="1"/>
              <a:t>mehod</a:t>
            </a:r>
            <a:r>
              <a:rPr lang="it-IT" sz="1600" b="1" dirty="0"/>
              <a:t>: </a:t>
            </a:r>
            <a:r>
              <a:rPr lang="it-IT" sz="1600" dirty="0"/>
              <a:t>Iterative </a:t>
            </a:r>
            <a:r>
              <a:rPr lang="it-IT" sz="1600" dirty="0" err="1"/>
              <a:t>version</a:t>
            </a:r>
            <a:r>
              <a:rPr lang="it-IT" sz="1600" dirty="0"/>
              <a:t> of the fast-</a:t>
            </a:r>
            <a:r>
              <a:rPr lang="it-IT" sz="1600" dirty="0" err="1"/>
              <a:t>method</a:t>
            </a:r>
            <a:r>
              <a:rPr lang="it-IT" sz="1600" dirty="0"/>
              <a:t>.</a:t>
            </a:r>
            <a:endParaRPr lang="it-IT" sz="1600" b="1" dirty="0"/>
          </a:p>
        </p:txBody>
      </p:sp>
      <mc:AlternateContent xmlns:mc="http://schemas.openxmlformats.org/markup-compatibility/2006">
        <mc:Choice xmlns:a14="http://schemas.microsoft.com/office/drawing/2010/main" Requires="a14">
          <p:sp>
            <p:nvSpPr>
              <p:cNvPr id="12" name="Segnaposto contenuto 2">
                <a:extLst>
                  <a:ext uri="{FF2B5EF4-FFF2-40B4-BE49-F238E27FC236}">
                    <a16:creationId xmlns:a16="http://schemas.microsoft.com/office/drawing/2014/main" id="{21C73497-2139-47E3-9073-3FBEEB501041}"/>
                  </a:ext>
                </a:extLst>
              </p:cNvPr>
              <p:cNvSpPr txBox="1">
                <a:spLocks/>
              </p:cNvSpPr>
              <p:nvPr/>
            </p:nvSpPr>
            <p:spPr>
              <a:xfrm>
                <a:off x="2183907" y="2226213"/>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up>
                          <m:r>
                            <a:rPr lang="it-IT" sz="1600" b="0" i="1" smtClean="0">
                              <a:latin typeface="Cambria Math" panose="02040503050406030204" pitchFamily="18" charset="0"/>
                            </a:rPr>
                            <m:t>𝑎𝑑𝑣</m:t>
                          </m:r>
                        </m:sup>
                      </m:sSubSup>
                      <m:r>
                        <a:rPr lang="it-IT" sz="1600" b="0" i="1" smtClean="0">
                          <a:latin typeface="Cambria Math" panose="02040503050406030204" pitchFamily="18" charset="0"/>
                        </a:rPr>
                        <m:t>=</m:t>
                      </m:r>
                      <m:r>
                        <a:rPr lang="it-IT" sz="1600" b="0" i="1" smtClean="0">
                          <a:latin typeface="Cambria Math" panose="02040503050406030204" pitchFamily="18" charset="0"/>
                        </a:rPr>
                        <m:t>𝑥</m:t>
                      </m:r>
                    </m:oMath>
                  </m:oMathPara>
                </a14:m>
                <a:endParaRPr lang="it-IT" sz="1600" dirty="0"/>
              </a:p>
            </p:txBody>
          </p:sp>
        </mc:Choice>
        <mc:Fallback>
          <p:sp>
            <p:nvSpPr>
              <p:cNvPr id="12" name="Segnaposto contenuto 2">
                <a:extLst>
                  <a:ext uri="{FF2B5EF4-FFF2-40B4-BE49-F238E27FC236}">
                    <a16:creationId xmlns:a16="http://schemas.microsoft.com/office/drawing/2014/main" id="{21C73497-2139-47E3-9073-3FBEEB501041}"/>
                  </a:ext>
                </a:extLst>
              </p:cNvPr>
              <p:cNvSpPr txBox="1">
                <a:spLocks noRot="1" noChangeAspect="1" noMove="1" noResize="1" noEditPoints="1" noAdjustHandles="1" noChangeArrowheads="1" noChangeShapeType="1" noTextEdit="1"/>
              </p:cNvSpPr>
              <p:nvPr/>
            </p:nvSpPr>
            <p:spPr>
              <a:xfrm>
                <a:off x="2183907" y="2226213"/>
                <a:ext cx="1239174" cy="380261"/>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3" name="Segnaposto contenuto 2">
                <a:extLst>
                  <a:ext uri="{FF2B5EF4-FFF2-40B4-BE49-F238E27FC236}">
                    <a16:creationId xmlns:a16="http://schemas.microsoft.com/office/drawing/2014/main" id="{5E2DDCCD-5EE7-4441-9C1A-9F1504B6B644}"/>
                  </a:ext>
                </a:extLst>
              </p:cNvPr>
              <p:cNvSpPr txBox="1">
                <a:spLocks/>
              </p:cNvSpPr>
              <p:nvPr/>
            </p:nvSpPr>
            <p:spPr>
              <a:xfrm>
                <a:off x="3423081" y="2226212"/>
                <a:ext cx="48242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𝑛</m:t>
                          </m:r>
                          <m:r>
                            <a:rPr lang="it-IT" sz="1600" b="0" i="1" smtClean="0">
                              <a:latin typeface="Cambria Math" panose="02040503050406030204" pitchFamily="18" charset="0"/>
                            </a:rPr>
                            <m:t>+1</m:t>
                          </m:r>
                        </m:sub>
                        <m:sup>
                          <m:r>
                            <a:rPr lang="it-IT" sz="1600" b="0" i="1" smtClean="0">
                              <a:latin typeface="Cambria Math" panose="02040503050406030204" pitchFamily="18" charset="0"/>
                            </a:rPr>
                            <m:t>𝑎𝑑𝑣</m:t>
                          </m:r>
                        </m:sup>
                      </m:sSubSup>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𝐶𝑙𝑖𝑝</m:t>
                          </m:r>
                        </m:e>
                        <m:sub>
                          <m:r>
                            <a:rPr lang="it-IT" sz="1600" b="0" i="1" smtClean="0">
                              <a:latin typeface="Cambria Math" panose="02040503050406030204" pitchFamily="18" charset="0"/>
                            </a:rPr>
                            <m:t>𝑥</m:t>
                          </m:r>
                        </m:sub>
                        <m:sup>
                          <m:r>
                            <a:rPr lang="it-IT" sz="1600" b="0" i="1" smtClean="0">
                              <a:latin typeface="Cambria Math" panose="02040503050406030204" pitchFamily="18" charset="0"/>
                              <a:ea typeface="Cambria Math" panose="02040503050406030204" pitchFamily="18" charset="0"/>
                            </a:rPr>
                            <m:t>𝜀</m:t>
                          </m:r>
                        </m:sup>
                      </m:sSubSup>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𝑛</m:t>
                          </m:r>
                        </m:sub>
                        <m:sup>
                          <m:r>
                            <a:rPr lang="it-IT" sz="1600" b="0" i="1" smtClean="0">
                              <a:latin typeface="Cambria Math" panose="02040503050406030204" pitchFamily="18" charset="0"/>
                            </a:rPr>
                            <m:t>𝑎𝑑𝑣</m:t>
                          </m:r>
                        </m:sup>
                      </m:sSubSup>
                      <m:r>
                        <a:rPr lang="it-IT" sz="1600" b="0" i="1" smtClean="0">
                          <a:latin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𝛼</m:t>
                      </m:r>
                      <m:r>
                        <a:rPr lang="it-IT" sz="1600" b="0" i="1" smtClean="0">
                          <a:latin typeface="Cambria Math" panose="02040503050406030204" pitchFamily="18" charset="0"/>
                          <a:ea typeface="Cambria Math" panose="02040503050406030204" pitchFamily="18" charset="0"/>
                        </a:rPr>
                        <m:t> </m:t>
                      </m:r>
                      <m:r>
                        <m:rPr>
                          <m:sty m:val="p"/>
                        </m:rPr>
                        <a:rPr lang="it-IT" sz="1600" b="0" i="0" smtClean="0">
                          <a:latin typeface="Cambria Math" panose="02040503050406030204" pitchFamily="18" charset="0"/>
                          <a:ea typeface="Cambria Math" panose="02040503050406030204" pitchFamily="18" charset="0"/>
                        </a:rPr>
                        <m:t>sgn</m:t>
                      </m:r>
                      <m:r>
                        <a:rPr lang="it-IT" sz="1600" b="0" i="1" smtClean="0">
                          <a:latin typeface="Cambria Math" panose="02040503050406030204" pitchFamily="18" charset="0"/>
                          <a:ea typeface="Cambria Math" panose="02040503050406030204" pitchFamily="18" charset="0"/>
                        </a:rPr>
                        <m:t>⁡(</m:t>
                      </m:r>
                      <m:sSub>
                        <m:sSubPr>
                          <m:ctrlPr>
                            <a:rPr lang="it-IT" sz="1600" i="1">
                              <a:latin typeface="Cambria Math" panose="02040503050406030204" pitchFamily="18" charset="0"/>
                              <a:ea typeface="Cambria Math" panose="02040503050406030204" pitchFamily="18" charset="0"/>
                            </a:rPr>
                          </m:ctrlPr>
                        </m:sSubPr>
                        <m:e>
                          <m:r>
                            <m:rPr>
                              <m:sty m:val="p"/>
                            </m:rPr>
                            <a:rPr lang="it-IT" sz="1600" i="1">
                              <a:latin typeface="Cambria Math" panose="02040503050406030204" pitchFamily="18" charset="0"/>
                              <a:ea typeface="Cambria Math" panose="02040503050406030204" pitchFamily="18" charset="0"/>
                            </a:rPr>
                            <m:t>∇</m:t>
                          </m:r>
                        </m:e>
                        <m:sub>
                          <m:r>
                            <a:rPr lang="it-IT" sz="1600" i="1">
                              <a:latin typeface="Cambria Math" panose="02040503050406030204" pitchFamily="18" charset="0"/>
                              <a:ea typeface="Cambria Math" panose="02040503050406030204" pitchFamily="18" charset="0"/>
                            </a:rPr>
                            <m:t>𝑥</m:t>
                          </m:r>
                        </m:sub>
                      </m:sSub>
                      <m:sSub>
                        <m:sSubPr>
                          <m:ctrlPr>
                            <a:rPr lang="it-IT" sz="1600" i="1">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 </m:t>
                          </m:r>
                          <m:r>
                            <a:rPr lang="it-IT" sz="1600" i="1">
                              <a:latin typeface="Cambria Math" panose="02040503050406030204" pitchFamily="18" charset="0"/>
                              <a:ea typeface="Cambria Math" panose="02040503050406030204" pitchFamily="18" charset="0"/>
                            </a:rPr>
                            <m:t>𝐽</m:t>
                          </m:r>
                        </m:e>
                        <m:sub>
                          <m:r>
                            <a:rPr lang="it-IT" sz="1600" i="1">
                              <a:latin typeface="Cambria Math" panose="02040503050406030204" pitchFamily="18" charset="0"/>
                              <a:ea typeface="Cambria Math" panose="02040503050406030204" pitchFamily="18" charset="0"/>
                            </a:rPr>
                            <m:t>𝑐𝑙𝑠</m:t>
                          </m:r>
                        </m:sub>
                      </m:sSub>
                      <m:d>
                        <m:dPr>
                          <m:ctrlPr>
                            <a:rPr lang="it-IT" sz="1600" i="1">
                              <a:latin typeface="Cambria Math" panose="02040503050406030204" pitchFamily="18" charset="0"/>
                              <a:ea typeface="Cambria Math" panose="02040503050406030204" pitchFamily="18" charset="0"/>
                            </a:rPr>
                          </m:ctrlPr>
                        </m:dPr>
                        <m:e>
                          <m:sSubSup>
                            <m:sSubSupPr>
                              <m:ctrlPr>
                                <a:rPr lang="it-IT" sz="1600" i="1" smtClean="0">
                                  <a:latin typeface="Cambria Math" panose="02040503050406030204" pitchFamily="18" charset="0"/>
                                  <a:ea typeface="Cambria Math" panose="02040503050406030204" pitchFamily="18" charset="0"/>
                                </a:rPr>
                              </m:ctrlPr>
                            </m:sSubSupPr>
                            <m:e>
                              <m:r>
                                <a:rPr lang="it-IT" sz="1600" b="0" i="1" smtClean="0">
                                  <a:latin typeface="Cambria Math" panose="02040503050406030204" pitchFamily="18" charset="0"/>
                                  <a:ea typeface="Cambria Math" panose="02040503050406030204" pitchFamily="18" charset="0"/>
                                </a:rPr>
                                <m:t>𝑥</m:t>
                              </m:r>
                            </m:e>
                            <m:sub>
                              <m:r>
                                <a:rPr lang="it-IT" sz="1600" b="0" i="1" smtClean="0">
                                  <a:latin typeface="Cambria Math" panose="02040503050406030204" pitchFamily="18" charset="0"/>
                                  <a:ea typeface="Cambria Math" panose="02040503050406030204" pitchFamily="18" charset="0"/>
                                </a:rPr>
                                <m:t>𝑛</m:t>
                              </m:r>
                            </m:sub>
                            <m:sup>
                              <m:r>
                                <a:rPr lang="it-IT" sz="1600" b="0" i="1" smtClean="0">
                                  <a:latin typeface="Cambria Math" panose="02040503050406030204" pitchFamily="18" charset="0"/>
                                  <a:ea typeface="Cambria Math" panose="02040503050406030204" pitchFamily="18" charset="0"/>
                                </a:rPr>
                                <m:t>𝑎𝑑𝑣</m:t>
                              </m:r>
                            </m:sup>
                          </m:sSubSup>
                          <m:r>
                            <a:rPr lang="it-IT" sz="1600" i="1">
                              <a:latin typeface="Cambria Math" panose="02040503050406030204" pitchFamily="18" charset="0"/>
                              <a:ea typeface="Cambria Math" panose="02040503050406030204" pitchFamily="18" charset="0"/>
                            </a:rPr>
                            <m:t>, </m:t>
                          </m:r>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𝑦</m:t>
                              </m:r>
                            </m:e>
                            <m:sub>
                              <m:r>
                                <a:rPr lang="it-IT" sz="1600" i="1">
                                  <a:latin typeface="Cambria Math" panose="02040503050406030204" pitchFamily="18" charset="0"/>
                                  <a:ea typeface="Cambria Math" panose="02040503050406030204" pitchFamily="18" charset="0"/>
                                </a:rPr>
                                <m:t>𝑡𝑟𝑢𝑒</m:t>
                              </m:r>
                            </m:sub>
                          </m:sSub>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𝑥</m:t>
                              </m:r>
                            </m:e>
                          </m:d>
                        </m:e>
                      </m:d>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rPr>
                        <m:t>}</m:t>
                      </m:r>
                    </m:oMath>
                  </m:oMathPara>
                </a14:m>
                <a:endParaRPr lang="it-IT" sz="1600" dirty="0"/>
              </a:p>
            </p:txBody>
          </p:sp>
        </mc:Choice>
        <mc:Fallback>
          <p:sp>
            <p:nvSpPr>
              <p:cNvPr id="13" name="Segnaposto contenuto 2">
                <a:extLst>
                  <a:ext uri="{FF2B5EF4-FFF2-40B4-BE49-F238E27FC236}">
                    <a16:creationId xmlns:a16="http://schemas.microsoft.com/office/drawing/2014/main" id="{5E2DDCCD-5EE7-4441-9C1A-9F1504B6B644}"/>
                  </a:ext>
                </a:extLst>
              </p:cNvPr>
              <p:cNvSpPr txBox="1">
                <a:spLocks noRot="1" noChangeAspect="1" noMove="1" noResize="1" noEditPoints="1" noAdjustHandles="1" noChangeArrowheads="1" noChangeShapeType="1" noTextEdit="1"/>
              </p:cNvSpPr>
              <p:nvPr/>
            </p:nvSpPr>
            <p:spPr>
              <a:xfrm>
                <a:off x="3423081" y="2226212"/>
                <a:ext cx="4824274" cy="380261"/>
              </a:xfrm>
              <a:prstGeom prst="rect">
                <a:avLst/>
              </a:prstGeom>
              <a:blipFill>
                <a:blip r:embed="rId4"/>
                <a:stretch>
                  <a:fillRect b="-634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4" name="Segnaposto contenuto 2">
                <a:extLst>
                  <a:ext uri="{FF2B5EF4-FFF2-40B4-BE49-F238E27FC236}">
                    <a16:creationId xmlns:a16="http://schemas.microsoft.com/office/drawing/2014/main" id="{CB0C81C9-5DC8-4ACF-B279-7F138A07099C}"/>
                  </a:ext>
                </a:extLst>
              </p:cNvPr>
              <p:cNvSpPr txBox="1">
                <a:spLocks/>
              </p:cNvSpPr>
              <p:nvPr/>
            </p:nvSpPr>
            <p:spPr>
              <a:xfrm>
                <a:off x="2183907" y="3044678"/>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up>
                          <m:r>
                            <a:rPr lang="it-IT" sz="1600" b="0" i="1" smtClean="0">
                              <a:latin typeface="Cambria Math" panose="02040503050406030204" pitchFamily="18" charset="0"/>
                            </a:rPr>
                            <m:t>𝑎𝑑𝑣</m:t>
                          </m:r>
                        </m:sup>
                      </m:sSubSup>
                      <m:r>
                        <a:rPr lang="it-IT" sz="1600" b="0" i="1" smtClean="0">
                          <a:latin typeface="Cambria Math" panose="02040503050406030204" pitchFamily="18" charset="0"/>
                        </a:rPr>
                        <m:t>=</m:t>
                      </m:r>
                      <m:r>
                        <a:rPr lang="it-IT" sz="1600" b="0" i="1" smtClean="0">
                          <a:latin typeface="Cambria Math" panose="02040503050406030204" pitchFamily="18" charset="0"/>
                        </a:rPr>
                        <m:t>𝑥</m:t>
                      </m:r>
                    </m:oMath>
                  </m:oMathPara>
                </a14:m>
                <a:endParaRPr lang="it-IT" sz="1600" dirty="0"/>
              </a:p>
            </p:txBody>
          </p:sp>
        </mc:Choice>
        <mc:Fallback>
          <p:sp>
            <p:nvSpPr>
              <p:cNvPr id="14" name="Segnaposto contenuto 2">
                <a:extLst>
                  <a:ext uri="{FF2B5EF4-FFF2-40B4-BE49-F238E27FC236}">
                    <a16:creationId xmlns:a16="http://schemas.microsoft.com/office/drawing/2014/main" id="{CB0C81C9-5DC8-4ACF-B279-7F138A07099C}"/>
                  </a:ext>
                </a:extLst>
              </p:cNvPr>
              <p:cNvSpPr txBox="1">
                <a:spLocks noRot="1" noChangeAspect="1" noMove="1" noResize="1" noEditPoints="1" noAdjustHandles="1" noChangeArrowheads="1" noChangeShapeType="1" noTextEdit="1"/>
              </p:cNvSpPr>
              <p:nvPr/>
            </p:nvSpPr>
            <p:spPr>
              <a:xfrm>
                <a:off x="2183907" y="3044678"/>
                <a:ext cx="1239174" cy="380261"/>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5" name="Segnaposto contenuto 2">
                <a:extLst>
                  <a:ext uri="{FF2B5EF4-FFF2-40B4-BE49-F238E27FC236}">
                    <a16:creationId xmlns:a16="http://schemas.microsoft.com/office/drawing/2014/main" id="{6B1F5EA6-DA8A-4424-86E8-D3BF42F38AED}"/>
                  </a:ext>
                </a:extLst>
              </p:cNvPr>
              <p:cNvSpPr txBox="1">
                <a:spLocks/>
              </p:cNvSpPr>
              <p:nvPr/>
            </p:nvSpPr>
            <p:spPr>
              <a:xfrm>
                <a:off x="2765024" y="2807569"/>
                <a:ext cx="6262459" cy="854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𝑛</m:t>
                          </m:r>
                          <m:r>
                            <a:rPr lang="it-IT" sz="1600" b="0" i="1" smtClean="0">
                              <a:latin typeface="Cambria Math" panose="02040503050406030204" pitchFamily="18" charset="0"/>
                            </a:rPr>
                            <m:t>+1</m:t>
                          </m:r>
                        </m:sub>
                        <m:sup>
                          <m:r>
                            <a:rPr lang="it-IT" sz="1600" b="0" i="1" smtClean="0">
                              <a:latin typeface="Cambria Math" panose="02040503050406030204" pitchFamily="18" charset="0"/>
                            </a:rPr>
                            <m:t>𝑎𝑑𝑣</m:t>
                          </m:r>
                        </m:sup>
                      </m:sSubSup>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𝑃𝑟𝑜𝑗𝑒𝑐𝑡</m:t>
                          </m:r>
                        </m:e>
                        <m:sub>
                          <m:r>
                            <a:rPr lang="it-IT" sz="1600" b="0" i="1" smtClean="0">
                              <a:latin typeface="Cambria Math" panose="02040503050406030204" pitchFamily="18" charset="0"/>
                            </a:rPr>
                            <m:t>𝑥</m:t>
                          </m:r>
                        </m:sub>
                        <m:sup>
                          <m:r>
                            <a:rPr lang="it-IT" sz="1600" b="0" i="1" smtClean="0">
                              <a:latin typeface="Cambria Math" panose="02040503050406030204" pitchFamily="18" charset="0"/>
                              <a:ea typeface="Cambria Math" panose="02040503050406030204" pitchFamily="18" charset="0"/>
                            </a:rPr>
                            <m:t>𝜀</m:t>
                          </m:r>
                        </m:sup>
                      </m:sSubSup>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𝑛</m:t>
                          </m:r>
                        </m:sub>
                        <m:sup>
                          <m:r>
                            <a:rPr lang="it-IT" sz="1600" b="0" i="1" smtClean="0">
                              <a:latin typeface="Cambria Math" panose="02040503050406030204" pitchFamily="18" charset="0"/>
                            </a:rPr>
                            <m:t>𝑎𝑑𝑣</m:t>
                          </m:r>
                        </m:sup>
                      </m:sSubSup>
                      <m:r>
                        <a:rPr lang="it-IT" sz="1600" b="0" i="1" smtClean="0">
                          <a:latin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𝛼</m:t>
                      </m:r>
                      <m:r>
                        <a:rPr lang="it-IT" sz="1600" b="0" i="1" smtClean="0">
                          <a:latin typeface="Cambria Math" panose="02040503050406030204" pitchFamily="18" charset="0"/>
                          <a:ea typeface="Cambria Math" panose="02040503050406030204" pitchFamily="18" charset="0"/>
                        </a:rPr>
                        <m:t> </m:t>
                      </m:r>
                      <m:f>
                        <m:fPr>
                          <m:ctrlPr>
                            <a:rPr lang="it-IT" sz="1600" b="0" i="1" smtClean="0">
                              <a:latin typeface="Cambria Math" panose="02040503050406030204" pitchFamily="18" charset="0"/>
                              <a:ea typeface="Cambria Math" panose="02040503050406030204" pitchFamily="18" charset="0"/>
                            </a:rPr>
                          </m:ctrlPr>
                        </m:fPr>
                        <m:num>
                          <m:sSub>
                            <m:sSubPr>
                              <m:ctrlPr>
                                <a:rPr lang="it-IT" sz="1600" i="1">
                                  <a:latin typeface="Cambria Math" panose="02040503050406030204" pitchFamily="18" charset="0"/>
                                  <a:ea typeface="Cambria Math" panose="02040503050406030204" pitchFamily="18" charset="0"/>
                                </a:rPr>
                              </m:ctrlPr>
                            </m:sSubPr>
                            <m:e>
                              <m:r>
                                <m:rPr>
                                  <m:sty m:val="p"/>
                                </m:rPr>
                                <a:rPr lang="it-IT" sz="1600" i="1">
                                  <a:latin typeface="Cambria Math" panose="02040503050406030204" pitchFamily="18" charset="0"/>
                                  <a:ea typeface="Cambria Math" panose="02040503050406030204" pitchFamily="18" charset="0"/>
                                </a:rPr>
                                <m:t>∇</m:t>
                              </m:r>
                            </m:e>
                            <m:sub>
                              <m:r>
                                <a:rPr lang="it-IT" sz="1600" i="1">
                                  <a:latin typeface="Cambria Math" panose="02040503050406030204" pitchFamily="18" charset="0"/>
                                  <a:ea typeface="Cambria Math" panose="02040503050406030204" pitchFamily="18" charset="0"/>
                                </a:rPr>
                                <m:t>𝑥</m:t>
                              </m:r>
                              <m:r>
                                <a:rPr lang="it-IT" sz="1600" b="0" i="1" smtClean="0">
                                  <a:latin typeface="Cambria Math" panose="02040503050406030204" pitchFamily="18" charset="0"/>
                                  <a:ea typeface="Cambria Math" panose="02040503050406030204" pitchFamily="18" charset="0"/>
                                </a:rPr>
                                <m:t> </m:t>
                              </m:r>
                            </m:sub>
                          </m:sSub>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𝐽</m:t>
                              </m:r>
                            </m:e>
                            <m:sub>
                              <m:r>
                                <a:rPr lang="it-IT" sz="1600" i="1">
                                  <a:latin typeface="Cambria Math" panose="02040503050406030204" pitchFamily="18" charset="0"/>
                                  <a:ea typeface="Cambria Math" panose="02040503050406030204" pitchFamily="18" charset="0"/>
                                </a:rPr>
                                <m:t>𝑐𝑙𝑠</m:t>
                              </m:r>
                            </m:sub>
                          </m:sSub>
                          <m:d>
                            <m:dPr>
                              <m:ctrlPr>
                                <a:rPr lang="it-IT" sz="1600" i="1">
                                  <a:latin typeface="Cambria Math" panose="02040503050406030204" pitchFamily="18" charset="0"/>
                                  <a:ea typeface="Cambria Math" panose="02040503050406030204" pitchFamily="18" charset="0"/>
                                </a:rPr>
                              </m:ctrlPr>
                            </m:dPr>
                            <m:e>
                              <m:sSubSup>
                                <m:sSubSupPr>
                                  <m:ctrlPr>
                                    <a:rPr lang="it-IT" sz="1600" i="1">
                                      <a:latin typeface="Cambria Math" panose="02040503050406030204" pitchFamily="18" charset="0"/>
                                      <a:ea typeface="Cambria Math" panose="02040503050406030204" pitchFamily="18" charset="0"/>
                                    </a:rPr>
                                  </m:ctrlPr>
                                </m:sSubSupPr>
                                <m:e>
                                  <m:r>
                                    <a:rPr lang="it-IT" sz="1600" i="1">
                                      <a:latin typeface="Cambria Math" panose="02040503050406030204" pitchFamily="18" charset="0"/>
                                      <a:ea typeface="Cambria Math" panose="02040503050406030204" pitchFamily="18" charset="0"/>
                                    </a:rPr>
                                    <m:t>𝑥</m:t>
                                  </m:r>
                                </m:e>
                                <m:sub>
                                  <m:r>
                                    <a:rPr lang="it-IT" sz="1600" i="1">
                                      <a:latin typeface="Cambria Math" panose="02040503050406030204" pitchFamily="18" charset="0"/>
                                      <a:ea typeface="Cambria Math" panose="02040503050406030204" pitchFamily="18" charset="0"/>
                                    </a:rPr>
                                    <m:t>𝑛</m:t>
                                  </m:r>
                                </m:sub>
                                <m:sup>
                                  <m:r>
                                    <a:rPr lang="it-IT" sz="1600" i="1">
                                      <a:latin typeface="Cambria Math" panose="02040503050406030204" pitchFamily="18" charset="0"/>
                                      <a:ea typeface="Cambria Math" panose="02040503050406030204" pitchFamily="18" charset="0"/>
                                    </a:rPr>
                                    <m:t>𝑎𝑑𝑣</m:t>
                                  </m:r>
                                </m:sup>
                              </m:sSubSup>
                              <m:r>
                                <a:rPr lang="it-IT" sz="1600" i="1">
                                  <a:latin typeface="Cambria Math" panose="02040503050406030204" pitchFamily="18" charset="0"/>
                                  <a:ea typeface="Cambria Math" panose="02040503050406030204" pitchFamily="18" charset="0"/>
                                </a:rPr>
                                <m:t>, </m:t>
                              </m:r>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𝑦</m:t>
                                  </m:r>
                                </m:e>
                                <m:sub>
                                  <m:r>
                                    <a:rPr lang="it-IT" sz="1600" i="1">
                                      <a:latin typeface="Cambria Math" panose="02040503050406030204" pitchFamily="18" charset="0"/>
                                      <a:ea typeface="Cambria Math" panose="02040503050406030204" pitchFamily="18" charset="0"/>
                                    </a:rPr>
                                    <m:t>𝑡𝑟𝑢𝑒</m:t>
                                  </m:r>
                                </m:sub>
                              </m:sSub>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𝑥</m:t>
                                  </m:r>
                                </m:e>
                              </m:d>
                            </m:e>
                          </m:d>
                        </m:num>
                        <m:den>
                          <m:r>
                            <a:rPr lang="it-IT" sz="1600" b="0" i="1" smtClean="0">
                              <a:latin typeface="Cambria Math" panose="02040503050406030204" pitchFamily="18" charset="0"/>
                              <a:ea typeface="Cambria Math" panose="02040503050406030204" pitchFamily="18" charset="0"/>
                            </a:rPr>
                            <m:t>||</m:t>
                          </m:r>
                          <m:sSub>
                            <m:sSubPr>
                              <m:ctrlPr>
                                <a:rPr lang="it-IT" sz="1600" i="1">
                                  <a:latin typeface="Cambria Math" panose="02040503050406030204" pitchFamily="18" charset="0"/>
                                  <a:ea typeface="Cambria Math" panose="02040503050406030204" pitchFamily="18" charset="0"/>
                                </a:rPr>
                              </m:ctrlPr>
                            </m:sSubPr>
                            <m:e>
                              <m:r>
                                <m:rPr>
                                  <m:sty m:val="p"/>
                                </m:rPr>
                                <a:rPr lang="it-IT" sz="1600" i="1">
                                  <a:latin typeface="Cambria Math" panose="02040503050406030204" pitchFamily="18" charset="0"/>
                                  <a:ea typeface="Cambria Math" panose="02040503050406030204" pitchFamily="18" charset="0"/>
                                </a:rPr>
                                <m:t>∇</m:t>
                              </m:r>
                            </m:e>
                            <m:sub>
                              <m:r>
                                <a:rPr lang="it-IT" sz="1600" i="1">
                                  <a:latin typeface="Cambria Math" panose="02040503050406030204" pitchFamily="18" charset="0"/>
                                  <a:ea typeface="Cambria Math" panose="02040503050406030204" pitchFamily="18" charset="0"/>
                                </a:rPr>
                                <m:t>𝑥</m:t>
                              </m:r>
                              <m:r>
                                <a:rPr lang="it-IT" sz="1600" b="0" i="1" smtClean="0">
                                  <a:latin typeface="Cambria Math" panose="02040503050406030204" pitchFamily="18" charset="0"/>
                                  <a:ea typeface="Cambria Math" panose="02040503050406030204" pitchFamily="18" charset="0"/>
                                </a:rPr>
                                <m:t> </m:t>
                              </m:r>
                            </m:sub>
                          </m:sSub>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𝐽</m:t>
                              </m:r>
                            </m:e>
                            <m:sub>
                              <m:r>
                                <a:rPr lang="it-IT" sz="1600" i="1">
                                  <a:latin typeface="Cambria Math" panose="02040503050406030204" pitchFamily="18" charset="0"/>
                                  <a:ea typeface="Cambria Math" panose="02040503050406030204" pitchFamily="18" charset="0"/>
                                </a:rPr>
                                <m:t>𝑐𝑙𝑠</m:t>
                              </m:r>
                            </m:sub>
                          </m:sSub>
                          <m:d>
                            <m:dPr>
                              <m:ctrlPr>
                                <a:rPr lang="it-IT" sz="1600" i="1">
                                  <a:latin typeface="Cambria Math" panose="02040503050406030204" pitchFamily="18" charset="0"/>
                                  <a:ea typeface="Cambria Math" panose="02040503050406030204" pitchFamily="18" charset="0"/>
                                </a:rPr>
                              </m:ctrlPr>
                            </m:dPr>
                            <m:e>
                              <m:sSubSup>
                                <m:sSubSupPr>
                                  <m:ctrlPr>
                                    <a:rPr lang="it-IT" sz="1600" i="1">
                                      <a:latin typeface="Cambria Math" panose="02040503050406030204" pitchFamily="18" charset="0"/>
                                      <a:ea typeface="Cambria Math" panose="02040503050406030204" pitchFamily="18" charset="0"/>
                                    </a:rPr>
                                  </m:ctrlPr>
                                </m:sSubSupPr>
                                <m:e>
                                  <m:r>
                                    <a:rPr lang="it-IT" sz="1600" i="1">
                                      <a:latin typeface="Cambria Math" panose="02040503050406030204" pitchFamily="18" charset="0"/>
                                      <a:ea typeface="Cambria Math" panose="02040503050406030204" pitchFamily="18" charset="0"/>
                                    </a:rPr>
                                    <m:t>𝑥</m:t>
                                  </m:r>
                                </m:e>
                                <m:sub>
                                  <m:r>
                                    <a:rPr lang="it-IT" sz="1600" i="1">
                                      <a:latin typeface="Cambria Math" panose="02040503050406030204" pitchFamily="18" charset="0"/>
                                      <a:ea typeface="Cambria Math" panose="02040503050406030204" pitchFamily="18" charset="0"/>
                                    </a:rPr>
                                    <m:t>𝑛</m:t>
                                  </m:r>
                                </m:sub>
                                <m:sup>
                                  <m:r>
                                    <a:rPr lang="it-IT" sz="1600" i="1">
                                      <a:latin typeface="Cambria Math" panose="02040503050406030204" pitchFamily="18" charset="0"/>
                                      <a:ea typeface="Cambria Math" panose="02040503050406030204" pitchFamily="18" charset="0"/>
                                    </a:rPr>
                                    <m:t>𝑎𝑑𝑣</m:t>
                                  </m:r>
                                </m:sup>
                              </m:sSubSup>
                              <m:r>
                                <a:rPr lang="it-IT" sz="1600" i="1">
                                  <a:latin typeface="Cambria Math" panose="02040503050406030204" pitchFamily="18" charset="0"/>
                                  <a:ea typeface="Cambria Math" panose="02040503050406030204" pitchFamily="18" charset="0"/>
                                </a:rPr>
                                <m:t>, </m:t>
                              </m:r>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𝑦</m:t>
                                  </m:r>
                                </m:e>
                                <m:sub>
                                  <m:r>
                                    <a:rPr lang="it-IT" sz="1600" i="1">
                                      <a:latin typeface="Cambria Math" panose="02040503050406030204" pitchFamily="18" charset="0"/>
                                      <a:ea typeface="Cambria Math" panose="02040503050406030204" pitchFamily="18" charset="0"/>
                                    </a:rPr>
                                    <m:t>𝑡𝑟𝑢𝑒</m:t>
                                  </m:r>
                                </m:sub>
                              </m:sSub>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𝑥</m:t>
                                  </m:r>
                                </m:e>
                              </m:d>
                            </m:e>
                          </m:d>
                          <m:r>
                            <a:rPr lang="it-IT" sz="1600" b="0" i="1" smtClean="0">
                              <a:latin typeface="Cambria Math" panose="02040503050406030204" pitchFamily="18" charset="0"/>
                              <a:ea typeface="Cambria Math" panose="02040503050406030204" pitchFamily="18" charset="0"/>
                            </a:rPr>
                            <m:t>||</m:t>
                          </m:r>
                        </m:den>
                      </m:f>
                      <m:r>
                        <a:rPr lang="it-IT" sz="1600" b="0" i="1" smtClean="0">
                          <a:latin typeface="Cambria Math" panose="02040503050406030204" pitchFamily="18" charset="0"/>
                        </a:rPr>
                        <m:t>}</m:t>
                      </m:r>
                    </m:oMath>
                  </m:oMathPara>
                </a14:m>
                <a:endParaRPr lang="it-IT" sz="1600" dirty="0"/>
              </a:p>
            </p:txBody>
          </p:sp>
        </mc:Choice>
        <mc:Fallback>
          <p:sp>
            <p:nvSpPr>
              <p:cNvPr id="15" name="Segnaposto contenuto 2">
                <a:extLst>
                  <a:ext uri="{FF2B5EF4-FFF2-40B4-BE49-F238E27FC236}">
                    <a16:creationId xmlns:a16="http://schemas.microsoft.com/office/drawing/2014/main" id="{6B1F5EA6-DA8A-4424-86E8-D3BF42F38AED}"/>
                  </a:ext>
                </a:extLst>
              </p:cNvPr>
              <p:cNvSpPr txBox="1">
                <a:spLocks noRot="1" noChangeAspect="1" noMove="1" noResize="1" noEditPoints="1" noAdjustHandles="1" noChangeArrowheads="1" noChangeShapeType="1" noTextEdit="1"/>
              </p:cNvSpPr>
              <p:nvPr/>
            </p:nvSpPr>
            <p:spPr>
              <a:xfrm>
                <a:off x="2765024" y="2807569"/>
                <a:ext cx="6262459" cy="854477"/>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6" name="Segnaposto contenuto 2">
                <a:extLst>
                  <a:ext uri="{FF2B5EF4-FFF2-40B4-BE49-F238E27FC236}">
                    <a16:creationId xmlns:a16="http://schemas.microsoft.com/office/drawing/2014/main" id="{4700DBFB-5D2A-436A-BCB4-E92037A07F91}"/>
                  </a:ext>
                </a:extLst>
              </p:cNvPr>
              <p:cNvSpPr txBox="1">
                <a:spLocks/>
              </p:cNvSpPr>
              <p:nvPr/>
            </p:nvSpPr>
            <p:spPr>
              <a:xfrm>
                <a:off x="8407896" y="2269597"/>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𝐿</m:t>
                          </m:r>
                        </m:e>
                        <m:sub>
                          <m:r>
                            <a:rPr lang="it-IT" sz="1600" i="1">
                              <a:latin typeface="Cambria Math" panose="02040503050406030204" pitchFamily="18" charset="0"/>
                              <a:ea typeface="Cambria Math" panose="02040503050406030204" pitchFamily="18" charset="0"/>
                            </a:rPr>
                            <m:t>∞</m:t>
                          </m:r>
                        </m:sub>
                      </m:sSub>
                    </m:oMath>
                  </m:oMathPara>
                </a14:m>
                <a:endParaRPr lang="it-IT" sz="1600" dirty="0"/>
              </a:p>
            </p:txBody>
          </p:sp>
        </mc:Choice>
        <mc:Fallback>
          <p:sp>
            <p:nvSpPr>
              <p:cNvPr id="16" name="Segnaposto contenuto 2">
                <a:extLst>
                  <a:ext uri="{FF2B5EF4-FFF2-40B4-BE49-F238E27FC236}">
                    <a16:creationId xmlns:a16="http://schemas.microsoft.com/office/drawing/2014/main" id="{4700DBFB-5D2A-436A-BCB4-E92037A07F91}"/>
                  </a:ext>
                </a:extLst>
              </p:cNvPr>
              <p:cNvSpPr txBox="1">
                <a:spLocks noRot="1" noChangeAspect="1" noMove="1" noResize="1" noEditPoints="1" noAdjustHandles="1" noChangeArrowheads="1" noChangeShapeType="1" noTextEdit="1"/>
              </p:cNvSpPr>
              <p:nvPr/>
            </p:nvSpPr>
            <p:spPr>
              <a:xfrm>
                <a:off x="8407896" y="2269597"/>
                <a:ext cx="1239174" cy="380261"/>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7" name="Segnaposto contenuto 2">
                <a:extLst>
                  <a:ext uri="{FF2B5EF4-FFF2-40B4-BE49-F238E27FC236}">
                    <a16:creationId xmlns:a16="http://schemas.microsoft.com/office/drawing/2014/main" id="{EA49B02B-409A-4DC9-B95A-7A0B6EA216CD}"/>
                  </a:ext>
                </a:extLst>
              </p:cNvPr>
              <p:cNvSpPr txBox="1">
                <a:spLocks/>
              </p:cNvSpPr>
              <p:nvPr/>
            </p:nvSpPr>
            <p:spPr>
              <a:xfrm>
                <a:off x="8407896" y="2947517"/>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𝐿</m:t>
                          </m:r>
                        </m:e>
                        <m:sub>
                          <m:r>
                            <a:rPr lang="it-IT" sz="1600" b="0" i="1" smtClean="0">
                              <a:latin typeface="Cambria Math" panose="02040503050406030204" pitchFamily="18" charset="0"/>
                            </a:rPr>
                            <m:t>2</m:t>
                          </m:r>
                        </m:sub>
                      </m:sSub>
                    </m:oMath>
                  </m:oMathPara>
                </a14:m>
                <a:endParaRPr lang="it-IT" sz="1600" dirty="0"/>
              </a:p>
            </p:txBody>
          </p:sp>
        </mc:Choice>
        <mc:Fallback>
          <p:sp>
            <p:nvSpPr>
              <p:cNvPr id="17" name="Segnaposto contenuto 2">
                <a:extLst>
                  <a:ext uri="{FF2B5EF4-FFF2-40B4-BE49-F238E27FC236}">
                    <a16:creationId xmlns:a16="http://schemas.microsoft.com/office/drawing/2014/main" id="{EA49B02B-409A-4DC9-B95A-7A0B6EA216CD}"/>
                  </a:ext>
                </a:extLst>
              </p:cNvPr>
              <p:cNvSpPr txBox="1">
                <a:spLocks noRot="1" noChangeAspect="1" noMove="1" noResize="1" noEditPoints="1" noAdjustHandles="1" noChangeArrowheads="1" noChangeShapeType="1" noTextEdit="1"/>
              </p:cNvSpPr>
              <p:nvPr/>
            </p:nvSpPr>
            <p:spPr>
              <a:xfrm>
                <a:off x="8407896" y="2947517"/>
                <a:ext cx="1239174" cy="380261"/>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8" name="Segnaposto contenuto 2">
                <a:extLst>
                  <a:ext uri="{FF2B5EF4-FFF2-40B4-BE49-F238E27FC236}">
                    <a16:creationId xmlns:a16="http://schemas.microsoft.com/office/drawing/2014/main" id="{DB662148-F6B6-4CC8-A952-20AD677820D1}"/>
                  </a:ext>
                </a:extLst>
              </p:cNvPr>
              <p:cNvSpPr txBox="1">
                <a:spLocks/>
              </p:cNvSpPr>
              <p:nvPr/>
            </p:nvSpPr>
            <p:spPr>
              <a:xfrm>
                <a:off x="838196" y="3748229"/>
                <a:ext cx="10679837" cy="854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1600" b="1" dirty="0"/>
                  <a:t>DeepFool </a:t>
                </a:r>
                <a:r>
                  <a:rPr lang="it-IT" sz="1600" b="1" dirty="0" err="1"/>
                  <a:t>method</a:t>
                </a:r>
                <a:r>
                  <a:rPr lang="it-IT" sz="1600" b="1" dirty="0"/>
                  <a:t>: </a:t>
                </a:r>
                <a:r>
                  <a:rPr lang="it-IT" sz="1600" dirty="0" err="1"/>
                  <a:t>It</a:t>
                </a:r>
                <a:r>
                  <a:rPr lang="it-IT" sz="1600" dirty="0"/>
                  <a:t> </a:t>
                </a:r>
                <a:r>
                  <a:rPr lang="it-IT" sz="1600" dirty="0" err="1"/>
                  <a:t>iteratively</a:t>
                </a:r>
                <a:r>
                  <a:rPr lang="it-IT" sz="1600" dirty="0"/>
                  <a:t> </a:t>
                </a:r>
                <a:r>
                  <a:rPr lang="it-IT" sz="1600" dirty="0" err="1"/>
                  <a:t>perturbs</a:t>
                </a:r>
                <a:r>
                  <a:rPr lang="it-IT" sz="1600" dirty="0"/>
                  <a:t> an image x, </a:t>
                </a:r>
                <a:r>
                  <a:rPr lang="it-IT" sz="1600" dirty="0" err="1"/>
                  <a:t>at</a:t>
                </a:r>
                <a:r>
                  <a:rPr lang="it-IT" sz="1600" dirty="0"/>
                  <a:t> </a:t>
                </a:r>
                <a:r>
                  <a:rPr lang="it-IT" sz="1600" dirty="0" err="1"/>
                  <a:t>each</a:t>
                </a:r>
                <a:r>
                  <a:rPr lang="it-IT" sz="1600" dirty="0"/>
                  <a:t> step the </a:t>
                </a:r>
                <a:r>
                  <a:rPr lang="it-IT" sz="1600" dirty="0" err="1"/>
                  <a:t>classifier</a:t>
                </a:r>
                <a:r>
                  <a:rPr lang="it-IT" sz="1600" dirty="0"/>
                  <a:t> </a:t>
                </a:r>
                <a:r>
                  <a:rPr lang="it-IT" sz="1600" dirty="0" err="1"/>
                  <a:t>is</a:t>
                </a:r>
                <a:r>
                  <a:rPr lang="it-IT" sz="1600" dirty="0"/>
                  <a:t> </a:t>
                </a:r>
                <a:r>
                  <a:rPr lang="it-IT" sz="1600" dirty="0" err="1"/>
                  <a:t>linearized</a:t>
                </a:r>
                <a:r>
                  <a:rPr lang="it-IT" sz="1600" dirty="0"/>
                  <a:t> </a:t>
                </a:r>
                <a:r>
                  <a:rPr lang="it-IT" sz="1600" dirty="0" err="1"/>
                  <a:t>around</a:t>
                </a:r>
                <a:r>
                  <a:rPr lang="it-IT" sz="1600" dirty="0"/>
                  <a:t> the n-</a:t>
                </a:r>
                <a:r>
                  <a:rPr lang="it-IT" sz="1600" dirty="0" err="1"/>
                  <a:t>th</a:t>
                </a:r>
                <a:r>
                  <a:rPr lang="it-IT" sz="1600" dirty="0"/>
                  <a:t> x and the </a:t>
                </a:r>
                <a:r>
                  <a:rPr lang="it-IT" sz="1600" dirty="0" err="1"/>
                  <a:t>closest</a:t>
                </a:r>
                <a:r>
                  <a:rPr lang="it-IT" sz="1600" dirty="0"/>
                  <a:t> class </a:t>
                </a:r>
                <a:r>
                  <a:rPr lang="it-IT" sz="1600" dirty="0" err="1"/>
                  <a:t>boundary</a:t>
                </a:r>
                <a:r>
                  <a:rPr lang="it-IT" sz="1600" dirty="0"/>
                  <a:t> </a:t>
                </a:r>
                <a:r>
                  <a:rPr lang="it-IT" sz="1600" dirty="0" err="1"/>
                  <a:t>is</a:t>
                </a:r>
                <a:r>
                  <a:rPr lang="it-IT" sz="1600" dirty="0"/>
                  <a:t> </a:t>
                </a:r>
                <a:r>
                  <a:rPr lang="it-IT" sz="1600" dirty="0" err="1"/>
                  <a:t>determined</a:t>
                </a:r>
                <a:r>
                  <a:rPr lang="it-IT" sz="1600" dirty="0"/>
                  <a:t>. The </a:t>
                </a:r>
                <a:r>
                  <a:rPr lang="it-IT" sz="1600" b="1" dirty="0" err="1"/>
                  <a:t>attack</a:t>
                </a:r>
                <a:r>
                  <a:rPr lang="it-IT" sz="1600" b="1" dirty="0"/>
                  <a:t> </a:t>
                </a:r>
                <a:r>
                  <a:rPr lang="it-IT" sz="1600" b="1" dirty="0" err="1"/>
                  <a:t>stops</a:t>
                </a:r>
                <a:r>
                  <a:rPr lang="it-IT" sz="1600" b="1" dirty="0"/>
                  <a:t> </a:t>
                </a:r>
                <a:r>
                  <a:rPr lang="it-IT" sz="1600" b="1" dirty="0" err="1"/>
                  <a:t>when</a:t>
                </a:r>
                <a:r>
                  <a:rPr lang="it-IT" sz="1600" b="1" dirty="0"/>
                  <a:t> the </a:t>
                </a:r>
                <a:r>
                  <a:rPr lang="it-IT" sz="1600" b="1" dirty="0" err="1"/>
                  <a:t>actual</a:t>
                </a:r>
                <a:r>
                  <a:rPr lang="it-IT" sz="1600" b="1" dirty="0"/>
                  <a:t> class </a:t>
                </a:r>
                <a:r>
                  <a:rPr lang="it-IT" sz="1600" b="1" dirty="0" err="1"/>
                  <a:t>given</a:t>
                </a:r>
                <a:r>
                  <a:rPr lang="it-IT" sz="1600" b="1" dirty="0"/>
                  <a:t> by the </a:t>
                </a:r>
                <a:r>
                  <a:rPr lang="it-IT" sz="1600" b="1" dirty="0" err="1"/>
                  <a:t>classifier</a:t>
                </a:r>
                <a:r>
                  <a:rPr lang="it-IT" sz="1600" b="1" dirty="0"/>
                  <a:t> </a:t>
                </a:r>
                <a:r>
                  <a:rPr lang="it-IT" sz="1600" b="1" dirty="0" err="1"/>
                  <a:t>changes</a:t>
                </a:r>
                <a:r>
                  <a:rPr lang="it-IT" sz="1600" dirty="0"/>
                  <a:t>. The paper </a:t>
                </a:r>
                <a:r>
                  <a:rPr lang="it-IT" sz="1600" dirty="0" err="1"/>
                  <a:t>uses</a:t>
                </a:r>
                <a:r>
                  <a:rPr lang="it-IT" sz="1600" dirty="0"/>
                  <a:t> </a:t>
                </a:r>
                <a:r>
                  <a:rPr lang="it-IT" sz="1600" dirty="0" err="1"/>
                  <a:t>both</a:t>
                </a:r>
                <a:r>
                  <a:rPr lang="it-IT" sz="1600" dirty="0"/>
                  <a:t> the </a:t>
                </a: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𝐿</m:t>
                        </m:r>
                      </m:e>
                      <m:sub>
                        <m:r>
                          <a:rPr lang="it-IT" sz="1600" i="1">
                            <a:latin typeface="Cambria Math" panose="02040503050406030204" pitchFamily="18" charset="0"/>
                            <a:ea typeface="Cambria Math" panose="02040503050406030204" pitchFamily="18" charset="0"/>
                          </a:rPr>
                          <m:t>∞</m:t>
                        </m:r>
                      </m:sub>
                    </m:sSub>
                  </m:oMath>
                </a14:m>
                <a:r>
                  <a:rPr lang="it-IT" sz="1600" b="1" dirty="0"/>
                  <a:t>  </a:t>
                </a:r>
                <a:r>
                  <a:rPr lang="it-IT" sz="1600" dirty="0"/>
                  <a:t>and </a:t>
                </a:r>
                <a14:m>
                  <m:oMath xmlns:m="http://schemas.openxmlformats.org/officeDocument/2006/math">
                    <m:sSub>
                      <m:sSubPr>
                        <m:ctrlPr>
                          <a:rPr lang="it-IT" sz="1600" i="1">
                            <a:latin typeface="Cambria Math" panose="02040503050406030204" pitchFamily="18" charset="0"/>
                          </a:rPr>
                        </m:ctrlPr>
                      </m:sSubPr>
                      <m:e>
                        <m:r>
                          <a:rPr lang="it-IT" sz="1600" i="1">
                            <a:latin typeface="Cambria Math" panose="02040503050406030204" pitchFamily="18" charset="0"/>
                          </a:rPr>
                          <m:t>𝐿</m:t>
                        </m:r>
                      </m:e>
                      <m:sub>
                        <m:r>
                          <a:rPr lang="it-IT" sz="1600" b="0" i="1" smtClean="0">
                            <a:latin typeface="Cambria Math" panose="02040503050406030204" pitchFamily="18" charset="0"/>
                          </a:rPr>
                          <m:t>2</m:t>
                        </m:r>
                      </m:sub>
                    </m:sSub>
                  </m:oMath>
                </a14:m>
                <a:r>
                  <a:rPr lang="it-IT" sz="1600" b="1" dirty="0"/>
                  <a:t> </a:t>
                </a:r>
                <a:r>
                  <a:rPr lang="it-IT" sz="1600" dirty="0"/>
                  <a:t>norm.</a:t>
                </a:r>
                <a:endParaRPr lang="it-IT" sz="1600" b="1" dirty="0"/>
              </a:p>
            </p:txBody>
          </p:sp>
        </mc:Choice>
        <mc:Fallback>
          <p:sp>
            <p:nvSpPr>
              <p:cNvPr id="18" name="Segnaposto contenuto 2">
                <a:extLst>
                  <a:ext uri="{FF2B5EF4-FFF2-40B4-BE49-F238E27FC236}">
                    <a16:creationId xmlns:a16="http://schemas.microsoft.com/office/drawing/2014/main" id="{DB662148-F6B6-4CC8-A952-20AD677820D1}"/>
                  </a:ext>
                </a:extLst>
              </p:cNvPr>
              <p:cNvSpPr txBox="1">
                <a:spLocks noRot="1" noChangeAspect="1" noMove="1" noResize="1" noEditPoints="1" noAdjustHandles="1" noChangeArrowheads="1" noChangeShapeType="1" noTextEdit="1"/>
              </p:cNvSpPr>
              <p:nvPr/>
            </p:nvSpPr>
            <p:spPr>
              <a:xfrm>
                <a:off x="838196" y="3748229"/>
                <a:ext cx="10679837" cy="854477"/>
              </a:xfrm>
              <a:prstGeom prst="rect">
                <a:avLst/>
              </a:prstGeom>
              <a:blipFill>
                <a:blip r:embed="rId9"/>
                <a:stretch>
                  <a:fillRect l="-285" t="-5000" r="-342"/>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1" name="CasellaDiTesto 20">
                <a:extLst>
                  <a:ext uri="{FF2B5EF4-FFF2-40B4-BE49-F238E27FC236}">
                    <a16:creationId xmlns:a16="http://schemas.microsoft.com/office/drawing/2014/main" id="{CF5826E4-6F13-4030-AE03-78BF8C4AC31D}"/>
                  </a:ext>
                </a:extLst>
              </p:cNvPr>
              <p:cNvSpPr txBox="1"/>
              <p:nvPr/>
            </p:nvSpPr>
            <p:spPr>
              <a:xfrm>
                <a:off x="9294917" y="997546"/>
                <a:ext cx="2865270" cy="2430602"/>
              </a:xfrm>
              <a:prstGeom prst="rect">
                <a:avLst/>
              </a:prstGeom>
              <a:noFill/>
            </p:spPr>
            <p:txBody>
              <a:bodyPr wrap="square" rtlCol="0">
                <a:spAutoFit/>
              </a:bodyPr>
              <a:lstStyle/>
              <a:p>
                <a:pPr marL="285750" indent="-285750" algn="just">
                  <a:buFont typeface="Arial" panose="020B0604020202020204" pitchFamily="34" charset="0"/>
                  <a:buChar char="•"/>
                </a:pPr>
                <a:r>
                  <a:rPr lang="it-IT" sz="1600" dirty="0"/>
                  <a:t>x input image;</a:t>
                </a:r>
              </a:p>
              <a:p>
                <a:pPr marL="285750" indent="-285750" algn="just">
                  <a:buFont typeface="Arial" panose="020B0604020202020204" pitchFamily="34" charset="0"/>
                  <a:buChar char="•"/>
                </a:pPr>
                <a14:m>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𝑦</m:t>
                        </m:r>
                      </m:e>
                      <m:sub>
                        <m:r>
                          <a:rPr lang="it-IT" sz="1600" b="0" i="1" smtClean="0">
                            <a:latin typeface="Cambria Math" panose="02040503050406030204" pitchFamily="18" charset="0"/>
                          </a:rPr>
                          <m:t>𝑡𝑟𝑢𝑒</m:t>
                        </m:r>
                      </m:sub>
                    </m:sSub>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𝑥</m:t>
                        </m:r>
                      </m:e>
                    </m:d>
                  </m:oMath>
                </a14:m>
                <a:r>
                  <a:rPr lang="it-IT" sz="1600" dirty="0"/>
                  <a:t> one-hot </a:t>
                </a:r>
                <a:r>
                  <a:rPr lang="it-IT" sz="1600" dirty="0" err="1"/>
                  <a:t>encoding</a:t>
                </a:r>
                <a:r>
                  <a:rPr lang="it-IT" sz="1600" dirty="0"/>
                  <a:t> of the </a:t>
                </a:r>
                <a:r>
                  <a:rPr lang="it-IT" sz="1600" dirty="0" err="1"/>
                  <a:t>true</a:t>
                </a:r>
                <a:r>
                  <a:rPr lang="it-IT" sz="1600" dirty="0"/>
                  <a:t> class;</a:t>
                </a:r>
              </a:p>
              <a:p>
                <a:pPr marL="285750" indent="-285750" algn="just">
                  <a:buFont typeface="Arial" panose="020B0604020202020204" pitchFamily="34" charset="0"/>
                  <a:buChar char="•"/>
                </a:pPr>
                <a14:m>
                  <m:oMath xmlns:m="http://schemas.openxmlformats.org/officeDocument/2006/math">
                    <m:sSub>
                      <m:sSubPr>
                        <m:ctrlPr>
                          <a:rPr lang="it-IT" sz="160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 </m:t>
                        </m:r>
                        <m:r>
                          <a:rPr lang="it-IT" sz="1600" i="1">
                            <a:latin typeface="Cambria Math" panose="02040503050406030204" pitchFamily="18" charset="0"/>
                            <a:ea typeface="Cambria Math" panose="02040503050406030204" pitchFamily="18" charset="0"/>
                          </a:rPr>
                          <m:t>𝐽</m:t>
                        </m:r>
                      </m:e>
                      <m:sub>
                        <m:r>
                          <a:rPr lang="it-IT" sz="1600" i="1">
                            <a:latin typeface="Cambria Math" panose="02040503050406030204" pitchFamily="18" charset="0"/>
                            <a:ea typeface="Cambria Math" panose="02040503050406030204" pitchFamily="18" charset="0"/>
                          </a:rPr>
                          <m:t>𝑐𝑙𝑠</m:t>
                        </m:r>
                      </m:sub>
                    </m:sSub>
                    <m:d>
                      <m:dPr>
                        <m:ctrlPr>
                          <a:rPr lang="it-IT" sz="1600" i="1">
                            <a:latin typeface="Cambria Math" panose="02040503050406030204" pitchFamily="18" charset="0"/>
                            <a:ea typeface="Cambria Math" panose="02040503050406030204" pitchFamily="18" charset="0"/>
                          </a:rPr>
                        </m:ctrlPr>
                      </m:dPr>
                      <m:e>
                        <m:sSubSup>
                          <m:sSubSupPr>
                            <m:ctrlPr>
                              <a:rPr lang="it-IT" sz="1600" i="1" smtClean="0">
                                <a:latin typeface="Cambria Math" panose="02040503050406030204" pitchFamily="18" charset="0"/>
                                <a:ea typeface="Cambria Math" panose="02040503050406030204" pitchFamily="18" charset="0"/>
                              </a:rPr>
                            </m:ctrlPr>
                          </m:sSubSupPr>
                          <m:e>
                            <m:r>
                              <a:rPr lang="it-IT" sz="1600" b="0" i="1" smtClean="0">
                                <a:latin typeface="Cambria Math" panose="02040503050406030204" pitchFamily="18" charset="0"/>
                                <a:ea typeface="Cambria Math" panose="02040503050406030204" pitchFamily="18" charset="0"/>
                              </a:rPr>
                              <m:t>𝑥</m:t>
                            </m:r>
                          </m:e>
                          <m:sub>
                            <m:r>
                              <a:rPr lang="it-IT" sz="1600" b="0" i="1" smtClean="0">
                                <a:latin typeface="Cambria Math" panose="02040503050406030204" pitchFamily="18" charset="0"/>
                                <a:ea typeface="Cambria Math" panose="02040503050406030204" pitchFamily="18" charset="0"/>
                              </a:rPr>
                              <m:t>𝑛</m:t>
                            </m:r>
                          </m:sub>
                          <m:sup>
                            <m:r>
                              <a:rPr lang="it-IT" sz="1600" b="0" i="1" smtClean="0">
                                <a:latin typeface="Cambria Math" panose="02040503050406030204" pitchFamily="18" charset="0"/>
                                <a:ea typeface="Cambria Math" panose="02040503050406030204" pitchFamily="18" charset="0"/>
                              </a:rPr>
                              <m:t>𝑎𝑑𝑣</m:t>
                            </m:r>
                          </m:sup>
                        </m:sSubSup>
                        <m:r>
                          <a:rPr lang="it-IT" sz="1600" i="1">
                            <a:latin typeface="Cambria Math" panose="02040503050406030204" pitchFamily="18" charset="0"/>
                            <a:ea typeface="Cambria Math" panose="02040503050406030204" pitchFamily="18" charset="0"/>
                          </a:rPr>
                          <m:t>, </m:t>
                        </m:r>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𝑦</m:t>
                            </m:r>
                          </m:e>
                          <m:sub>
                            <m:r>
                              <a:rPr lang="it-IT" sz="1600" i="1">
                                <a:latin typeface="Cambria Math" panose="02040503050406030204" pitchFamily="18" charset="0"/>
                                <a:ea typeface="Cambria Math" panose="02040503050406030204" pitchFamily="18" charset="0"/>
                              </a:rPr>
                              <m:t>𝑡𝑟𝑢𝑒</m:t>
                            </m:r>
                          </m:sub>
                        </m:sSub>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𝑥</m:t>
                            </m:r>
                          </m:e>
                        </m:d>
                      </m:e>
                    </m:d>
                  </m:oMath>
                </a14:m>
                <a:r>
                  <a:rPr lang="it-IT" sz="1600" dirty="0"/>
                  <a:t> cost </a:t>
                </a:r>
                <a:r>
                  <a:rPr lang="it-IT" sz="1600" dirty="0" err="1"/>
                  <a:t>function</a:t>
                </a:r>
                <a:r>
                  <a:rPr lang="it-IT" sz="1600" dirty="0"/>
                  <a:t> of the </a:t>
                </a:r>
                <a:r>
                  <a:rPr lang="it-IT" sz="1600" dirty="0" err="1"/>
                  <a:t>classifier</a:t>
                </a:r>
                <a:r>
                  <a:rPr lang="it-IT" sz="1600" dirty="0"/>
                  <a:t>;</a:t>
                </a:r>
              </a:p>
              <a:p>
                <a:pPr marL="285750" indent="-285750" algn="just">
                  <a:buFont typeface="Arial" panose="020B0604020202020204" pitchFamily="34" charset="0"/>
                  <a:buChar char="•"/>
                </a:pP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σ</m:t>
                    </m:r>
                    <m:r>
                      <a:rPr lang="el-GR" sz="1600" i="1" smtClean="0">
                        <a:latin typeface="Cambria Math" panose="02040503050406030204" pitchFamily="18" charset="0"/>
                        <a:ea typeface="Cambria Math" panose="02040503050406030204" pitchFamily="18" charset="0"/>
                      </a:rPr>
                      <m:t>∈[0, 1]</m:t>
                    </m:r>
                  </m:oMath>
                </a14:m>
                <a:r>
                  <a:rPr lang="it-IT" sz="1600" dirty="0"/>
                  <a:t> </a:t>
                </a:r>
                <a:r>
                  <a:rPr lang="it-IT" sz="1600" dirty="0" err="1"/>
                  <a:t>hyperparameter</a:t>
                </a:r>
                <a:r>
                  <a:rPr lang="it-IT" sz="1600" dirty="0"/>
                  <a:t> </a:t>
                </a:r>
                <a:r>
                  <a:rPr lang="it-IT" sz="1600" dirty="0" err="1"/>
                  <a:t>that</a:t>
                </a:r>
                <a:r>
                  <a:rPr lang="it-IT" sz="1600" dirty="0"/>
                  <a:t> works </a:t>
                </a:r>
                <a:r>
                  <a:rPr lang="it-IT" sz="1600" dirty="0" err="1"/>
                  <a:t>as</a:t>
                </a:r>
                <a:r>
                  <a:rPr lang="it-IT" sz="1600" dirty="0"/>
                  <a:t> a </a:t>
                </a:r>
                <a:r>
                  <a:rPr lang="it-IT" sz="1600" dirty="0" err="1"/>
                  <a:t>tradeoff</a:t>
                </a:r>
                <a:r>
                  <a:rPr lang="it-IT" sz="1600" dirty="0"/>
                  <a:t>;</a:t>
                </a:r>
              </a:p>
              <a:p>
                <a:pPr marL="285750" indent="-285750" algn="just">
                  <a:buFont typeface="Arial" panose="020B0604020202020204" pitchFamily="34" charset="0"/>
                  <a:buChar char="•"/>
                </a:pPr>
                <a:r>
                  <a:rPr lang="it-IT" sz="1600" dirty="0"/>
                  <a:t> </a:t>
                </a:r>
                <a14:m>
                  <m:oMath xmlns:m="http://schemas.openxmlformats.org/officeDocument/2006/math">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𝐽</m:t>
                        </m:r>
                      </m:e>
                      <m:sub>
                        <m:r>
                          <a:rPr lang="it-IT" sz="1600" b="0" i="1" smtClean="0">
                            <a:latin typeface="Cambria Math" panose="02040503050406030204" pitchFamily="18" charset="0"/>
                            <a:ea typeface="Cambria Math" panose="02040503050406030204" pitchFamily="18" charset="0"/>
                          </a:rPr>
                          <m:t>𝑑𝑒𝑡</m:t>
                        </m:r>
                      </m:sub>
                    </m:sSub>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𝑥</m:t>
                        </m:r>
                        <m:r>
                          <a:rPr lang="it-IT" sz="1600" i="1">
                            <a:latin typeface="Cambria Math" panose="02040503050406030204" pitchFamily="18" charset="0"/>
                            <a:ea typeface="Cambria Math" panose="02040503050406030204" pitchFamily="18" charset="0"/>
                          </a:rPr>
                          <m:t>, 1</m:t>
                        </m:r>
                      </m:e>
                    </m:d>
                  </m:oMath>
                </a14:m>
                <a:r>
                  <a:rPr lang="it-IT" sz="1600" dirty="0"/>
                  <a:t> cost </a:t>
                </a:r>
                <a:r>
                  <a:rPr lang="it-IT" sz="1600" dirty="0" err="1"/>
                  <a:t>function</a:t>
                </a:r>
                <a:r>
                  <a:rPr lang="it-IT" sz="1600" dirty="0"/>
                  <a:t> of the detector.</a:t>
                </a:r>
              </a:p>
            </p:txBody>
          </p:sp>
        </mc:Choice>
        <mc:Fallback>
          <p:sp>
            <p:nvSpPr>
              <p:cNvPr id="21" name="CasellaDiTesto 20">
                <a:extLst>
                  <a:ext uri="{FF2B5EF4-FFF2-40B4-BE49-F238E27FC236}">
                    <a16:creationId xmlns:a16="http://schemas.microsoft.com/office/drawing/2014/main" id="{CF5826E4-6F13-4030-AE03-78BF8C4AC31D}"/>
                  </a:ext>
                </a:extLst>
              </p:cNvPr>
              <p:cNvSpPr txBox="1">
                <a:spLocks noRot="1" noChangeAspect="1" noMove="1" noResize="1" noEditPoints="1" noAdjustHandles="1" noChangeArrowheads="1" noChangeShapeType="1" noTextEdit="1"/>
              </p:cNvSpPr>
              <p:nvPr/>
            </p:nvSpPr>
            <p:spPr>
              <a:xfrm>
                <a:off x="9294917" y="997546"/>
                <a:ext cx="2865270" cy="2430602"/>
              </a:xfrm>
              <a:prstGeom prst="rect">
                <a:avLst/>
              </a:prstGeom>
              <a:blipFill>
                <a:blip r:embed="rId10"/>
                <a:stretch>
                  <a:fillRect l="-851" t="-754" r="-1064" b="-251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3" name="Segnaposto contenuto 2">
                <a:extLst>
                  <a:ext uri="{FF2B5EF4-FFF2-40B4-BE49-F238E27FC236}">
                    <a16:creationId xmlns:a16="http://schemas.microsoft.com/office/drawing/2014/main" id="{3C7F8D78-265A-4787-89D0-E6B1A0542CCA}"/>
                  </a:ext>
                </a:extLst>
              </p:cNvPr>
              <p:cNvSpPr txBox="1">
                <a:spLocks/>
              </p:cNvSpPr>
              <p:nvPr/>
            </p:nvSpPr>
            <p:spPr>
              <a:xfrm>
                <a:off x="1566168" y="6186881"/>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0</m:t>
                          </m:r>
                        </m:sub>
                        <m:sup>
                          <m:r>
                            <a:rPr lang="it-IT" sz="1600" b="0" i="1" smtClean="0">
                              <a:latin typeface="Cambria Math" panose="02040503050406030204" pitchFamily="18" charset="0"/>
                            </a:rPr>
                            <m:t>𝑎𝑑𝑣</m:t>
                          </m:r>
                        </m:sup>
                      </m:sSubSup>
                      <m:r>
                        <a:rPr lang="it-IT" sz="1600" b="0" i="1" smtClean="0">
                          <a:latin typeface="Cambria Math" panose="02040503050406030204" pitchFamily="18" charset="0"/>
                        </a:rPr>
                        <m:t>=</m:t>
                      </m:r>
                      <m:r>
                        <a:rPr lang="it-IT" sz="1600" b="0" i="1" smtClean="0">
                          <a:latin typeface="Cambria Math" panose="02040503050406030204" pitchFamily="18" charset="0"/>
                        </a:rPr>
                        <m:t>𝑥</m:t>
                      </m:r>
                    </m:oMath>
                  </m:oMathPara>
                </a14:m>
                <a:endParaRPr lang="it-IT" sz="1600" dirty="0"/>
              </a:p>
            </p:txBody>
          </p:sp>
        </mc:Choice>
        <mc:Fallback>
          <p:sp>
            <p:nvSpPr>
              <p:cNvPr id="23" name="Segnaposto contenuto 2">
                <a:extLst>
                  <a:ext uri="{FF2B5EF4-FFF2-40B4-BE49-F238E27FC236}">
                    <a16:creationId xmlns:a16="http://schemas.microsoft.com/office/drawing/2014/main" id="{3C7F8D78-265A-4787-89D0-E6B1A0542CCA}"/>
                  </a:ext>
                </a:extLst>
              </p:cNvPr>
              <p:cNvSpPr txBox="1">
                <a:spLocks noRot="1" noChangeAspect="1" noMove="1" noResize="1" noEditPoints="1" noAdjustHandles="1" noChangeArrowheads="1" noChangeShapeType="1" noTextEdit="1"/>
              </p:cNvSpPr>
              <p:nvPr/>
            </p:nvSpPr>
            <p:spPr>
              <a:xfrm>
                <a:off x="1566168" y="6186881"/>
                <a:ext cx="1239174" cy="380261"/>
              </a:xfrm>
              <a:prstGeom prst="rect">
                <a:avLst/>
              </a:prstGeom>
              <a:blipFill>
                <a:blip r:embed="rId11"/>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4" name="Segnaposto contenuto 2">
                <a:extLst>
                  <a:ext uri="{FF2B5EF4-FFF2-40B4-BE49-F238E27FC236}">
                    <a16:creationId xmlns:a16="http://schemas.microsoft.com/office/drawing/2014/main" id="{4BF3183B-E7BB-4584-AE05-D244ABD26FB8}"/>
                  </a:ext>
                </a:extLst>
              </p:cNvPr>
              <p:cNvSpPr txBox="1">
                <a:spLocks/>
              </p:cNvSpPr>
              <p:nvPr/>
            </p:nvSpPr>
            <p:spPr>
              <a:xfrm>
                <a:off x="2805341" y="6114630"/>
                <a:ext cx="8304321"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𝑛</m:t>
                          </m:r>
                          <m:r>
                            <a:rPr lang="it-IT" sz="1600" b="0" i="1" smtClean="0">
                              <a:latin typeface="Cambria Math" panose="02040503050406030204" pitchFamily="18" charset="0"/>
                            </a:rPr>
                            <m:t>+1</m:t>
                          </m:r>
                        </m:sub>
                        <m:sup>
                          <m:r>
                            <a:rPr lang="it-IT" sz="1600" b="0" i="1" smtClean="0">
                              <a:latin typeface="Cambria Math" panose="02040503050406030204" pitchFamily="18" charset="0"/>
                            </a:rPr>
                            <m:t>𝑎𝑑𝑣</m:t>
                          </m:r>
                        </m:sup>
                      </m:sSubSup>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𝐶𝑙𝑖𝑝</m:t>
                          </m:r>
                        </m:e>
                        <m:sub>
                          <m:r>
                            <a:rPr lang="it-IT" sz="1600" b="0" i="1" smtClean="0">
                              <a:latin typeface="Cambria Math" panose="02040503050406030204" pitchFamily="18" charset="0"/>
                            </a:rPr>
                            <m:t>𝑥</m:t>
                          </m:r>
                        </m:sub>
                        <m:sup>
                          <m:r>
                            <a:rPr lang="it-IT" sz="1600" b="0" i="1" smtClean="0">
                              <a:latin typeface="Cambria Math" panose="02040503050406030204" pitchFamily="18" charset="0"/>
                              <a:ea typeface="Cambria Math" panose="02040503050406030204" pitchFamily="18" charset="0"/>
                            </a:rPr>
                            <m:t>𝜀</m:t>
                          </m:r>
                        </m:sup>
                      </m:sSubSup>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𝑥</m:t>
                          </m:r>
                        </m:e>
                        <m:sub>
                          <m:r>
                            <a:rPr lang="it-IT" sz="1600" b="0" i="1" smtClean="0">
                              <a:latin typeface="Cambria Math" panose="02040503050406030204" pitchFamily="18" charset="0"/>
                            </a:rPr>
                            <m:t>𝑛</m:t>
                          </m:r>
                        </m:sub>
                        <m:sup>
                          <m:r>
                            <a:rPr lang="it-IT" sz="1600" b="0" i="1" smtClean="0">
                              <a:latin typeface="Cambria Math" panose="02040503050406030204" pitchFamily="18" charset="0"/>
                            </a:rPr>
                            <m:t>𝑎𝑑𝑣</m:t>
                          </m:r>
                        </m:sup>
                      </m:sSubSup>
                      <m:r>
                        <a:rPr lang="it-IT" sz="1600" b="0" i="1" smtClean="0">
                          <a:latin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𝛼</m:t>
                      </m:r>
                      <m:d>
                        <m:dPr>
                          <m:ctrlPr>
                            <a:rPr lang="it-IT" sz="1600" b="0" i="1" smtClean="0">
                              <a:latin typeface="Cambria Math" panose="02040503050406030204" pitchFamily="18" charset="0"/>
                              <a:ea typeface="Cambria Math" panose="02040503050406030204" pitchFamily="18" charset="0"/>
                            </a:rPr>
                          </m:ctrlPr>
                        </m:dPr>
                        <m:e>
                          <m:d>
                            <m:dPr>
                              <m:ctrlPr>
                                <a:rPr lang="it-IT" sz="1600" i="1">
                                  <a:latin typeface="Cambria Math" panose="02040503050406030204" pitchFamily="18" charset="0"/>
                                  <a:ea typeface="Cambria Math" panose="02040503050406030204" pitchFamily="18" charset="0"/>
                                </a:rPr>
                              </m:ctrlPr>
                            </m:dPr>
                            <m:e>
                              <m:r>
                                <a:rPr lang="it-IT" sz="1600">
                                  <a:latin typeface="Cambria Math" panose="02040503050406030204" pitchFamily="18" charset="0"/>
                                  <a:ea typeface="Cambria Math" panose="02040503050406030204" pitchFamily="18" charset="0"/>
                                </a:rPr>
                                <m:t>1−</m:t>
                              </m:r>
                              <m:r>
                                <m:rPr>
                                  <m:sty m:val="p"/>
                                </m:rPr>
                                <a:rPr lang="el-GR" sz="1600" i="1">
                                  <a:latin typeface="Cambria Math" panose="02040503050406030204" pitchFamily="18" charset="0"/>
                                  <a:ea typeface="Cambria Math" panose="02040503050406030204" pitchFamily="18" charset="0"/>
                                </a:rPr>
                                <m:t>σ</m:t>
                              </m:r>
                            </m:e>
                          </m:d>
                          <m:sSub>
                            <m:sSubPr>
                              <m:ctrlPr>
                                <a:rPr lang="it-IT" sz="1600" i="1">
                                  <a:latin typeface="Cambria Math" panose="02040503050406030204" pitchFamily="18" charset="0"/>
                                  <a:ea typeface="Cambria Math" panose="02040503050406030204" pitchFamily="18" charset="0"/>
                                </a:rPr>
                              </m:ctrlPr>
                            </m:sSubPr>
                            <m:e>
                              <m:r>
                                <m:rPr>
                                  <m:sty m:val="p"/>
                                </m:rPr>
                                <a:rPr lang="it-IT" sz="1600" b="0" i="0" smtClean="0">
                                  <a:latin typeface="Cambria Math" panose="02040503050406030204" pitchFamily="18" charset="0"/>
                                  <a:ea typeface="Cambria Math" panose="02040503050406030204" pitchFamily="18" charset="0"/>
                                </a:rPr>
                                <m:t>sgn</m:t>
                              </m:r>
                              <m:r>
                                <a:rPr lang="it-IT" sz="1600" b="0" i="1" smtClean="0">
                                  <a:latin typeface="Cambria Math" panose="02040503050406030204" pitchFamily="18" charset="0"/>
                                  <a:ea typeface="Cambria Math" panose="02040503050406030204" pitchFamily="18" charset="0"/>
                                </a:rPr>
                                <m:t>⁡(</m:t>
                              </m:r>
                              <m:sSub>
                                <m:sSubPr>
                                  <m:ctrlPr>
                                    <a:rPr lang="it-IT" sz="1600" b="0" i="1" smtClean="0">
                                      <a:latin typeface="Cambria Math" panose="02040503050406030204" pitchFamily="18" charset="0"/>
                                      <a:ea typeface="Cambria Math" panose="02040503050406030204" pitchFamily="18" charset="0"/>
                                    </a:rPr>
                                  </m:ctrlPr>
                                </m:sSubPr>
                                <m:e>
                                  <m:r>
                                    <m:rPr>
                                      <m:sty m:val="p"/>
                                    </m:rPr>
                                    <a:rPr lang="it-IT" sz="1600" b="0" i="1" smtClean="0">
                                      <a:latin typeface="Cambria Math" panose="02040503050406030204" pitchFamily="18" charset="0"/>
                                      <a:ea typeface="Cambria Math" panose="02040503050406030204" pitchFamily="18" charset="0"/>
                                    </a:rPr>
                                    <m:t>∇</m:t>
                                  </m:r>
                                </m:e>
                                <m:sub>
                                  <m:r>
                                    <a:rPr lang="it-IT" sz="1600" b="0" i="1" smtClean="0">
                                      <a:latin typeface="Cambria Math" panose="02040503050406030204" pitchFamily="18" charset="0"/>
                                      <a:ea typeface="Cambria Math" panose="02040503050406030204" pitchFamily="18" charset="0"/>
                                    </a:rPr>
                                    <m:t>𝑥</m:t>
                                  </m:r>
                                </m:sub>
                              </m:sSub>
                              <m:r>
                                <a:rPr lang="it-IT" sz="1600" i="1">
                                  <a:latin typeface="Cambria Math" panose="02040503050406030204" pitchFamily="18" charset="0"/>
                                  <a:ea typeface="Cambria Math" panose="02040503050406030204" pitchFamily="18" charset="0"/>
                                </a:rPr>
                                <m:t>𝐽</m:t>
                              </m:r>
                            </m:e>
                            <m:sub>
                              <m:r>
                                <a:rPr lang="it-IT" sz="1600" i="1">
                                  <a:latin typeface="Cambria Math" panose="02040503050406030204" pitchFamily="18" charset="0"/>
                                  <a:ea typeface="Cambria Math" panose="02040503050406030204" pitchFamily="18" charset="0"/>
                                </a:rPr>
                                <m:t>𝑐𝑙𝑠</m:t>
                              </m:r>
                            </m:sub>
                          </m:sSub>
                          <m:d>
                            <m:dPr>
                              <m:ctrlPr>
                                <a:rPr lang="it-IT" sz="1600" i="1">
                                  <a:latin typeface="Cambria Math" panose="02040503050406030204" pitchFamily="18" charset="0"/>
                                  <a:ea typeface="Cambria Math" panose="02040503050406030204" pitchFamily="18" charset="0"/>
                                </a:rPr>
                              </m:ctrlPr>
                            </m:dPr>
                            <m:e>
                              <m:sSubSup>
                                <m:sSubSupPr>
                                  <m:ctrlPr>
                                    <a:rPr lang="it-IT" sz="1600" i="1" smtClean="0">
                                      <a:latin typeface="Cambria Math" panose="02040503050406030204" pitchFamily="18" charset="0"/>
                                      <a:ea typeface="Cambria Math" panose="02040503050406030204" pitchFamily="18" charset="0"/>
                                    </a:rPr>
                                  </m:ctrlPr>
                                </m:sSubSupPr>
                                <m:e>
                                  <m:r>
                                    <a:rPr lang="it-IT" sz="1600" b="0" i="1" smtClean="0">
                                      <a:latin typeface="Cambria Math" panose="02040503050406030204" pitchFamily="18" charset="0"/>
                                      <a:ea typeface="Cambria Math" panose="02040503050406030204" pitchFamily="18" charset="0"/>
                                    </a:rPr>
                                    <m:t>𝑥</m:t>
                                  </m:r>
                                </m:e>
                                <m:sub>
                                  <m:r>
                                    <a:rPr lang="it-IT" sz="1600" b="0" i="1" smtClean="0">
                                      <a:latin typeface="Cambria Math" panose="02040503050406030204" pitchFamily="18" charset="0"/>
                                      <a:ea typeface="Cambria Math" panose="02040503050406030204" pitchFamily="18" charset="0"/>
                                    </a:rPr>
                                    <m:t>𝑛</m:t>
                                  </m:r>
                                </m:sub>
                                <m:sup>
                                  <m:r>
                                    <a:rPr lang="it-IT" sz="1600" b="0" i="1" smtClean="0">
                                      <a:latin typeface="Cambria Math" panose="02040503050406030204" pitchFamily="18" charset="0"/>
                                      <a:ea typeface="Cambria Math" panose="02040503050406030204" pitchFamily="18" charset="0"/>
                                    </a:rPr>
                                    <m:t>𝑎𝑑𝑣</m:t>
                                  </m:r>
                                </m:sup>
                              </m:sSubSup>
                              <m:r>
                                <a:rPr lang="it-IT" sz="1600" i="1">
                                  <a:latin typeface="Cambria Math" panose="02040503050406030204" pitchFamily="18" charset="0"/>
                                  <a:ea typeface="Cambria Math" panose="02040503050406030204" pitchFamily="18" charset="0"/>
                                </a:rPr>
                                <m:t>, </m:t>
                              </m:r>
                              <m:sSub>
                                <m:sSubPr>
                                  <m:ctrlPr>
                                    <a:rPr lang="it-IT" sz="1600" i="1">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𝑦</m:t>
                                  </m:r>
                                </m:e>
                                <m:sub>
                                  <m:r>
                                    <a:rPr lang="it-IT" sz="1600" i="1">
                                      <a:latin typeface="Cambria Math" panose="02040503050406030204" pitchFamily="18" charset="0"/>
                                      <a:ea typeface="Cambria Math" panose="02040503050406030204" pitchFamily="18" charset="0"/>
                                    </a:rPr>
                                    <m:t>𝑡𝑟𝑢𝑒</m:t>
                                  </m:r>
                                </m:sub>
                              </m:sSub>
                              <m:d>
                                <m:dPr>
                                  <m:ctrlPr>
                                    <a:rPr lang="it-IT" sz="1600" i="1">
                                      <a:latin typeface="Cambria Math" panose="02040503050406030204" pitchFamily="18" charset="0"/>
                                      <a:ea typeface="Cambria Math" panose="02040503050406030204" pitchFamily="18" charset="0"/>
                                    </a:rPr>
                                  </m:ctrlPr>
                                </m:dPr>
                                <m:e>
                                  <m:r>
                                    <a:rPr lang="it-IT" sz="1600" i="1">
                                      <a:latin typeface="Cambria Math" panose="02040503050406030204" pitchFamily="18" charset="0"/>
                                      <a:ea typeface="Cambria Math" panose="02040503050406030204" pitchFamily="18" charset="0"/>
                                    </a:rPr>
                                    <m:t>𝑥</m:t>
                                  </m:r>
                                </m:e>
                              </m:d>
                            </m:e>
                          </m:d>
                        </m:e>
                      </m:d>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𝜎</m:t>
                      </m:r>
                      <m:func>
                        <m:funcPr>
                          <m:ctrlPr>
                            <a:rPr lang="it-IT" sz="1600" b="0" i="1" smtClean="0">
                              <a:latin typeface="Cambria Math" panose="02040503050406030204" pitchFamily="18" charset="0"/>
                              <a:ea typeface="Cambria Math" panose="02040503050406030204" pitchFamily="18" charset="0"/>
                            </a:rPr>
                          </m:ctrlPr>
                        </m:funcPr>
                        <m:fName>
                          <m:r>
                            <m:rPr>
                              <m:sty m:val="p"/>
                            </m:rPr>
                            <a:rPr lang="it-IT" sz="1600" b="0" i="0" smtClean="0">
                              <a:latin typeface="Cambria Math" panose="02040503050406030204" pitchFamily="18" charset="0"/>
                              <a:ea typeface="Cambria Math" panose="02040503050406030204" pitchFamily="18" charset="0"/>
                            </a:rPr>
                            <m:t>sgn</m:t>
                          </m:r>
                        </m:fName>
                        <m:e>
                          <m:d>
                            <m:dPr>
                              <m:ctrlPr>
                                <a:rPr lang="it-IT" sz="1600" b="0" i="1" smtClean="0">
                                  <a:latin typeface="Cambria Math" panose="02040503050406030204" pitchFamily="18" charset="0"/>
                                  <a:ea typeface="Cambria Math" panose="02040503050406030204" pitchFamily="18" charset="0"/>
                                </a:rPr>
                              </m:ctrlPr>
                            </m:dPr>
                            <m:e>
                              <m:sSub>
                                <m:sSubPr>
                                  <m:ctrlPr>
                                    <a:rPr lang="it-IT" sz="1600" i="1">
                                      <a:latin typeface="Cambria Math" panose="02040503050406030204" pitchFamily="18" charset="0"/>
                                      <a:ea typeface="Cambria Math" panose="02040503050406030204" pitchFamily="18" charset="0"/>
                                    </a:rPr>
                                  </m:ctrlPr>
                                </m:sSubPr>
                                <m:e>
                                  <m:sSub>
                                    <m:sSubPr>
                                      <m:ctrlPr>
                                        <a:rPr lang="it-IT" sz="1600" i="1" smtClean="0">
                                          <a:latin typeface="Cambria Math" panose="02040503050406030204" pitchFamily="18" charset="0"/>
                                          <a:ea typeface="Cambria Math" panose="02040503050406030204" pitchFamily="18" charset="0"/>
                                        </a:rPr>
                                      </m:ctrlPr>
                                    </m:sSubPr>
                                    <m:e>
                                      <m:r>
                                        <m:rPr>
                                          <m:sty m:val="p"/>
                                        </m:rPr>
                                        <a:rPr lang="it-IT" sz="1600" i="1" smtClean="0">
                                          <a:latin typeface="Cambria Math" panose="02040503050406030204" pitchFamily="18" charset="0"/>
                                          <a:ea typeface="Cambria Math" panose="02040503050406030204" pitchFamily="18" charset="0"/>
                                        </a:rPr>
                                        <m:t>∇</m:t>
                                      </m:r>
                                    </m:e>
                                    <m:sub>
                                      <m:r>
                                        <a:rPr lang="it-IT" sz="1600" b="0" i="1" smtClean="0">
                                          <a:latin typeface="Cambria Math" panose="02040503050406030204" pitchFamily="18" charset="0"/>
                                          <a:ea typeface="Cambria Math" panose="02040503050406030204" pitchFamily="18" charset="0"/>
                                        </a:rPr>
                                        <m:t>𝑥</m:t>
                                      </m:r>
                                    </m:sub>
                                  </m:sSub>
                                  <m:r>
                                    <a:rPr lang="it-IT" sz="1600" i="1">
                                      <a:latin typeface="Cambria Math" panose="02040503050406030204" pitchFamily="18" charset="0"/>
                                      <a:ea typeface="Cambria Math" panose="02040503050406030204" pitchFamily="18" charset="0"/>
                                    </a:rPr>
                                    <m:t>𝐽</m:t>
                                  </m:r>
                                </m:e>
                                <m:sub>
                                  <m:r>
                                    <a:rPr lang="it-IT" sz="1600" i="1">
                                      <a:latin typeface="Cambria Math" panose="02040503050406030204" pitchFamily="18" charset="0"/>
                                      <a:ea typeface="Cambria Math" panose="02040503050406030204" pitchFamily="18" charset="0"/>
                                    </a:rPr>
                                    <m:t>𝑑𝑒𝑡</m:t>
                                  </m:r>
                                </m:sub>
                              </m:sSub>
                              <m:d>
                                <m:dPr>
                                  <m:ctrlPr>
                                    <a:rPr lang="it-IT" sz="1600" i="1">
                                      <a:latin typeface="Cambria Math" panose="02040503050406030204" pitchFamily="18" charset="0"/>
                                      <a:ea typeface="Cambria Math" panose="02040503050406030204" pitchFamily="18" charset="0"/>
                                    </a:rPr>
                                  </m:ctrlPr>
                                </m:dPr>
                                <m:e>
                                  <m:sSubSup>
                                    <m:sSubSupPr>
                                      <m:ctrlPr>
                                        <a:rPr lang="it-IT" sz="1600" i="1" smtClean="0">
                                          <a:latin typeface="Cambria Math" panose="02040503050406030204" pitchFamily="18" charset="0"/>
                                          <a:ea typeface="Cambria Math" panose="02040503050406030204" pitchFamily="18" charset="0"/>
                                        </a:rPr>
                                      </m:ctrlPr>
                                    </m:sSubSupPr>
                                    <m:e>
                                      <m:r>
                                        <a:rPr lang="it-IT" sz="1600" b="0" i="1" smtClean="0">
                                          <a:latin typeface="Cambria Math" panose="02040503050406030204" pitchFamily="18" charset="0"/>
                                          <a:ea typeface="Cambria Math" panose="02040503050406030204" pitchFamily="18" charset="0"/>
                                        </a:rPr>
                                        <m:t>𝑥</m:t>
                                      </m:r>
                                    </m:e>
                                    <m:sub>
                                      <m:r>
                                        <a:rPr lang="it-IT" sz="1600" b="0" i="1" smtClean="0">
                                          <a:latin typeface="Cambria Math" panose="02040503050406030204" pitchFamily="18" charset="0"/>
                                          <a:ea typeface="Cambria Math" panose="02040503050406030204" pitchFamily="18" charset="0"/>
                                        </a:rPr>
                                        <m:t>𝑛</m:t>
                                      </m:r>
                                    </m:sub>
                                    <m:sup>
                                      <m:r>
                                        <a:rPr lang="it-IT" sz="1600" b="0" i="1" smtClean="0">
                                          <a:latin typeface="Cambria Math" panose="02040503050406030204" pitchFamily="18" charset="0"/>
                                          <a:ea typeface="Cambria Math" panose="02040503050406030204" pitchFamily="18" charset="0"/>
                                        </a:rPr>
                                        <m:t>𝑎𝑑𝑣</m:t>
                                      </m:r>
                                    </m:sup>
                                  </m:sSubSup>
                                  <m:r>
                                    <a:rPr lang="it-IT" sz="1600" i="1">
                                      <a:latin typeface="Cambria Math" panose="02040503050406030204" pitchFamily="18" charset="0"/>
                                      <a:ea typeface="Cambria Math" panose="02040503050406030204" pitchFamily="18" charset="0"/>
                                    </a:rPr>
                                    <m:t>, 1</m:t>
                                  </m:r>
                                </m:e>
                              </m:d>
                            </m:e>
                          </m:d>
                        </m:e>
                      </m:func>
                      <m:r>
                        <a:rPr lang="it-IT" sz="1600" b="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rPr>
                        <m:t>}</m:t>
                      </m:r>
                    </m:oMath>
                  </m:oMathPara>
                </a14:m>
                <a:endParaRPr lang="it-IT" sz="1600" dirty="0"/>
              </a:p>
            </p:txBody>
          </p:sp>
        </mc:Choice>
        <mc:Fallback>
          <p:sp>
            <p:nvSpPr>
              <p:cNvPr id="24" name="Segnaposto contenuto 2">
                <a:extLst>
                  <a:ext uri="{FF2B5EF4-FFF2-40B4-BE49-F238E27FC236}">
                    <a16:creationId xmlns:a16="http://schemas.microsoft.com/office/drawing/2014/main" id="{4BF3183B-E7BB-4584-AE05-D244ABD26FB8}"/>
                  </a:ext>
                </a:extLst>
              </p:cNvPr>
              <p:cNvSpPr txBox="1">
                <a:spLocks noRot="1" noChangeAspect="1" noMove="1" noResize="1" noEditPoints="1" noAdjustHandles="1" noChangeArrowheads="1" noChangeShapeType="1" noTextEdit="1"/>
              </p:cNvSpPr>
              <p:nvPr/>
            </p:nvSpPr>
            <p:spPr>
              <a:xfrm>
                <a:off x="2805341" y="6114630"/>
                <a:ext cx="8304321" cy="380261"/>
              </a:xfrm>
              <a:prstGeom prst="rect">
                <a:avLst/>
              </a:prstGeom>
              <a:blipFill>
                <a:blip r:embed="rId12"/>
                <a:stretch>
                  <a:fillRect b="-19355"/>
                </a:stretch>
              </a:blipFill>
            </p:spPr>
            <p:txBody>
              <a:bodyPr/>
              <a:lstStyle/>
              <a:p>
                <a:r>
                  <a:rPr lang="it-IT">
                    <a:noFill/>
                  </a:rPr>
                  <a:t> </a:t>
                </a:r>
              </a:p>
            </p:txBody>
          </p:sp>
        </mc:Fallback>
      </mc:AlternateContent>
      <p:sp>
        <p:nvSpPr>
          <p:cNvPr id="25" name="CasellaDiTesto 24">
            <a:extLst>
              <a:ext uri="{FF2B5EF4-FFF2-40B4-BE49-F238E27FC236}">
                <a16:creationId xmlns:a16="http://schemas.microsoft.com/office/drawing/2014/main" id="{3533F5BC-AF65-41BA-9A07-65F3BB156C8C}"/>
              </a:ext>
            </a:extLst>
          </p:cNvPr>
          <p:cNvSpPr txBox="1"/>
          <p:nvPr/>
        </p:nvSpPr>
        <p:spPr>
          <a:xfrm>
            <a:off x="838197" y="5735015"/>
            <a:ext cx="1864311" cy="338554"/>
          </a:xfrm>
          <a:prstGeom prst="rect">
            <a:avLst/>
          </a:prstGeom>
          <a:noFill/>
        </p:spPr>
        <p:txBody>
          <a:bodyPr wrap="square" rtlCol="0">
            <a:spAutoFit/>
          </a:bodyPr>
          <a:lstStyle/>
          <a:p>
            <a:r>
              <a:rPr lang="it-IT" sz="1600" b="1" dirty="0"/>
              <a:t>Dynamic </a:t>
            </a:r>
            <a:r>
              <a:rPr lang="it-IT" sz="1600" b="1" dirty="0" err="1"/>
              <a:t>attack</a:t>
            </a:r>
            <a:r>
              <a:rPr lang="it-IT" sz="1600" b="1" dirty="0"/>
              <a:t>:</a:t>
            </a:r>
          </a:p>
        </p:txBody>
      </p:sp>
      <p:sp>
        <p:nvSpPr>
          <p:cNvPr id="26" name="CasellaDiTesto 25">
            <a:extLst>
              <a:ext uri="{FF2B5EF4-FFF2-40B4-BE49-F238E27FC236}">
                <a16:creationId xmlns:a16="http://schemas.microsoft.com/office/drawing/2014/main" id="{B9DAB5F8-7427-4AED-8CEE-EC3D2F6FA33E}"/>
              </a:ext>
            </a:extLst>
          </p:cNvPr>
          <p:cNvSpPr txBox="1"/>
          <p:nvPr/>
        </p:nvSpPr>
        <p:spPr>
          <a:xfrm>
            <a:off x="838195" y="4643470"/>
            <a:ext cx="10679837" cy="830997"/>
          </a:xfrm>
          <a:prstGeom prst="rect">
            <a:avLst/>
          </a:prstGeom>
          <a:noFill/>
        </p:spPr>
        <p:txBody>
          <a:bodyPr wrap="square" rtlCol="0">
            <a:spAutoFit/>
          </a:bodyPr>
          <a:lstStyle/>
          <a:p>
            <a:pPr algn="just"/>
            <a:r>
              <a:rPr lang="en-US" sz="1600" i="1" dirty="0"/>
              <a:t>“In the worst case, an adversary might not only have access to the classification network and its gradient </a:t>
            </a:r>
            <a:r>
              <a:rPr lang="en-US" sz="1600" b="1" i="1" dirty="0"/>
              <a:t>but also to the adversary detector and its gradient</a:t>
            </a:r>
            <a:r>
              <a:rPr lang="en-US" sz="1600" i="1" dirty="0"/>
              <a:t>. In this case, the adversary might potentially generate inputs to the network that fool both the classifier (i.e., </a:t>
            </a:r>
            <a:r>
              <a:rPr lang="en-US" sz="1600" b="1" i="1" dirty="0"/>
              <a:t>get classified wrongly</a:t>
            </a:r>
            <a:r>
              <a:rPr lang="en-US" sz="1600" i="1" dirty="0"/>
              <a:t>) and fool the detector (i.e., </a:t>
            </a:r>
            <a:r>
              <a:rPr lang="en-US" sz="1600" b="1" i="1" dirty="0"/>
              <a:t>look innocuous</a:t>
            </a:r>
            <a:r>
              <a:rPr lang="en-US" sz="1600" i="1" dirty="0"/>
              <a:t>).”</a:t>
            </a:r>
            <a:endParaRPr lang="it-IT" sz="1600" i="1" dirty="0"/>
          </a:p>
        </p:txBody>
      </p:sp>
    </p:spTree>
    <p:extLst>
      <p:ext uri="{BB962C8B-B14F-4D97-AF65-F5344CB8AC3E}">
        <p14:creationId xmlns:p14="http://schemas.microsoft.com/office/powerpoint/2010/main" val="388579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ABEE4-52A6-41F2-ABF2-74AC48562F2A}"/>
              </a:ext>
            </a:extLst>
          </p:cNvPr>
          <p:cNvSpPr>
            <a:spLocks noGrp="1"/>
          </p:cNvSpPr>
          <p:nvPr>
            <p:ph type="title"/>
          </p:nvPr>
        </p:nvSpPr>
        <p:spPr>
          <a:xfrm>
            <a:off x="312000" y="1"/>
            <a:ext cx="11880000" cy="1020932"/>
          </a:xfrm>
        </p:spPr>
        <p:txBody>
          <a:bodyPr>
            <a:normAutofit/>
          </a:bodyPr>
          <a:lstStyle/>
          <a:p>
            <a:r>
              <a:rPr lang="it-IT" b="1" dirty="0"/>
              <a:t>Training and test with Cifar-10</a:t>
            </a:r>
          </a:p>
        </p:txBody>
      </p:sp>
      <p:sp>
        <p:nvSpPr>
          <p:cNvPr id="9" name="CasellaDiTesto 8">
            <a:extLst>
              <a:ext uri="{FF2B5EF4-FFF2-40B4-BE49-F238E27FC236}">
                <a16:creationId xmlns:a16="http://schemas.microsoft.com/office/drawing/2014/main" id="{4DBE8B7D-7483-4ED5-BF72-E1FF4246A5A2}"/>
              </a:ext>
            </a:extLst>
          </p:cNvPr>
          <p:cNvSpPr txBox="1"/>
          <p:nvPr/>
        </p:nvSpPr>
        <p:spPr>
          <a:xfrm>
            <a:off x="838200" y="1020933"/>
            <a:ext cx="4665955" cy="2369880"/>
          </a:xfrm>
          <a:prstGeom prst="rect">
            <a:avLst/>
          </a:prstGeom>
          <a:noFill/>
        </p:spPr>
        <p:txBody>
          <a:bodyPr wrap="square" rtlCol="0">
            <a:spAutoFit/>
          </a:bodyPr>
          <a:lstStyle/>
          <a:p>
            <a:pPr algn="just"/>
            <a:r>
              <a:rPr lang="it-IT" sz="2000" b="1" i="1" dirty="0" err="1"/>
              <a:t>Classifier</a:t>
            </a:r>
            <a:r>
              <a:rPr lang="it-IT" sz="2000" b="1" i="1" dirty="0"/>
              <a:t>:</a:t>
            </a:r>
          </a:p>
          <a:p>
            <a:pPr marL="285750" indent="-285750" algn="just">
              <a:buFont typeface="Arial" panose="020B0604020202020204" pitchFamily="34" charset="0"/>
              <a:buChar char="•"/>
            </a:pPr>
            <a:r>
              <a:rPr lang="it-IT" sz="1600" b="1" dirty="0" err="1"/>
              <a:t>Epochs</a:t>
            </a:r>
            <a:r>
              <a:rPr lang="it-IT" sz="1600" b="1" dirty="0"/>
              <a:t>:</a:t>
            </a:r>
            <a:r>
              <a:rPr lang="it-IT" sz="1600" dirty="0"/>
              <a:t> 100;</a:t>
            </a:r>
          </a:p>
          <a:p>
            <a:pPr marL="285750" indent="-285750" algn="just">
              <a:buFont typeface="Arial" panose="020B0604020202020204" pitchFamily="34" charset="0"/>
              <a:buChar char="•"/>
            </a:pPr>
            <a:r>
              <a:rPr lang="it-IT" sz="1600" b="1" dirty="0" err="1"/>
              <a:t>Momentum</a:t>
            </a:r>
            <a:r>
              <a:rPr lang="it-IT" sz="1600" b="1" dirty="0"/>
              <a:t>: </a:t>
            </a:r>
            <a:r>
              <a:rPr lang="it-IT" sz="1600" dirty="0"/>
              <a:t>0.9 (</a:t>
            </a:r>
            <a:r>
              <a:rPr lang="it-IT" sz="1600" dirty="0" err="1"/>
              <a:t>starting</a:t>
            </a:r>
            <a:r>
              <a:rPr lang="it-IT" sz="1600" dirty="0"/>
              <a:t>);</a:t>
            </a:r>
          </a:p>
          <a:p>
            <a:pPr marL="285750" indent="-285750" algn="just">
              <a:buFont typeface="Arial" panose="020B0604020202020204" pitchFamily="34" charset="0"/>
              <a:buChar char="•"/>
            </a:pPr>
            <a:r>
              <a:rPr lang="it-IT" sz="1600" b="1" dirty="0"/>
              <a:t>Learning rate: </a:t>
            </a:r>
            <a:r>
              <a:rPr lang="it-IT" sz="1600" dirty="0"/>
              <a:t>0.1, 0.01 (after 41 </a:t>
            </a:r>
            <a:r>
              <a:rPr lang="it-IT" sz="1600" dirty="0" err="1"/>
              <a:t>epochs</a:t>
            </a:r>
            <a:r>
              <a:rPr lang="it-IT" sz="1600" dirty="0"/>
              <a:t>), 0.001 (after 61 </a:t>
            </a:r>
            <a:r>
              <a:rPr lang="it-IT" sz="1600" dirty="0" err="1"/>
              <a:t>epochs</a:t>
            </a:r>
            <a:r>
              <a:rPr lang="it-IT" sz="1600" dirty="0"/>
              <a:t>);</a:t>
            </a:r>
          </a:p>
          <a:p>
            <a:pPr marL="285750" indent="-285750" algn="just">
              <a:buFont typeface="Arial" panose="020B0604020202020204" pitchFamily="34" charset="0"/>
              <a:buChar char="•"/>
            </a:pPr>
            <a:r>
              <a:rPr lang="it-IT" sz="1600" dirty="0" err="1"/>
              <a:t>Uses</a:t>
            </a:r>
            <a:r>
              <a:rPr lang="it-IT" sz="1600" dirty="0"/>
              <a:t> </a:t>
            </a:r>
            <a:r>
              <a:rPr lang="it-IT" sz="1600" b="1" dirty="0" err="1"/>
              <a:t>stochastic</a:t>
            </a:r>
            <a:r>
              <a:rPr lang="it-IT" sz="1600" b="1" dirty="0"/>
              <a:t> </a:t>
            </a:r>
            <a:r>
              <a:rPr lang="it-IT" sz="1600" b="1" dirty="0" err="1"/>
              <a:t>gradient</a:t>
            </a:r>
            <a:r>
              <a:rPr lang="it-IT" sz="1600" b="1" dirty="0"/>
              <a:t> </a:t>
            </a:r>
            <a:r>
              <a:rPr lang="it-IT" sz="1600" b="1" dirty="0" err="1"/>
              <a:t>descent</a:t>
            </a:r>
            <a:r>
              <a:rPr lang="it-IT" sz="1600" dirty="0"/>
              <a:t>;</a:t>
            </a:r>
          </a:p>
          <a:p>
            <a:pPr marL="285750" indent="-285750" algn="just">
              <a:buFont typeface="Arial" panose="020B0604020202020204" pitchFamily="34" charset="0"/>
              <a:buChar char="•"/>
            </a:pPr>
            <a:r>
              <a:rPr lang="it-IT" sz="1600" dirty="0"/>
              <a:t>Network </a:t>
            </a:r>
            <a:r>
              <a:rPr lang="it-IT" sz="1600" b="1" dirty="0"/>
              <a:t>performance are </a:t>
            </a:r>
            <a:r>
              <a:rPr lang="it-IT" sz="1600" b="1" dirty="0" err="1"/>
              <a:t>evaluated</a:t>
            </a:r>
            <a:r>
              <a:rPr lang="it-IT" sz="1600" b="1" dirty="0"/>
              <a:t> after </a:t>
            </a:r>
            <a:r>
              <a:rPr lang="it-IT" sz="1600" b="1" dirty="0" err="1"/>
              <a:t>each</a:t>
            </a:r>
            <a:r>
              <a:rPr lang="it-IT" sz="1600" b="1" dirty="0"/>
              <a:t> </a:t>
            </a:r>
            <a:r>
              <a:rPr lang="it-IT" sz="1600" b="1" dirty="0" err="1"/>
              <a:t>epoch</a:t>
            </a:r>
            <a:r>
              <a:rPr lang="it-IT" sz="1600" b="1" dirty="0"/>
              <a:t> </a:t>
            </a:r>
            <a:r>
              <a:rPr lang="it-IT" sz="1600" dirty="0"/>
              <a:t>on the </a:t>
            </a:r>
            <a:r>
              <a:rPr lang="it-IT" sz="1600" dirty="0" err="1"/>
              <a:t>validation</a:t>
            </a:r>
            <a:r>
              <a:rPr lang="it-IT" sz="1600" dirty="0"/>
              <a:t> data.</a:t>
            </a:r>
          </a:p>
          <a:p>
            <a:pPr algn="just"/>
            <a:endParaRPr lang="it-IT" sz="1600" dirty="0"/>
          </a:p>
        </p:txBody>
      </p:sp>
      <p:pic>
        <p:nvPicPr>
          <p:cNvPr id="13" name="Immagine 12">
            <a:extLst>
              <a:ext uri="{FF2B5EF4-FFF2-40B4-BE49-F238E27FC236}">
                <a16:creationId xmlns:a16="http://schemas.microsoft.com/office/drawing/2014/main" id="{FB22962A-1A81-4479-B31E-D44195E85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55" y="1716226"/>
            <a:ext cx="5849645" cy="951524"/>
          </a:xfrm>
          <a:prstGeom prst="rect">
            <a:avLst/>
          </a:prstGeom>
        </p:spPr>
      </p:pic>
      <p:sp>
        <p:nvSpPr>
          <p:cNvPr id="14" name="CasellaDiTesto 13">
            <a:extLst>
              <a:ext uri="{FF2B5EF4-FFF2-40B4-BE49-F238E27FC236}">
                <a16:creationId xmlns:a16="http://schemas.microsoft.com/office/drawing/2014/main" id="{1F21FE12-EE45-4E8C-BCA1-3FC2FA67653B}"/>
              </a:ext>
            </a:extLst>
          </p:cNvPr>
          <p:cNvSpPr txBox="1"/>
          <p:nvPr/>
        </p:nvSpPr>
        <p:spPr>
          <a:xfrm>
            <a:off x="5868140" y="2667750"/>
            <a:ext cx="4998128" cy="400110"/>
          </a:xfrm>
          <a:prstGeom prst="rect">
            <a:avLst/>
          </a:prstGeom>
          <a:noFill/>
        </p:spPr>
        <p:txBody>
          <a:bodyPr wrap="square" rtlCol="0">
            <a:spAutoFit/>
          </a:bodyPr>
          <a:lstStyle/>
          <a:p>
            <a:pPr algn="ctr"/>
            <a:r>
              <a:rPr lang="it-IT" sz="2000" b="1" i="1" dirty="0" err="1"/>
              <a:t>Accuracy</a:t>
            </a:r>
            <a:r>
              <a:rPr lang="it-IT" sz="2000" b="1" i="1" dirty="0"/>
              <a:t> on test set: 91,3%</a:t>
            </a:r>
          </a:p>
        </p:txBody>
      </p:sp>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6798C1A8-AB23-4414-87FD-8890C9ECF493}"/>
                  </a:ext>
                </a:extLst>
              </p:cNvPr>
              <p:cNvSpPr txBox="1"/>
              <p:nvPr/>
            </p:nvSpPr>
            <p:spPr>
              <a:xfrm>
                <a:off x="838199" y="4091172"/>
                <a:ext cx="4665955" cy="2616101"/>
              </a:xfrm>
              <a:prstGeom prst="rect">
                <a:avLst/>
              </a:prstGeom>
              <a:noFill/>
            </p:spPr>
            <p:txBody>
              <a:bodyPr wrap="square" rtlCol="0">
                <a:spAutoFit/>
              </a:bodyPr>
              <a:lstStyle/>
              <a:p>
                <a:pPr algn="just"/>
                <a:r>
                  <a:rPr lang="it-IT" sz="2000" b="1" i="1" dirty="0"/>
                  <a:t>Detector:</a:t>
                </a:r>
              </a:p>
              <a:p>
                <a:pPr marL="285750" indent="-285750" algn="just">
                  <a:buFont typeface="Arial" panose="020B0604020202020204" pitchFamily="34" charset="0"/>
                  <a:buChar char="•"/>
                </a:pPr>
                <a:r>
                  <a:rPr lang="it-IT" sz="1600" b="1" dirty="0" err="1"/>
                  <a:t>Epochs</a:t>
                </a:r>
                <a:r>
                  <a:rPr lang="it-IT" sz="1600" b="1" dirty="0"/>
                  <a:t>:</a:t>
                </a:r>
                <a:r>
                  <a:rPr lang="it-IT" sz="1600" dirty="0"/>
                  <a:t> 20;</a:t>
                </a:r>
              </a:p>
              <a:p>
                <a:pPr marL="285750" indent="-285750" algn="just">
                  <a:buFont typeface="Arial" panose="020B0604020202020204" pitchFamily="34" charset="0"/>
                  <a:buChar char="•"/>
                </a:pPr>
                <a:r>
                  <a:rPr lang="it-IT" sz="1600" b="1" dirty="0" err="1"/>
                  <a:t>Optimizer</a:t>
                </a:r>
                <a:r>
                  <a:rPr lang="it-IT" sz="1600" b="1" dirty="0"/>
                  <a:t>:</a:t>
                </a:r>
                <a:r>
                  <a:rPr lang="it-IT" sz="1600" dirty="0"/>
                  <a:t> Adam;</a:t>
                </a:r>
              </a:p>
              <a:p>
                <a:pPr marL="285750" indent="-285750" algn="just">
                  <a:buFont typeface="Arial" panose="020B0604020202020204" pitchFamily="34" charset="0"/>
                  <a:buChar char="•"/>
                </a:pPr>
                <a:r>
                  <a:rPr lang="it-IT" sz="1600" b="1" dirty="0"/>
                  <a:t>Learning rate: </a:t>
                </a:r>
                <a:r>
                  <a:rPr lang="it-IT" sz="1600" dirty="0"/>
                  <a:t>0.0001;</a:t>
                </a:r>
              </a:p>
              <a:p>
                <a:pPr marL="285750" indent="-285750" algn="just">
                  <a:buFont typeface="Arial" panose="020B0604020202020204" pitchFamily="34" charset="0"/>
                  <a:buChar char="•"/>
                </a:pPr>
                <a:r>
                  <a:rPr lang="en-US" sz="1600" dirty="0"/>
                  <a:t>β1 = 0.99, β2 = 0.999;</a:t>
                </a:r>
              </a:p>
              <a:p>
                <a:pPr marL="285750" indent="-285750" algn="just">
                  <a:buFont typeface="Arial" panose="020B0604020202020204" pitchFamily="34" charset="0"/>
                  <a:buChar char="•"/>
                </a:pPr>
                <a:r>
                  <a:rPr lang="en-US" sz="1600" dirty="0"/>
                  <a:t>Produces a value </a:t>
                </a:r>
                <a14:m>
                  <m:oMath xmlns:m="http://schemas.openxmlformats.org/officeDocument/2006/math">
                    <m:r>
                      <m:rPr>
                        <m:sty m:val="p"/>
                      </m:rPr>
                      <a:rPr lang="it-IT" sz="1600" i="1">
                        <a:latin typeface="Cambria Math" panose="02040503050406030204" pitchFamily="18" charset="0"/>
                        <a:ea typeface="Cambria Math" panose="02040503050406030204" pitchFamily="18" charset="0"/>
                      </a:rPr>
                      <m:t>p</m:t>
                    </m:r>
                    <m:r>
                      <a:rPr lang="el-GR" sz="1600" i="1" smtClean="0">
                        <a:latin typeface="Cambria Math" panose="02040503050406030204" pitchFamily="18" charset="0"/>
                        <a:ea typeface="Cambria Math" panose="02040503050406030204" pitchFamily="18" charset="0"/>
                      </a:rPr>
                      <m:t>∈</m:t>
                    </m:r>
                    <m:d>
                      <m:dPr>
                        <m:begChr m:val="["/>
                        <m:endChr m:val="]"/>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0, 1</m:t>
                        </m:r>
                      </m:e>
                    </m:d>
                    <m:r>
                      <a:rPr lang="it-IT" sz="1600" b="0" i="1" smtClean="0">
                        <a:latin typeface="Cambria Math" panose="02040503050406030204" pitchFamily="18" charset="0"/>
                        <a:ea typeface="Cambria Math" panose="02040503050406030204" pitchFamily="18" charset="0"/>
                      </a:rPr>
                      <m:t>;</m:t>
                    </m:r>
                  </m:oMath>
                </a14:m>
                <a:endParaRPr lang="en-US" sz="1600" dirty="0"/>
              </a:p>
              <a:p>
                <a:pPr marL="285750" indent="-285750" algn="just">
                  <a:buFont typeface="Arial" panose="020B0604020202020204" pitchFamily="34" charset="0"/>
                  <a:buChar char="•"/>
                </a:pPr>
                <a:r>
                  <a:rPr lang="en-US" sz="1600" dirty="0"/>
                  <a:t>The detector was </a:t>
                </a:r>
                <a:r>
                  <a:rPr lang="en-US" sz="1600" b="1" dirty="0"/>
                  <a:t>attached to position AD(2) for each adversary attack</a:t>
                </a:r>
                <a:r>
                  <a:rPr lang="en-US" sz="1600" dirty="0"/>
                  <a:t> except for </a:t>
                </a:r>
                <a:r>
                  <a:rPr lang="en-US" sz="1600" dirty="0" err="1"/>
                  <a:t>DeepFool</a:t>
                </a:r>
                <a:r>
                  <a:rPr lang="en-US" sz="1600" dirty="0"/>
                  <a:t> where the detector was </a:t>
                </a:r>
                <a:r>
                  <a:rPr lang="en-US" sz="1600" b="1" dirty="0"/>
                  <a:t>attached on AD(4)</a:t>
                </a:r>
                <a:r>
                  <a:rPr lang="en-US" sz="1600" dirty="0"/>
                  <a:t>, this will be explained in the next slide.</a:t>
                </a:r>
                <a:endParaRPr lang="it-IT" sz="1600" b="1" dirty="0"/>
              </a:p>
            </p:txBody>
          </p:sp>
        </mc:Choice>
        <mc:Fallback>
          <p:sp>
            <p:nvSpPr>
              <p:cNvPr id="15" name="CasellaDiTesto 14">
                <a:extLst>
                  <a:ext uri="{FF2B5EF4-FFF2-40B4-BE49-F238E27FC236}">
                    <a16:creationId xmlns:a16="http://schemas.microsoft.com/office/drawing/2014/main" id="{6798C1A8-AB23-4414-87FD-8890C9ECF493}"/>
                  </a:ext>
                </a:extLst>
              </p:cNvPr>
              <p:cNvSpPr txBox="1">
                <a:spLocks noRot="1" noChangeAspect="1" noMove="1" noResize="1" noEditPoints="1" noAdjustHandles="1" noChangeArrowheads="1" noChangeShapeType="1" noTextEdit="1"/>
              </p:cNvSpPr>
              <p:nvPr/>
            </p:nvSpPr>
            <p:spPr>
              <a:xfrm>
                <a:off x="838199" y="4091172"/>
                <a:ext cx="4665955" cy="2616101"/>
              </a:xfrm>
              <a:prstGeom prst="rect">
                <a:avLst/>
              </a:prstGeom>
              <a:blipFill>
                <a:blip r:embed="rId3"/>
                <a:stretch>
                  <a:fillRect l="-1305" t="-1166" r="-653" b="-2098"/>
                </a:stretch>
              </a:blipFill>
            </p:spPr>
            <p:txBody>
              <a:bodyPr/>
              <a:lstStyle/>
              <a:p>
                <a:r>
                  <a:rPr lang="it-IT">
                    <a:noFill/>
                  </a:rPr>
                  <a:t> </a:t>
                </a:r>
              </a:p>
            </p:txBody>
          </p:sp>
        </mc:Fallback>
      </mc:AlternateContent>
      <p:pic>
        <p:nvPicPr>
          <p:cNvPr id="17" name="Immagine 16">
            <a:extLst>
              <a:ext uri="{FF2B5EF4-FFF2-40B4-BE49-F238E27FC236}">
                <a16:creationId xmlns:a16="http://schemas.microsoft.com/office/drawing/2014/main" id="{0AB8FA4B-223D-4717-8C77-C2819FCCA02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504154" y="4653058"/>
            <a:ext cx="5850000" cy="950400"/>
          </a:xfrm>
          <a:prstGeom prst="rect">
            <a:avLst/>
          </a:prstGeom>
        </p:spPr>
      </p:pic>
      <p:sp>
        <p:nvSpPr>
          <p:cNvPr id="18" name="CasellaDiTesto 17">
            <a:extLst>
              <a:ext uri="{FF2B5EF4-FFF2-40B4-BE49-F238E27FC236}">
                <a16:creationId xmlns:a16="http://schemas.microsoft.com/office/drawing/2014/main" id="{196364B6-8E10-4A30-A2C6-6104209B69D1}"/>
              </a:ext>
            </a:extLst>
          </p:cNvPr>
          <p:cNvSpPr txBox="1"/>
          <p:nvPr/>
        </p:nvSpPr>
        <p:spPr>
          <a:xfrm>
            <a:off x="838199" y="3187613"/>
            <a:ext cx="10515600" cy="830997"/>
          </a:xfrm>
          <a:prstGeom prst="rect">
            <a:avLst/>
          </a:prstGeom>
          <a:noFill/>
        </p:spPr>
        <p:txBody>
          <a:bodyPr wrap="square" rtlCol="0">
            <a:spAutoFit/>
          </a:bodyPr>
          <a:lstStyle/>
          <a:p>
            <a:pPr algn="just"/>
            <a:r>
              <a:rPr lang="it-IT" sz="1600" i="1" dirty="0"/>
              <a:t>First </a:t>
            </a:r>
            <a:r>
              <a:rPr lang="it-IT" sz="1600" i="1" dirty="0" err="1"/>
              <a:t>we</a:t>
            </a:r>
            <a:r>
              <a:rPr lang="it-IT" sz="1600" i="1" dirty="0"/>
              <a:t> </a:t>
            </a:r>
            <a:r>
              <a:rPr lang="it-IT" sz="1600" b="1" i="1" dirty="0" err="1"/>
              <a:t>train</a:t>
            </a:r>
            <a:r>
              <a:rPr lang="it-IT" sz="1600" b="1" i="1" dirty="0"/>
              <a:t> the </a:t>
            </a:r>
            <a:r>
              <a:rPr lang="it-IT" sz="1600" b="1" i="1" dirty="0" err="1"/>
              <a:t>classifier</a:t>
            </a:r>
            <a:r>
              <a:rPr lang="it-IT" sz="1600" i="1" dirty="0"/>
              <a:t> on the regular dataset;</a:t>
            </a:r>
          </a:p>
          <a:p>
            <a:pPr algn="just"/>
            <a:r>
              <a:rPr lang="it-IT" sz="1600" i="1" dirty="0" err="1"/>
              <a:t>Then</a:t>
            </a:r>
            <a:r>
              <a:rPr lang="it-IT" sz="1600" i="1" dirty="0"/>
              <a:t> </a:t>
            </a:r>
            <a:r>
              <a:rPr lang="it-IT" sz="1600" b="1" i="1" dirty="0" err="1"/>
              <a:t>we</a:t>
            </a:r>
            <a:r>
              <a:rPr lang="it-IT" sz="1600" b="1" i="1" dirty="0"/>
              <a:t> </a:t>
            </a:r>
            <a:r>
              <a:rPr lang="it-IT" sz="1600" b="1" i="1" dirty="0" err="1"/>
              <a:t>augment</a:t>
            </a:r>
            <a:r>
              <a:rPr lang="it-IT" sz="1600" b="1" i="1" dirty="0"/>
              <a:t> the </a:t>
            </a:r>
            <a:r>
              <a:rPr lang="it-IT" sz="1600" b="1" i="1" dirty="0" err="1"/>
              <a:t>initial</a:t>
            </a:r>
            <a:r>
              <a:rPr lang="it-IT" sz="1600" b="1" i="1" dirty="0"/>
              <a:t> dataset by </a:t>
            </a:r>
            <a:r>
              <a:rPr lang="it-IT" sz="1600" b="1" i="1" dirty="0" err="1"/>
              <a:t>generating</a:t>
            </a:r>
            <a:r>
              <a:rPr lang="it-IT" sz="1600" b="1" i="1" dirty="0"/>
              <a:t> an </a:t>
            </a:r>
            <a:r>
              <a:rPr lang="it-IT" sz="1600" b="1" i="1" dirty="0" err="1"/>
              <a:t>adversarial</a:t>
            </a:r>
            <a:r>
              <a:rPr lang="it-IT" sz="1600" b="1" i="1" dirty="0"/>
              <a:t> </a:t>
            </a:r>
            <a:r>
              <a:rPr lang="it-IT" sz="1600" b="1" i="1" dirty="0" err="1"/>
              <a:t>example</a:t>
            </a:r>
            <a:r>
              <a:rPr lang="it-IT" sz="1600" b="1" i="1" dirty="0"/>
              <a:t> for </a:t>
            </a:r>
            <a:r>
              <a:rPr lang="it-IT" sz="1600" b="1" i="1" dirty="0" err="1"/>
              <a:t>each</a:t>
            </a:r>
            <a:r>
              <a:rPr lang="it-IT" sz="1600" b="1" i="1" dirty="0"/>
              <a:t> image</a:t>
            </a:r>
            <a:r>
              <a:rPr lang="it-IT" sz="1600" i="1" dirty="0"/>
              <a:t>, </a:t>
            </a:r>
            <a:r>
              <a:rPr lang="it-IT" sz="1600" i="1" dirty="0" err="1"/>
              <a:t>doubling</a:t>
            </a:r>
            <a:r>
              <a:rPr lang="it-IT" sz="1600" i="1" dirty="0"/>
              <a:t> the size of the dataset;</a:t>
            </a:r>
          </a:p>
          <a:p>
            <a:pPr algn="just"/>
            <a:r>
              <a:rPr lang="it-IT" sz="1600" b="1" i="1" dirty="0" err="1"/>
              <a:t>Freeze</a:t>
            </a:r>
            <a:r>
              <a:rPr lang="it-IT" sz="1600" b="1" i="1" dirty="0"/>
              <a:t> the weights</a:t>
            </a:r>
            <a:r>
              <a:rPr lang="it-IT" sz="1600" i="1" dirty="0"/>
              <a:t> of the </a:t>
            </a:r>
            <a:r>
              <a:rPr lang="it-IT" sz="1600" i="1" dirty="0" err="1"/>
              <a:t>classifier</a:t>
            </a:r>
            <a:r>
              <a:rPr lang="it-IT" sz="1600" i="1" dirty="0"/>
              <a:t> and </a:t>
            </a:r>
            <a:r>
              <a:rPr lang="it-IT" sz="1600" b="1" i="1" dirty="0" err="1"/>
              <a:t>train</a:t>
            </a:r>
            <a:r>
              <a:rPr lang="it-IT" sz="1600" b="1" i="1" dirty="0"/>
              <a:t> the detector.</a:t>
            </a:r>
            <a:endParaRPr lang="it-IT" sz="1600" i="1" dirty="0"/>
          </a:p>
        </p:txBody>
      </p:sp>
    </p:spTree>
    <p:extLst>
      <p:ext uri="{BB962C8B-B14F-4D97-AF65-F5344CB8AC3E}">
        <p14:creationId xmlns:p14="http://schemas.microsoft.com/office/powerpoint/2010/main" val="112491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ABEE4-52A6-41F2-ABF2-74AC48562F2A}"/>
              </a:ext>
            </a:extLst>
          </p:cNvPr>
          <p:cNvSpPr>
            <a:spLocks noGrp="1"/>
          </p:cNvSpPr>
          <p:nvPr>
            <p:ph type="title"/>
          </p:nvPr>
        </p:nvSpPr>
        <p:spPr>
          <a:xfrm>
            <a:off x="312000" y="1"/>
            <a:ext cx="11880000" cy="1020932"/>
          </a:xfrm>
        </p:spPr>
        <p:txBody>
          <a:bodyPr>
            <a:normAutofit/>
          </a:bodyPr>
          <a:lstStyle/>
          <a:p>
            <a:r>
              <a:rPr lang="it-IT" b="1" dirty="0" err="1"/>
              <a:t>Results</a:t>
            </a:r>
            <a:r>
              <a:rPr lang="it-IT" b="1" dirty="0"/>
              <a:t> on Cifar-10</a:t>
            </a:r>
          </a:p>
        </p:txBody>
      </p:sp>
      <p:sp>
        <p:nvSpPr>
          <p:cNvPr id="9" name="CasellaDiTesto 8">
            <a:extLst>
              <a:ext uri="{FF2B5EF4-FFF2-40B4-BE49-F238E27FC236}">
                <a16:creationId xmlns:a16="http://schemas.microsoft.com/office/drawing/2014/main" id="{4DBE8B7D-7483-4ED5-BF72-E1FF4246A5A2}"/>
              </a:ext>
            </a:extLst>
          </p:cNvPr>
          <p:cNvSpPr txBox="1"/>
          <p:nvPr/>
        </p:nvSpPr>
        <p:spPr>
          <a:xfrm>
            <a:off x="837846" y="3009532"/>
            <a:ext cx="10620000" cy="830997"/>
          </a:xfrm>
          <a:prstGeom prst="rect">
            <a:avLst/>
          </a:prstGeom>
          <a:noFill/>
        </p:spPr>
        <p:txBody>
          <a:bodyPr wrap="square" rtlCol="0">
            <a:spAutoFit/>
          </a:bodyPr>
          <a:lstStyle/>
          <a:p>
            <a:pPr algn="just"/>
            <a:r>
              <a:rPr lang="en-US" sz="1600" dirty="0"/>
              <a:t>The “Fast” adversary can be considered as a weak adversary, the </a:t>
            </a:r>
            <a:r>
              <a:rPr lang="en-US" sz="1600" dirty="0" err="1"/>
              <a:t>DeepFool</a:t>
            </a:r>
            <a:r>
              <a:rPr lang="en-US" sz="1600" dirty="0"/>
              <a:t> based methods as relatively strong adversaries, and the “Iterative” method being somewhere in-between.</a:t>
            </a:r>
          </a:p>
          <a:p>
            <a:pPr algn="just"/>
            <a:r>
              <a:rPr lang="en-US" sz="1600" dirty="0"/>
              <a:t>For the “Fast” and “Iterative” adversaries AD(2) is the best, meanwhile AD(4) works best for </a:t>
            </a:r>
            <a:r>
              <a:rPr lang="en-US" sz="1600" dirty="0" err="1"/>
              <a:t>DeepFool</a:t>
            </a:r>
            <a:r>
              <a:rPr lang="en-US" sz="1600" dirty="0"/>
              <a:t>.</a:t>
            </a:r>
            <a:endParaRPr lang="it-IT" sz="1600" dirty="0"/>
          </a:p>
        </p:txBody>
      </p:sp>
      <p:pic>
        <p:nvPicPr>
          <p:cNvPr id="4" name="Immagine 3">
            <a:extLst>
              <a:ext uri="{FF2B5EF4-FFF2-40B4-BE49-F238E27FC236}">
                <a16:creationId xmlns:a16="http://schemas.microsoft.com/office/drawing/2014/main" id="{ACB61364-F8FF-41C5-9C25-4979FBFB1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27" y="888351"/>
            <a:ext cx="9015241" cy="2179509"/>
          </a:xfrm>
          <a:prstGeom prst="rect">
            <a:avLst/>
          </a:prstGeom>
        </p:spPr>
      </p:pic>
      <p:pic>
        <p:nvPicPr>
          <p:cNvPr id="6" name="Immagine 5" descr="Immagine che contiene tavolo&#10;&#10;Descrizione generata automaticamente">
            <a:extLst>
              <a:ext uri="{FF2B5EF4-FFF2-40B4-BE49-F238E27FC236}">
                <a16:creationId xmlns:a16="http://schemas.microsoft.com/office/drawing/2014/main" id="{FA7137AD-E07B-4366-9CAC-BB74CB799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46" y="3847049"/>
            <a:ext cx="6225187" cy="2240474"/>
          </a:xfrm>
          <a:prstGeom prst="rect">
            <a:avLst/>
          </a:prstGeom>
        </p:spPr>
      </p:pic>
      <p:pic>
        <p:nvPicPr>
          <p:cNvPr id="8" name="Immagine 7" descr="Immagine che contiene tavolo&#10;&#10;Descrizione generata automaticamente">
            <a:extLst>
              <a:ext uri="{FF2B5EF4-FFF2-40B4-BE49-F238E27FC236}">
                <a16:creationId xmlns:a16="http://schemas.microsoft.com/office/drawing/2014/main" id="{73A6A243-0F58-4F72-83F9-1D3A3EECD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9337" y="3784164"/>
            <a:ext cx="3528509" cy="2632574"/>
          </a:xfrm>
          <a:prstGeom prst="rect">
            <a:avLst/>
          </a:prstGeom>
        </p:spPr>
      </p:pic>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8AAB3E13-A63B-49E3-8470-AE8696BC7952}"/>
                  </a:ext>
                </a:extLst>
              </p:cNvPr>
              <p:cNvSpPr txBox="1"/>
              <p:nvPr/>
            </p:nvSpPr>
            <p:spPr>
              <a:xfrm>
                <a:off x="923278" y="5992426"/>
                <a:ext cx="6010182" cy="369332"/>
              </a:xfrm>
              <a:prstGeom prst="rect">
                <a:avLst/>
              </a:prstGeom>
              <a:noFill/>
            </p:spPr>
            <p:txBody>
              <a:bodyPr wrap="square" rtlCol="0">
                <a:spAutoFit/>
              </a:bodyPr>
              <a:lstStyle/>
              <a:p>
                <a:pPr algn="ctr"/>
                <a:r>
                  <a:rPr lang="it-IT" dirty="0"/>
                  <a:t>Transferability on </a:t>
                </a:r>
                <a:r>
                  <a:rPr lang="it-IT" dirty="0" err="1"/>
                  <a:t>same</a:t>
                </a:r>
                <a:r>
                  <a:rPr lang="it-IT" dirty="0"/>
                  <a:t> </a:t>
                </a:r>
                <a:r>
                  <a:rPr lang="it-IT" dirty="0" err="1"/>
                  <a:t>adversary</a:t>
                </a:r>
                <a:r>
                  <a:rPr lang="it-IT" dirty="0"/>
                  <a:t> with </a:t>
                </a:r>
                <a:r>
                  <a:rPr lang="it-IT" dirty="0" err="1"/>
                  <a:t>different</a:t>
                </a:r>
                <a:r>
                  <a:rPr lang="it-IT" dirty="0"/>
                  <a:t> </a:t>
                </a:r>
                <a14:m>
                  <m:oMath xmlns:m="http://schemas.openxmlformats.org/officeDocument/2006/math">
                    <m:r>
                      <a:rPr lang="it-IT" sz="1800" b="0" i="1" smtClean="0">
                        <a:latin typeface="Cambria Math" panose="02040503050406030204" pitchFamily="18" charset="0"/>
                        <a:ea typeface="Cambria Math" panose="02040503050406030204" pitchFamily="18" charset="0"/>
                      </a:rPr>
                      <m:t>𝜀</m:t>
                    </m:r>
                  </m:oMath>
                </a14:m>
                <a:endParaRPr lang="it-IT" dirty="0"/>
              </a:p>
            </p:txBody>
          </p:sp>
        </mc:Choice>
        <mc:Fallback>
          <p:sp>
            <p:nvSpPr>
              <p:cNvPr id="10" name="CasellaDiTesto 9">
                <a:extLst>
                  <a:ext uri="{FF2B5EF4-FFF2-40B4-BE49-F238E27FC236}">
                    <a16:creationId xmlns:a16="http://schemas.microsoft.com/office/drawing/2014/main" id="{8AAB3E13-A63B-49E3-8470-AE8696BC7952}"/>
                  </a:ext>
                </a:extLst>
              </p:cNvPr>
              <p:cNvSpPr txBox="1">
                <a:spLocks noRot="1" noChangeAspect="1" noMove="1" noResize="1" noEditPoints="1" noAdjustHandles="1" noChangeArrowheads="1" noChangeShapeType="1" noTextEdit="1"/>
              </p:cNvSpPr>
              <p:nvPr/>
            </p:nvSpPr>
            <p:spPr>
              <a:xfrm>
                <a:off x="923278" y="5992426"/>
                <a:ext cx="6010182" cy="369332"/>
              </a:xfrm>
              <a:prstGeom prst="rect">
                <a:avLst/>
              </a:prstGeom>
              <a:blipFill>
                <a:blip r:embed="rId5"/>
                <a:stretch>
                  <a:fillRect t="-8197" b="-24590"/>
                </a:stretch>
              </a:blipFill>
            </p:spPr>
            <p:txBody>
              <a:bodyPr/>
              <a:lstStyle/>
              <a:p>
                <a:r>
                  <a:rPr lang="it-IT">
                    <a:noFill/>
                  </a:rPr>
                  <a:t> </a:t>
                </a:r>
              </a:p>
            </p:txBody>
          </p:sp>
        </mc:Fallback>
      </mc:AlternateContent>
      <p:sp>
        <p:nvSpPr>
          <p:cNvPr id="16" name="CasellaDiTesto 15">
            <a:extLst>
              <a:ext uri="{FF2B5EF4-FFF2-40B4-BE49-F238E27FC236}">
                <a16:creationId xmlns:a16="http://schemas.microsoft.com/office/drawing/2014/main" id="{779EE614-7D36-41EF-A22A-272882BD606C}"/>
              </a:ext>
            </a:extLst>
          </p:cNvPr>
          <p:cNvSpPr txBox="1"/>
          <p:nvPr/>
        </p:nvSpPr>
        <p:spPr>
          <a:xfrm>
            <a:off x="6688500" y="6336914"/>
            <a:ext cx="6010182" cy="369332"/>
          </a:xfrm>
          <a:prstGeom prst="rect">
            <a:avLst/>
          </a:prstGeom>
          <a:noFill/>
        </p:spPr>
        <p:txBody>
          <a:bodyPr wrap="square" rtlCol="0">
            <a:spAutoFit/>
          </a:bodyPr>
          <a:lstStyle/>
          <a:p>
            <a:pPr algn="ctr"/>
            <a:r>
              <a:rPr lang="it-IT" dirty="0"/>
              <a:t>Transferability on </a:t>
            </a:r>
            <a:r>
              <a:rPr lang="it-IT" dirty="0" err="1"/>
              <a:t>different</a:t>
            </a:r>
            <a:r>
              <a:rPr lang="it-IT" dirty="0"/>
              <a:t> </a:t>
            </a:r>
            <a:r>
              <a:rPr lang="it-IT" dirty="0" err="1"/>
              <a:t>adversaries</a:t>
            </a:r>
            <a:endParaRPr lang="it-IT" dirty="0"/>
          </a:p>
        </p:txBody>
      </p:sp>
    </p:spTree>
    <p:extLst>
      <p:ext uri="{BB962C8B-B14F-4D97-AF65-F5344CB8AC3E}">
        <p14:creationId xmlns:p14="http://schemas.microsoft.com/office/powerpoint/2010/main" val="395224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ABEE4-52A6-41F2-ABF2-74AC48562F2A}"/>
              </a:ext>
            </a:extLst>
          </p:cNvPr>
          <p:cNvSpPr>
            <a:spLocks noGrp="1"/>
          </p:cNvSpPr>
          <p:nvPr>
            <p:ph type="title"/>
          </p:nvPr>
        </p:nvSpPr>
        <p:spPr>
          <a:xfrm>
            <a:off x="312000" y="1"/>
            <a:ext cx="11880000" cy="1020932"/>
          </a:xfrm>
        </p:spPr>
        <p:txBody>
          <a:bodyPr>
            <a:normAutofit/>
          </a:bodyPr>
          <a:lstStyle/>
          <a:p>
            <a:r>
              <a:rPr lang="it-IT" b="1" dirty="0"/>
              <a:t>Dynamic detector on Cifar-10</a:t>
            </a:r>
          </a:p>
        </p:txBody>
      </p:sp>
      <p:pic>
        <p:nvPicPr>
          <p:cNvPr id="5" name="Immagine 4">
            <a:extLst>
              <a:ext uri="{FF2B5EF4-FFF2-40B4-BE49-F238E27FC236}">
                <a16:creationId xmlns:a16="http://schemas.microsoft.com/office/drawing/2014/main" id="{05907802-241C-40B4-9918-09F0686CD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773" y="792265"/>
            <a:ext cx="5563073" cy="3428704"/>
          </a:xfrm>
          <a:prstGeom prst="rect">
            <a:avLst/>
          </a:prstGeom>
        </p:spPr>
      </p:pic>
      <p:sp>
        <p:nvSpPr>
          <p:cNvPr id="7" name="CasellaDiTesto 6">
            <a:extLst>
              <a:ext uri="{FF2B5EF4-FFF2-40B4-BE49-F238E27FC236}">
                <a16:creationId xmlns:a16="http://schemas.microsoft.com/office/drawing/2014/main" id="{BEF80AE4-630B-4DC0-AB93-1E66D6F79E88}"/>
              </a:ext>
            </a:extLst>
          </p:cNvPr>
          <p:cNvSpPr txBox="1"/>
          <p:nvPr/>
        </p:nvSpPr>
        <p:spPr>
          <a:xfrm>
            <a:off x="837846" y="1020933"/>
            <a:ext cx="5056927" cy="2554545"/>
          </a:xfrm>
          <a:prstGeom prst="rect">
            <a:avLst/>
          </a:prstGeom>
          <a:noFill/>
        </p:spPr>
        <p:txBody>
          <a:bodyPr wrap="square" rtlCol="0">
            <a:spAutoFit/>
          </a:bodyPr>
          <a:lstStyle/>
          <a:p>
            <a:pPr algn="just"/>
            <a:r>
              <a:rPr lang="en-US" sz="1600" b="1" dirty="0"/>
              <a:t>Dynamic adversary training: </a:t>
            </a:r>
            <a:r>
              <a:rPr lang="en-US" sz="1600" dirty="0"/>
              <a:t>instead of precomputing a dataset of adversarial examples, we compute the adversarial examples on-the-fly for each mini-batch and let the adversary modify each data point with probability 0.5. Note that a dynamic adversary will modify a data point differently every time it encounters the data point since it depends on the detector’s gradient and the detector changes over time. By training the detector in this way, we implicitly train it to resist dynamic adversaries for various values of σ.</a:t>
            </a:r>
            <a:endParaRPr lang="it-IT" sz="1600" dirty="0"/>
          </a:p>
        </p:txBody>
      </p:sp>
      <p:sp>
        <p:nvSpPr>
          <p:cNvPr id="11" name="CasellaDiTesto 10">
            <a:extLst>
              <a:ext uri="{FF2B5EF4-FFF2-40B4-BE49-F238E27FC236}">
                <a16:creationId xmlns:a16="http://schemas.microsoft.com/office/drawing/2014/main" id="{25184250-E911-4FEA-A90F-41809839AB0F}"/>
              </a:ext>
            </a:extLst>
          </p:cNvPr>
          <p:cNvSpPr txBox="1"/>
          <p:nvPr/>
        </p:nvSpPr>
        <p:spPr>
          <a:xfrm>
            <a:off x="837847" y="4266656"/>
            <a:ext cx="10620000" cy="830997"/>
          </a:xfrm>
          <a:prstGeom prst="rect">
            <a:avLst/>
          </a:prstGeom>
          <a:noFill/>
        </p:spPr>
        <p:txBody>
          <a:bodyPr wrap="square" rtlCol="0">
            <a:spAutoFit/>
          </a:bodyPr>
          <a:lstStyle/>
          <a:p>
            <a:r>
              <a:rPr lang="it-IT" sz="1600" dirty="0" err="1"/>
              <a:t>As</a:t>
            </a:r>
            <a:r>
              <a:rPr lang="it-IT" sz="1600" dirty="0"/>
              <a:t> </a:t>
            </a:r>
            <a:r>
              <a:rPr lang="it-IT" sz="1600" dirty="0" err="1"/>
              <a:t>we</a:t>
            </a:r>
            <a:r>
              <a:rPr lang="it-IT" sz="1600" dirty="0"/>
              <a:t> can </a:t>
            </a:r>
            <a:r>
              <a:rPr lang="it-IT" sz="1600" dirty="0" err="1"/>
              <a:t>see</a:t>
            </a:r>
            <a:r>
              <a:rPr lang="it-IT" sz="1600" dirty="0"/>
              <a:t> from the image </a:t>
            </a:r>
            <a:r>
              <a:rPr lang="it-IT" sz="1600" dirty="0" err="1"/>
              <a:t>static</a:t>
            </a:r>
            <a:r>
              <a:rPr lang="it-IT" sz="1600" dirty="0"/>
              <a:t> detectors </a:t>
            </a:r>
            <a:r>
              <a:rPr lang="it-IT" sz="1600" dirty="0" err="1"/>
              <a:t>performed</a:t>
            </a:r>
            <a:r>
              <a:rPr lang="it-IT" sz="1600" dirty="0"/>
              <a:t> </a:t>
            </a:r>
            <a:r>
              <a:rPr lang="it-IT" sz="1600" dirty="0" err="1"/>
              <a:t>worse</a:t>
            </a:r>
            <a:r>
              <a:rPr lang="it-IT" sz="1600" dirty="0"/>
              <a:t> </a:t>
            </a:r>
            <a:r>
              <a:rPr lang="it-IT" sz="1600" dirty="0" err="1"/>
              <a:t>than</a:t>
            </a:r>
            <a:r>
              <a:rPr lang="it-IT" sz="1600" dirty="0"/>
              <a:t> </a:t>
            </a:r>
            <a:r>
              <a:rPr lang="it-IT" sz="1600" dirty="0" err="1"/>
              <a:t>dynamic</a:t>
            </a:r>
            <a:r>
              <a:rPr lang="it-IT" sz="1600" dirty="0"/>
              <a:t> </a:t>
            </a:r>
            <a:r>
              <a:rPr lang="it-IT" sz="1600" dirty="0" err="1"/>
              <a:t>ones</a:t>
            </a:r>
            <a:r>
              <a:rPr lang="it-IT" sz="1600" dirty="0"/>
              <a:t> (</a:t>
            </a:r>
            <a:r>
              <a:rPr lang="it-IT" sz="1600" dirty="0" err="1"/>
              <a:t>as</a:t>
            </a:r>
            <a:r>
              <a:rPr lang="it-IT" sz="1600" dirty="0"/>
              <a:t> </a:t>
            </a:r>
            <a:r>
              <a:rPr lang="it-IT" sz="1600" dirty="0" err="1"/>
              <a:t>expected</a:t>
            </a:r>
            <a:r>
              <a:rPr lang="it-IT" sz="1600" dirty="0"/>
              <a:t>) on </a:t>
            </a:r>
            <a:r>
              <a:rPr lang="it-IT" sz="1600" dirty="0" err="1"/>
              <a:t>dynamic</a:t>
            </a:r>
            <a:r>
              <a:rPr lang="it-IT" sz="1600" dirty="0"/>
              <a:t> </a:t>
            </a:r>
            <a:r>
              <a:rPr lang="it-IT" sz="1600" dirty="0" err="1"/>
              <a:t>adversarial</a:t>
            </a:r>
            <a:r>
              <a:rPr lang="it-IT" sz="1600" dirty="0"/>
              <a:t> </a:t>
            </a:r>
            <a:r>
              <a:rPr lang="it-IT" sz="1600" dirty="0" err="1"/>
              <a:t>attacks</a:t>
            </a:r>
            <a:r>
              <a:rPr lang="it-IT" sz="1600" dirty="0"/>
              <a:t>, </a:t>
            </a:r>
            <a:r>
              <a:rPr lang="en-US" sz="1600" dirty="0"/>
              <a:t>the parameter σ has been chosen as σ ∈ {0.0, 0.1, . . . , 1.0}, with smaller values of σ corresponding to lower predictive accuracy, i.e., being further on the left.</a:t>
            </a:r>
            <a:endParaRPr lang="it-IT" sz="1600" dirty="0"/>
          </a:p>
        </p:txBody>
      </p:sp>
    </p:spTree>
    <p:extLst>
      <p:ext uri="{BB962C8B-B14F-4D97-AF65-F5344CB8AC3E}">
        <p14:creationId xmlns:p14="http://schemas.microsoft.com/office/powerpoint/2010/main" val="709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ABEE4-52A6-41F2-ABF2-74AC48562F2A}"/>
              </a:ext>
            </a:extLst>
          </p:cNvPr>
          <p:cNvSpPr>
            <a:spLocks noGrp="1"/>
          </p:cNvSpPr>
          <p:nvPr>
            <p:ph type="title"/>
          </p:nvPr>
        </p:nvSpPr>
        <p:spPr>
          <a:xfrm>
            <a:off x="312000" y="1"/>
            <a:ext cx="11880000" cy="1020932"/>
          </a:xfrm>
        </p:spPr>
        <p:txBody>
          <a:bodyPr>
            <a:normAutofit/>
          </a:bodyPr>
          <a:lstStyle/>
          <a:p>
            <a:r>
              <a:rPr lang="it-IT" b="1" dirty="0"/>
              <a:t>10-class </a:t>
            </a:r>
            <a:r>
              <a:rPr lang="it-IT" b="1" dirty="0" err="1"/>
              <a:t>ImageNet</a:t>
            </a:r>
            <a:endParaRPr lang="it-IT" b="1" dirty="0"/>
          </a:p>
        </p:txBody>
      </p:sp>
      <p:sp>
        <p:nvSpPr>
          <p:cNvPr id="9" name="CasellaDiTesto 8">
            <a:extLst>
              <a:ext uri="{FF2B5EF4-FFF2-40B4-BE49-F238E27FC236}">
                <a16:creationId xmlns:a16="http://schemas.microsoft.com/office/drawing/2014/main" id="{4DBE8B7D-7483-4ED5-BF72-E1FF4246A5A2}"/>
              </a:ext>
            </a:extLst>
          </p:cNvPr>
          <p:cNvSpPr txBox="1"/>
          <p:nvPr/>
        </p:nvSpPr>
        <p:spPr>
          <a:xfrm>
            <a:off x="838200" y="1020933"/>
            <a:ext cx="10515599" cy="892552"/>
          </a:xfrm>
          <a:prstGeom prst="rect">
            <a:avLst/>
          </a:prstGeom>
          <a:noFill/>
        </p:spPr>
        <p:txBody>
          <a:bodyPr wrap="square" rtlCol="0">
            <a:spAutoFit/>
          </a:bodyPr>
          <a:lstStyle/>
          <a:p>
            <a:pPr algn="just"/>
            <a:r>
              <a:rPr lang="it-IT" sz="2000" b="1" i="1" dirty="0" err="1"/>
              <a:t>Classifier</a:t>
            </a:r>
            <a:r>
              <a:rPr lang="it-IT" sz="2000" b="1" i="1" dirty="0"/>
              <a:t>:</a:t>
            </a:r>
          </a:p>
          <a:p>
            <a:pPr marL="285750" indent="-285750" algn="just">
              <a:buFont typeface="Arial" panose="020B0604020202020204" pitchFamily="34" charset="0"/>
              <a:buChar char="•"/>
            </a:pPr>
            <a:r>
              <a:rPr lang="en-US" sz="1600" dirty="0"/>
              <a:t>Pretrained VGG16 (</a:t>
            </a:r>
            <a:r>
              <a:rPr lang="en-US" sz="1600" dirty="0" err="1"/>
              <a:t>Simonyan</a:t>
            </a:r>
            <a:r>
              <a:rPr lang="en-US" sz="1600" dirty="0"/>
              <a:t> &amp; Zisserman, 2015);</a:t>
            </a:r>
          </a:p>
          <a:p>
            <a:pPr marL="285750" indent="-285750" algn="just">
              <a:buFont typeface="Arial" panose="020B0604020202020204" pitchFamily="34" charset="0"/>
              <a:buChar char="•"/>
            </a:pPr>
            <a:r>
              <a:rPr lang="en-US" sz="1600" dirty="0"/>
              <a:t>Before the SoftMax another layer is placed so that we can restrict the classification to only ten classes.</a:t>
            </a:r>
            <a:endParaRPr lang="it-IT" sz="1600" dirty="0"/>
          </a:p>
        </p:txBody>
      </p:sp>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6798C1A8-AB23-4414-87FD-8890C9ECF493}"/>
                  </a:ext>
                </a:extLst>
              </p:cNvPr>
              <p:cNvSpPr txBox="1"/>
              <p:nvPr/>
            </p:nvSpPr>
            <p:spPr>
              <a:xfrm>
                <a:off x="838199" y="3309937"/>
                <a:ext cx="10515600" cy="2616101"/>
              </a:xfrm>
              <a:prstGeom prst="rect">
                <a:avLst/>
              </a:prstGeom>
              <a:noFill/>
            </p:spPr>
            <p:txBody>
              <a:bodyPr wrap="square" rtlCol="0">
                <a:spAutoFit/>
              </a:bodyPr>
              <a:lstStyle/>
              <a:p>
                <a:pPr algn="just"/>
                <a:r>
                  <a:rPr lang="it-IT" sz="2000" b="1" i="1" dirty="0"/>
                  <a:t>Detector:</a:t>
                </a:r>
              </a:p>
              <a:p>
                <a:pPr marL="285750" indent="-285750" algn="just">
                  <a:buFont typeface="Arial" panose="020B0604020202020204" pitchFamily="34" charset="0"/>
                  <a:buChar char="•"/>
                </a:pPr>
                <a:r>
                  <a:rPr lang="it-IT" sz="1600" b="1" dirty="0" err="1"/>
                  <a:t>Epochs</a:t>
                </a:r>
                <a:r>
                  <a:rPr lang="it-IT" sz="1600" b="1" dirty="0"/>
                  <a:t>:</a:t>
                </a:r>
                <a:r>
                  <a:rPr lang="it-IT" sz="1600" dirty="0"/>
                  <a:t> 500;</a:t>
                </a:r>
              </a:p>
              <a:p>
                <a:pPr marL="285750" indent="-285750" algn="just">
                  <a:buFont typeface="Arial" panose="020B0604020202020204" pitchFamily="34" charset="0"/>
                  <a:buChar char="•"/>
                </a:pPr>
                <a:r>
                  <a:rPr lang="it-IT" sz="1600" b="1" dirty="0" err="1"/>
                  <a:t>Optimizer</a:t>
                </a:r>
                <a:r>
                  <a:rPr lang="it-IT" sz="1600" b="1" dirty="0"/>
                  <a:t>:</a:t>
                </a:r>
                <a:r>
                  <a:rPr lang="it-IT" sz="1600" dirty="0"/>
                  <a:t> Adam;</a:t>
                </a:r>
              </a:p>
              <a:p>
                <a:pPr marL="285750" indent="-285750" algn="just">
                  <a:buFont typeface="Arial" panose="020B0604020202020204" pitchFamily="34" charset="0"/>
                  <a:buChar char="•"/>
                </a:pPr>
                <a:r>
                  <a:rPr lang="it-IT" sz="1600" b="1" dirty="0"/>
                  <a:t>Learning rate: </a:t>
                </a:r>
                <a:r>
                  <a:rPr lang="it-IT" sz="1600" dirty="0"/>
                  <a:t>0.0001;</a:t>
                </a:r>
              </a:p>
              <a:p>
                <a:pPr marL="285750" indent="-285750" algn="just">
                  <a:buFont typeface="Arial" panose="020B0604020202020204" pitchFamily="34" charset="0"/>
                  <a:buChar char="•"/>
                </a:pPr>
                <a:r>
                  <a:rPr lang="en-US" sz="1600" dirty="0"/>
                  <a:t>β1 = 0.99, β2 = 0.999;</a:t>
                </a:r>
              </a:p>
              <a:p>
                <a:pPr marL="285750" indent="-285750" algn="just">
                  <a:buFont typeface="Arial" panose="020B0604020202020204" pitchFamily="34" charset="0"/>
                  <a:buChar char="•"/>
                </a:pPr>
                <a:r>
                  <a:rPr lang="en-US" sz="1600" dirty="0"/>
                  <a:t>Produces a value </a:t>
                </a:r>
                <a14:m>
                  <m:oMath xmlns:m="http://schemas.openxmlformats.org/officeDocument/2006/math">
                    <m:r>
                      <m:rPr>
                        <m:sty m:val="p"/>
                      </m:rPr>
                      <a:rPr lang="it-IT" sz="1600" i="1">
                        <a:latin typeface="Cambria Math" panose="02040503050406030204" pitchFamily="18" charset="0"/>
                        <a:ea typeface="Cambria Math" panose="02040503050406030204" pitchFamily="18" charset="0"/>
                      </a:rPr>
                      <m:t>p</m:t>
                    </m:r>
                    <m:r>
                      <a:rPr lang="el-GR" sz="1600" i="1" smtClean="0">
                        <a:latin typeface="Cambria Math" panose="02040503050406030204" pitchFamily="18" charset="0"/>
                        <a:ea typeface="Cambria Math" panose="02040503050406030204" pitchFamily="18" charset="0"/>
                      </a:rPr>
                      <m:t>∈</m:t>
                    </m:r>
                    <m:d>
                      <m:dPr>
                        <m:begChr m:val="["/>
                        <m:endChr m:val="]"/>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0, 1</m:t>
                        </m:r>
                      </m:e>
                    </m:d>
                    <m:r>
                      <a:rPr lang="it-IT" sz="1600" b="0" i="1" smtClean="0">
                        <a:latin typeface="Cambria Math" panose="02040503050406030204" pitchFamily="18" charset="0"/>
                        <a:ea typeface="Cambria Math" panose="02040503050406030204" pitchFamily="18" charset="0"/>
                      </a:rPr>
                      <m:t>;</m:t>
                    </m:r>
                  </m:oMath>
                </a14:m>
                <a:endParaRPr lang="en-US" sz="1600" dirty="0"/>
              </a:p>
              <a:p>
                <a:pPr marL="285750" indent="-285750" algn="just">
                  <a:buFont typeface="Arial" panose="020B0604020202020204" pitchFamily="34" charset="0"/>
                  <a:buChar char="•"/>
                </a:pPr>
                <a:r>
                  <a:rPr lang="en-US" sz="1600" dirty="0"/>
                  <a:t>The detector was attached after the fourth max pooling layer;</a:t>
                </a:r>
              </a:p>
              <a:p>
                <a:pPr marL="285750" indent="-285750" algn="just">
                  <a:buFont typeface="Arial" panose="020B0604020202020204" pitchFamily="34" charset="0"/>
                  <a:buChar char="•"/>
                </a:pPr>
                <a:r>
                  <a:rPr lang="en-US" sz="1600" dirty="0"/>
                  <a:t>The network consists of a </a:t>
                </a:r>
                <a:r>
                  <a:rPr lang="en-US" sz="1600" b="1" dirty="0"/>
                  <a:t>sequence of five 3x3 convolutions </a:t>
                </a:r>
                <a:r>
                  <a:rPr lang="en-US" sz="1600" dirty="0"/>
                  <a:t>with 196 feature maps each using </a:t>
                </a:r>
                <a:r>
                  <a:rPr lang="en-US" sz="1600" b="1" dirty="0"/>
                  <a:t>batch-normalization</a:t>
                </a:r>
                <a:r>
                  <a:rPr lang="en-US" sz="1600" dirty="0"/>
                  <a:t> and </a:t>
                </a:r>
                <a:r>
                  <a:rPr lang="en-US" sz="1600" b="1" dirty="0"/>
                  <a:t>rectified linear units</a:t>
                </a:r>
                <a:r>
                  <a:rPr lang="en-US" sz="1600" dirty="0"/>
                  <a:t>, followed by a 1x1 convolution which maps onto the 10 classes, </a:t>
                </a:r>
                <a:r>
                  <a:rPr lang="en-US" sz="1600" b="1" dirty="0"/>
                  <a:t>global-average pooling</a:t>
                </a:r>
                <a:r>
                  <a:rPr lang="en-US" sz="1600" dirty="0"/>
                  <a:t>, and a </a:t>
                </a:r>
                <a:r>
                  <a:rPr lang="en-US" sz="1600" b="1" dirty="0" err="1"/>
                  <a:t>softmax</a:t>
                </a:r>
                <a:r>
                  <a:rPr lang="en-US" sz="1600" b="1" dirty="0"/>
                  <a:t> layer.</a:t>
                </a:r>
                <a:r>
                  <a:rPr lang="en-US" sz="1600" dirty="0"/>
                  <a:t> Another 2x2 is inserted after the first convolution</a:t>
                </a:r>
                <a:endParaRPr lang="it-IT" sz="1600" b="1" dirty="0"/>
              </a:p>
            </p:txBody>
          </p:sp>
        </mc:Choice>
        <mc:Fallback>
          <p:sp>
            <p:nvSpPr>
              <p:cNvPr id="15" name="CasellaDiTesto 14">
                <a:extLst>
                  <a:ext uri="{FF2B5EF4-FFF2-40B4-BE49-F238E27FC236}">
                    <a16:creationId xmlns:a16="http://schemas.microsoft.com/office/drawing/2014/main" id="{6798C1A8-AB23-4414-87FD-8890C9ECF493}"/>
                  </a:ext>
                </a:extLst>
              </p:cNvPr>
              <p:cNvSpPr txBox="1">
                <a:spLocks noRot="1" noChangeAspect="1" noMove="1" noResize="1" noEditPoints="1" noAdjustHandles="1" noChangeArrowheads="1" noChangeShapeType="1" noTextEdit="1"/>
              </p:cNvSpPr>
              <p:nvPr/>
            </p:nvSpPr>
            <p:spPr>
              <a:xfrm>
                <a:off x="838199" y="3309937"/>
                <a:ext cx="10515600" cy="2616101"/>
              </a:xfrm>
              <a:prstGeom prst="rect">
                <a:avLst/>
              </a:prstGeom>
              <a:blipFill>
                <a:blip r:embed="rId2"/>
                <a:stretch>
                  <a:fillRect l="-580" t="-1399" r="-348" b="-2098"/>
                </a:stretch>
              </a:blipFill>
            </p:spPr>
            <p:txBody>
              <a:bodyPr/>
              <a:lstStyle/>
              <a:p>
                <a:r>
                  <a:rPr lang="it-IT">
                    <a:noFill/>
                  </a:rPr>
                  <a:t> </a:t>
                </a:r>
              </a:p>
            </p:txBody>
          </p:sp>
        </mc:Fallback>
      </mc:AlternateContent>
      <p:pic>
        <p:nvPicPr>
          <p:cNvPr id="4" name="Immagine 3" descr="Immagine che contiene testo&#10;&#10;Descrizione generata automaticamente">
            <a:extLst>
              <a:ext uri="{FF2B5EF4-FFF2-40B4-BE49-F238E27FC236}">
                <a16:creationId xmlns:a16="http://schemas.microsoft.com/office/drawing/2014/main" id="{1E54B7FE-245D-4DF2-9FA1-20ADFAB3E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822" y="1948506"/>
            <a:ext cx="6616360" cy="1621009"/>
          </a:xfrm>
          <a:prstGeom prst="rect">
            <a:avLst/>
          </a:prstGeom>
        </p:spPr>
      </p:pic>
    </p:spTree>
    <p:extLst>
      <p:ext uri="{BB962C8B-B14F-4D97-AF65-F5344CB8AC3E}">
        <p14:creationId xmlns:p14="http://schemas.microsoft.com/office/powerpoint/2010/main" val="224885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ABEE4-52A6-41F2-ABF2-74AC48562F2A}"/>
              </a:ext>
            </a:extLst>
          </p:cNvPr>
          <p:cNvSpPr>
            <a:spLocks noGrp="1"/>
          </p:cNvSpPr>
          <p:nvPr>
            <p:ph type="title"/>
          </p:nvPr>
        </p:nvSpPr>
        <p:spPr>
          <a:xfrm>
            <a:off x="312000" y="1"/>
            <a:ext cx="11880000" cy="1020932"/>
          </a:xfrm>
        </p:spPr>
        <p:txBody>
          <a:bodyPr>
            <a:normAutofit/>
          </a:bodyPr>
          <a:lstStyle/>
          <a:p>
            <a:r>
              <a:rPr lang="it-IT" b="1" dirty="0" err="1"/>
              <a:t>Results</a:t>
            </a:r>
            <a:r>
              <a:rPr lang="it-IT" b="1" dirty="0"/>
              <a:t> on 10-class </a:t>
            </a:r>
            <a:r>
              <a:rPr lang="it-IT" b="1" dirty="0" err="1"/>
              <a:t>ImageNet</a:t>
            </a:r>
            <a:endParaRPr lang="it-IT" b="1" dirty="0"/>
          </a:p>
        </p:txBody>
      </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8AAB3E13-A63B-49E3-8470-AE8696BC7952}"/>
                  </a:ext>
                </a:extLst>
              </p:cNvPr>
              <p:cNvSpPr txBox="1"/>
              <p:nvPr/>
            </p:nvSpPr>
            <p:spPr>
              <a:xfrm>
                <a:off x="923277" y="5885791"/>
                <a:ext cx="6010182" cy="646331"/>
              </a:xfrm>
              <a:prstGeom prst="rect">
                <a:avLst/>
              </a:prstGeom>
              <a:noFill/>
            </p:spPr>
            <p:txBody>
              <a:bodyPr wrap="square" rtlCol="0">
                <a:spAutoFit/>
              </a:bodyPr>
              <a:lstStyle/>
              <a:p>
                <a:pPr algn="ctr"/>
                <a:r>
                  <a:rPr lang="it-IT" dirty="0"/>
                  <a:t>Transferability on </a:t>
                </a:r>
                <a:r>
                  <a:rPr lang="it-IT" dirty="0" err="1"/>
                  <a:t>same</a:t>
                </a:r>
                <a:r>
                  <a:rPr lang="it-IT" dirty="0"/>
                  <a:t> </a:t>
                </a:r>
                <a:r>
                  <a:rPr lang="it-IT" dirty="0" err="1"/>
                  <a:t>adversary</a:t>
                </a:r>
                <a:r>
                  <a:rPr lang="it-IT" dirty="0"/>
                  <a:t> with </a:t>
                </a:r>
                <a:r>
                  <a:rPr lang="it-IT" dirty="0" err="1"/>
                  <a:t>different</a:t>
                </a:r>
                <a:r>
                  <a:rPr lang="it-IT" dirty="0"/>
                  <a:t> </a:t>
                </a:r>
                <a14:m>
                  <m:oMath xmlns:m="http://schemas.openxmlformats.org/officeDocument/2006/math">
                    <m:r>
                      <a:rPr lang="it-IT" sz="1800" b="0" i="1" smtClean="0">
                        <a:latin typeface="Cambria Math" panose="02040503050406030204" pitchFamily="18" charset="0"/>
                        <a:ea typeface="Cambria Math" panose="02040503050406030204" pitchFamily="18" charset="0"/>
                      </a:rPr>
                      <m:t>𝜀</m:t>
                    </m:r>
                  </m:oMath>
                </a14:m>
                <a:r>
                  <a:rPr lang="it-IT" dirty="0"/>
                  <a:t>, the </a:t>
                </a:r>
                <a:r>
                  <a:rPr lang="it-IT" dirty="0" err="1"/>
                  <a:t>resuts</a:t>
                </a:r>
                <a:r>
                  <a:rPr lang="it-IT" dirty="0"/>
                  <a:t> are </a:t>
                </a:r>
                <a:r>
                  <a:rPr lang="it-IT" dirty="0" err="1"/>
                  <a:t>similar</a:t>
                </a:r>
                <a:r>
                  <a:rPr lang="it-IT" dirty="0"/>
                  <a:t> to the </a:t>
                </a:r>
                <a:r>
                  <a:rPr lang="it-IT" dirty="0" err="1"/>
                  <a:t>ones</a:t>
                </a:r>
                <a:r>
                  <a:rPr lang="it-IT" dirty="0"/>
                  <a:t> </a:t>
                </a:r>
                <a:r>
                  <a:rPr lang="it-IT" dirty="0" err="1"/>
                  <a:t>obtained</a:t>
                </a:r>
                <a:r>
                  <a:rPr lang="it-IT" dirty="0"/>
                  <a:t> on the cifar-10 dataset</a:t>
                </a:r>
              </a:p>
            </p:txBody>
          </p:sp>
        </mc:Choice>
        <mc:Fallback>
          <p:sp>
            <p:nvSpPr>
              <p:cNvPr id="10" name="CasellaDiTesto 9">
                <a:extLst>
                  <a:ext uri="{FF2B5EF4-FFF2-40B4-BE49-F238E27FC236}">
                    <a16:creationId xmlns:a16="http://schemas.microsoft.com/office/drawing/2014/main" id="{8AAB3E13-A63B-49E3-8470-AE8696BC7952}"/>
                  </a:ext>
                </a:extLst>
              </p:cNvPr>
              <p:cNvSpPr txBox="1">
                <a:spLocks noRot="1" noChangeAspect="1" noMove="1" noResize="1" noEditPoints="1" noAdjustHandles="1" noChangeArrowheads="1" noChangeShapeType="1" noTextEdit="1"/>
              </p:cNvSpPr>
              <p:nvPr/>
            </p:nvSpPr>
            <p:spPr>
              <a:xfrm>
                <a:off x="923277" y="5885791"/>
                <a:ext cx="6010182" cy="646331"/>
              </a:xfrm>
              <a:prstGeom prst="rect">
                <a:avLst/>
              </a:prstGeom>
              <a:blipFill>
                <a:blip r:embed="rId2"/>
                <a:stretch>
                  <a:fillRect t="-5660" b="-14151"/>
                </a:stretch>
              </a:blipFill>
            </p:spPr>
            <p:txBody>
              <a:bodyPr/>
              <a:lstStyle/>
              <a:p>
                <a:r>
                  <a:rPr lang="it-IT">
                    <a:noFill/>
                  </a:rPr>
                  <a:t> </a:t>
                </a:r>
              </a:p>
            </p:txBody>
          </p:sp>
        </mc:Fallback>
      </mc:AlternateContent>
      <p:sp>
        <p:nvSpPr>
          <p:cNvPr id="16" name="CasellaDiTesto 15">
            <a:extLst>
              <a:ext uri="{FF2B5EF4-FFF2-40B4-BE49-F238E27FC236}">
                <a16:creationId xmlns:a16="http://schemas.microsoft.com/office/drawing/2014/main" id="{779EE614-7D36-41EF-A22A-272882BD606C}"/>
              </a:ext>
            </a:extLst>
          </p:cNvPr>
          <p:cNvSpPr txBox="1"/>
          <p:nvPr/>
        </p:nvSpPr>
        <p:spPr>
          <a:xfrm>
            <a:off x="6688499" y="5885791"/>
            <a:ext cx="6010182" cy="369332"/>
          </a:xfrm>
          <a:prstGeom prst="rect">
            <a:avLst/>
          </a:prstGeom>
          <a:noFill/>
        </p:spPr>
        <p:txBody>
          <a:bodyPr wrap="square" rtlCol="0">
            <a:spAutoFit/>
          </a:bodyPr>
          <a:lstStyle/>
          <a:p>
            <a:pPr algn="ctr"/>
            <a:r>
              <a:rPr lang="it-IT" dirty="0"/>
              <a:t>Transferability on </a:t>
            </a:r>
            <a:r>
              <a:rPr lang="it-IT" dirty="0" err="1"/>
              <a:t>different</a:t>
            </a:r>
            <a:r>
              <a:rPr lang="it-IT" dirty="0"/>
              <a:t> </a:t>
            </a:r>
            <a:r>
              <a:rPr lang="it-IT" dirty="0" err="1"/>
              <a:t>adversaries</a:t>
            </a:r>
            <a:endParaRPr lang="it-IT" dirty="0"/>
          </a:p>
        </p:txBody>
      </p:sp>
      <p:pic>
        <p:nvPicPr>
          <p:cNvPr id="5" name="Immagine 4">
            <a:extLst>
              <a:ext uri="{FF2B5EF4-FFF2-40B4-BE49-F238E27FC236}">
                <a16:creationId xmlns:a16="http://schemas.microsoft.com/office/drawing/2014/main" id="{51275941-71D2-4389-9CEB-28758FAB1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962" y="865508"/>
            <a:ext cx="4465707" cy="2278577"/>
          </a:xfrm>
          <a:prstGeom prst="rect">
            <a:avLst/>
          </a:prstGeom>
        </p:spPr>
      </p:pic>
      <p:pic>
        <p:nvPicPr>
          <p:cNvPr id="11" name="Immagine 10" descr="Immagine che contiene tavolo&#10;&#10;Descrizione generata automaticamente">
            <a:extLst>
              <a:ext uri="{FF2B5EF4-FFF2-40B4-BE49-F238E27FC236}">
                <a16:creationId xmlns:a16="http://schemas.microsoft.com/office/drawing/2014/main" id="{2FD12B94-7FFC-431B-B090-18C50EF86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155" y="3582636"/>
            <a:ext cx="6588202" cy="2042960"/>
          </a:xfrm>
          <a:prstGeom prst="rect">
            <a:avLst/>
          </a:prstGeom>
        </p:spPr>
      </p:pic>
      <p:sp>
        <p:nvSpPr>
          <p:cNvPr id="12" name="CasellaDiTesto 11">
            <a:extLst>
              <a:ext uri="{FF2B5EF4-FFF2-40B4-BE49-F238E27FC236}">
                <a16:creationId xmlns:a16="http://schemas.microsoft.com/office/drawing/2014/main" id="{AEA55D3C-FAFB-4199-9F4C-304813180A7B}"/>
              </a:ext>
            </a:extLst>
          </p:cNvPr>
          <p:cNvSpPr txBox="1"/>
          <p:nvPr/>
        </p:nvSpPr>
        <p:spPr>
          <a:xfrm>
            <a:off x="734155" y="1313895"/>
            <a:ext cx="6306807" cy="830997"/>
          </a:xfrm>
          <a:prstGeom prst="rect">
            <a:avLst/>
          </a:prstGeom>
          <a:noFill/>
        </p:spPr>
        <p:txBody>
          <a:bodyPr wrap="square" rtlCol="0">
            <a:spAutoFit/>
          </a:bodyPr>
          <a:lstStyle/>
          <a:p>
            <a:pPr algn="just"/>
            <a:r>
              <a:rPr lang="en-US" sz="1600" dirty="0"/>
              <a:t>The image shows that detectability is 85% percent or more with the exception of the “Iterative” `2-based adversary with ε = 400. For this adversary, the detector only reaches chance level.</a:t>
            </a:r>
            <a:endParaRPr lang="it-IT" sz="1600" dirty="0"/>
          </a:p>
        </p:txBody>
      </p:sp>
      <p:pic>
        <p:nvPicPr>
          <p:cNvPr id="14" name="Immagine 13" descr="Immagine che contiene tavolo&#10;&#10;Descrizione generata automaticamente">
            <a:extLst>
              <a:ext uri="{FF2B5EF4-FFF2-40B4-BE49-F238E27FC236}">
                <a16:creationId xmlns:a16="http://schemas.microsoft.com/office/drawing/2014/main" id="{82CFC1A4-4CB2-4C25-A177-1FC59ECCA9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1790" y="3300533"/>
            <a:ext cx="3606055" cy="2607165"/>
          </a:xfrm>
          <a:prstGeom prst="rect">
            <a:avLst/>
          </a:prstGeom>
        </p:spPr>
      </p:pic>
    </p:spTree>
    <p:extLst>
      <p:ext uri="{BB962C8B-B14F-4D97-AF65-F5344CB8AC3E}">
        <p14:creationId xmlns:p14="http://schemas.microsoft.com/office/powerpoint/2010/main" val="1342292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ABEE4-52A6-41F2-ABF2-74AC48562F2A}"/>
              </a:ext>
            </a:extLst>
          </p:cNvPr>
          <p:cNvSpPr>
            <a:spLocks noGrp="1"/>
          </p:cNvSpPr>
          <p:nvPr>
            <p:ph type="title"/>
          </p:nvPr>
        </p:nvSpPr>
        <p:spPr>
          <a:xfrm>
            <a:off x="312000" y="1"/>
            <a:ext cx="11880000" cy="1020932"/>
          </a:xfrm>
        </p:spPr>
        <p:txBody>
          <a:bodyPr>
            <a:normAutofit/>
          </a:bodyPr>
          <a:lstStyle/>
          <a:p>
            <a:r>
              <a:rPr lang="it-IT" b="1" dirty="0" err="1"/>
              <a:t>Conclusions</a:t>
            </a:r>
            <a:endParaRPr lang="it-IT" b="1" dirty="0"/>
          </a:p>
        </p:txBody>
      </p:sp>
      <p:sp>
        <p:nvSpPr>
          <p:cNvPr id="9" name="CasellaDiTesto 8">
            <a:extLst>
              <a:ext uri="{FF2B5EF4-FFF2-40B4-BE49-F238E27FC236}">
                <a16:creationId xmlns:a16="http://schemas.microsoft.com/office/drawing/2014/main" id="{4DBE8B7D-7483-4ED5-BF72-E1FF4246A5A2}"/>
              </a:ext>
            </a:extLst>
          </p:cNvPr>
          <p:cNvSpPr txBox="1"/>
          <p:nvPr/>
        </p:nvSpPr>
        <p:spPr>
          <a:xfrm>
            <a:off x="786000" y="1020933"/>
            <a:ext cx="10620000"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results shown on the paper are somewhat complementary to </a:t>
            </a:r>
            <a:r>
              <a:rPr lang="en-US" sz="1600" dirty="0" err="1"/>
              <a:t>Moosavi-Dezfooli</a:t>
            </a:r>
            <a:r>
              <a:rPr lang="en-US" sz="1600" dirty="0"/>
              <a:t> et al. (2016a): while they show that universal, image-agnostic perturbations exist, the paper has shown that image-dependent perturbations are sufficiently regular to be detectable.</a:t>
            </a:r>
          </a:p>
          <a:p>
            <a:pPr marL="285750" indent="-285750" algn="just">
              <a:buFont typeface="Arial" panose="020B0604020202020204" pitchFamily="34" charset="0"/>
              <a:buChar char="•"/>
            </a:pPr>
            <a:r>
              <a:rPr lang="en-US" sz="1600" b="1" dirty="0"/>
              <a:t>Transferability</a:t>
            </a:r>
            <a:r>
              <a:rPr lang="en-US" sz="1600" dirty="0"/>
              <a:t> is not symmetric and typically </a:t>
            </a:r>
            <a:r>
              <a:rPr lang="en-US" sz="1600" b="1" dirty="0"/>
              <a:t>works best between similar adversaries and from stronger to weaker adversary</a:t>
            </a:r>
            <a:r>
              <a:rPr lang="en-US" sz="1600" dirty="0"/>
              <a:t>;</a:t>
            </a:r>
          </a:p>
          <a:p>
            <a:pPr marL="285750" indent="-285750" algn="just">
              <a:buFont typeface="Arial" panose="020B0604020202020204" pitchFamily="34" charset="0"/>
              <a:buChar char="•"/>
            </a:pPr>
            <a:r>
              <a:rPr lang="en-US" sz="1600" dirty="0"/>
              <a:t>For a </a:t>
            </a:r>
            <a:r>
              <a:rPr lang="en-US" sz="1600" b="1" dirty="0"/>
              <a:t>static detector</a:t>
            </a:r>
            <a:r>
              <a:rPr lang="en-US" sz="1600" dirty="0"/>
              <a:t>, there might be areas which are </a:t>
            </a:r>
            <a:r>
              <a:rPr lang="en-US" sz="1600" b="1" dirty="0"/>
              <a:t>adversarial to both classifier and detector</a:t>
            </a:r>
            <a:r>
              <a:rPr lang="en-US" sz="1600" dirty="0"/>
              <a:t>; however, this will be a (small) subset of the areas which are adversarial to the classifier alone. However, a </a:t>
            </a:r>
            <a:r>
              <a:rPr lang="en-US" sz="1600" b="1" dirty="0"/>
              <a:t>dynamic detector is considerably harder to fool: </a:t>
            </a:r>
            <a:r>
              <a:rPr lang="en-US" sz="1600" dirty="0"/>
              <a:t>on the one hand, it might further </a:t>
            </a:r>
            <a:r>
              <a:rPr lang="en-US" sz="1600" b="1" dirty="0"/>
              <a:t>reduce the number of areas which are both adversarial to classifier and detector. </a:t>
            </a:r>
          </a:p>
          <a:p>
            <a:pPr marL="285750" indent="-285750" algn="just">
              <a:buFont typeface="Arial" panose="020B0604020202020204" pitchFamily="34" charset="0"/>
              <a:buChar char="•"/>
            </a:pPr>
            <a:endParaRPr lang="it-IT" sz="1600" dirty="0"/>
          </a:p>
        </p:txBody>
      </p:sp>
      <p:sp>
        <p:nvSpPr>
          <p:cNvPr id="5" name="CasellaDiTesto 4">
            <a:extLst>
              <a:ext uri="{FF2B5EF4-FFF2-40B4-BE49-F238E27FC236}">
                <a16:creationId xmlns:a16="http://schemas.microsoft.com/office/drawing/2014/main" id="{DA8E8013-9870-4765-AB8B-974F969B3AFF}"/>
              </a:ext>
            </a:extLst>
          </p:cNvPr>
          <p:cNvSpPr txBox="1"/>
          <p:nvPr/>
        </p:nvSpPr>
        <p:spPr>
          <a:xfrm>
            <a:off x="786000" y="3811580"/>
            <a:ext cx="10620000" cy="2554545"/>
          </a:xfrm>
          <a:prstGeom prst="rect">
            <a:avLst/>
          </a:prstGeom>
          <a:noFill/>
        </p:spPr>
        <p:txBody>
          <a:bodyPr wrap="square" rtlCol="0">
            <a:spAutoFit/>
          </a:bodyPr>
          <a:lstStyle/>
          <a:p>
            <a:r>
              <a:rPr lang="en-US" sz="2000" i="1" dirty="0"/>
              <a:t>The paper has shown that </a:t>
            </a:r>
            <a:r>
              <a:rPr lang="en-US" sz="2000" b="1" i="1" dirty="0"/>
              <a:t>adversarial examples can be detected surprisingly well using a detector subnetwork</a:t>
            </a:r>
            <a:r>
              <a:rPr lang="en-US" sz="2000" i="1" dirty="0"/>
              <a:t> attached to the main classification network, </a:t>
            </a:r>
            <a:r>
              <a:rPr lang="en-US" sz="2000" b="1" i="1" dirty="0"/>
              <a:t>this does not directly allow classifying adversarial examples correctly</a:t>
            </a:r>
            <a:r>
              <a:rPr lang="en-US" sz="2000" i="1" dirty="0"/>
              <a:t>, but </a:t>
            </a:r>
            <a:r>
              <a:rPr lang="en-US" sz="2000" b="1" i="1" dirty="0"/>
              <a:t>it allows mitigating adversarial attacks against machine learning systems</a:t>
            </a:r>
            <a:r>
              <a:rPr lang="en-US" sz="2000" i="1" dirty="0"/>
              <a:t> by resorting to </a:t>
            </a:r>
            <a:r>
              <a:rPr lang="en-US" sz="2000" b="1" i="1" dirty="0"/>
              <a:t>fallback solutions. </a:t>
            </a:r>
            <a:r>
              <a:rPr lang="en-US" sz="2000" i="1" dirty="0"/>
              <a:t>Additional future work will be developing </a:t>
            </a:r>
            <a:r>
              <a:rPr lang="en-US" sz="2000" b="1" i="1" dirty="0"/>
              <a:t>stronger adversaries that are harder to detect</a:t>
            </a:r>
            <a:r>
              <a:rPr lang="en-US" sz="2000" i="1" dirty="0"/>
              <a:t> by adding effective randomization which would make selection of adversarial perturbations less regular. Finally, </a:t>
            </a:r>
            <a:r>
              <a:rPr lang="en-US" sz="2000" b="1" i="1" dirty="0"/>
              <a:t>developing methods for training detectors </a:t>
            </a:r>
            <a:r>
              <a:rPr lang="en-US" sz="2000" i="1" dirty="0"/>
              <a:t>such that they can </a:t>
            </a:r>
            <a:r>
              <a:rPr lang="en-US" sz="2000" b="1" i="1" dirty="0"/>
              <a:t>detect many different kinds of attacks reliably at the same time </a:t>
            </a:r>
            <a:r>
              <a:rPr lang="en-US" sz="2000" i="1" dirty="0"/>
              <a:t>would be essential for safety and security-related applications.</a:t>
            </a:r>
            <a:endParaRPr lang="it-IT" sz="2000" i="1" dirty="0"/>
          </a:p>
        </p:txBody>
      </p:sp>
    </p:spTree>
    <p:extLst>
      <p:ext uri="{BB962C8B-B14F-4D97-AF65-F5344CB8AC3E}">
        <p14:creationId xmlns:p14="http://schemas.microsoft.com/office/powerpoint/2010/main" val="2027096253"/>
      </p:ext>
    </p:extLst>
  </p:cSld>
  <p:clrMapOvr>
    <a:masterClrMapping/>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574</TotalTime>
  <Words>1354</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Cambria Math</vt:lpstr>
      <vt:lpstr>Office Theme</vt:lpstr>
      <vt:lpstr>Midterm 4 ON DETECTING ADVERSARIAL PERTURBATIONS</vt:lpstr>
      <vt:lpstr>Introduction</vt:lpstr>
      <vt:lpstr>Adversarial attacks used</vt:lpstr>
      <vt:lpstr>Training and test with Cifar-10</vt:lpstr>
      <vt:lpstr>Results on Cifar-10</vt:lpstr>
      <vt:lpstr>Dynamic detector on Cifar-10</vt:lpstr>
      <vt:lpstr>10-class ImageNet</vt:lpstr>
      <vt:lpstr>Results on 10-class ImageNet</vt:lpstr>
      <vt:lpstr>Conclusions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4 ON DETECTING ADVERSARIAL PERTURBATIONS</dc:title>
  <dc:creator>Alessandro Ristori</dc:creator>
  <cp:lastModifiedBy>Alessandro Ristori</cp:lastModifiedBy>
  <cp:revision>5</cp:revision>
  <dcterms:created xsi:type="dcterms:W3CDTF">2021-07-19T19:54:52Z</dcterms:created>
  <dcterms:modified xsi:type="dcterms:W3CDTF">2021-07-20T20:42:39Z</dcterms:modified>
</cp:coreProperties>
</file>