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1" r:id="rId6"/>
    <p:sldId id="287" r:id="rId7"/>
    <p:sldId id="288" r:id="rId8"/>
    <p:sldId id="289" r:id="rId9"/>
    <p:sldId id="290" r:id="rId1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6903231-3883-4BD0-9EDD-6391B2039C9D}" type="datetime1">
              <a:rPr lang="it-IT" smtClean="0"/>
              <a:t>06/06/2021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5BB936C-8E2D-4FC8-B20E-2CBF0A9FFB22}" type="datetime1">
              <a:rPr lang="it-IT" noProof="0" smtClean="0"/>
              <a:t>06/06/2021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1121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1251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113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6892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igura a mano libera: Forma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  <p:sp>
            <p:nvSpPr>
              <p:cNvPr id="16" name="Figura a mano libera: Forma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  <p:sp>
            <p:nvSpPr>
              <p:cNvPr id="17" name="Triangolo rettangolo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  <p:sp>
            <p:nvSpPr>
              <p:cNvPr id="18" name="Triangolo rettangolo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  <p:sp>
            <p:nvSpPr>
              <p:cNvPr id="19" name="Triangolo rettangolo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  <p:sp>
            <p:nvSpPr>
              <p:cNvPr id="20" name="Figura a mano libera: Forma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</p:grpSp>
        <p:sp>
          <p:nvSpPr>
            <p:cNvPr id="9" name="Figura a mano libera: Forma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11" name="Figura a mano libera: Forma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igura a mano libera: Forma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  <p:sp>
            <p:nvSpPr>
              <p:cNvPr id="14" name="Figura a mano libera: Forma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it-IT" noProof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ia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0" name="Segnaposto immagine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1" name="Segnaposto immagine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2" name="Segnaposto immagine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3" name="Segnaposto immagine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4" name="Segnaposto immagine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6" name="Segnaposto tes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9" name="Segnaposto testo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0" name="Segnaposto testo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sezion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6" name="Segnaposto tes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it-IT" noProof="0"/>
              <a:t>Inserire immagine</a:t>
            </a:r>
          </a:p>
        </p:txBody>
      </p:sp>
      <p:sp>
        <p:nvSpPr>
          <p:cNvPr id="36" name="Segnaposto testo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7" name="Segnaposto testo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s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6" name="Segnaposto tes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it-IT" noProof="0"/>
              <a:t>Inserire immagine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20" name="Segnaposto immagine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1" name="Segnaposto testo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21" name="Segnaposto testo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 rtl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Modifica gli stili del testo dello schema</a:t>
            </a: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tangolo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9" name="Figura a mano libera: Forma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0" name="Figura a mano libera: Forma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1" name="Figura a mano libera: Forma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2" name="Figura a mano libera: Forma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igura a mano libera: Forma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26" name="Figura a mano libera: Forma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30" name="Figura a mano libera: Forma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1" name="Segnaposto numero diapositiva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0" name="Figura a mano libera: Forma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Triangolo rettangolo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8" name="Triangolo rettangolo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9" name="Triangolo rettangolo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it-IT" noProof="0"/>
              <a:t>Grazie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0" name="Figura a mano libera: Forma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it-IT" noProof="0"/>
              <a:t>Grazie</a:t>
            </a:r>
          </a:p>
        </p:txBody>
      </p: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32" name="Figura a mano libera: Forma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30" name="Figura a mano libera: Forma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Triangolo rettangolo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1" name="Figura a mano libera: Forma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8" name="Figura a mano libera: Forma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21" name="Figura a mano libera: Forma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numero diapositiva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23" name="Titolo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Titolo sezione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5" name="Figura a mano libera: Forma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igura a mano libera: Forma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28" name="Figura a mano libera: Forma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29" name="Figura a mano libera: Forma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30" name="Figura a mano libera: Forma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igura a mano libera: Forma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33" name="Figura a mano libera: Forma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Titolo sezione 01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5" name="Segnaposto numero diapositiva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5" name="Figura a mano libera: Forma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it-IT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"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Citazione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tes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26" name="Segnaposto testo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8" name="Segnaposto contenuto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1" name="Segnaposto contenuto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7" name="Figura a mano libera: Forma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8" name="Figura a mano libera: Forma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9" name="Figura a mano libera: Forma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it-IT" noProof="0">
                <a:latin typeface="+mj-lt"/>
              </a:rPr>
              <a:t>Fare clic per modificare lo stile del titolo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igura a mano libera: Forma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4" name="Figura a mano libera: Forma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ttangolo: Angolo singolo ritagliato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it-IT" noProof="0"/>
            </a:p>
          </p:txBody>
        </p:sp>
        <p:sp>
          <p:nvSpPr>
            <p:cNvPr id="17" name="Rettangolo: Angolo singolo ritagliato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18" name="Figura a mano libera: Forma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1664043"/>
            <a:ext cx="7077456" cy="1975269"/>
          </a:xfrm>
        </p:spPr>
        <p:txBody>
          <a:bodyPr rtlCol="0"/>
          <a:lstStyle/>
          <a:p>
            <a:pPr rtl="0"/>
            <a:r>
              <a:rPr lang="it-IT" dirty="0" err="1">
                <a:solidFill>
                  <a:schemeClr val="bg1"/>
                </a:solidFill>
              </a:rPr>
              <a:t>Midterm</a:t>
            </a:r>
            <a:r>
              <a:rPr lang="it-IT" dirty="0">
                <a:solidFill>
                  <a:schemeClr val="bg1"/>
                </a:solidFill>
              </a:rPr>
              <a:t> 3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dirty="0" err="1">
                <a:solidFill>
                  <a:schemeClr val="bg1"/>
                </a:solidFill>
              </a:rPr>
              <a:t>Assignment</a:t>
            </a:r>
            <a:r>
              <a:rPr lang="it-IT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4" name="Sottotitolo 7">
            <a:extLst>
              <a:ext uri="{FF2B5EF4-FFF2-40B4-BE49-F238E27FC236}">
                <a16:creationId xmlns:a16="http://schemas.microsoft.com/office/drawing/2014/main" id="{43C87C90-8AA1-432B-AAE1-113BAA6B3358}"/>
              </a:ext>
            </a:extLst>
          </p:cNvPr>
          <p:cNvSpPr txBox="1">
            <a:spLocks/>
          </p:cNvSpPr>
          <p:nvPr/>
        </p:nvSpPr>
        <p:spPr>
          <a:xfrm>
            <a:off x="2761488" y="3639312"/>
            <a:ext cx="4167115" cy="21635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Intelligent</a:t>
            </a:r>
            <a:r>
              <a:rPr lang="it-IT" dirty="0"/>
              <a:t> Systems for Pattern </a:t>
            </a:r>
            <a:r>
              <a:rPr lang="it-IT" dirty="0" err="1"/>
              <a:t>Recognition</a:t>
            </a:r>
            <a:endParaRPr lang="it-IT" dirty="0"/>
          </a:p>
          <a:p>
            <a:r>
              <a:rPr lang="it-IT" dirty="0"/>
              <a:t>Master Degree in Computer Science, AI Curriculum</a:t>
            </a:r>
          </a:p>
          <a:p>
            <a:r>
              <a:rPr lang="it-IT" dirty="0"/>
              <a:t>A.Y. 2020/2021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D081DEB-1CCC-42DE-86C8-BD57F8420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309" y="0"/>
            <a:ext cx="3125691" cy="3191036"/>
          </a:xfrm>
          <a:prstGeom prst="rect">
            <a:avLst/>
          </a:prstGeom>
          <a:effectLst>
            <a:outerShdw sx="1000" sy="1000" rotWithShape="0">
              <a:prstClr val="black"/>
            </a:outerShdw>
          </a:effectLst>
        </p:spPr>
      </p:pic>
      <p:sp>
        <p:nvSpPr>
          <p:cNvPr id="8" name="Sottotitolo 7">
            <a:extLst>
              <a:ext uri="{FF2B5EF4-FFF2-40B4-BE49-F238E27FC236}">
                <a16:creationId xmlns:a16="http://schemas.microsoft.com/office/drawing/2014/main" id="{A01046EE-7715-44AC-B1EA-22AC43D43B2F}"/>
              </a:ext>
            </a:extLst>
          </p:cNvPr>
          <p:cNvSpPr txBox="1">
            <a:spLocks/>
          </p:cNvSpPr>
          <p:nvPr/>
        </p:nvSpPr>
        <p:spPr>
          <a:xfrm>
            <a:off x="9382900" y="6468329"/>
            <a:ext cx="2809100" cy="3896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Alessandro Ristori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Code </a:t>
            </a:r>
            <a:r>
              <a:rPr lang="it-IT" dirty="0" err="1"/>
              <a:t>snippets</a:t>
            </a:r>
            <a:endParaRPr lang="it-IT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it-IT" smtClean="0"/>
              <a:pPr rtl="0"/>
              <a:t>2</a:t>
            </a:fld>
            <a:endParaRPr lang="it-IT"/>
          </a:p>
        </p:txBody>
      </p:sp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93AA81A0-38F1-4C21-AEA9-A081496BA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4025"/>
            <a:ext cx="6095999" cy="4095749"/>
          </a:xfrm>
          <a:prstGeom prst="rect">
            <a:avLst/>
          </a:prstGeom>
        </p:spPr>
      </p:pic>
      <p:pic>
        <p:nvPicPr>
          <p:cNvPr id="21" name="Immagine 20" descr="Immagine che contiene testo&#10;&#10;Descrizione generata automaticamente">
            <a:extLst>
              <a:ext uri="{FF2B5EF4-FFF2-40B4-BE49-F238E27FC236}">
                <a16:creationId xmlns:a16="http://schemas.microsoft.com/office/drawing/2014/main" id="{28DE75FC-E2E5-4165-81BE-60E9F1DFD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24025"/>
            <a:ext cx="6096000" cy="409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The network and the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it-IT" smtClean="0"/>
              <a:pPr rtl="0"/>
              <a:t>3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FD33046-2AB1-4F03-B466-2DF941C97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290" y="323100"/>
            <a:ext cx="3912710" cy="293453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5743F56-AE90-4B38-881F-E2852B6CF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9289" y="3262517"/>
            <a:ext cx="3912711" cy="2934533"/>
          </a:xfrm>
          <a:prstGeom prst="rect">
            <a:avLst/>
          </a:prstGeom>
        </p:spPr>
      </p:pic>
      <p:pic>
        <p:nvPicPr>
          <p:cNvPr id="12" name="Immagine 11" descr="Immagine che contiene testo, arancia&#10;&#10;Descrizione generata automaticamente">
            <a:extLst>
              <a:ext uri="{FF2B5EF4-FFF2-40B4-BE49-F238E27FC236}">
                <a16:creationId xmlns:a16="http://schemas.microsoft.com/office/drawing/2014/main" id="{335E2DCD-C51B-4784-B129-94A6881AF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6442" y="6187281"/>
            <a:ext cx="8305731" cy="670719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BB83FC6-607A-4024-B132-F14A639D66C6}"/>
              </a:ext>
            </a:extLst>
          </p:cNvPr>
          <p:cNvSpPr txBox="1"/>
          <p:nvPr/>
        </p:nvSpPr>
        <p:spPr>
          <a:xfrm>
            <a:off x="444500" y="1064042"/>
            <a:ext cx="69417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For the </a:t>
            </a:r>
            <a:r>
              <a:rPr lang="it-IT" dirty="0" err="1">
                <a:solidFill>
                  <a:schemeClr val="bg1"/>
                </a:solidFill>
              </a:rPr>
              <a:t>network’s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structure</a:t>
            </a:r>
            <a:r>
              <a:rPr lang="it-IT" dirty="0">
                <a:solidFill>
                  <a:schemeClr val="bg1"/>
                </a:solidFill>
              </a:rPr>
              <a:t> i </a:t>
            </a:r>
            <a:r>
              <a:rPr lang="it-IT" dirty="0" err="1">
                <a:solidFill>
                  <a:schemeClr val="bg1"/>
                </a:solidFill>
              </a:rPr>
              <a:t>took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inspiration</a:t>
            </a:r>
            <a:r>
              <a:rPr lang="it-IT" dirty="0">
                <a:solidFill>
                  <a:schemeClr val="bg1"/>
                </a:solidFill>
              </a:rPr>
              <a:t> from VGG16 </a:t>
            </a:r>
            <a:r>
              <a:rPr lang="it-IT" dirty="0" err="1">
                <a:solidFill>
                  <a:schemeClr val="bg1"/>
                </a:solidFill>
              </a:rPr>
              <a:t>since</a:t>
            </a:r>
            <a:r>
              <a:rPr lang="it-IT" dirty="0">
                <a:solidFill>
                  <a:schemeClr val="bg1"/>
                </a:solidFill>
              </a:rPr>
              <a:t> a </a:t>
            </a:r>
            <a:r>
              <a:rPr lang="it-IT" dirty="0" err="1">
                <a:solidFill>
                  <a:schemeClr val="bg1"/>
                </a:solidFill>
              </a:rPr>
              <a:t>simple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cnn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didn’t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perform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well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r>
              <a:rPr lang="it-IT" dirty="0">
                <a:solidFill>
                  <a:schemeClr val="bg1"/>
                </a:solidFill>
              </a:rPr>
              <a:t>Kernel size: (3, 3)</a:t>
            </a:r>
          </a:p>
          <a:p>
            <a:r>
              <a:rPr lang="it-IT" dirty="0">
                <a:solidFill>
                  <a:schemeClr val="bg1"/>
                </a:solidFill>
              </a:rPr>
              <a:t>Pooling Stride: 2</a:t>
            </a:r>
          </a:p>
          <a:p>
            <a:r>
              <a:rPr lang="it-IT" dirty="0">
                <a:solidFill>
                  <a:schemeClr val="bg1"/>
                </a:solidFill>
              </a:rPr>
              <a:t>Pooling: </a:t>
            </a:r>
            <a:r>
              <a:rPr lang="it-IT" dirty="0" err="1">
                <a:solidFill>
                  <a:schemeClr val="bg1"/>
                </a:solidFill>
              </a:rPr>
              <a:t>MaxPooling</a:t>
            </a:r>
            <a:r>
              <a:rPr lang="it-IT" dirty="0">
                <a:solidFill>
                  <a:schemeClr val="bg1"/>
                </a:solidFill>
              </a:rPr>
              <a:t> (2, 2)</a:t>
            </a:r>
          </a:p>
          <a:p>
            <a:r>
              <a:rPr lang="it-IT" dirty="0">
                <a:solidFill>
                  <a:schemeClr val="bg1"/>
                </a:solidFill>
              </a:rPr>
              <a:t>Dropout: 0.3</a:t>
            </a:r>
          </a:p>
          <a:p>
            <a:r>
              <a:rPr lang="it-IT" dirty="0" err="1">
                <a:solidFill>
                  <a:schemeClr val="bg1"/>
                </a:solidFill>
              </a:rPr>
              <a:t>Activation</a:t>
            </a:r>
            <a:r>
              <a:rPr lang="it-IT" dirty="0">
                <a:solidFill>
                  <a:schemeClr val="bg1"/>
                </a:solidFill>
              </a:rPr>
              <a:t>: </a:t>
            </a:r>
            <a:r>
              <a:rPr lang="it-IT" dirty="0" err="1">
                <a:solidFill>
                  <a:schemeClr val="bg1"/>
                </a:solidFill>
              </a:rPr>
              <a:t>ReLU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Batch </a:t>
            </a:r>
            <a:r>
              <a:rPr lang="it-IT" dirty="0" err="1">
                <a:solidFill>
                  <a:schemeClr val="bg1"/>
                </a:solidFill>
              </a:rPr>
              <a:t>nomalization</a:t>
            </a:r>
            <a:r>
              <a:rPr lang="it-IT" dirty="0">
                <a:solidFill>
                  <a:schemeClr val="bg1"/>
                </a:solidFill>
              </a:rPr>
              <a:t> after </a:t>
            </a:r>
            <a:r>
              <a:rPr lang="it-IT" dirty="0" err="1">
                <a:solidFill>
                  <a:schemeClr val="bg1"/>
                </a:solidFill>
              </a:rPr>
              <a:t>each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convolution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0D6A0227-2EA9-4555-9F45-9257C904FEB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0139" t="31237" r="9720" b="33570"/>
          <a:stretch/>
        </p:blipFill>
        <p:spPr>
          <a:xfrm>
            <a:off x="568799" y="3346883"/>
            <a:ext cx="7332327" cy="194420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36F37D61-B3AB-423F-B114-9B57453CCDD9}"/>
              </a:ext>
            </a:extLst>
          </p:cNvPr>
          <p:cNvSpPr txBox="1"/>
          <p:nvPr/>
        </p:nvSpPr>
        <p:spPr>
          <a:xfrm>
            <a:off x="444500" y="5264458"/>
            <a:ext cx="1490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>
                <a:solidFill>
                  <a:schemeClr val="bg1"/>
                </a:solidFill>
              </a:rPr>
              <a:t>Convolution</a:t>
            </a:r>
            <a:endParaRPr lang="it-IT" sz="1400" dirty="0">
              <a:solidFill>
                <a:schemeClr val="bg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C61EE41-A0CC-4AEA-93F9-C786C4BA3727}"/>
              </a:ext>
            </a:extLst>
          </p:cNvPr>
          <p:cNvSpPr txBox="1"/>
          <p:nvPr/>
        </p:nvSpPr>
        <p:spPr>
          <a:xfrm>
            <a:off x="2681981" y="5264458"/>
            <a:ext cx="1490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>
                <a:solidFill>
                  <a:schemeClr val="bg1"/>
                </a:solidFill>
              </a:rPr>
              <a:t>Convolution</a:t>
            </a:r>
            <a:endParaRPr lang="it-IT" sz="1400" dirty="0">
              <a:solidFill>
                <a:schemeClr val="bg1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59C72C2-0B4F-423C-8D32-2B281BA2D995}"/>
              </a:ext>
            </a:extLst>
          </p:cNvPr>
          <p:cNvSpPr txBox="1"/>
          <p:nvPr/>
        </p:nvSpPr>
        <p:spPr>
          <a:xfrm>
            <a:off x="4960553" y="5263689"/>
            <a:ext cx="1490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>
                <a:solidFill>
                  <a:schemeClr val="bg1"/>
                </a:solidFill>
              </a:rPr>
              <a:t>Convolution</a:t>
            </a:r>
            <a:endParaRPr lang="it-IT" sz="1400" dirty="0">
              <a:solidFill>
                <a:schemeClr val="bg1"/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A2F04D0-997B-4900-821B-9BF7A533600C}"/>
              </a:ext>
            </a:extLst>
          </p:cNvPr>
          <p:cNvSpPr txBox="1"/>
          <p:nvPr/>
        </p:nvSpPr>
        <p:spPr>
          <a:xfrm>
            <a:off x="6950261" y="5263689"/>
            <a:ext cx="1490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>
                <a:solidFill>
                  <a:schemeClr val="bg1"/>
                </a:solidFill>
              </a:rPr>
              <a:t>Softmax</a:t>
            </a:r>
            <a:endParaRPr lang="it-IT" sz="1400" dirty="0">
              <a:solidFill>
                <a:schemeClr val="bg1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27C41A6-0AF6-429A-BA73-8730A2219391}"/>
              </a:ext>
            </a:extLst>
          </p:cNvPr>
          <p:cNvSpPr txBox="1"/>
          <p:nvPr/>
        </p:nvSpPr>
        <p:spPr>
          <a:xfrm>
            <a:off x="1563241" y="5264203"/>
            <a:ext cx="1490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>
                <a:solidFill>
                  <a:schemeClr val="bg1"/>
                </a:solidFill>
              </a:rPr>
              <a:t>MaxPooling</a:t>
            </a:r>
            <a:endParaRPr lang="it-IT" sz="1400" dirty="0">
              <a:solidFill>
                <a:schemeClr val="bg1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9CFE5AE-602C-4D42-AAA6-00B548F58295}"/>
              </a:ext>
            </a:extLst>
          </p:cNvPr>
          <p:cNvSpPr txBox="1"/>
          <p:nvPr/>
        </p:nvSpPr>
        <p:spPr>
          <a:xfrm>
            <a:off x="3845109" y="5264202"/>
            <a:ext cx="1490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>
                <a:solidFill>
                  <a:schemeClr val="bg1"/>
                </a:solidFill>
              </a:rPr>
              <a:t>MaxPooling</a:t>
            </a:r>
            <a:endParaRPr lang="it-IT" sz="1400" dirty="0">
              <a:solidFill>
                <a:schemeClr val="bg1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8AC018A-CDFA-40EE-A14C-E517C4BBC010}"/>
              </a:ext>
            </a:extLst>
          </p:cNvPr>
          <p:cNvSpPr txBox="1"/>
          <p:nvPr/>
        </p:nvSpPr>
        <p:spPr>
          <a:xfrm>
            <a:off x="6028397" y="5263689"/>
            <a:ext cx="1490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>
                <a:solidFill>
                  <a:schemeClr val="bg1"/>
                </a:solidFill>
              </a:rPr>
              <a:t>MaxPooling</a:t>
            </a:r>
            <a:endParaRPr lang="it-I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24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Adversarial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, FGSM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it-IT" smtClean="0"/>
              <a:pPr rtl="0"/>
              <a:t>4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E7C6FBA-DD47-40BC-BD84-E80DFBCC5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196" y="1793980"/>
            <a:ext cx="3186467" cy="238985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F0D1508-C3E6-4149-8899-95D6D6C47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66" y="1853945"/>
            <a:ext cx="3186467" cy="238985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87F8F6A-5C4D-4AC8-B39F-156690E943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033" y="1856815"/>
            <a:ext cx="3186467" cy="2389851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00C3D2B-CE29-4098-8629-63331C2B829C}"/>
              </a:ext>
            </a:extLst>
          </p:cNvPr>
          <p:cNvSpPr txBox="1"/>
          <p:nvPr/>
        </p:nvSpPr>
        <p:spPr>
          <a:xfrm>
            <a:off x="551033" y="4412202"/>
            <a:ext cx="318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Original</a:t>
            </a:r>
            <a:r>
              <a:rPr lang="it-IT" dirty="0">
                <a:solidFill>
                  <a:schemeClr val="bg1"/>
                </a:solidFill>
              </a:rPr>
              <a:t> image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6028E9F-78BF-494C-B3D1-53C4C7A15EA7}"/>
              </a:ext>
            </a:extLst>
          </p:cNvPr>
          <p:cNvSpPr txBox="1"/>
          <p:nvPr/>
        </p:nvSpPr>
        <p:spPr>
          <a:xfrm>
            <a:off x="4458316" y="4412202"/>
            <a:ext cx="318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Noise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71E5B3C-D4B7-45BC-864B-111E278A8A19}"/>
              </a:ext>
            </a:extLst>
          </p:cNvPr>
          <p:cNvSpPr txBox="1"/>
          <p:nvPr/>
        </p:nvSpPr>
        <p:spPr>
          <a:xfrm>
            <a:off x="8549196" y="4412202"/>
            <a:ext cx="318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Attacked</a:t>
            </a:r>
            <a:r>
              <a:rPr lang="it-IT" dirty="0">
                <a:solidFill>
                  <a:schemeClr val="bg1"/>
                </a:solidFill>
              </a:rPr>
              <a:t> image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0FAF50E0-908C-4853-BBAA-E3FE733BF9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140" y="5246703"/>
            <a:ext cx="11049719" cy="451706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22432FCF-06D6-4810-B9DA-EDFDF6F8F1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139" y="5683705"/>
            <a:ext cx="11049719" cy="365124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9B65C734-5672-44C4-9280-9758BD5BEA6E}"/>
              </a:ext>
            </a:extLst>
          </p:cNvPr>
          <p:cNvSpPr txBox="1"/>
          <p:nvPr/>
        </p:nvSpPr>
        <p:spPr>
          <a:xfrm>
            <a:off x="3737500" y="2433847"/>
            <a:ext cx="7652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B6FC9F2D-00D6-4066-9F18-46757104EF1E}"/>
              </a:ext>
            </a:extLst>
          </p:cNvPr>
          <p:cNvSpPr txBox="1"/>
          <p:nvPr/>
        </p:nvSpPr>
        <p:spPr>
          <a:xfrm>
            <a:off x="7736581" y="2409440"/>
            <a:ext cx="7652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0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11D6E0A-D4DF-4348-B8E5-7D77808E9268}"/>
              </a:ext>
            </a:extLst>
          </p:cNvPr>
          <p:cNvSpPr txBox="1"/>
          <p:nvPr/>
        </p:nvSpPr>
        <p:spPr>
          <a:xfrm>
            <a:off x="1438183" y="6048829"/>
            <a:ext cx="9721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How can </a:t>
            </a:r>
            <a:r>
              <a:rPr lang="it-IT" sz="2800" dirty="0" err="1">
                <a:solidFill>
                  <a:schemeClr val="bg1"/>
                </a:solidFill>
              </a:rPr>
              <a:t>we</a:t>
            </a:r>
            <a:r>
              <a:rPr lang="it-IT" sz="2800" dirty="0">
                <a:solidFill>
                  <a:schemeClr val="bg1"/>
                </a:solidFill>
              </a:rPr>
              <a:t> </a:t>
            </a:r>
            <a:r>
              <a:rPr lang="it-IT" sz="2800" dirty="0" err="1">
                <a:solidFill>
                  <a:schemeClr val="bg1"/>
                </a:solidFill>
              </a:rPr>
              <a:t>defend</a:t>
            </a:r>
            <a:r>
              <a:rPr lang="it-IT" sz="2800" dirty="0">
                <a:solidFill>
                  <a:schemeClr val="bg1"/>
                </a:solidFill>
              </a:rPr>
              <a:t> from </a:t>
            </a:r>
            <a:r>
              <a:rPr lang="it-IT" sz="2800" dirty="0" err="1">
                <a:solidFill>
                  <a:schemeClr val="bg1"/>
                </a:solidFill>
              </a:rPr>
              <a:t>such</a:t>
            </a:r>
            <a:r>
              <a:rPr lang="it-IT" sz="2800" dirty="0">
                <a:solidFill>
                  <a:schemeClr val="bg1"/>
                </a:solidFill>
              </a:rPr>
              <a:t> </a:t>
            </a:r>
            <a:r>
              <a:rPr lang="it-IT" sz="2800" dirty="0" err="1">
                <a:solidFill>
                  <a:schemeClr val="bg1"/>
                </a:solidFill>
              </a:rPr>
              <a:t>attacks</a:t>
            </a:r>
            <a:r>
              <a:rPr lang="it-IT" sz="2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A81DC9E-3AAA-42BC-8D93-029AEF8F60B9}"/>
              </a:ext>
            </a:extLst>
          </p:cNvPr>
          <p:cNvSpPr txBox="1"/>
          <p:nvPr/>
        </p:nvSpPr>
        <p:spPr>
          <a:xfrm>
            <a:off x="932155" y="1376039"/>
            <a:ext cx="239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Predicted</a:t>
            </a:r>
            <a:r>
              <a:rPr lang="it-IT" dirty="0">
                <a:solidFill>
                  <a:schemeClr val="bg1"/>
                </a:solidFill>
              </a:rPr>
              <a:t>: </a:t>
            </a:r>
            <a:r>
              <a:rPr lang="it-IT" dirty="0" err="1">
                <a:solidFill>
                  <a:schemeClr val="bg1"/>
                </a:solidFill>
              </a:rPr>
              <a:t>cat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81AA4AE-B0C5-4A8B-82CD-6B56B2AEAD58}"/>
              </a:ext>
            </a:extLst>
          </p:cNvPr>
          <p:cNvSpPr txBox="1"/>
          <p:nvPr/>
        </p:nvSpPr>
        <p:spPr>
          <a:xfrm>
            <a:off x="8943943" y="1341994"/>
            <a:ext cx="239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Predicted</a:t>
            </a:r>
            <a:r>
              <a:rPr lang="it-IT" dirty="0">
                <a:solidFill>
                  <a:schemeClr val="bg1"/>
                </a:solidFill>
              </a:rPr>
              <a:t>: dog</a:t>
            </a:r>
          </a:p>
        </p:txBody>
      </p:sp>
    </p:spTree>
    <p:extLst>
      <p:ext uri="{BB962C8B-B14F-4D97-AF65-F5344CB8AC3E}">
        <p14:creationId xmlns:p14="http://schemas.microsoft.com/office/powerpoint/2010/main" val="180267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Adversarial</a:t>
            </a:r>
            <a:r>
              <a:rPr lang="it-IT" dirty="0"/>
              <a:t> training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it-IT" smtClean="0"/>
              <a:pPr rtl="0"/>
              <a:t>5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F9EEB62-002F-40C9-8AF3-9A4B9C5C08F8}"/>
              </a:ext>
            </a:extLst>
          </p:cNvPr>
          <p:cNvSpPr txBox="1"/>
          <p:nvPr/>
        </p:nvSpPr>
        <p:spPr>
          <a:xfrm>
            <a:off x="523783" y="1251751"/>
            <a:ext cx="6897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SzPct val="150000"/>
              <a:buBlip>
                <a:blip r:embed="rId3"/>
              </a:buBlip>
            </a:pPr>
            <a:r>
              <a:rPr lang="it-IT" dirty="0">
                <a:solidFill>
                  <a:schemeClr val="bg1"/>
                </a:solidFill>
              </a:rPr>
              <a:t>The </a:t>
            </a:r>
            <a:r>
              <a:rPr lang="it-IT" dirty="0" err="1">
                <a:solidFill>
                  <a:schemeClr val="bg1"/>
                </a:solidFill>
              </a:rPr>
              <a:t>most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simple</a:t>
            </a:r>
            <a:r>
              <a:rPr lang="it-IT" dirty="0">
                <a:solidFill>
                  <a:schemeClr val="bg1"/>
                </a:solidFill>
              </a:rPr>
              <a:t> idea </a:t>
            </a:r>
            <a:r>
              <a:rPr lang="it-IT" dirty="0" err="1">
                <a:solidFill>
                  <a:schemeClr val="bg1"/>
                </a:solidFill>
              </a:rPr>
              <a:t>was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augmenting</a:t>
            </a:r>
            <a:r>
              <a:rPr lang="it-IT" dirty="0">
                <a:solidFill>
                  <a:schemeClr val="bg1"/>
                </a:solidFill>
              </a:rPr>
              <a:t> the training set with </a:t>
            </a:r>
            <a:r>
              <a:rPr lang="it-IT" dirty="0" err="1">
                <a:solidFill>
                  <a:schemeClr val="bg1"/>
                </a:solidFill>
              </a:rPr>
              <a:t>adversarial</a:t>
            </a:r>
            <a:r>
              <a:rPr lang="it-IT" dirty="0">
                <a:solidFill>
                  <a:schemeClr val="bg1"/>
                </a:solidFill>
              </a:rPr>
              <a:t> patterns (</a:t>
            </a:r>
            <a:r>
              <a:rPr lang="it-IT" dirty="0" err="1">
                <a:solidFill>
                  <a:schemeClr val="bg1"/>
                </a:solidFill>
              </a:rPr>
              <a:t>each</a:t>
            </a:r>
            <a:r>
              <a:rPr lang="it-IT" dirty="0">
                <a:solidFill>
                  <a:schemeClr val="bg1"/>
                </a:solidFill>
              </a:rPr>
              <a:t> one with random </a:t>
            </a:r>
            <a:r>
              <a:rPr lang="it-IT" dirty="0" err="1">
                <a:solidFill>
                  <a:schemeClr val="bg1"/>
                </a:solidFill>
              </a:rPr>
              <a:t>noise</a:t>
            </a:r>
            <a:r>
              <a:rPr lang="it-IT" dirty="0">
                <a:solidFill>
                  <a:schemeClr val="bg1"/>
                </a:solidFill>
              </a:rPr>
              <a:t>);</a:t>
            </a:r>
          </a:p>
          <a:p>
            <a:pPr marL="285750" indent="-285750" algn="just">
              <a:buSzPct val="150000"/>
              <a:buBlip>
                <a:blip r:embed="rId3"/>
              </a:buBlip>
            </a:pPr>
            <a:r>
              <a:rPr lang="it-IT" dirty="0" err="1">
                <a:solidFill>
                  <a:schemeClr val="bg1"/>
                </a:solidFill>
              </a:rPr>
              <a:t>It</a:t>
            </a:r>
            <a:r>
              <a:rPr lang="it-IT" dirty="0">
                <a:solidFill>
                  <a:schemeClr val="bg1"/>
                </a:solidFill>
              </a:rPr>
              <a:t> makes the model more </a:t>
            </a:r>
            <a:r>
              <a:rPr lang="it-IT" dirty="0" err="1">
                <a:solidFill>
                  <a:schemeClr val="bg1"/>
                </a:solidFill>
              </a:rPr>
              <a:t>robust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but</a:t>
            </a:r>
            <a:r>
              <a:rPr lang="it-IT" dirty="0">
                <a:solidFill>
                  <a:schemeClr val="bg1"/>
                </a:solidFill>
              </a:rPr>
              <a:t> makes the training more </a:t>
            </a:r>
            <a:r>
              <a:rPr lang="it-IT" dirty="0" err="1">
                <a:solidFill>
                  <a:schemeClr val="bg1"/>
                </a:solidFill>
              </a:rPr>
              <a:t>complex</a:t>
            </a:r>
            <a:r>
              <a:rPr lang="it-IT" dirty="0">
                <a:solidFill>
                  <a:schemeClr val="bg1"/>
                </a:solidFill>
              </a:rPr>
              <a:t> (and </a:t>
            </a:r>
            <a:r>
              <a:rPr lang="it-IT" dirty="0" err="1">
                <a:solidFill>
                  <a:schemeClr val="bg1"/>
                </a:solidFill>
              </a:rPr>
              <a:t>longer</a:t>
            </a:r>
            <a:r>
              <a:rPr lang="it-IT" dirty="0">
                <a:solidFill>
                  <a:schemeClr val="bg1"/>
                </a:solidFill>
              </a:rPr>
              <a:t>) and </a:t>
            </a:r>
            <a:r>
              <a:rPr lang="it-IT" dirty="0" err="1">
                <a:solidFill>
                  <a:schemeClr val="bg1"/>
                </a:solidFill>
              </a:rPr>
              <a:t>it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doesn’t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always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guarantee</a:t>
            </a:r>
            <a:r>
              <a:rPr lang="it-IT" dirty="0">
                <a:solidFill>
                  <a:schemeClr val="bg1"/>
                </a:solidFill>
              </a:rPr>
              <a:t> success.</a:t>
            </a:r>
          </a:p>
        </p:txBody>
      </p: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3871E1A5-45F6-46EC-87A4-DA87164B3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199543"/>
              </p:ext>
            </p:extLst>
          </p:nvPr>
        </p:nvGraphicFramePr>
        <p:xfrm>
          <a:off x="523783" y="3168932"/>
          <a:ext cx="6313008" cy="22250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104336">
                  <a:extLst>
                    <a:ext uri="{9D8B030D-6E8A-4147-A177-3AD203B41FA5}">
                      <a16:colId xmlns:a16="http://schemas.microsoft.com/office/drawing/2014/main" val="798226921"/>
                    </a:ext>
                  </a:extLst>
                </a:gridCol>
                <a:gridCol w="2104336">
                  <a:extLst>
                    <a:ext uri="{9D8B030D-6E8A-4147-A177-3AD203B41FA5}">
                      <a16:colId xmlns:a16="http://schemas.microsoft.com/office/drawing/2014/main" val="3133293561"/>
                    </a:ext>
                  </a:extLst>
                </a:gridCol>
                <a:gridCol w="2104336">
                  <a:extLst>
                    <a:ext uri="{9D8B030D-6E8A-4147-A177-3AD203B41FA5}">
                      <a16:colId xmlns:a16="http://schemas.microsoft.com/office/drawing/2014/main" val="1134534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Eps (</a:t>
                      </a: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noise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No </a:t>
                      </a: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adv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.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Adv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. 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330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0.7432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0.7886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0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0.7559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27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0.1520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0.7142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280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0.0535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0.4271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70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0.0891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0.2813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060280"/>
                  </a:ext>
                </a:extLst>
              </a:tr>
            </a:tbl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3B482B5-8015-4ECF-A7A7-21FD1C0A5A20}"/>
              </a:ext>
            </a:extLst>
          </p:cNvPr>
          <p:cNvSpPr txBox="1"/>
          <p:nvPr/>
        </p:nvSpPr>
        <p:spPr>
          <a:xfrm>
            <a:off x="443884" y="5574307"/>
            <a:ext cx="6392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chemeClr val="bg1"/>
                </a:solidFill>
              </a:rPr>
              <a:t>Test </a:t>
            </a:r>
            <a:r>
              <a:rPr lang="it-IT" dirty="0" err="1">
                <a:solidFill>
                  <a:schemeClr val="bg1"/>
                </a:solidFill>
              </a:rPr>
              <a:t>accuracy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different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eps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values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showing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difference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beetween</a:t>
            </a:r>
            <a:r>
              <a:rPr lang="it-IT" dirty="0">
                <a:solidFill>
                  <a:schemeClr val="bg1"/>
                </a:solidFill>
              </a:rPr>
              <a:t> a network </a:t>
            </a:r>
            <a:r>
              <a:rPr lang="it-IT" dirty="0" err="1">
                <a:solidFill>
                  <a:schemeClr val="bg1"/>
                </a:solidFill>
              </a:rPr>
              <a:t>that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wasn’t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trained</a:t>
            </a:r>
            <a:r>
              <a:rPr lang="it-IT" dirty="0">
                <a:solidFill>
                  <a:schemeClr val="bg1"/>
                </a:solidFill>
              </a:rPr>
              <a:t> on </a:t>
            </a:r>
            <a:r>
              <a:rPr lang="it-IT" dirty="0" err="1">
                <a:solidFill>
                  <a:schemeClr val="bg1"/>
                </a:solidFill>
              </a:rPr>
              <a:t>adversarial</a:t>
            </a:r>
            <a:r>
              <a:rPr lang="it-IT" dirty="0">
                <a:solidFill>
                  <a:schemeClr val="bg1"/>
                </a:solidFill>
              </a:rPr>
              <a:t> pattern and one </a:t>
            </a:r>
            <a:r>
              <a:rPr lang="it-IT" dirty="0" err="1">
                <a:solidFill>
                  <a:schemeClr val="bg1"/>
                </a:solidFill>
              </a:rPr>
              <a:t>that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was</a:t>
            </a:r>
            <a:r>
              <a:rPr lang="it-IT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FB52D26C-BE2B-4D46-9162-CDB2343E4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023" y="665196"/>
            <a:ext cx="3541459" cy="2656094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09CB730B-0ACE-4177-849F-9B9DDA8AC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7023" y="3631464"/>
            <a:ext cx="3541459" cy="265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2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D38F65-2285-4C03-8C16-FBBCC888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considerations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0F20826-5641-431B-96A3-6B5B4108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it-IT" noProof="0" smtClean="0"/>
              <a:pPr rtl="0"/>
              <a:t>6</a:t>
            </a:fld>
            <a:endParaRPr lang="it-IT" noProof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050FC2D-7863-4BA7-8B05-20BEB75E0F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7323461" cy="3594685"/>
          </a:xfrm>
        </p:spPr>
        <p:txBody>
          <a:bodyPr/>
          <a:lstStyle/>
          <a:p>
            <a:pPr algn="just">
              <a:buSzPct val="150000"/>
              <a:buBlip>
                <a:blip r:embed="rId2"/>
              </a:buBlip>
            </a:pPr>
            <a:r>
              <a:rPr lang="it-IT" dirty="0"/>
              <a:t>Using more filters </a:t>
            </a:r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dirty="0" err="1"/>
              <a:t>we</a:t>
            </a:r>
            <a:r>
              <a:rPr lang="it-IT" dirty="0"/>
              <a:t> go </a:t>
            </a:r>
            <a:r>
              <a:rPr lang="it-IT" dirty="0" err="1"/>
              <a:t>deeper</a:t>
            </a:r>
            <a:r>
              <a:rPr lang="it-IT" dirty="0"/>
              <a:t> in the network </a:t>
            </a:r>
            <a:r>
              <a:rPr lang="it-IT" dirty="0" err="1"/>
              <a:t>gives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in </a:t>
            </a:r>
            <a:r>
              <a:rPr lang="it-IT" dirty="0" err="1"/>
              <a:t>terms</a:t>
            </a:r>
            <a:r>
              <a:rPr lang="it-IT" dirty="0"/>
              <a:t> of </a:t>
            </a:r>
            <a:r>
              <a:rPr lang="it-IT" dirty="0" err="1"/>
              <a:t>accuracy</a:t>
            </a:r>
            <a:r>
              <a:rPr lang="it-IT" dirty="0"/>
              <a:t>;</a:t>
            </a:r>
          </a:p>
          <a:p>
            <a:pPr algn="just">
              <a:buSzPct val="150000"/>
              <a:buBlip>
                <a:blip r:embed="rId2"/>
              </a:buBlip>
            </a:pPr>
            <a:r>
              <a:rPr lang="it-IT" dirty="0" err="1"/>
              <a:t>MaxPooling</a:t>
            </a:r>
            <a:r>
              <a:rPr lang="it-IT" dirty="0"/>
              <a:t> </a:t>
            </a:r>
            <a:r>
              <a:rPr lang="it-IT" dirty="0" err="1"/>
              <a:t>performed</a:t>
            </a:r>
            <a:r>
              <a:rPr lang="it-IT" dirty="0"/>
              <a:t> a </a:t>
            </a:r>
            <a:r>
              <a:rPr lang="it-IT" dirty="0" err="1"/>
              <a:t>little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AvgPooling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highlights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features (like </a:t>
            </a:r>
            <a:r>
              <a:rPr lang="it-IT" dirty="0" err="1"/>
              <a:t>edges</a:t>
            </a:r>
            <a:r>
              <a:rPr lang="it-IT" dirty="0"/>
              <a:t>), </a:t>
            </a:r>
            <a:r>
              <a:rPr lang="it-IT" dirty="0" err="1"/>
              <a:t>but</a:t>
            </a:r>
            <a:r>
              <a:rPr lang="it-IT" dirty="0"/>
              <a:t> the gap in </a:t>
            </a:r>
            <a:r>
              <a:rPr lang="it-IT" dirty="0" err="1"/>
              <a:t>terms</a:t>
            </a:r>
            <a:r>
              <a:rPr lang="it-IT" dirty="0"/>
              <a:t> of </a:t>
            </a:r>
            <a:r>
              <a:rPr lang="it-IT" dirty="0" err="1"/>
              <a:t>accuracy</a:t>
            </a:r>
            <a:r>
              <a:rPr lang="it-IT" dirty="0"/>
              <a:t> </a:t>
            </a:r>
            <a:r>
              <a:rPr lang="it-IT" dirty="0" err="1"/>
              <a:t>wasn’t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;</a:t>
            </a:r>
          </a:p>
          <a:p>
            <a:pPr algn="just">
              <a:buSzPct val="150000"/>
              <a:buBlip>
                <a:blip r:embed="rId2"/>
              </a:buBlip>
            </a:pPr>
            <a:r>
              <a:rPr lang="it-IT" dirty="0"/>
              <a:t>Simple data </a:t>
            </a:r>
            <a:r>
              <a:rPr lang="it-IT" dirty="0" err="1"/>
              <a:t>augmentation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the best </a:t>
            </a:r>
            <a:r>
              <a:rPr lang="it-IT" dirty="0" err="1"/>
              <a:t>solution</a:t>
            </a:r>
            <a:r>
              <a:rPr lang="it-IT" dirty="0"/>
              <a:t> for </a:t>
            </a:r>
            <a:r>
              <a:rPr lang="it-IT" dirty="0" err="1"/>
              <a:t>adversarial</a:t>
            </a:r>
            <a:r>
              <a:rPr lang="it-IT" dirty="0"/>
              <a:t> training, more sophisticated </a:t>
            </a:r>
            <a:r>
              <a:rPr lang="it-IT" dirty="0" err="1"/>
              <a:t>approaches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perform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,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distillation</a:t>
            </a:r>
            <a:r>
              <a:rPr lang="it-IT" dirty="0"/>
              <a:t>, and </a:t>
            </a:r>
            <a:r>
              <a:rPr lang="it-IT" dirty="0" err="1"/>
              <a:t>gaussian</a:t>
            </a:r>
            <a:r>
              <a:rPr lang="it-IT" dirty="0"/>
              <a:t> </a:t>
            </a:r>
            <a:r>
              <a:rPr lang="it-IT" dirty="0" err="1"/>
              <a:t>augmentation</a:t>
            </a:r>
            <a:r>
              <a:rPr lang="it-IT" dirty="0"/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28FAB0-D4BF-4B53-BD6B-37A4ED93D663}"/>
              </a:ext>
            </a:extLst>
          </p:cNvPr>
          <p:cNvSpPr txBox="1"/>
          <p:nvPr/>
        </p:nvSpPr>
        <p:spPr>
          <a:xfrm>
            <a:off x="7341833" y="5637321"/>
            <a:ext cx="4113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Thanks for the </a:t>
            </a:r>
            <a:r>
              <a:rPr lang="it-IT" sz="2800" dirty="0" err="1">
                <a:solidFill>
                  <a:schemeClr val="bg1"/>
                </a:solidFill>
              </a:rPr>
              <a:t>attention</a:t>
            </a:r>
            <a:endParaRPr lang="it-I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437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582_TF66687569" id="{C3589154-38D6-44FD-9870-84FE61A8A3F2}" vid="{1D51CCE8-6133-4A28-8A58-71C57A66318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992231-163D-4428-A2B8-DA1FE0274129}">
  <ds:schemaRefs>
    <ds:schemaRef ds:uri="fb0879af-3eba-417a-a55a-ffe6dcd6ca77"/>
    <ds:schemaRef ds:uri="http://schemas.microsoft.com/sharepoint/v3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6dc4bcd6-49db-4c07-9060-8acfc67cef9f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blu moderna</Template>
  <TotalTime>942</TotalTime>
  <Words>297</Words>
  <Application>Microsoft Office PowerPoint</Application>
  <PresentationFormat>Widescreen</PresentationFormat>
  <Paragraphs>67</Paragraphs>
  <Slides>6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Trade Gothic LT Pro</vt:lpstr>
      <vt:lpstr>Trebuchet MS</vt:lpstr>
      <vt:lpstr>Tema di Office</vt:lpstr>
      <vt:lpstr>Midterm 3 Assignment 2</vt:lpstr>
      <vt:lpstr>Code snippets</vt:lpstr>
      <vt:lpstr>The network and the results</vt:lpstr>
      <vt:lpstr>Adversarial attack, FGSM</vt:lpstr>
      <vt:lpstr>Adversarial training</vt:lpstr>
      <vt:lpstr>Final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3 Assignment 2</dc:title>
  <dc:creator>Alessandro Ristori</dc:creator>
  <cp:lastModifiedBy>Alessandro Ristori</cp:lastModifiedBy>
  <cp:revision>20</cp:revision>
  <dcterms:created xsi:type="dcterms:W3CDTF">2021-06-05T14:40:51Z</dcterms:created>
  <dcterms:modified xsi:type="dcterms:W3CDTF">2021-06-06T15:26:50Z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