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7" r:id="rId3"/>
    <p:sldId id="257" r:id="rId4"/>
    <p:sldId id="258" r:id="rId5"/>
    <p:sldId id="259" r:id="rId6"/>
    <p:sldId id="261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2" r:id="rId16"/>
    <p:sldId id="263" r:id="rId17"/>
    <p:sldId id="264" r:id="rId18"/>
    <p:sldId id="276" r:id="rId19"/>
    <p:sldId id="265" r:id="rId20"/>
    <p:sldId id="267" r:id="rId2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554"/>
  </p:normalViewPr>
  <p:slideViewPr>
    <p:cSldViewPr>
      <p:cViewPr varScale="1">
        <p:scale>
          <a:sx n="75" d="100"/>
          <a:sy n="75" d="100"/>
        </p:scale>
        <p:origin x="-283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7103B-5797-2C48-A982-6FBA6BEECFBE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8E791-520C-E944-998D-38A730DB87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39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8E791-520C-E944-998D-38A730DB87D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795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A43B-50B2-E54C-8D3B-DB9FF55896DA}" type="datetime1">
              <a:rPr lang="en-ID" smtClean="0"/>
              <a:pPr/>
              <a:t>9/6/2017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9D7B-6B31-4CFC-BD82-797C7F49E07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7352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41C-630B-4E47-B6EF-4E60080222FE}" type="datetime1">
              <a:rPr lang="en-ID" smtClean="0"/>
              <a:pPr/>
              <a:t>9/6/2017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9D7B-6B31-4CFC-BD82-797C7F49E07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57858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3CF14-30B8-8C48-BDAA-C18E4E9743C3}" type="datetime1">
              <a:rPr lang="en-ID" smtClean="0"/>
              <a:pPr/>
              <a:t>9/6/2017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9D7B-6B31-4CFC-BD82-797C7F49E07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71704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A97E-FC77-B44D-AE96-EB157C3364FA}" type="datetime1">
              <a:rPr lang="en-ID" smtClean="0"/>
              <a:pPr/>
              <a:t>9/6/2017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9D7B-6B31-4CFC-BD82-797C7F49E07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7445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8DA0-4173-B74A-9CB2-3D8AB5293901}" type="datetime1">
              <a:rPr lang="en-ID" smtClean="0"/>
              <a:pPr/>
              <a:t>9/6/2017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9D7B-6B31-4CFC-BD82-797C7F49E07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46775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60EB-86F7-DD40-B628-98988D82B989}" type="datetime1">
              <a:rPr lang="en-ID" smtClean="0"/>
              <a:pPr/>
              <a:t>9/6/2017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9D7B-6B31-4CFC-BD82-797C7F49E07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18710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36C7-CE3F-BA49-8FC7-A16FD2296B70}" type="datetime1">
              <a:rPr lang="en-ID" smtClean="0"/>
              <a:pPr/>
              <a:t>9/6/2017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9D7B-6B31-4CFC-BD82-797C7F49E07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89109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F21D-0F44-CB44-BA28-3841E4579DBA}" type="datetime1">
              <a:rPr lang="en-ID" smtClean="0"/>
              <a:pPr/>
              <a:t>9/6/2017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9D7B-6B31-4CFC-BD82-797C7F49E07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36223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FD48-FB07-4E4D-A08D-37080B868CA3}" type="datetime1">
              <a:rPr lang="en-ID" smtClean="0"/>
              <a:pPr/>
              <a:t>9/6/2017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9D7B-6B31-4CFC-BD82-797C7F49E07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33856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CDA7-FDE5-E44D-B73D-E5E4EA6B76E1}" type="datetime1">
              <a:rPr lang="en-ID" smtClean="0"/>
              <a:pPr/>
              <a:t>9/6/2017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9D7B-6B31-4CFC-BD82-797C7F49E07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47457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06CF-E184-6045-B7CD-08E0F0407EF4}" type="datetime1">
              <a:rPr lang="en-ID" smtClean="0"/>
              <a:pPr/>
              <a:t>9/6/2017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9D7B-6B31-4CFC-BD82-797C7F49E07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23334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151C6-757E-BE47-9DD4-03E8A577B0B3}" type="datetime1">
              <a:rPr lang="en-ID" smtClean="0"/>
              <a:pPr/>
              <a:t>9/6/2017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E9D7B-6B31-4CFC-BD82-797C7F49E07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52101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tutorial-to-implement-k-nearest-neighbors-in-python-from-scratch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Nearest Neighbor Classifier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9D7B-6B31-4CFC-BD82-797C7F49E077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31386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</a:t>
            </a:r>
            <a:r>
              <a:rPr lang="en-US" i="1" dirty="0"/>
              <a:t>k</a:t>
            </a:r>
            <a:r>
              <a:rPr lang="en-US" dirty="0"/>
              <a:t>-NN in Python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9D7B-6B31-4CFC-BD82-797C7F49E077}" type="slidenum">
              <a:rPr lang="id-ID" smtClean="0"/>
              <a:pPr/>
              <a:t>10</a:t>
            </a:fld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791706"/>
            <a:ext cx="8610600" cy="15516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7849" y="1528683"/>
            <a:ext cx="79121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b="1" dirty="0" smtClean="0"/>
              <a:t>2. Similarity</a:t>
            </a:r>
            <a:r>
              <a:rPr lang="en-US" sz="2800" dirty="0"/>
              <a:t>: Calculate the distance between two data instances.</a:t>
            </a:r>
          </a:p>
        </p:txBody>
      </p:sp>
    </p:spTree>
    <p:extLst>
      <p:ext uri="{BB962C8B-B14F-4D97-AF65-F5344CB8AC3E}">
        <p14:creationId xmlns:p14="http://schemas.microsoft.com/office/powerpoint/2010/main" xmlns="" val="87632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</a:t>
            </a:r>
            <a:r>
              <a:rPr lang="en-US" i="1" dirty="0"/>
              <a:t>k</a:t>
            </a:r>
            <a:r>
              <a:rPr lang="en-US" dirty="0"/>
              <a:t>-NN in Python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9D7B-6B31-4CFC-BD82-797C7F49E077}" type="slidenum">
              <a:rPr lang="id-ID" smtClean="0"/>
              <a:pPr/>
              <a:t>11</a:t>
            </a:fld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8800" y="2197100"/>
            <a:ext cx="8432800" cy="2679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1411180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b="1" dirty="0" smtClean="0"/>
              <a:t>3. Neighbors</a:t>
            </a:r>
            <a:r>
              <a:rPr lang="en-US" sz="2800" dirty="0"/>
              <a:t>: Locate </a:t>
            </a:r>
            <a:r>
              <a:rPr lang="en-US" sz="2800" i="1" dirty="0"/>
              <a:t>k</a:t>
            </a:r>
            <a:r>
              <a:rPr lang="en-US" sz="2800" dirty="0"/>
              <a:t> most similar data instances.</a:t>
            </a:r>
          </a:p>
        </p:txBody>
      </p:sp>
    </p:spTree>
    <p:extLst>
      <p:ext uri="{BB962C8B-B14F-4D97-AF65-F5344CB8AC3E}">
        <p14:creationId xmlns:p14="http://schemas.microsoft.com/office/powerpoint/2010/main" xmlns="" val="18327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</a:t>
            </a:r>
            <a:r>
              <a:rPr lang="en-US" i="1" dirty="0"/>
              <a:t>k</a:t>
            </a:r>
            <a:r>
              <a:rPr lang="en-US" dirty="0"/>
              <a:t>-NN in Python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9D7B-6B31-4CFC-BD82-797C7F49E077}" type="slidenum">
              <a:rPr lang="id-ID" smtClean="0"/>
              <a:pPr/>
              <a:t>12</a:t>
            </a:fld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685800" y="1417638"/>
            <a:ext cx="7772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b="1" dirty="0" smtClean="0"/>
              <a:t>4. Response</a:t>
            </a:r>
            <a:r>
              <a:rPr lang="en-US" sz="2800" dirty="0"/>
              <a:t>: a function for getting the majority voted response from a number of </a:t>
            </a:r>
            <a:r>
              <a:rPr lang="en-US" sz="2800" dirty="0" smtClean="0"/>
              <a:t>neighbors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2499149"/>
            <a:ext cx="80391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400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</a:t>
            </a:r>
            <a:r>
              <a:rPr lang="en-US" i="1" dirty="0"/>
              <a:t>k</a:t>
            </a:r>
            <a:r>
              <a:rPr lang="en-US" dirty="0"/>
              <a:t>-NN in Python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9D7B-6B31-4CFC-BD82-797C7F49E077}" type="slidenum">
              <a:rPr lang="id-ID" smtClean="0"/>
              <a:pPr/>
              <a:t>13</a:t>
            </a:fld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7848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5. Accuracy</a:t>
            </a:r>
            <a:r>
              <a:rPr lang="en-US" sz="2800" dirty="0"/>
              <a:t>: Summarize the accuracy of predictions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2514600"/>
            <a:ext cx="8610600" cy="155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866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implement </a:t>
            </a:r>
            <a:r>
              <a:rPr lang="en-US" i="1" dirty="0"/>
              <a:t>k</a:t>
            </a:r>
            <a:r>
              <a:rPr lang="en-US" dirty="0"/>
              <a:t>-NN in Python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9D7B-6B31-4CFC-BD82-797C7F49E077}" type="slidenum">
              <a:rPr lang="id-ID" smtClean="0"/>
              <a:pPr/>
              <a:t>14</a:t>
            </a:fld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1058217"/>
            <a:ext cx="8458200" cy="4040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9100" y="5026320"/>
            <a:ext cx="8267700" cy="154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335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 Neighbor Classification…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altLang="en-US" dirty="0" smtClean="0"/>
              <a:t>Choosing the value of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sz="2400" dirty="0" smtClean="0"/>
              <a:t>If k is too small, sensitive to noise points</a:t>
            </a:r>
          </a:p>
          <a:p>
            <a:pPr lvl="1"/>
            <a:r>
              <a:rPr lang="en-US" altLang="en-US" sz="2400" dirty="0" smtClean="0"/>
              <a:t>If k is too large, neighborhood may include points from other classes</a:t>
            </a: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3657600" y="3078163"/>
          <a:ext cx="3738563" cy="3170237"/>
        </p:xfrm>
        <a:graphic>
          <a:graphicData uri="http://schemas.openxmlformats.org/presentationml/2006/ole">
            <p:oleObj spid="_x0000_s4119" name="Visio" r:id="rId3" imgW="6582512" imgH="5298053" progId="Visio.Drawing.11">
              <p:embed/>
            </p:oleObj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9D7B-6B31-4CFC-BD82-797C7F49E077}" type="slidenum">
              <a:rPr lang="id-ID" smtClean="0"/>
              <a:pPr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79008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 Neighbor Classification…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Scaling issues</a:t>
            </a:r>
          </a:p>
          <a:p>
            <a:pPr lvl="1"/>
            <a:r>
              <a:rPr lang="en-US" altLang="en-US" dirty="0" smtClean="0"/>
              <a:t>Attributes may have to be scaled to prevent distance measures from being dominated by one of the attributes</a:t>
            </a:r>
          </a:p>
          <a:p>
            <a:pPr lvl="1"/>
            <a:r>
              <a:rPr lang="en-US" altLang="en-US" dirty="0" smtClean="0"/>
              <a:t>Example:</a:t>
            </a:r>
          </a:p>
          <a:p>
            <a:pPr lvl="2"/>
            <a:r>
              <a:rPr lang="en-US" altLang="en-US" dirty="0" smtClean="0"/>
              <a:t> height of a person may vary from 1.5m to 1.8m</a:t>
            </a:r>
          </a:p>
          <a:p>
            <a:pPr lvl="2"/>
            <a:r>
              <a:rPr lang="en-US" altLang="en-US" dirty="0" smtClean="0"/>
              <a:t> weight of a person may vary from 90lb to 300lb</a:t>
            </a:r>
          </a:p>
          <a:p>
            <a:pPr lvl="2"/>
            <a:r>
              <a:rPr lang="en-US" altLang="en-US" dirty="0" smtClean="0"/>
              <a:t> income of a person may vary from $10K to $1M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9D7B-6B31-4CFC-BD82-797C7F49E077}" type="slidenum">
              <a:rPr lang="id-ID" smtClean="0"/>
              <a:pPr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11848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 Neighbor Classification…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Problem with Euclidean measure:</a:t>
            </a:r>
          </a:p>
          <a:p>
            <a:pPr lvl="1"/>
            <a:r>
              <a:rPr lang="en-US" altLang="en-US" smtClean="0"/>
              <a:t>High dimensional data </a:t>
            </a:r>
          </a:p>
          <a:p>
            <a:pPr lvl="2"/>
            <a:r>
              <a:rPr lang="en-US" altLang="en-US" smtClean="0"/>
              <a:t> </a:t>
            </a:r>
            <a:r>
              <a:rPr lang="en-US" altLang="en-US" smtClean="0">
                <a:solidFill>
                  <a:srgbClr val="FF0000"/>
                </a:solidFill>
              </a:rPr>
              <a:t>curse of dimensionality</a:t>
            </a:r>
          </a:p>
          <a:p>
            <a:pPr lvl="1"/>
            <a:r>
              <a:rPr lang="en-US" altLang="en-US" smtClean="0"/>
              <a:t>Can produce counter-intuitive results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838200" y="38735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/>
              <a:t>1 1 1 1 1 1 1 1 1 1 1 0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838200" y="45593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/>
              <a:t>0 1 1 1 1 1 1 1 1 1 1 1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257800" y="38862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/>
              <a:t>1 0 0 0 0 0 0 0 0 0 0 0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5257800" y="45720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/>
              <a:t>0 0 0 0 0 0 0 0 0 0 0 1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4343400" y="4191000"/>
            <a:ext cx="55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400" b="0"/>
              <a:t>vs</a:t>
            </a:r>
          </a:p>
        </p:txBody>
      </p:sp>
      <p:sp>
        <p:nvSpPr>
          <p:cNvPr id="1061897" name="Text Box 9"/>
          <p:cNvSpPr txBox="1">
            <a:spLocks noChangeArrowheads="1"/>
          </p:cNvSpPr>
          <p:nvPr/>
        </p:nvSpPr>
        <p:spPr bwMode="auto">
          <a:xfrm>
            <a:off x="1676400" y="51689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d = 1.4142</a:t>
            </a:r>
          </a:p>
        </p:txBody>
      </p:sp>
      <p:sp>
        <p:nvSpPr>
          <p:cNvPr id="1061898" name="Text Box 10"/>
          <p:cNvSpPr txBox="1">
            <a:spLocks noChangeArrowheads="1"/>
          </p:cNvSpPr>
          <p:nvPr/>
        </p:nvSpPr>
        <p:spPr bwMode="auto">
          <a:xfrm>
            <a:off x="6096000" y="51689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d = 1.4142</a:t>
            </a:r>
          </a:p>
        </p:txBody>
      </p:sp>
      <p:sp>
        <p:nvSpPr>
          <p:cNvPr id="1061899" name="Rectangle 11"/>
          <p:cNvSpPr>
            <a:spLocks noChangeArrowheads="1"/>
          </p:cNvSpPr>
          <p:nvPr/>
        </p:nvSpPr>
        <p:spPr bwMode="auto">
          <a:xfrm>
            <a:off x="457200" y="5334000"/>
            <a:ext cx="8318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2">
              <a:buFont typeface="Wingdings" pitchFamily="2" charset="2"/>
              <a:buNone/>
            </a:pPr>
            <a:r>
              <a:rPr lang="en-US" altLang="en-US" b="0" dirty="0"/>
              <a:t> </a:t>
            </a:r>
          </a:p>
          <a:p>
            <a:pPr lvl="2"/>
            <a:r>
              <a:rPr lang="en-US" altLang="en-US" b="0" dirty="0"/>
              <a:t> Solution: Normalize the vectors to unit length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9D7B-6B31-4CFC-BD82-797C7F49E077}" type="slidenum">
              <a:rPr lang="id-ID" smtClean="0"/>
              <a:pPr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24577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897" grpId="0" autoUpdateAnimBg="0"/>
      <p:bldP spid="1061898" grpId="0" autoUpdateAnimBg="0"/>
      <p:bldP spid="106189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Other Distance Measures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Hamming Distance</a:t>
            </a:r>
            <a:r>
              <a:rPr lang="en-US" dirty="0"/>
              <a:t>: Calculate the distance between binary </a:t>
            </a:r>
            <a:r>
              <a:rPr lang="en-US" dirty="0" smtClean="0"/>
              <a:t>vectors</a:t>
            </a:r>
            <a:endParaRPr lang="en-US" dirty="0"/>
          </a:p>
          <a:p>
            <a:pPr fontAlgn="base"/>
            <a:r>
              <a:rPr lang="en-US" b="1" dirty="0"/>
              <a:t>Manhattan Distance</a:t>
            </a:r>
            <a:r>
              <a:rPr lang="en-US" dirty="0"/>
              <a:t>: Calculate the distance between real vectors using the sum of their absolute difference. Also called City Block </a:t>
            </a:r>
            <a:r>
              <a:rPr lang="en-US" dirty="0" smtClean="0"/>
              <a:t>Distance </a:t>
            </a:r>
            <a:endParaRPr lang="en-US" b="1" dirty="0" smtClean="0"/>
          </a:p>
          <a:p>
            <a:pPr fontAlgn="base"/>
            <a:r>
              <a:rPr lang="en-US" b="1" dirty="0" err="1" smtClean="0"/>
              <a:t>Minkowski</a:t>
            </a:r>
            <a:r>
              <a:rPr lang="en-US" b="1" dirty="0" smtClean="0"/>
              <a:t> </a:t>
            </a:r>
            <a:r>
              <a:rPr lang="en-US" b="1" dirty="0"/>
              <a:t>Distance</a:t>
            </a:r>
            <a:r>
              <a:rPr lang="en-US" dirty="0"/>
              <a:t>: Generalization of Euclidean and Manhattan </a:t>
            </a:r>
            <a:r>
              <a:rPr lang="en-US" dirty="0" smtClean="0"/>
              <a:t>distance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9D7B-6B31-4CFC-BD82-797C7F49E077}" type="slidenum">
              <a:rPr lang="id-ID" smtClean="0"/>
              <a:pPr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960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 neighbor Classification…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600" i="1" dirty="0" smtClean="0"/>
              <a:t>k</a:t>
            </a:r>
            <a:r>
              <a:rPr lang="en-US" altLang="en-US" sz="3600" dirty="0" smtClean="0"/>
              <a:t>-NN classifiers are lazy learners </a:t>
            </a:r>
          </a:p>
          <a:p>
            <a:pPr lvl="1"/>
            <a:r>
              <a:rPr lang="en-US" altLang="en-US" sz="3200" dirty="0" smtClean="0"/>
              <a:t>It does not build models explicitly</a:t>
            </a:r>
          </a:p>
          <a:p>
            <a:pPr lvl="1"/>
            <a:r>
              <a:rPr lang="en-US" altLang="en-US" sz="3200" dirty="0" smtClean="0"/>
              <a:t>Unlike eager learners such as decision tree induction and rule-based systems</a:t>
            </a:r>
          </a:p>
          <a:p>
            <a:pPr lvl="1"/>
            <a:r>
              <a:rPr lang="en-US" altLang="en-US" sz="3200" dirty="0" smtClean="0"/>
              <a:t>Classifying unknown records are relatively expensive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9D7B-6B31-4CFC-BD82-797C7F49E077}" type="slidenum">
              <a:rPr lang="id-ID" smtClean="0"/>
              <a:pPr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91930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id-ID" dirty="0" smtClean="0"/>
              <a:t>PENDEKATAN TEORI KEPUTUSAN</a:t>
            </a:r>
            <a:endParaRPr lang="id-ID" altLang="id-ID" dirty="0"/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602163"/>
          </a:xfrm>
        </p:spPr>
        <p:txBody>
          <a:bodyPr rtlCol="0">
            <a:normAutofit fontScale="85000" lnSpcReduction="20000"/>
          </a:bodyPr>
          <a:lstStyle/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altLang="zh-TW" sz="2800" dirty="0" smtClean="0">
                <a:ea typeface="Microsoft JhengHei" charset="-120"/>
              </a:rPr>
              <a:t>Probabilistic </a:t>
            </a:r>
            <a:r>
              <a:rPr lang="en-US" altLang="zh-TW" sz="2800" dirty="0">
                <a:ea typeface="Microsoft JhengHei" charset="-120"/>
              </a:rPr>
              <a:t>Approaches</a:t>
            </a:r>
          </a:p>
          <a:p>
            <a:pPr marL="731520" lvl="2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altLang="zh-TW" sz="2600" i="1" dirty="0">
                <a:ea typeface="Microsoft JhengHei" charset="-120"/>
              </a:rPr>
              <a:t>Bayesian decision</a:t>
            </a:r>
            <a:r>
              <a:rPr lang="en-US" altLang="zh-TW" sz="2600" dirty="0">
                <a:ea typeface="Microsoft JhengHei" charset="-120"/>
              </a:rPr>
              <a:t> 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altLang="zh-TW" sz="3000" dirty="0"/>
              <a:t>Discriminating Approaches</a:t>
            </a:r>
          </a:p>
          <a:p>
            <a:pPr marL="731520" lvl="2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altLang="zh-TW" sz="2600" dirty="0" smtClean="0">
                <a:ea typeface="Microsoft JhengHei" charset="-120"/>
              </a:rPr>
              <a:t>Neural Network</a:t>
            </a:r>
          </a:p>
          <a:p>
            <a:pPr marL="731520" lvl="2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altLang="zh-TW" sz="2600" dirty="0" smtClean="0">
                <a:ea typeface="Microsoft JhengHei" charset="-120"/>
              </a:rPr>
              <a:t>Support Vector Machine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altLang="id-ID" sz="3000" dirty="0" smtClean="0"/>
              <a:t>Rule </a:t>
            </a:r>
            <a:r>
              <a:rPr lang="en-US" altLang="id-ID" sz="3000" dirty="0"/>
              <a:t>based Approaches</a:t>
            </a:r>
          </a:p>
          <a:p>
            <a:pPr marL="731520" lvl="2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altLang="id-ID" sz="2600" dirty="0"/>
              <a:t>Fuzzy Inference </a:t>
            </a:r>
            <a:r>
              <a:rPr lang="en-US" altLang="id-ID" sz="2600" dirty="0" smtClean="0"/>
              <a:t>System</a:t>
            </a:r>
          </a:p>
          <a:p>
            <a:pPr marL="731520" lvl="2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altLang="id-ID" sz="2600" dirty="0" smtClean="0"/>
              <a:t>Decision Tree</a:t>
            </a:r>
          </a:p>
          <a:p>
            <a:pPr marL="731520" lvl="2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altLang="id-ID" sz="2600" dirty="0" smtClean="0"/>
              <a:t>Association Rule</a:t>
            </a:r>
            <a:endParaRPr lang="en-US" altLang="id-ID" sz="2600" dirty="0"/>
          </a:p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altLang="id-ID" sz="3000" dirty="0" smtClean="0"/>
              <a:t>Instance-based (Distance) </a:t>
            </a:r>
            <a:r>
              <a:rPr lang="en-US" altLang="id-ID" sz="3000" dirty="0"/>
              <a:t>Approaches</a:t>
            </a:r>
          </a:p>
          <a:p>
            <a:pPr marL="731520" lvl="2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altLang="id-ID" sz="2600" dirty="0"/>
              <a:t>Nearest Neighbor (k-NN)</a:t>
            </a:r>
          </a:p>
          <a:p>
            <a:pPr marL="731520" lvl="2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altLang="id-ID" sz="2600" dirty="0" smtClean="0"/>
              <a:t>Clustering methods</a:t>
            </a:r>
            <a:endParaRPr lang="en-US" altLang="id-ID" sz="2600" dirty="0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65D95CB-BCB5-4636-A7E5-F9DB22A9AD24}" type="slidenum">
              <a:rPr lang="en-US" altLang="id-ID">
                <a:solidFill>
                  <a:schemeClr val="tx2"/>
                </a:solidFill>
                <a:latin typeface="Arial" pitchFamily="34" charset="0"/>
              </a:rPr>
              <a:pPr/>
              <a:t>2</a:t>
            </a:fld>
            <a:endParaRPr lang="en-US" altLang="id-ID">
              <a:solidFill>
                <a:schemeClr val="tx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Tan, Steinbach</a:t>
            </a:r>
            <a:r>
              <a:rPr lang="en-US" altLang="en-US" dirty="0"/>
              <a:t>, </a:t>
            </a:r>
            <a:r>
              <a:rPr lang="en-US" altLang="en-US" dirty="0" smtClean="0"/>
              <a:t>Kumar, Introduction </a:t>
            </a:r>
            <a:r>
              <a:rPr lang="en-US" altLang="en-US" dirty="0"/>
              <a:t>to Data </a:t>
            </a:r>
            <a:r>
              <a:rPr lang="en-US" altLang="en-US" dirty="0" smtClean="0"/>
              <a:t>Mining, 2000</a:t>
            </a:r>
          </a:p>
          <a:p>
            <a:r>
              <a:rPr lang="en-US" dirty="0"/>
              <a:t>https://</a:t>
            </a:r>
            <a:r>
              <a:rPr lang="en-US" dirty="0" err="1"/>
              <a:t>machinelearningmastery.com</a:t>
            </a:r>
            <a:r>
              <a:rPr lang="en-US" dirty="0"/>
              <a:t>/k-nearest-neighbors-for-machine-learning/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9D7B-6B31-4CFC-BD82-797C7F49E077}" type="slidenum">
              <a:rPr lang="id-ID" smtClean="0"/>
              <a:pPr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86886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Nearest Neighbor Classifier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en-US" dirty="0" smtClean="0"/>
              <a:t>Basic idea:</a:t>
            </a:r>
          </a:p>
          <a:p>
            <a:pPr lvl="1"/>
            <a:r>
              <a:rPr lang="en-US" altLang="en-US" dirty="0" smtClean="0"/>
              <a:t>If it walks like a duck, quacks like a duck, then it’s probably a duck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66800" y="2819400"/>
            <a:ext cx="7467600" cy="3429000"/>
            <a:chOff x="672" y="1776"/>
            <a:chExt cx="4704" cy="2160"/>
          </a:xfrm>
        </p:grpSpPr>
        <p:pic>
          <p:nvPicPr>
            <p:cNvPr id="38930" name="Picture 5" descr="j034580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160"/>
              <a:ext cx="528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1" name="Picture 6" descr="j023958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640"/>
              <a:ext cx="720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2" name="Picture 7" descr="j035038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968"/>
              <a:ext cx="44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3" name="Picture 8" descr="j033063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2976"/>
              <a:ext cx="373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4" name="Picture 9" descr="j035038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168"/>
              <a:ext cx="624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5" name="Picture 10" descr="j035035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448"/>
              <a:ext cx="720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6" name="Oval 11"/>
            <p:cNvSpPr>
              <a:spLocks noChangeArrowheads="1"/>
            </p:cNvSpPr>
            <p:nvPr/>
          </p:nvSpPr>
          <p:spPr bwMode="auto">
            <a:xfrm>
              <a:off x="816" y="1776"/>
              <a:ext cx="2544" cy="216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937" name="Text Box 12"/>
            <p:cNvSpPr txBox="1">
              <a:spLocks noChangeArrowheads="1"/>
            </p:cNvSpPr>
            <p:nvPr/>
          </p:nvSpPr>
          <p:spPr bwMode="auto">
            <a:xfrm>
              <a:off x="672" y="3426"/>
              <a:ext cx="86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dirty="0"/>
                <a:t>Training </a:t>
              </a:r>
              <a:r>
                <a:rPr lang="en-US" altLang="en-US" sz="1800" dirty="0" smtClean="0"/>
                <a:t>records</a:t>
              </a:r>
              <a:endParaRPr lang="en-US" altLang="en-US" sz="1800" dirty="0"/>
            </a:p>
          </p:txBody>
        </p:sp>
        <p:sp>
          <p:nvSpPr>
            <p:cNvPr id="38938" name="Text Box 13"/>
            <p:cNvSpPr txBox="1">
              <a:spLocks noChangeArrowheads="1"/>
            </p:cNvSpPr>
            <p:nvPr/>
          </p:nvSpPr>
          <p:spPr bwMode="auto">
            <a:xfrm>
              <a:off x="4512" y="2064"/>
              <a:ext cx="8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dirty="0"/>
                <a:t>Test </a:t>
              </a:r>
              <a:r>
                <a:rPr lang="en-US" altLang="en-US" sz="1800" dirty="0" smtClean="0"/>
                <a:t>record</a:t>
              </a:r>
              <a:endParaRPr lang="en-US" altLang="en-US" sz="1800" dirty="0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667000" y="3048000"/>
            <a:ext cx="4572000" cy="2286000"/>
            <a:chOff x="1680" y="1920"/>
            <a:chExt cx="2880" cy="1440"/>
          </a:xfrm>
        </p:grpSpPr>
        <p:sp>
          <p:nvSpPr>
            <p:cNvPr id="38923" name="Text Box 15"/>
            <p:cNvSpPr txBox="1">
              <a:spLocks noChangeArrowheads="1"/>
            </p:cNvSpPr>
            <p:nvPr/>
          </p:nvSpPr>
          <p:spPr bwMode="auto">
            <a:xfrm>
              <a:off x="3312" y="1920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/>
                <a:t>Compute Distance</a:t>
              </a:r>
            </a:p>
          </p:txBody>
        </p:sp>
        <p:grpSp>
          <p:nvGrpSpPr>
            <p:cNvPr id="38924" name="Group 16"/>
            <p:cNvGrpSpPr>
              <a:grpSpLocks/>
            </p:cNvGrpSpPr>
            <p:nvPr/>
          </p:nvGrpSpPr>
          <p:grpSpPr bwMode="auto">
            <a:xfrm>
              <a:off x="1680" y="2256"/>
              <a:ext cx="2880" cy="1104"/>
              <a:chOff x="1680" y="2256"/>
              <a:chExt cx="2880" cy="1104"/>
            </a:xfrm>
          </p:grpSpPr>
          <p:sp>
            <p:nvSpPr>
              <p:cNvPr id="38925" name="Line 17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8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8926" name="Line 18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8927" name="Line 19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8928" name="Line 2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2832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8929" name="Line 21"/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4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038600" y="4572000"/>
            <a:ext cx="3352800" cy="1327150"/>
            <a:chOff x="2544" y="2880"/>
            <a:chExt cx="2112" cy="836"/>
          </a:xfrm>
        </p:grpSpPr>
        <p:sp>
          <p:nvSpPr>
            <p:cNvPr id="38919" name="Text Box 23"/>
            <p:cNvSpPr txBox="1">
              <a:spLocks noChangeArrowheads="1"/>
            </p:cNvSpPr>
            <p:nvPr/>
          </p:nvSpPr>
          <p:spPr bwMode="auto">
            <a:xfrm>
              <a:off x="3264" y="3312"/>
              <a:ext cx="13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dirty="0"/>
                <a:t>Choose k of the “nearest” </a:t>
              </a:r>
              <a:r>
                <a:rPr lang="en-US" altLang="en-US" sz="1800" dirty="0" smtClean="0"/>
                <a:t>records</a:t>
              </a:r>
              <a:endParaRPr lang="en-US" altLang="en-US" sz="1800" dirty="0"/>
            </a:p>
          </p:txBody>
        </p:sp>
        <p:grpSp>
          <p:nvGrpSpPr>
            <p:cNvPr id="38920" name="Group 24"/>
            <p:cNvGrpSpPr>
              <a:grpSpLocks/>
            </p:cNvGrpSpPr>
            <p:nvPr/>
          </p:nvGrpSpPr>
          <p:grpSpPr bwMode="auto">
            <a:xfrm>
              <a:off x="2544" y="2880"/>
              <a:ext cx="2016" cy="480"/>
              <a:chOff x="2544" y="2880"/>
              <a:chExt cx="2016" cy="480"/>
            </a:xfrm>
          </p:grpSpPr>
          <p:sp>
            <p:nvSpPr>
              <p:cNvPr id="38921" name="Line 25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8922" name="Line 26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9D7B-6B31-4CFC-BD82-797C7F49E077}" type="slidenum">
              <a:rPr lang="id-ID" smtClean="0"/>
              <a:pPr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6080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6241" y="15240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Nearest-Neighbor Classifier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5029200" y="1143000"/>
            <a:ext cx="3962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b="0" dirty="0"/>
              <a:t>Requires three things</a:t>
            </a:r>
          </a:p>
          <a:p>
            <a:pPr lvl="1"/>
            <a:r>
              <a:rPr lang="en-US" altLang="en-US" sz="1800" b="0" dirty="0"/>
              <a:t>The set of stored records</a:t>
            </a:r>
          </a:p>
          <a:p>
            <a:pPr lvl="1"/>
            <a:r>
              <a:rPr lang="en-US" altLang="en-US" sz="1800" b="0" dirty="0"/>
              <a:t>Distance Metric to compute distance between records</a:t>
            </a:r>
          </a:p>
          <a:p>
            <a:pPr lvl="1"/>
            <a:r>
              <a:rPr lang="en-US" altLang="en-US" sz="1800" b="0" dirty="0"/>
              <a:t>The value of </a:t>
            </a:r>
            <a:r>
              <a:rPr lang="en-US" altLang="en-US" sz="1800" b="0" i="1" dirty="0"/>
              <a:t>k</a:t>
            </a:r>
            <a:r>
              <a:rPr lang="en-US" altLang="en-US" sz="1800" b="0" dirty="0"/>
              <a:t>, the number of nearest neighbors to retrieve</a:t>
            </a:r>
          </a:p>
          <a:p>
            <a:pPr lvl="1"/>
            <a:endParaRPr lang="en-US" altLang="en-US" sz="1800" b="0" dirty="0"/>
          </a:p>
          <a:p>
            <a:r>
              <a:rPr lang="en-US" altLang="en-US" sz="1800" b="0" dirty="0"/>
              <a:t>To classify an unknown record:</a:t>
            </a:r>
          </a:p>
          <a:p>
            <a:pPr lvl="1"/>
            <a:r>
              <a:rPr lang="en-US" altLang="en-US" sz="1800" b="0" dirty="0"/>
              <a:t>Compute distance to other training records</a:t>
            </a:r>
          </a:p>
          <a:p>
            <a:pPr lvl="1"/>
            <a:r>
              <a:rPr lang="en-US" altLang="en-US" sz="1800" b="0" dirty="0"/>
              <a:t>Identify </a:t>
            </a:r>
            <a:r>
              <a:rPr lang="en-US" altLang="en-US" sz="1800" b="0" i="1" dirty="0"/>
              <a:t>k</a:t>
            </a:r>
            <a:r>
              <a:rPr lang="en-US" altLang="en-US" sz="1800" b="0" dirty="0"/>
              <a:t> nearest neighbors </a:t>
            </a:r>
          </a:p>
          <a:p>
            <a:pPr lvl="1"/>
            <a:r>
              <a:rPr lang="en-US" altLang="en-US" sz="1800" b="0" dirty="0"/>
              <a:t>Use class labels of nearest neighbors to determine the class label of unknown record (e.g., by taking majority vote)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457200" y="1143000"/>
          <a:ext cx="4316413" cy="5105400"/>
        </p:xfrm>
        <a:graphic>
          <a:graphicData uri="http://schemas.openxmlformats.org/presentationml/2006/ole">
            <p:oleObj spid="_x0000_s1047" name="Visio" r:id="rId3" imgW="7007454" imgH="8108144" progId="Visio.Drawing.11">
              <p:embed/>
            </p:oleObj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9D7B-6B31-4CFC-BD82-797C7F49E077}" type="slidenum">
              <a:rPr lang="id-ID" smtClean="0"/>
              <a:pPr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05487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Definition of Nearest Neighbor</a:t>
            </a: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533400" y="1600200"/>
          <a:ext cx="7848600" cy="3640138"/>
        </p:xfrm>
        <a:graphic>
          <a:graphicData uri="http://schemas.openxmlformats.org/presentationml/2006/ole">
            <p:oleObj spid="_x0000_s2071" name="VISIO" r:id="rId3" imgW="9759950" imgH="4516967" progId="Visio.Drawing.11">
              <p:embed/>
            </p:oleObj>
          </a:graphicData>
        </a:graphic>
      </p:graphicFrame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62000" y="52578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400" b="0"/>
              <a:t>    K-nearest neighbors of a record x are data points that have the k smallest distance to 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9D7B-6B31-4CFC-BD82-797C7F49E077}" type="slidenum">
              <a:rPr lang="id-ID" smtClean="0"/>
              <a:pPr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60147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 Neighbor Classification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mtClean="0"/>
              <a:t>Compute distance between two points:</a:t>
            </a:r>
          </a:p>
          <a:p>
            <a:pPr lvl="1"/>
            <a:r>
              <a:rPr lang="en-US" altLang="en-US" smtClean="0"/>
              <a:t>Euclidean distance 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>
              <a:buFont typeface="Monotype Sorts" pitchFamily="2" charset="2"/>
              <a:buNone/>
            </a:pPr>
            <a:endParaRPr lang="en-US" altLang="en-US" smtClean="0"/>
          </a:p>
          <a:p>
            <a:r>
              <a:rPr lang="en-US" altLang="en-US" smtClean="0"/>
              <a:t>Determine the class from nearest neighbor list</a:t>
            </a:r>
          </a:p>
          <a:p>
            <a:pPr lvl="1"/>
            <a:r>
              <a:rPr lang="en-US" altLang="en-US" smtClean="0"/>
              <a:t>take the majority vote of class labels among the k-nearest neighbors</a:t>
            </a:r>
          </a:p>
          <a:p>
            <a:pPr lvl="1"/>
            <a:r>
              <a:rPr lang="en-US" altLang="en-US" smtClean="0"/>
              <a:t>Weigh the vote according to distance</a:t>
            </a:r>
          </a:p>
          <a:p>
            <a:pPr lvl="2"/>
            <a:r>
              <a:rPr lang="en-US" altLang="en-US" smtClean="0"/>
              <a:t> weight factor, w = 1/d</a:t>
            </a:r>
            <a:r>
              <a:rPr lang="en-US" altLang="en-US" baseline="30000" smtClean="0"/>
              <a:t>2</a:t>
            </a: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09228271"/>
              </p:ext>
            </p:extLst>
          </p:nvPr>
        </p:nvGraphicFramePr>
        <p:xfrm>
          <a:off x="1905000" y="2743200"/>
          <a:ext cx="4876800" cy="823913"/>
        </p:xfrm>
        <a:graphic>
          <a:graphicData uri="http://schemas.openxmlformats.org/presentationml/2006/ole">
            <p:oleObj spid="_x0000_s3095" name="Equation" r:id="rId3" imgW="2704618" imgH="456924" progId="Equation.3">
              <p:embed/>
            </p:oleObj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9D7B-6B31-4CFC-BD82-797C7F49E077}" type="slidenum">
              <a:rPr lang="id-ID" smtClean="0"/>
              <a:pPr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01080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k</a:t>
            </a:r>
            <a:r>
              <a:rPr lang="en-US" dirty="0" smtClean="0"/>
              <a:t>-Nearest Neighbor (</a:t>
            </a:r>
            <a:r>
              <a:rPr lang="en-US" i="1" dirty="0" smtClean="0"/>
              <a:t>k</a:t>
            </a:r>
            <a:r>
              <a:rPr lang="en-US" dirty="0" smtClean="0"/>
              <a:t>-NN)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every point in </a:t>
            </a:r>
            <a:r>
              <a:rPr lang="en-US" dirty="0" smtClean="0"/>
              <a:t>dataset:</a:t>
            </a:r>
            <a:endParaRPr lang="en-US" dirty="0"/>
          </a:p>
          <a:p>
            <a:r>
              <a:rPr lang="en-US" dirty="0"/>
              <a:t>calculate the distance between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/>
              <a:t>and the current point</a:t>
            </a:r>
          </a:p>
          <a:p>
            <a:r>
              <a:rPr lang="en-US" dirty="0"/>
              <a:t>sort the distances in increasing order</a:t>
            </a:r>
          </a:p>
          <a:p>
            <a:r>
              <a:rPr lang="en-US" dirty="0"/>
              <a:t>take </a:t>
            </a:r>
            <a:r>
              <a:rPr lang="en-US" i="1" dirty="0"/>
              <a:t>k</a:t>
            </a:r>
            <a:r>
              <a:rPr lang="en-US" dirty="0"/>
              <a:t> items with lowest distances to </a:t>
            </a:r>
            <a:r>
              <a:rPr lang="en-US" i="1" dirty="0" smtClean="0"/>
              <a:t>X</a:t>
            </a:r>
            <a:endParaRPr lang="en-US" i="1" dirty="0"/>
          </a:p>
          <a:p>
            <a:r>
              <a:rPr lang="en-US" dirty="0"/>
              <a:t>find the majority class among these items</a:t>
            </a:r>
          </a:p>
          <a:p>
            <a:r>
              <a:rPr lang="en-US" dirty="0"/>
              <a:t>return the majority class as our prediction for the class of </a:t>
            </a:r>
            <a:r>
              <a:rPr lang="en-US" i="1" dirty="0" smtClean="0"/>
              <a:t>X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9D7B-6B31-4CFC-BD82-797C7F49E077}" type="slidenum">
              <a:rPr lang="id-ID" smtClean="0"/>
              <a:pPr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42076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implement </a:t>
            </a:r>
            <a:r>
              <a:rPr lang="en-US" i="1" dirty="0" smtClean="0"/>
              <a:t>k</a:t>
            </a:r>
            <a:r>
              <a:rPr lang="en-US" dirty="0" smtClean="0"/>
              <a:t>-NN </a:t>
            </a:r>
            <a:r>
              <a:rPr lang="en-US" dirty="0"/>
              <a:t>in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b="1" dirty="0" smtClean="0"/>
              <a:t>Handle</a:t>
            </a:r>
            <a:r>
              <a:rPr lang="en-US" dirty="0"/>
              <a:t> Data: Open the dataset from CSV and split into test/train datasets.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/>
              <a:t>Similarity</a:t>
            </a:r>
            <a:r>
              <a:rPr lang="en-US" dirty="0"/>
              <a:t>: Calculate the distance between two data instances.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/>
              <a:t>Neighbors</a:t>
            </a:r>
            <a:r>
              <a:rPr lang="en-US" dirty="0"/>
              <a:t>: Locate </a:t>
            </a:r>
            <a:r>
              <a:rPr lang="en-US" i="1" dirty="0"/>
              <a:t>k</a:t>
            </a:r>
            <a:r>
              <a:rPr lang="en-US" dirty="0"/>
              <a:t> most similar data instances.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/>
              <a:t>Response</a:t>
            </a:r>
            <a:r>
              <a:rPr lang="en-US" dirty="0"/>
              <a:t>: </a:t>
            </a:r>
            <a:r>
              <a:rPr lang="en-US" dirty="0" smtClean="0"/>
              <a:t>getting </a:t>
            </a:r>
            <a:r>
              <a:rPr lang="en-US" dirty="0"/>
              <a:t>the majority voted response from a number of neighbors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/>
              <a:t>Accuracy</a:t>
            </a:r>
            <a:r>
              <a:rPr lang="en-US" dirty="0"/>
              <a:t>: Summarize the accuracy of predictions</a:t>
            </a:r>
            <a:r>
              <a:rPr lang="en-US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/>
              <a:t>Main</a:t>
            </a:r>
            <a:r>
              <a:rPr lang="en-US" dirty="0"/>
              <a:t>: Tie it all together</a:t>
            </a:r>
            <a:r>
              <a:rPr lang="en-US" dirty="0" smtClean="0"/>
              <a:t>.</a:t>
            </a:r>
            <a:endParaRPr lang="en-US" dirty="0"/>
          </a:p>
          <a:p>
            <a:pPr marL="0" indent="0" fontAlgn="base">
              <a:buNone/>
            </a:pPr>
            <a:endParaRPr lang="en-US" dirty="0" smtClean="0">
              <a:hlinkClick r:id="rId2"/>
            </a:endParaRPr>
          </a:p>
          <a:p>
            <a:pPr marL="0" indent="0" fontAlgn="base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://machinelearningmastery.com/tutorial-to-implement-k-nearest-neighbors-in-python-from-scratch/</a:t>
            </a:r>
            <a:endParaRPr lang="en-US" dirty="0"/>
          </a:p>
          <a:p>
            <a:pPr fontAlgn="base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9D7B-6B31-4CFC-BD82-797C7F49E077}" type="slidenum">
              <a:rPr lang="id-ID" smtClean="0"/>
              <a:pPr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44570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</a:t>
            </a:r>
            <a:r>
              <a:rPr lang="en-US" i="1" dirty="0"/>
              <a:t>k</a:t>
            </a:r>
            <a:r>
              <a:rPr lang="en-US" dirty="0"/>
              <a:t>-NN in Python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9D7B-6B31-4CFC-BD82-797C7F49E077}" type="slidenum">
              <a:rPr lang="id-ID" smtClean="0"/>
              <a:pPr/>
              <a:t>9</a:t>
            </a:fld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308" y="2484456"/>
            <a:ext cx="8216049" cy="3009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600" y="1420221"/>
            <a:ext cx="78360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 smtClean="0"/>
              <a:t>1. Handle</a:t>
            </a:r>
            <a:r>
              <a:rPr lang="en-US" sz="2400" dirty="0"/>
              <a:t> Data: Open the dataset from CSV and split into test/train datasets.</a:t>
            </a:r>
          </a:p>
        </p:txBody>
      </p:sp>
    </p:spTree>
    <p:extLst>
      <p:ext uri="{BB962C8B-B14F-4D97-AF65-F5344CB8AC3E}">
        <p14:creationId xmlns:p14="http://schemas.microsoft.com/office/powerpoint/2010/main" xmlns="" val="8825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648</Words>
  <Application>Microsoft Office PowerPoint</Application>
  <PresentationFormat>On-screen Show (4:3)</PresentationFormat>
  <Paragraphs>130</Paragraphs>
  <Slides>20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Office Theme</vt:lpstr>
      <vt:lpstr>Visio</vt:lpstr>
      <vt:lpstr>VISIO</vt:lpstr>
      <vt:lpstr>Equation</vt:lpstr>
      <vt:lpstr>Nearest Neighbor Classifier</vt:lpstr>
      <vt:lpstr>PENDEKATAN TEORI KEPUTUSAN</vt:lpstr>
      <vt:lpstr>Nearest Neighbor Classifier</vt:lpstr>
      <vt:lpstr>Nearest-Neighbor Classifier</vt:lpstr>
      <vt:lpstr>Definition of Nearest Neighbor</vt:lpstr>
      <vt:lpstr>Nearest Neighbor Classification</vt:lpstr>
      <vt:lpstr>k-Nearest Neighbor (k-NN) Algorithm</vt:lpstr>
      <vt:lpstr>How to implement k-NN in Python</vt:lpstr>
      <vt:lpstr>How to implement k-NN in Python</vt:lpstr>
      <vt:lpstr>How to implement k-NN in Python</vt:lpstr>
      <vt:lpstr>How to implement k-NN in Python</vt:lpstr>
      <vt:lpstr>How to implement k-NN in Python</vt:lpstr>
      <vt:lpstr>How to implement k-NN in Python</vt:lpstr>
      <vt:lpstr>How to implement k-NN in Python</vt:lpstr>
      <vt:lpstr>Nearest Neighbor Classification…</vt:lpstr>
      <vt:lpstr>Nearest Neighbor Classification…</vt:lpstr>
      <vt:lpstr>Nearest Neighbor Classification…</vt:lpstr>
      <vt:lpstr>Other Distance Measures</vt:lpstr>
      <vt:lpstr>Nearest neighbor Classification…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Nearest Neighbor Classifiers</dc:title>
  <dc:creator>asus</dc:creator>
  <cp:lastModifiedBy>Kuliah-IF</cp:lastModifiedBy>
  <cp:revision>25</cp:revision>
  <dcterms:created xsi:type="dcterms:W3CDTF">2015-10-21T02:27:15Z</dcterms:created>
  <dcterms:modified xsi:type="dcterms:W3CDTF">2017-09-06T04:15:43Z</dcterms:modified>
</cp:coreProperties>
</file>