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63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114C9C-B9D6-48CB-AA1C-CAB35EAFF3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63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65" autoAdjust="0"/>
  </p:normalViewPr>
  <p:slideViewPr>
    <p:cSldViewPr snapToGrid="0">
      <p:cViewPr varScale="1">
        <p:scale>
          <a:sx n="56" d="100"/>
          <a:sy n="56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92B27-503A-4FED-9324-EBE74B49BA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926AE-B1E2-4D30-98DB-B7BD688E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26AE-B1E2-4D30-98DB-B7BD688EBD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8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Eccentricity: The eccentricity of a node v is the maximum distance from v to all other nodes in 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Radius: The radius is the minimum eccentricity.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Diameter: The diameter is the maximum eccentricity.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Center: The center is the set of nodes with eccentricity equal to radius.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26AE-B1E2-4D30-98DB-B7BD688EBD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6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0FE-23DF-4DDB-8982-02C98D3F789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C728-BB0D-4047-9D5C-BEFB13DF18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19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0FE-23DF-4DDB-8982-02C98D3F789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C728-BB0D-4047-9D5C-BEFB13DF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73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0FE-23DF-4DDB-8982-02C98D3F789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C728-BB0D-4047-9D5C-BEFB13DF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04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0FE-23DF-4DDB-8982-02C98D3F789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C728-BB0D-4047-9D5C-BEFB13DF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5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0FE-23DF-4DDB-8982-02C98D3F789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C728-BB0D-4047-9D5C-BEFB13DF18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85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0FE-23DF-4DDB-8982-02C98D3F789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C728-BB0D-4047-9D5C-BEFB13DF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30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0FE-23DF-4DDB-8982-02C98D3F789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C728-BB0D-4047-9D5C-BEFB13DF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95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0FE-23DF-4DDB-8982-02C98D3F789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C728-BB0D-4047-9D5C-BEFB13DF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0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0FE-23DF-4DDB-8982-02C98D3F789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C728-BB0D-4047-9D5C-BEFB13DF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2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B70FE-23DF-4DDB-8982-02C98D3F789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25C728-BB0D-4047-9D5C-BEFB13DF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4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0FE-23DF-4DDB-8982-02C98D3F789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C728-BB0D-4047-9D5C-BEFB13DF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58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B70FE-23DF-4DDB-8982-02C98D3F789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25C728-BB0D-4047-9D5C-BEFB13DF18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4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github.io/documentation/stable/reference/algorithms/generated/networkx.algorithms.centrality.eigenvector_centrality.html#networkx.algorithms.centrality.eigenvector_centrality" TargetMode="External"/><Relationship Id="rId2" Type="http://schemas.openxmlformats.org/officeDocument/2006/relationships/hyperlink" Target="https://networkx.github.io/documentation/stable/reference/algorithms/generated/networkx.algorithms.centrality.degree_centrality.html#networkx.algorithms.centrality.degree_centralit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ring-d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Future Interaction Prediction between Proteins using PPI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Risul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82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Eigenvector Centrality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090873"/>
            <a:ext cx="10515600" cy="958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Eigenvector centrality computes the centrality for a node based on the centrality of its neighbors</a:t>
            </a:r>
            <a:r>
              <a:rPr lang="en-US" dirty="0" smtClean="0"/>
              <a:t>. [4]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759242"/>
            <a:ext cx="177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10117" y="2504182"/>
            <a:ext cx="2053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HUMAN</a:t>
            </a:r>
          </a:p>
          <a:p>
            <a:r>
              <a:rPr lang="en-US" dirty="0" err="1"/>
              <a:t>Avg</a:t>
            </a:r>
            <a:r>
              <a:rPr lang="en-US" dirty="0"/>
              <a:t>: 90% of the nodes EC&lt;=0.005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Exceptional:</a:t>
            </a:r>
          </a:p>
          <a:p>
            <a:r>
              <a:rPr lang="en-US" dirty="0"/>
              <a:t>3% EC&gt;=0.01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2054" y="2504345"/>
            <a:ext cx="2053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MOUSE</a:t>
            </a:r>
          </a:p>
          <a:p>
            <a:r>
              <a:rPr lang="en-US" dirty="0" err="1"/>
              <a:t>Avg</a:t>
            </a:r>
            <a:r>
              <a:rPr lang="en-US" dirty="0"/>
              <a:t>: 97% of the nodes EC&lt;=0.005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Exceptional:</a:t>
            </a:r>
          </a:p>
          <a:p>
            <a:r>
              <a:rPr lang="en-US" dirty="0"/>
              <a:t>1% EC&gt;=0.01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04" y="1919923"/>
            <a:ext cx="5373713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07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Sub graph Centrality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84431"/>
            <a:ext cx="10515600" cy="958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Subgraph</a:t>
            </a:r>
            <a:r>
              <a:rPr lang="en-US" dirty="0"/>
              <a:t> centrality of a node </a:t>
            </a:r>
            <a:r>
              <a:rPr lang="en-US" b="1" dirty="0"/>
              <a:t>n</a:t>
            </a:r>
            <a:r>
              <a:rPr lang="en-US" dirty="0"/>
              <a:t> is the sum of weighted closed walks of all lengths starting and ending at node </a:t>
            </a:r>
            <a:r>
              <a:rPr lang="en-US" b="1" dirty="0" smtClean="0"/>
              <a:t>n [5]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759242"/>
            <a:ext cx="177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Subgraph</a:t>
            </a:r>
            <a:r>
              <a:rPr lang="en-US" dirty="0" smtClean="0"/>
              <a:t> Centrality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10117" y="2504182"/>
            <a:ext cx="2053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HUMAN</a:t>
            </a:r>
          </a:p>
          <a:p>
            <a:r>
              <a:rPr lang="en-US" dirty="0" err="1"/>
              <a:t>Avg</a:t>
            </a:r>
            <a:r>
              <a:rPr lang="en-US" dirty="0"/>
              <a:t>: 97% of the nodes has SC=0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Rest 3% SC &gt;0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2054" y="2488303"/>
            <a:ext cx="2053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MOUSE</a:t>
            </a:r>
          </a:p>
          <a:p>
            <a:r>
              <a:rPr lang="en-US" dirty="0" err="1"/>
              <a:t>Avg</a:t>
            </a:r>
            <a:r>
              <a:rPr lang="en-US" dirty="0"/>
              <a:t>: 97% of the nodes has SC=0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Rest 3% SC &gt;0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7" y="2408093"/>
            <a:ext cx="5646429" cy="39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44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Maximal Clique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132396"/>
            <a:ext cx="10724147" cy="958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each node </a:t>
            </a:r>
            <a:r>
              <a:rPr lang="en-US" i="1" dirty="0"/>
              <a:t>v</a:t>
            </a:r>
            <a:r>
              <a:rPr lang="en-US" dirty="0"/>
              <a:t>, a </a:t>
            </a:r>
            <a:r>
              <a:rPr lang="en-US" i="1" dirty="0"/>
              <a:t>maximal clique for v</a:t>
            </a:r>
            <a:r>
              <a:rPr lang="en-US" dirty="0"/>
              <a:t> is a largest complete </a:t>
            </a:r>
            <a:r>
              <a:rPr lang="en-US" dirty="0" err="1"/>
              <a:t>subgraph</a:t>
            </a:r>
            <a:r>
              <a:rPr lang="en-US" dirty="0"/>
              <a:t> containing </a:t>
            </a:r>
            <a:r>
              <a:rPr lang="en-US" i="1" dirty="0"/>
              <a:t>v</a:t>
            </a:r>
            <a:r>
              <a:rPr lang="en-US" dirty="0"/>
              <a:t>. The largest maximal clique is sometimes called the </a:t>
            </a:r>
            <a:r>
              <a:rPr lang="en-US" i="1" dirty="0"/>
              <a:t>maximum clique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759242"/>
            <a:ext cx="177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Maximal</a:t>
            </a:r>
          </a:p>
          <a:p>
            <a:r>
              <a:rPr lang="en-US" dirty="0" smtClean="0"/>
              <a:t> Clique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10117" y="2504182"/>
            <a:ext cx="2053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HUMAN</a:t>
            </a:r>
          </a:p>
          <a:p>
            <a:r>
              <a:rPr lang="en-US" dirty="0" err="1"/>
              <a:t>Avg</a:t>
            </a:r>
            <a:r>
              <a:rPr lang="en-US" dirty="0"/>
              <a:t>: </a:t>
            </a:r>
            <a:r>
              <a:rPr lang="en-US" dirty="0" smtClean="0"/>
              <a:t>80</a:t>
            </a:r>
            <a:r>
              <a:rPr lang="en-US" dirty="0"/>
              <a:t>% of the cliques has &lt;=60 nodes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Exceptional: 7% of the cliques has &lt;=35 nodes, 2% has </a:t>
            </a:r>
            <a:r>
              <a:rPr lang="en-US" dirty="0" smtClean="0"/>
              <a:t>&gt;=66 </a:t>
            </a:r>
            <a:r>
              <a:rPr lang="en-US" dirty="0"/>
              <a:t>nodes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2054" y="2536429"/>
            <a:ext cx="2053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MOUSE</a:t>
            </a:r>
          </a:p>
          <a:p>
            <a:r>
              <a:rPr lang="en-US" dirty="0" err="1"/>
              <a:t>Avg</a:t>
            </a:r>
            <a:r>
              <a:rPr lang="en-US" dirty="0"/>
              <a:t>: </a:t>
            </a:r>
            <a:r>
              <a:rPr lang="en-US" dirty="0" smtClean="0"/>
              <a:t>60</a:t>
            </a:r>
            <a:r>
              <a:rPr lang="en-US" dirty="0"/>
              <a:t>% of the cliques has &lt;=60 nodes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Exceptional: 7% of the cliques has &lt;=35 nodes, 2% has </a:t>
            </a:r>
            <a:r>
              <a:rPr lang="en-US" dirty="0" smtClean="0"/>
              <a:t>&gt;=70 </a:t>
            </a:r>
            <a:r>
              <a:rPr lang="en-US" dirty="0"/>
              <a:t>nodes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88" y="2309255"/>
            <a:ext cx="5607529" cy="40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30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89" y="-2"/>
            <a:ext cx="10515600" cy="600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Human and Mouse PPI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543453"/>
              </p:ext>
            </p:extLst>
          </p:nvPr>
        </p:nvGraphicFramePr>
        <p:xfrm>
          <a:off x="866274" y="591860"/>
          <a:ext cx="10716126" cy="5636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1278"/>
                <a:gridCol w="3572424"/>
                <a:gridCol w="3572424"/>
              </a:tblGrid>
              <a:tr h="3223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Property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Human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6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degree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18915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19707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6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edge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574741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550330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6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 degree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565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Max degree protein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UBA52 (Ribosomal Protein)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Gnb1 (Guanine nucleotide-binding protein)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6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Median degree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6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Avg degree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~61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~56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6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 degree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565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connected component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8545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nodes in maximum connected component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18895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19674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6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Maximal clique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74623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93254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6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clique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6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radius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6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Diameter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565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nodes as center nodes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2756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Based on Distances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Both PPI network has a big connected component.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that sense, they work more likely a Random Network.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Number of center nodes is very low in human. </a:t>
            </a:r>
          </a:p>
        </p:txBody>
      </p:sp>
    </p:spTree>
    <p:extLst>
      <p:ext uri="{BB962C8B-B14F-4D97-AF65-F5344CB8AC3E}">
        <p14:creationId xmlns:p14="http://schemas.microsoft.com/office/powerpoint/2010/main" val="4286916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Prediction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have worked with two link prediction metrics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For each edge not present in PPI graph, we have calculated these metrics scores.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If score is above a certain threshold, we can say that there is a future link between them.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Note that we have some existing edges discarded from PPI for testing.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21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Prediction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Jaccard similarity based metric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Resource allocation based metric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say a future link between an edge, we have measured these two scores individually, their </a:t>
            </a:r>
            <a:r>
              <a:rPr lang="en-US" b="1" dirty="0" smtClean="0"/>
              <a:t>or</a:t>
            </a:r>
            <a:r>
              <a:rPr lang="en-US" dirty="0" smtClean="0"/>
              <a:t> and also their </a:t>
            </a:r>
            <a:r>
              <a:rPr lang="en-US" b="1" dirty="0" smtClean="0"/>
              <a:t>and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have found out that when we are taking the </a:t>
            </a:r>
            <a:r>
              <a:rPr lang="en-US" b="1" dirty="0" smtClean="0"/>
              <a:t>and</a:t>
            </a:r>
            <a:r>
              <a:rPr lang="en-US" dirty="0" smtClean="0"/>
              <a:t> (meaning both metrics are above the threshold) we get much more predicted links that are already been discovered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71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Jaccard Similarity based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Compute the Jaccard coefficient of all node pairs in </a:t>
            </a:r>
            <a:r>
              <a:rPr lang="en-US" dirty="0" smtClean="0"/>
              <a:t>edge list. [6]</a:t>
            </a:r>
            <a:endParaRPr lang="en-US" dirty="0"/>
          </a:p>
          <a:p>
            <a:r>
              <a:rPr lang="en-US" dirty="0"/>
              <a:t>Jaccard coefficient of nodes </a:t>
            </a:r>
            <a:r>
              <a:rPr lang="en-US" b="1" dirty="0"/>
              <a:t>u</a:t>
            </a:r>
            <a:r>
              <a:rPr lang="en-US" dirty="0"/>
              <a:t> and </a:t>
            </a:r>
            <a:r>
              <a:rPr lang="en-US" b="1" dirty="0"/>
              <a:t>v</a:t>
            </a:r>
            <a:r>
              <a:rPr lang="en-US" dirty="0"/>
              <a:t> is defined as</a:t>
            </a:r>
          </a:p>
          <a:p>
            <a:r>
              <a:rPr lang="en-US" dirty="0" smtClean="0"/>
              <a:t>                   |</a:t>
            </a:r>
            <a:r>
              <a:rPr lang="en-US" dirty="0"/>
              <a:t>Γ(u)∩Γ(v)|/|Γ(u)∪Γ(v)|</a:t>
            </a:r>
          </a:p>
          <a:p>
            <a:r>
              <a:rPr lang="en-US" dirty="0"/>
              <a:t>where Γ(u) denotes the set of neighbors of u</a:t>
            </a:r>
          </a:p>
        </p:txBody>
      </p:sp>
    </p:spTree>
    <p:extLst>
      <p:ext uri="{BB962C8B-B14F-4D97-AF65-F5344CB8AC3E}">
        <p14:creationId xmlns:p14="http://schemas.microsoft.com/office/powerpoint/2010/main" val="3564277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based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Compute the resource allocation index of all node pairs in </a:t>
            </a:r>
            <a:r>
              <a:rPr lang="en-US" dirty="0" smtClean="0"/>
              <a:t>edge list. [7]</a:t>
            </a:r>
            <a:endParaRPr lang="en-US" dirty="0"/>
          </a:p>
          <a:p>
            <a:r>
              <a:rPr lang="en-US" dirty="0"/>
              <a:t>Resource allocation index of </a:t>
            </a:r>
            <a:r>
              <a:rPr lang="en-US" b="1" dirty="0"/>
              <a:t>u</a:t>
            </a:r>
            <a:r>
              <a:rPr lang="en-US" dirty="0"/>
              <a:t> and </a:t>
            </a:r>
            <a:r>
              <a:rPr lang="en-US" b="1" dirty="0"/>
              <a:t>v</a:t>
            </a:r>
            <a:r>
              <a:rPr lang="en-US" dirty="0"/>
              <a:t> is defined </a:t>
            </a:r>
            <a:r>
              <a:rPr lang="en-US" dirty="0" smtClean="0"/>
              <a:t>as</a:t>
            </a:r>
          </a:p>
          <a:p>
            <a:r>
              <a:rPr lang="en-US" dirty="0"/>
              <a:t> </a:t>
            </a:r>
            <a:r>
              <a:rPr lang="en-US" dirty="0" smtClean="0"/>
              <a:t>             ∑</a:t>
            </a:r>
            <a:r>
              <a:rPr lang="en-US" sz="1000" dirty="0" err="1"/>
              <a:t>w∈Γ</a:t>
            </a:r>
            <a:r>
              <a:rPr lang="en-US" sz="1000" dirty="0"/>
              <a:t>(u)∩Γ(v</a:t>
            </a:r>
            <a:r>
              <a:rPr lang="en-US" sz="1000" dirty="0" smtClean="0"/>
              <a:t>) </a:t>
            </a:r>
            <a:r>
              <a:rPr lang="en-US" sz="2600" dirty="0" smtClean="0"/>
              <a:t>1</a:t>
            </a:r>
            <a:r>
              <a:rPr lang="en-US" dirty="0"/>
              <a:t>/|</a:t>
            </a:r>
            <a:r>
              <a:rPr lang="en-US" dirty="0" smtClean="0"/>
              <a:t>Γ(w)|</a:t>
            </a:r>
            <a:endParaRPr lang="en-US" dirty="0"/>
          </a:p>
          <a:p>
            <a:r>
              <a:rPr lang="en-US" dirty="0"/>
              <a:t>where </a:t>
            </a:r>
            <a:r>
              <a:rPr lang="en-US" dirty="0" smtClean="0"/>
              <a:t>Γ(x) </a:t>
            </a:r>
            <a:r>
              <a:rPr lang="en-US" dirty="0"/>
              <a:t>denotes the set of neighbors of </a:t>
            </a:r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77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Human predicted links currently available in testing 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08" y="1826467"/>
            <a:ext cx="8522898" cy="41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86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099"/>
            <a:ext cx="10515600" cy="1654554"/>
          </a:xfrm>
        </p:spPr>
        <p:txBody>
          <a:bodyPr/>
          <a:lstStyle/>
          <a:p>
            <a:r>
              <a:rPr lang="en-US" dirty="0" smtClean="0"/>
              <a:t>Input: PPI graph</a:t>
            </a:r>
          </a:p>
          <a:p>
            <a:r>
              <a:rPr lang="en-US" dirty="0" smtClean="0"/>
              <a:t>Output: Predict whether there will have interaction between two proteins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29803" y="3480179"/>
            <a:ext cx="1446663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7463" y="3480179"/>
            <a:ext cx="1419367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29803" y="4916369"/>
            <a:ext cx="1446663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81582" y="4916369"/>
            <a:ext cx="1385247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4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4476466" y="3807725"/>
            <a:ext cx="3370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76465" y="5243915"/>
            <a:ext cx="3370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6" idx="0"/>
          </p:cNvCxnSpPr>
          <p:nvPr/>
        </p:nvCxnSpPr>
        <p:spPr>
          <a:xfrm>
            <a:off x="3753135" y="4135271"/>
            <a:ext cx="0" cy="78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84192" y="4135271"/>
            <a:ext cx="0" cy="78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7"/>
            <a:endCxn id="5" idx="3"/>
          </p:cNvCxnSpPr>
          <p:nvPr/>
        </p:nvCxnSpPr>
        <p:spPr>
          <a:xfrm flipV="1">
            <a:off x="4264607" y="4039335"/>
            <a:ext cx="3790717" cy="972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1"/>
            <a:endCxn id="4" idx="5"/>
          </p:cNvCxnSpPr>
          <p:nvPr/>
        </p:nvCxnSpPr>
        <p:spPr>
          <a:xfrm flipH="1" flipV="1">
            <a:off x="4264607" y="4039335"/>
            <a:ext cx="3819840" cy="972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893644">
            <a:off x="6466289" y="3931721"/>
            <a:ext cx="135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010573">
            <a:off x="4702972" y="3983764"/>
            <a:ext cx="124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76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Human predicted links for Future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64" y="1997830"/>
            <a:ext cx="8177842" cy="37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422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Mouse predicted links currently available in testing 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19" y="1862662"/>
            <a:ext cx="8091577" cy="38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72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Mouse predicted links for Future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5" y="1811459"/>
            <a:ext cx="8246852" cy="44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77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8943"/>
            <a:ext cx="10515600" cy="1325563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88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this project, we have compared human and mouse PPI graph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Predicted future interaction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Varified</a:t>
            </a:r>
            <a:r>
              <a:rPr lang="en-US" dirty="0" smtClean="0"/>
              <a:t> our result with currently available testing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However, there are some limitations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1. The dataset is not divided into equal parts. That means only proteins interaction with high confidence scores were in PPI whose number is lower than available in testing set ( proteins interaction with lower confidence)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Should have constructed the PPI’s taking random interaction pairs</a:t>
            </a:r>
          </a:p>
          <a:p>
            <a:pPr marL="0" indent="0">
              <a:buNone/>
            </a:pPr>
            <a:r>
              <a:rPr lang="en-US" dirty="0" smtClean="0"/>
              <a:t>3. Finding optimal threshold is challenging. We have thus analyzed all possible combination of threshold.</a:t>
            </a:r>
          </a:p>
          <a:p>
            <a:pPr marL="0" indent="0">
              <a:buNone/>
            </a:pPr>
            <a:r>
              <a:rPr lang="en-US" dirty="0" smtClean="0"/>
              <a:t>4. Can be tested with other link prediction metrics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09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34838"/>
            <a:ext cx="10058400" cy="874718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08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1.</a:t>
            </a:r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 dirty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networkx.github.io/documentation/stable/reference/algorithms/generated/networkx.algorithms.centrality.degree_centrality.html#networkx.algorithms.centrality.degree_centrality</a:t>
            </a:r>
            <a:r>
              <a:rPr lang="en-US" sz="2000" u="sng" dirty="0" smtClean="0"/>
              <a:t> </a:t>
            </a:r>
          </a:p>
          <a:p>
            <a:pPr marL="0" indent="0">
              <a:buNone/>
            </a:pPr>
            <a:r>
              <a:rPr lang="en-US" sz="2000" u="sng" dirty="0" smtClean="0"/>
              <a:t>2. </a:t>
            </a:r>
            <a:r>
              <a:rPr lang="en-US" sz="2000" dirty="0" err="1"/>
              <a:t>Ulrik</a:t>
            </a:r>
            <a:r>
              <a:rPr lang="en-US" sz="2000" dirty="0"/>
              <a:t> </a:t>
            </a:r>
            <a:r>
              <a:rPr lang="en-US" sz="2000" dirty="0" err="1"/>
              <a:t>Brandes</a:t>
            </a:r>
            <a:r>
              <a:rPr lang="en-US" sz="2000" dirty="0"/>
              <a:t> and Christian </a:t>
            </a:r>
            <a:r>
              <a:rPr lang="en-US" sz="2000" dirty="0" err="1"/>
              <a:t>Pich</a:t>
            </a:r>
            <a:r>
              <a:rPr lang="en-US" sz="2000" dirty="0"/>
              <a:t>: Centrality Estimation in Large Networks. International Journal of Bifurcation and Chaos 17(7):2303-2318, </a:t>
            </a:r>
            <a:r>
              <a:rPr lang="en-US" sz="2000" dirty="0" smtClean="0"/>
              <a:t>2007</a:t>
            </a:r>
          </a:p>
          <a:p>
            <a:pPr marL="0" indent="0">
              <a:buNone/>
            </a:pPr>
            <a:r>
              <a:rPr lang="en-US" sz="2000" dirty="0" smtClean="0"/>
              <a:t>3. </a:t>
            </a:r>
            <a:r>
              <a:rPr lang="en-US" sz="2000" dirty="0"/>
              <a:t>:  Linton C. Freeman: Centrality in networks: I. Conceptual clarification. Social Networks 1:215-239, </a:t>
            </a:r>
            <a:r>
              <a:rPr lang="en-US" sz="2000" dirty="0" smtClean="0"/>
              <a:t>1979</a:t>
            </a:r>
          </a:p>
          <a:p>
            <a:pPr marL="0" indent="0">
              <a:buNone/>
            </a:pPr>
            <a:r>
              <a:rPr lang="en-US" sz="2000" dirty="0" smtClean="0"/>
              <a:t>4.</a:t>
            </a:r>
            <a:r>
              <a:rPr lang="en-US" sz="2000" u="sng" dirty="0" smtClean="0">
                <a:hlinkClick r:id="rId3"/>
              </a:rPr>
              <a:t>https</a:t>
            </a:r>
            <a:r>
              <a:rPr lang="en-US" sz="2000" u="sng" dirty="0">
                <a:hlinkClick r:id="rId3"/>
              </a:rPr>
              <a:t>://networkx.github.io/documentation/stable/reference/algorithms/generated/networkx.algorithms.centrality.eigenvector_centrality.html#networkx.algorithms.centrality.eigenvector_centrality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5. </a:t>
            </a:r>
            <a:r>
              <a:rPr lang="en-US" sz="2000" dirty="0"/>
              <a:t>: Ernesto Estrada, Juan A. Rodriguez-Velazquez, “</a:t>
            </a:r>
            <a:r>
              <a:rPr lang="en-US" sz="2000" dirty="0" err="1"/>
              <a:t>Subgraph</a:t>
            </a:r>
            <a:r>
              <a:rPr lang="en-US" sz="2000" dirty="0"/>
              <a:t> centrality in complex networks”, Physical Review E 71, 056103 (2005).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6. </a:t>
            </a:r>
            <a:r>
              <a:rPr lang="en-US" sz="2000" dirty="0"/>
              <a:t>D. </a:t>
            </a:r>
            <a:r>
              <a:rPr lang="en-US" sz="2000" dirty="0" err="1"/>
              <a:t>Liben-Nowell</a:t>
            </a:r>
            <a:r>
              <a:rPr lang="en-US" sz="2000" dirty="0"/>
              <a:t>, J. Kleinberg. The Link Prediction Problem for Social Networks (2004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 smtClean="0"/>
              <a:t>7. </a:t>
            </a:r>
            <a:r>
              <a:rPr lang="en-US" sz="2000" dirty="0"/>
              <a:t>T. Zhou, L. Lu, Y.-C. Zhang. Predicting missing links via local information. Eur. Phys. J. B 71 (2009) </a:t>
            </a:r>
            <a:r>
              <a:rPr lang="en-US" sz="2000" dirty="0" smtClean="0"/>
              <a:t>623</a:t>
            </a:r>
          </a:p>
        </p:txBody>
      </p:sp>
    </p:spTree>
    <p:extLst>
      <p:ext uri="{BB962C8B-B14F-4D97-AF65-F5344CB8AC3E}">
        <p14:creationId xmlns:p14="http://schemas.microsoft.com/office/powerpoint/2010/main" val="1712139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570" y="2331947"/>
            <a:ext cx="1887747" cy="1325563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14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PPI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Comparison between Human and Mouse PPI graph based on distances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Different distance 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Link prediction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419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PPI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82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Nodes are proteins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Undirected edges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Edge (</a:t>
            </a:r>
            <a:r>
              <a:rPr lang="en-US" dirty="0" err="1" smtClean="0"/>
              <a:t>u,v</a:t>
            </a:r>
            <a:r>
              <a:rPr lang="en-US" dirty="0" smtClean="0"/>
              <a:t>) if u and v are known to interact (bind, dock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29803" y="3575715"/>
            <a:ext cx="1446663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7463" y="3575715"/>
            <a:ext cx="1419367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29803" y="5011905"/>
            <a:ext cx="1446663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81582" y="5011905"/>
            <a:ext cx="1385247" cy="65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4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476466" y="3903261"/>
            <a:ext cx="3370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465" y="5339451"/>
            <a:ext cx="3370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3753135" y="4230807"/>
            <a:ext cx="0" cy="78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84192" y="4230807"/>
            <a:ext cx="0" cy="78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05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have compared two PPI graph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Human and Mouse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Kept only edges whose confidence score of interaction is above 500.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Lower scored protein pairs are kept for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Collected data from </a:t>
            </a:r>
            <a:r>
              <a:rPr lang="en-US" dirty="0" smtClean="0">
                <a:hlinkClick r:id="rId2"/>
              </a:rPr>
              <a:t>https://string-db.org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7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between Human and Mouse PPI graph based on distances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Measured six metrics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Degree Centrality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Betweenness </a:t>
            </a:r>
            <a:r>
              <a:rPr lang="en-US" dirty="0" smtClean="0"/>
              <a:t>Centrality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Closeness </a:t>
            </a:r>
            <a:r>
              <a:rPr lang="en-US" dirty="0" smtClean="0"/>
              <a:t>Centrality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Eigenvector </a:t>
            </a:r>
            <a:r>
              <a:rPr lang="en-US" dirty="0" smtClean="0"/>
              <a:t>Centrality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Subgraph</a:t>
            </a:r>
            <a:r>
              <a:rPr lang="en-US" dirty="0" smtClean="0"/>
              <a:t> Centrality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Maximal Clique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35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</a:t>
            </a:r>
            <a:r>
              <a:rPr lang="en-US" dirty="0" smtClean="0"/>
              <a:t>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6744"/>
            <a:ext cx="10515600" cy="958518"/>
          </a:xfrm>
        </p:spPr>
        <p:txBody>
          <a:bodyPr/>
          <a:lstStyle/>
          <a:p>
            <a:r>
              <a:rPr lang="en-US" dirty="0"/>
              <a:t>The degree centrality for a node v is the fraction of nodes it is connected </a:t>
            </a:r>
            <a:r>
              <a:rPr lang="en-US" dirty="0" smtClean="0"/>
              <a:t>to [1</a:t>
            </a:r>
            <a:r>
              <a:rPr lang="en-US" dirty="0"/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759242"/>
            <a:ext cx="177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36" y="2381103"/>
            <a:ext cx="5852172" cy="2813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10117" y="2504182"/>
            <a:ext cx="2053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HUMAN</a:t>
            </a:r>
          </a:p>
          <a:p>
            <a:r>
              <a:rPr lang="en-US" dirty="0" err="1" smtClean="0"/>
              <a:t>Avg</a:t>
            </a:r>
            <a:r>
              <a:rPr lang="en-US" dirty="0"/>
              <a:t>: 84% of the nodes has DC &lt;=0.01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Exceptional: 60% of the nodes DC&lt;=0.0025 , 98% DC&gt;=0.02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72054" y="2408093"/>
            <a:ext cx="2053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MOUSE</a:t>
            </a:r>
          </a:p>
          <a:p>
            <a:r>
              <a:rPr lang="en-US" dirty="0" err="1" smtClean="0"/>
              <a:t>Avg</a:t>
            </a:r>
            <a:r>
              <a:rPr lang="en-US" dirty="0"/>
              <a:t>: 86% of the nodes has DC &lt;=0.01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Exceptional: 64% of the nodes DC&lt;=0.0025 , 99.2% DC&gt;=0.02</a:t>
            </a:r>
          </a:p>
        </p:txBody>
      </p:sp>
    </p:spTree>
    <p:extLst>
      <p:ext uri="{BB962C8B-B14F-4D97-AF65-F5344CB8AC3E}">
        <p14:creationId xmlns:p14="http://schemas.microsoft.com/office/powerpoint/2010/main" val="18322169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Betweenness </a:t>
            </a:r>
            <a:r>
              <a:rPr lang="en-US" dirty="0" smtClean="0"/>
              <a:t>Centrality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81246"/>
            <a:ext cx="10515600" cy="958518"/>
          </a:xfrm>
        </p:spPr>
        <p:txBody>
          <a:bodyPr/>
          <a:lstStyle/>
          <a:p>
            <a:r>
              <a:rPr lang="en-US" dirty="0"/>
              <a:t>Betweenness centrality of a node </a:t>
            </a:r>
            <a:r>
              <a:rPr lang="en-US" dirty="0" smtClean="0"/>
              <a:t>v</a:t>
            </a:r>
            <a:r>
              <a:rPr lang="en-US" dirty="0"/>
              <a:t> is the sum of the fraction of all-pairs shortest paths that pass through v 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474" y="2759242"/>
            <a:ext cx="205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Betweenness Centrality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10117" y="2504182"/>
            <a:ext cx="2053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HUMAN</a:t>
            </a:r>
          </a:p>
          <a:p>
            <a:r>
              <a:rPr lang="en-US" dirty="0" err="1"/>
              <a:t>Avg</a:t>
            </a:r>
            <a:r>
              <a:rPr lang="en-US" dirty="0"/>
              <a:t>: 95% of the nodes </a:t>
            </a:r>
            <a:r>
              <a:rPr lang="en-US" dirty="0" err="1"/>
              <a:t>hase</a:t>
            </a:r>
            <a:r>
              <a:rPr lang="en-US" dirty="0"/>
              <a:t> BC &lt;=0.00125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Exception: 0.5% has BC&gt;=0.0025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72054" y="2408093"/>
            <a:ext cx="2053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MOUSE</a:t>
            </a:r>
          </a:p>
          <a:p>
            <a:r>
              <a:rPr lang="en-US" dirty="0" err="1"/>
              <a:t>Avg</a:t>
            </a:r>
            <a:r>
              <a:rPr lang="en-US" dirty="0"/>
              <a:t>: 95% of the nodes </a:t>
            </a:r>
            <a:r>
              <a:rPr lang="en-US" dirty="0" err="1"/>
              <a:t>hase</a:t>
            </a:r>
            <a:r>
              <a:rPr lang="en-US" dirty="0"/>
              <a:t> BC &lt;=0.00125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Exception: 0.5% has BC&gt;=0.0025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04" y="2408093"/>
            <a:ext cx="5165166" cy="35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8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84431"/>
            <a:ext cx="10515600" cy="958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Closeness </a:t>
            </a:r>
            <a:r>
              <a:rPr lang="en-US" dirty="0" smtClean="0"/>
              <a:t>centrality of </a:t>
            </a:r>
            <a:r>
              <a:rPr lang="en-US" dirty="0"/>
              <a:t>a node </a:t>
            </a:r>
            <a:r>
              <a:rPr lang="en-US" b="1" dirty="0"/>
              <a:t>u</a:t>
            </a:r>
            <a:r>
              <a:rPr lang="en-US" dirty="0"/>
              <a:t> is the reciprocal of the average shortest path distance to </a:t>
            </a:r>
            <a:r>
              <a:rPr lang="en-US" b="1" dirty="0"/>
              <a:t>u</a:t>
            </a:r>
            <a:r>
              <a:rPr lang="en-US" dirty="0"/>
              <a:t> over all </a:t>
            </a:r>
            <a:r>
              <a:rPr lang="en-US" b="1" dirty="0"/>
              <a:t>n-1</a:t>
            </a:r>
            <a:r>
              <a:rPr lang="en-US" dirty="0"/>
              <a:t> reachable </a:t>
            </a:r>
            <a:r>
              <a:rPr lang="en-US" dirty="0" smtClean="0"/>
              <a:t>nodes [3]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759242"/>
            <a:ext cx="177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10117" y="2504182"/>
            <a:ext cx="2053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HUMAN</a:t>
            </a:r>
          </a:p>
          <a:p>
            <a:r>
              <a:rPr lang="en-US" dirty="0" err="1"/>
              <a:t>Avg</a:t>
            </a:r>
            <a:r>
              <a:rPr lang="en-US" dirty="0"/>
              <a:t>: 60% of the nodes has </a:t>
            </a:r>
          </a:p>
          <a:p>
            <a:r>
              <a:rPr lang="en-US" dirty="0"/>
              <a:t>CC &lt;=0.3125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Exceptional: 1% CC&lt;=0.2,</a:t>
            </a:r>
          </a:p>
          <a:p>
            <a:r>
              <a:rPr lang="en-US" dirty="0"/>
              <a:t>7% CC&gt;=0.35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2054" y="2520387"/>
            <a:ext cx="2053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MOUSE</a:t>
            </a:r>
          </a:p>
          <a:p>
            <a:r>
              <a:rPr lang="en-US" dirty="0" err="1"/>
              <a:t>Avg</a:t>
            </a:r>
            <a:r>
              <a:rPr lang="en-US" dirty="0"/>
              <a:t>: 60% of the nodes has </a:t>
            </a:r>
          </a:p>
          <a:p>
            <a:r>
              <a:rPr lang="en-US" dirty="0"/>
              <a:t>CC &lt;=0.3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Exceptional: 4% CC&lt;=0.2,</a:t>
            </a:r>
          </a:p>
          <a:p>
            <a:r>
              <a:rPr lang="en-US" dirty="0"/>
              <a:t>2% CC&gt;=0.35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62" y="2269788"/>
            <a:ext cx="5655655" cy="39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82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951</Words>
  <Application>Microsoft Office PowerPoint</Application>
  <PresentationFormat>Widescreen</PresentationFormat>
  <Paragraphs>215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Vrinda</vt:lpstr>
      <vt:lpstr>Wingdings</vt:lpstr>
      <vt:lpstr>Retrospect</vt:lpstr>
      <vt:lpstr>Future Interaction Prediction between Proteins using PPI Graph</vt:lpstr>
      <vt:lpstr>Problem Definition</vt:lpstr>
      <vt:lpstr>Roadmap</vt:lpstr>
      <vt:lpstr>PPI Graph</vt:lpstr>
      <vt:lpstr>Dataset</vt:lpstr>
      <vt:lpstr>Comparison between Human and Mouse PPI graph based on distances</vt:lpstr>
      <vt:lpstr>Degree Centrality</vt:lpstr>
      <vt:lpstr>Betweenness Centrality</vt:lpstr>
      <vt:lpstr>PowerPoint Presentation</vt:lpstr>
      <vt:lpstr>PowerPoint Presentation</vt:lpstr>
      <vt:lpstr>PowerPoint Presentation</vt:lpstr>
      <vt:lpstr>PowerPoint Presentation</vt:lpstr>
      <vt:lpstr>Comparison between Human and Mouse PPI</vt:lpstr>
      <vt:lpstr>Comparison Based on Distances</vt:lpstr>
      <vt:lpstr>Link Prediction Metrics</vt:lpstr>
      <vt:lpstr>Link Prediction Metrics</vt:lpstr>
      <vt:lpstr>Jaccard Similarity based Metric</vt:lpstr>
      <vt:lpstr>Resource Allocation based metric</vt:lpstr>
      <vt:lpstr>Results Human predicted links currently available in testing set</vt:lpstr>
      <vt:lpstr>Results Human predicted links for Future</vt:lpstr>
      <vt:lpstr>Results Mouse predicted links currently available in testing set</vt:lpstr>
      <vt:lpstr>Results Mouse predicted links for Future</vt:lpstr>
      <vt:lpstr>Discussion</vt:lpstr>
      <vt:lpstr>References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Interaction Prediction between Proteins using PPI Graph</dc:title>
  <dc:creator>Risul Islam</dc:creator>
  <cp:lastModifiedBy>Risul Islam</cp:lastModifiedBy>
  <cp:revision>29</cp:revision>
  <dcterms:created xsi:type="dcterms:W3CDTF">2019-03-18T17:29:06Z</dcterms:created>
  <dcterms:modified xsi:type="dcterms:W3CDTF">2019-03-18T20:25:08Z</dcterms:modified>
</cp:coreProperties>
</file>