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2.jpg" ContentType="image/jpeg"/>
  <Override PartName="/ppt/media/image3.jpg" ContentType="image/jpeg"/>
  <Override PartName="/ppt/media/image4.jpg" ContentType="image/jpeg"/>
  <Override PartName="/ppt/media/image9.jpg" ContentType="image/jpeg"/>
  <Override PartName="/ppt/media/image20.jpg" ContentType="image/jpeg"/>
  <Override PartName="/ppt/media/image21.jpg" ContentType="image/jpeg"/>
  <Override PartName="/ppt/media/image22.jpg" ContentType="image/jpeg"/>
  <Override PartName="/ppt/media/image23.jpg" ContentType="image/jpeg"/>
  <Override PartName="/ppt/media/image24.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 id="263" r:id="rId9"/>
    <p:sldId id="264" r:id="rId10"/>
    <p:sldId id="265" r:id="rId11"/>
    <p:sldId id="271" r:id="rId12"/>
    <p:sldId id="266" r:id="rId13"/>
    <p:sldId id="267" r:id="rId14"/>
    <p:sldId id="276" r:id="rId15"/>
    <p:sldId id="268" r:id="rId16"/>
    <p:sldId id="269" r:id="rId17"/>
    <p:sldId id="274" r:id="rId18"/>
    <p:sldId id="275" r:id="rId19"/>
    <p:sldId id="270" r:id="rId20"/>
    <p:sldId id="272" r:id="rId21"/>
    <p:sldId id="277"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47D133B-6DF0-4BC8-BEE8-6DCCE8F97482}" type="datetimeFigureOut">
              <a:rPr lang="en-IN" smtClean="0"/>
              <a:t>09-01-2024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CC98F8-3CE1-4BEB-B464-4AA76CA8FE75}" type="slidenum">
              <a:rPr lang="en-IN" smtClean="0"/>
              <a:t>‹#›</a:t>
            </a:fld>
            <a:endParaRPr lang="en-IN"/>
          </a:p>
        </p:txBody>
      </p:sp>
    </p:spTree>
    <p:extLst>
      <p:ext uri="{BB962C8B-B14F-4D97-AF65-F5344CB8AC3E}">
        <p14:creationId xmlns:p14="http://schemas.microsoft.com/office/powerpoint/2010/main" val="1163034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47D133B-6DF0-4BC8-BEE8-6DCCE8F97482}" type="datetimeFigureOut">
              <a:rPr lang="en-IN" smtClean="0"/>
              <a:t>09-01-2024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CC98F8-3CE1-4BEB-B464-4AA76CA8FE75}" type="slidenum">
              <a:rPr lang="en-IN" smtClean="0"/>
              <a:t>‹#›</a:t>
            </a:fld>
            <a:endParaRPr lang="en-IN"/>
          </a:p>
        </p:txBody>
      </p:sp>
    </p:spTree>
    <p:extLst>
      <p:ext uri="{BB962C8B-B14F-4D97-AF65-F5344CB8AC3E}">
        <p14:creationId xmlns:p14="http://schemas.microsoft.com/office/powerpoint/2010/main" val="806662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47D133B-6DF0-4BC8-BEE8-6DCCE8F97482}" type="datetimeFigureOut">
              <a:rPr lang="en-IN" smtClean="0"/>
              <a:t>09-01-2024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CC98F8-3CE1-4BEB-B464-4AA76CA8FE75}" type="slidenum">
              <a:rPr lang="en-IN" smtClean="0"/>
              <a:t>‹#›</a:t>
            </a:fld>
            <a:endParaRPr lang="en-IN"/>
          </a:p>
        </p:txBody>
      </p:sp>
    </p:spTree>
    <p:extLst>
      <p:ext uri="{BB962C8B-B14F-4D97-AF65-F5344CB8AC3E}">
        <p14:creationId xmlns:p14="http://schemas.microsoft.com/office/powerpoint/2010/main" val="2749006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47D133B-6DF0-4BC8-BEE8-6DCCE8F97482}" type="datetimeFigureOut">
              <a:rPr lang="en-IN" smtClean="0"/>
              <a:t>09-01-2024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CC98F8-3CE1-4BEB-B464-4AA76CA8FE75}" type="slidenum">
              <a:rPr lang="en-IN" smtClean="0"/>
              <a:t>‹#›</a:t>
            </a:fld>
            <a:endParaRPr lang="en-IN"/>
          </a:p>
        </p:txBody>
      </p:sp>
    </p:spTree>
    <p:extLst>
      <p:ext uri="{BB962C8B-B14F-4D97-AF65-F5344CB8AC3E}">
        <p14:creationId xmlns:p14="http://schemas.microsoft.com/office/powerpoint/2010/main" val="4165135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47D133B-6DF0-4BC8-BEE8-6DCCE8F97482}" type="datetimeFigureOut">
              <a:rPr lang="en-IN" smtClean="0"/>
              <a:t>09-01-2024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CC98F8-3CE1-4BEB-B464-4AA76CA8FE75}" type="slidenum">
              <a:rPr lang="en-IN" smtClean="0"/>
              <a:t>‹#›</a:t>
            </a:fld>
            <a:endParaRPr lang="en-IN"/>
          </a:p>
        </p:txBody>
      </p:sp>
    </p:spTree>
    <p:extLst>
      <p:ext uri="{BB962C8B-B14F-4D97-AF65-F5344CB8AC3E}">
        <p14:creationId xmlns:p14="http://schemas.microsoft.com/office/powerpoint/2010/main" val="3527445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47D133B-6DF0-4BC8-BEE8-6DCCE8F97482}" type="datetimeFigureOut">
              <a:rPr lang="en-IN" smtClean="0"/>
              <a:t>09-01-2024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CC98F8-3CE1-4BEB-B464-4AA76CA8FE75}" type="slidenum">
              <a:rPr lang="en-IN" smtClean="0"/>
              <a:t>‹#›</a:t>
            </a:fld>
            <a:endParaRPr lang="en-IN"/>
          </a:p>
        </p:txBody>
      </p:sp>
    </p:spTree>
    <p:extLst>
      <p:ext uri="{BB962C8B-B14F-4D97-AF65-F5344CB8AC3E}">
        <p14:creationId xmlns:p14="http://schemas.microsoft.com/office/powerpoint/2010/main" val="4026330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47D133B-6DF0-4BC8-BEE8-6DCCE8F97482}" type="datetimeFigureOut">
              <a:rPr lang="en-IN" smtClean="0"/>
              <a:t>09-01-2024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CC98F8-3CE1-4BEB-B464-4AA76CA8FE75}" type="slidenum">
              <a:rPr lang="en-IN" smtClean="0"/>
              <a:t>‹#›</a:t>
            </a:fld>
            <a:endParaRPr lang="en-IN"/>
          </a:p>
        </p:txBody>
      </p:sp>
    </p:spTree>
    <p:extLst>
      <p:ext uri="{BB962C8B-B14F-4D97-AF65-F5344CB8AC3E}">
        <p14:creationId xmlns:p14="http://schemas.microsoft.com/office/powerpoint/2010/main" val="248387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47D133B-6DF0-4BC8-BEE8-6DCCE8F97482}" type="datetimeFigureOut">
              <a:rPr lang="en-IN" smtClean="0"/>
              <a:t>09-01-2024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CC98F8-3CE1-4BEB-B464-4AA76CA8FE75}" type="slidenum">
              <a:rPr lang="en-IN" smtClean="0"/>
              <a:t>‹#›</a:t>
            </a:fld>
            <a:endParaRPr lang="en-IN"/>
          </a:p>
        </p:txBody>
      </p:sp>
    </p:spTree>
    <p:extLst>
      <p:ext uri="{BB962C8B-B14F-4D97-AF65-F5344CB8AC3E}">
        <p14:creationId xmlns:p14="http://schemas.microsoft.com/office/powerpoint/2010/main" val="744725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7D133B-6DF0-4BC8-BEE8-6DCCE8F97482}" type="datetimeFigureOut">
              <a:rPr lang="en-IN" smtClean="0"/>
              <a:t>09-01-2024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ECC98F8-3CE1-4BEB-B464-4AA76CA8FE75}" type="slidenum">
              <a:rPr lang="en-IN" smtClean="0"/>
              <a:t>‹#›</a:t>
            </a:fld>
            <a:endParaRPr lang="en-IN"/>
          </a:p>
        </p:txBody>
      </p:sp>
    </p:spTree>
    <p:extLst>
      <p:ext uri="{BB962C8B-B14F-4D97-AF65-F5344CB8AC3E}">
        <p14:creationId xmlns:p14="http://schemas.microsoft.com/office/powerpoint/2010/main" val="1567002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47D133B-6DF0-4BC8-BEE8-6DCCE8F97482}" type="datetimeFigureOut">
              <a:rPr lang="en-IN" smtClean="0"/>
              <a:t>09-01-2024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CC98F8-3CE1-4BEB-B464-4AA76CA8FE75}" type="slidenum">
              <a:rPr lang="en-IN" smtClean="0"/>
              <a:t>‹#›</a:t>
            </a:fld>
            <a:endParaRPr lang="en-IN"/>
          </a:p>
        </p:txBody>
      </p:sp>
    </p:spTree>
    <p:extLst>
      <p:ext uri="{BB962C8B-B14F-4D97-AF65-F5344CB8AC3E}">
        <p14:creationId xmlns:p14="http://schemas.microsoft.com/office/powerpoint/2010/main" val="585345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47D133B-6DF0-4BC8-BEE8-6DCCE8F97482}" type="datetimeFigureOut">
              <a:rPr lang="en-IN" smtClean="0"/>
              <a:t>09-01-2024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CC98F8-3CE1-4BEB-B464-4AA76CA8FE75}" type="slidenum">
              <a:rPr lang="en-IN" smtClean="0"/>
              <a:t>‹#›</a:t>
            </a:fld>
            <a:endParaRPr lang="en-IN"/>
          </a:p>
        </p:txBody>
      </p:sp>
    </p:spTree>
    <p:extLst>
      <p:ext uri="{BB962C8B-B14F-4D97-AF65-F5344CB8AC3E}">
        <p14:creationId xmlns:p14="http://schemas.microsoft.com/office/powerpoint/2010/main" val="75775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7D133B-6DF0-4BC8-BEE8-6DCCE8F97482}" type="datetimeFigureOut">
              <a:rPr lang="en-IN" smtClean="0"/>
              <a:t>09-01-2024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CC98F8-3CE1-4BEB-B464-4AA76CA8FE75}" type="slidenum">
              <a:rPr lang="en-IN" smtClean="0"/>
              <a:t>‹#›</a:t>
            </a:fld>
            <a:endParaRPr lang="en-IN"/>
          </a:p>
        </p:txBody>
      </p:sp>
    </p:spTree>
    <p:extLst>
      <p:ext uri="{BB962C8B-B14F-4D97-AF65-F5344CB8AC3E}">
        <p14:creationId xmlns:p14="http://schemas.microsoft.com/office/powerpoint/2010/main" val="1669261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2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2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1597" y="104776"/>
            <a:ext cx="7424371" cy="1066800"/>
          </a:xfrm>
          <a:effectLst>
            <a:outerShdw blurRad="50800" dist="38100" dir="5400000" algn="t" rotWithShape="0">
              <a:prstClr val="black">
                <a:alpha val="40000"/>
              </a:prstClr>
            </a:outerShdw>
          </a:effectLst>
        </p:spPr>
        <p:txBody>
          <a:bodyPr>
            <a:noAutofit/>
            <a:scene3d>
              <a:camera prst="obliqueTopLeft"/>
              <a:lightRig rig="threePt" dir="t"/>
            </a:scene3d>
            <a:sp3d extrusionH="57150">
              <a:bevelT w="38100" h="38100" prst="slope"/>
            </a:sp3d>
          </a:bodyPr>
          <a:lstStyle/>
          <a:p>
            <a:r>
              <a:rPr lang="en-IN" sz="6600" dirty="0" smtClean="0">
                <a:gradFill flip="none" rotWithShape="1">
                  <a:gsLst>
                    <a:gs pos="0">
                      <a:srgbClr val="FFFF00"/>
                    </a:gs>
                    <a:gs pos="50500">
                      <a:srgbClr val="FFFF00"/>
                    </a:gs>
                    <a:gs pos="31000">
                      <a:srgbClr val="FF0000"/>
                    </a:gs>
                    <a:gs pos="70000">
                      <a:srgbClr val="92D050"/>
                    </a:gs>
                    <a:gs pos="100000">
                      <a:srgbClr val="00B050"/>
                    </a:gs>
                  </a:gsLst>
                  <a:lin ang="13500000" scaled="1"/>
                  <a:tileRect/>
                </a:gradFill>
                <a:effectLst>
                  <a:glow rad="63500">
                    <a:schemeClr val="accent2">
                      <a:satMod val="175000"/>
                      <a:alpha val="40000"/>
                    </a:schemeClr>
                  </a:glow>
                  <a:outerShdw blurRad="50800" dist="38100" dir="10800000" algn="r" rotWithShape="0">
                    <a:prstClr val="black">
                      <a:alpha val="40000"/>
                    </a:prst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rPr>
              <a:t>FACE EMOTION</a:t>
            </a:r>
            <a:endParaRPr lang="en-IN" sz="6600" dirty="0">
              <a:gradFill flip="none" rotWithShape="1">
                <a:gsLst>
                  <a:gs pos="0">
                    <a:srgbClr val="FFFF00"/>
                  </a:gs>
                  <a:gs pos="50500">
                    <a:srgbClr val="FFFF00"/>
                  </a:gs>
                  <a:gs pos="31000">
                    <a:srgbClr val="FF0000"/>
                  </a:gs>
                  <a:gs pos="70000">
                    <a:srgbClr val="92D050"/>
                  </a:gs>
                  <a:gs pos="100000">
                    <a:srgbClr val="00B050"/>
                  </a:gs>
                </a:gsLst>
                <a:lin ang="13500000" scaled="1"/>
                <a:tileRect/>
              </a:gradFill>
              <a:effectLst>
                <a:glow rad="63500">
                  <a:schemeClr val="accent2">
                    <a:satMod val="175000"/>
                    <a:alpha val="40000"/>
                  </a:schemeClr>
                </a:glow>
                <a:outerShdw blurRad="50800" dist="38100" dir="10800000" algn="r" rotWithShape="0">
                  <a:prstClr val="black">
                    <a:alpha val="40000"/>
                  </a:prst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671146" y="819150"/>
            <a:ext cx="7300546" cy="1578953"/>
          </a:xfrm>
          <a:prstGeom prst="rect">
            <a:avLst/>
          </a:prstGeom>
          <a:effectLst>
            <a:outerShdw blurRad="50800" dist="38100" dir="5400000" algn="t" rotWithShape="0">
              <a:prstClr val="black">
                <a:alpha val="40000"/>
              </a:prstClr>
            </a:outerShdw>
          </a:effectLst>
        </p:spPr>
        <p:txBody>
          <a:bodyPr vert="horz" lIns="91440" tIns="45720" rIns="91440" bIns="45720" rtlCol="0" anchor="b">
            <a:noAutofit/>
            <a:scene3d>
              <a:camera prst="obliqueTopLeft"/>
              <a:lightRig rig="threePt" dir="t"/>
            </a:scene3d>
            <a:sp3d extrusionH="57150">
              <a:bevelT w="38100" h="38100" prst="slope"/>
            </a:sp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6600" dirty="0" smtClean="0">
                <a:gradFill flip="none" rotWithShape="1">
                  <a:gsLst>
                    <a:gs pos="0">
                      <a:srgbClr val="FFFF00"/>
                    </a:gs>
                    <a:gs pos="50500">
                      <a:srgbClr val="FFFF00"/>
                    </a:gs>
                    <a:gs pos="31000">
                      <a:srgbClr val="FF0000"/>
                    </a:gs>
                    <a:gs pos="70000">
                      <a:srgbClr val="92D050"/>
                    </a:gs>
                    <a:gs pos="100000">
                      <a:srgbClr val="00B050"/>
                    </a:gs>
                  </a:gsLst>
                  <a:lin ang="13500000" scaled="1"/>
                  <a:tileRect/>
                </a:gradFill>
                <a:effectLst>
                  <a:glow rad="63500">
                    <a:schemeClr val="accent2">
                      <a:satMod val="175000"/>
                      <a:alpha val="40000"/>
                    </a:schemeClr>
                  </a:glow>
                  <a:outerShdw blurRad="50800" dist="38100" dir="10800000" algn="r" rotWithShape="0">
                    <a:prstClr val="black">
                      <a:alpha val="40000"/>
                    </a:prst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rPr>
              <a:t>DETECTION </a:t>
            </a:r>
            <a:endParaRPr lang="en-IN" sz="6600" dirty="0">
              <a:gradFill flip="none" rotWithShape="1">
                <a:gsLst>
                  <a:gs pos="0">
                    <a:srgbClr val="FFFF00"/>
                  </a:gs>
                  <a:gs pos="50500">
                    <a:srgbClr val="FFFF00"/>
                  </a:gs>
                  <a:gs pos="31000">
                    <a:srgbClr val="FF0000"/>
                  </a:gs>
                  <a:gs pos="70000">
                    <a:srgbClr val="92D050"/>
                  </a:gs>
                  <a:gs pos="100000">
                    <a:srgbClr val="00B050"/>
                  </a:gs>
                </a:gsLst>
                <a:lin ang="13500000" scaled="1"/>
                <a:tileRect/>
              </a:gradFill>
              <a:effectLst>
                <a:glow rad="63500">
                  <a:schemeClr val="accent2">
                    <a:satMod val="175000"/>
                    <a:alpha val="40000"/>
                  </a:schemeClr>
                </a:glow>
                <a:outerShdw blurRad="50800" dist="38100" dir="10800000" algn="r" rotWithShape="0">
                  <a:prstClr val="black">
                    <a:alpha val="40000"/>
                  </a:prst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64381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8292" y="-244475"/>
            <a:ext cx="10515600" cy="1325563"/>
          </a:xfrm>
        </p:spPr>
        <p:txBody>
          <a:bodyPr>
            <a:normAutofit/>
            <a:scene3d>
              <a:camera prst="orthographicFront"/>
              <a:lightRig rig="threePt" dir="t"/>
            </a:scene3d>
            <a:sp3d extrusionH="57150">
              <a:bevelT w="38100" h="38100" prst="slope"/>
            </a:sp3d>
          </a:bodyPr>
          <a:lstStyle/>
          <a:p>
            <a:r>
              <a:rPr lang="en-IN" sz="4000" dirty="0" smtClean="0">
                <a:gradFill>
                  <a:gsLst>
                    <a:gs pos="52000">
                      <a:srgbClr val="00B0F0"/>
                    </a:gs>
                    <a:gs pos="48000">
                      <a:srgbClr val="FFFF00"/>
                    </a:gs>
                    <a:gs pos="1000">
                      <a:srgbClr val="FF0000"/>
                    </a:gs>
                    <a:gs pos="70000">
                      <a:srgbClr val="92D050"/>
                    </a:gs>
                    <a:gs pos="100000">
                      <a:srgbClr val="00B050"/>
                    </a:gs>
                  </a:gsLst>
                  <a:lin ang="13500000" scaled="1"/>
                </a:gradFill>
                <a:effectLst>
                  <a:reflection blurRad="6350" stA="50000" endA="300" endPos="50000" dist="29997" dir="5400000" sy="-100000" algn="bl" rotWithShape="0"/>
                </a:effectLst>
                <a:latin typeface="Times New Roman" panose="02020603050405020304" pitchFamily="18" charset="0"/>
                <a:cs typeface="Times New Roman" panose="02020603050405020304" pitchFamily="18" charset="0"/>
              </a:rPr>
              <a:t>Code Explanation </a:t>
            </a:r>
            <a:endParaRPr lang="en-IN" sz="4000" dirty="0">
              <a:gradFill>
                <a:gsLst>
                  <a:gs pos="52000">
                    <a:srgbClr val="00B0F0"/>
                  </a:gs>
                  <a:gs pos="48000">
                    <a:srgbClr val="FFFF00"/>
                  </a:gs>
                  <a:gs pos="1000">
                    <a:srgbClr val="FF0000"/>
                  </a:gs>
                  <a:gs pos="70000">
                    <a:srgbClr val="92D050"/>
                  </a:gs>
                  <a:gs pos="100000">
                    <a:srgbClr val="00B050"/>
                  </a:gs>
                </a:gsLst>
                <a:lin ang="13500000" scaled="1"/>
              </a:gradFill>
              <a:effectLst>
                <a:reflection blurRad="6350" stA="50000" endA="300" endPos="50000" dist="29997" dir="5400000" sy="-100000" algn="bl" rotWithShape="0"/>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3"/>
          <a:srcRect l="7441" t="763" r="29788" b="86779"/>
          <a:stretch/>
        </p:blipFill>
        <p:spPr>
          <a:xfrm>
            <a:off x="202284" y="1081089"/>
            <a:ext cx="6427116" cy="7096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2398283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8292" y="-244475"/>
            <a:ext cx="10515600" cy="1325563"/>
          </a:xfrm>
        </p:spPr>
        <p:txBody>
          <a:bodyPr>
            <a:normAutofit/>
            <a:scene3d>
              <a:camera prst="orthographicFront"/>
              <a:lightRig rig="threePt" dir="t"/>
            </a:scene3d>
            <a:sp3d extrusionH="57150">
              <a:bevelT w="38100" h="38100" prst="slope"/>
            </a:sp3d>
          </a:bodyPr>
          <a:lstStyle/>
          <a:p>
            <a:r>
              <a:rPr lang="en-IN" sz="4000" dirty="0" smtClean="0">
                <a:gradFill>
                  <a:gsLst>
                    <a:gs pos="52000">
                      <a:srgbClr val="00B0F0"/>
                    </a:gs>
                    <a:gs pos="48000">
                      <a:srgbClr val="FFFF00"/>
                    </a:gs>
                    <a:gs pos="1000">
                      <a:srgbClr val="FF0000"/>
                    </a:gs>
                    <a:gs pos="70000">
                      <a:srgbClr val="92D050"/>
                    </a:gs>
                    <a:gs pos="100000">
                      <a:srgbClr val="00B050"/>
                    </a:gs>
                  </a:gsLst>
                  <a:lin ang="13500000" scaled="1"/>
                </a:gradFill>
                <a:effectLst>
                  <a:reflection blurRad="6350" stA="50000" endA="300" endPos="50000" dist="29997" dir="5400000" sy="-100000" algn="bl" rotWithShape="0"/>
                </a:effectLst>
                <a:latin typeface="Times New Roman" panose="02020603050405020304" pitchFamily="18" charset="0"/>
                <a:cs typeface="Times New Roman" panose="02020603050405020304" pitchFamily="18" charset="0"/>
              </a:rPr>
              <a:t>Code Explanation </a:t>
            </a:r>
            <a:endParaRPr lang="en-IN" sz="4000" dirty="0">
              <a:gradFill>
                <a:gsLst>
                  <a:gs pos="52000">
                    <a:srgbClr val="00B0F0"/>
                  </a:gs>
                  <a:gs pos="48000">
                    <a:srgbClr val="FFFF00"/>
                  </a:gs>
                  <a:gs pos="1000">
                    <a:srgbClr val="FF0000"/>
                  </a:gs>
                  <a:gs pos="70000">
                    <a:srgbClr val="92D050"/>
                  </a:gs>
                  <a:gs pos="100000">
                    <a:srgbClr val="00B050"/>
                  </a:gs>
                </a:gsLst>
                <a:lin ang="13500000" scaled="1"/>
              </a:gradFill>
              <a:effectLst>
                <a:reflection blurRad="6350" stA="50000" endA="300" endPos="50000" dist="29997" dir="5400000" sy="-100000" algn="bl" rotWithShape="0"/>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3"/>
          <a:srcRect l="7441" t="763" r="29788" b="86779"/>
          <a:stretch/>
        </p:blipFill>
        <p:spPr>
          <a:xfrm>
            <a:off x="202284" y="1081089"/>
            <a:ext cx="6427116" cy="7096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413" y="2768708"/>
            <a:ext cx="10873360" cy="2698641"/>
          </a:xfrm>
          <a:prstGeom prst="rect">
            <a:avLst/>
          </a:prstGeom>
        </p:spPr>
      </p:pic>
    </p:spTree>
    <p:extLst>
      <p:ext uri="{BB962C8B-B14F-4D97-AF65-F5344CB8AC3E}">
        <p14:creationId xmlns:p14="http://schemas.microsoft.com/office/powerpoint/2010/main" val="2146490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8292" y="-244475"/>
            <a:ext cx="10515600" cy="1325563"/>
          </a:xfrm>
        </p:spPr>
        <p:txBody>
          <a:bodyPr>
            <a:normAutofit/>
            <a:scene3d>
              <a:camera prst="orthographicFront"/>
              <a:lightRig rig="threePt" dir="t"/>
            </a:scene3d>
            <a:sp3d extrusionH="57150">
              <a:bevelT w="38100" h="38100" prst="slope"/>
            </a:sp3d>
          </a:bodyPr>
          <a:lstStyle/>
          <a:p>
            <a:r>
              <a:rPr lang="en-IN" sz="4000" dirty="0" smtClean="0">
                <a:gradFill>
                  <a:gsLst>
                    <a:gs pos="52000">
                      <a:srgbClr val="00B0F0"/>
                    </a:gs>
                    <a:gs pos="48000">
                      <a:srgbClr val="FFFF00"/>
                    </a:gs>
                    <a:gs pos="1000">
                      <a:srgbClr val="FF0000"/>
                    </a:gs>
                    <a:gs pos="70000">
                      <a:srgbClr val="92D050"/>
                    </a:gs>
                    <a:gs pos="100000">
                      <a:srgbClr val="00B050"/>
                    </a:gs>
                  </a:gsLst>
                  <a:lin ang="13500000" scaled="1"/>
                </a:gradFill>
                <a:effectLst>
                  <a:reflection blurRad="6350" stA="50000" endA="300" endPos="50000" dist="29997" dir="5400000" sy="-100000" algn="bl" rotWithShape="0"/>
                </a:effectLst>
                <a:latin typeface="Times New Roman" panose="02020603050405020304" pitchFamily="18" charset="0"/>
                <a:cs typeface="Times New Roman" panose="02020603050405020304" pitchFamily="18" charset="0"/>
              </a:rPr>
              <a:t>Code Explanation </a:t>
            </a:r>
            <a:endParaRPr lang="en-IN" sz="4000" dirty="0">
              <a:gradFill>
                <a:gsLst>
                  <a:gs pos="52000">
                    <a:srgbClr val="00B0F0"/>
                  </a:gs>
                  <a:gs pos="48000">
                    <a:srgbClr val="FFFF00"/>
                  </a:gs>
                  <a:gs pos="1000">
                    <a:srgbClr val="FF0000"/>
                  </a:gs>
                  <a:gs pos="70000">
                    <a:srgbClr val="92D050"/>
                  </a:gs>
                  <a:gs pos="100000">
                    <a:srgbClr val="00B050"/>
                  </a:gs>
                </a:gsLst>
                <a:lin ang="13500000" scaled="1"/>
              </a:gradFill>
              <a:effectLst>
                <a:reflection blurRad="6350" stA="50000" endA="300" endPos="50000" dist="29997" dir="5400000" sy="-100000" algn="bl" rotWithShape="0"/>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468493" y="738188"/>
            <a:ext cx="8485132" cy="567818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95685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8292" y="-244475"/>
            <a:ext cx="10515600" cy="1325563"/>
          </a:xfrm>
        </p:spPr>
        <p:txBody>
          <a:bodyPr>
            <a:normAutofit/>
            <a:scene3d>
              <a:camera prst="orthographicFront"/>
              <a:lightRig rig="threePt" dir="t"/>
            </a:scene3d>
            <a:sp3d extrusionH="57150">
              <a:bevelT w="38100" h="38100" prst="slope"/>
            </a:sp3d>
          </a:bodyPr>
          <a:lstStyle/>
          <a:p>
            <a:r>
              <a:rPr lang="en-IN" sz="4000" dirty="0" smtClean="0">
                <a:gradFill>
                  <a:gsLst>
                    <a:gs pos="52000">
                      <a:srgbClr val="00B0F0"/>
                    </a:gs>
                    <a:gs pos="48000">
                      <a:srgbClr val="FFFF00"/>
                    </a:gs>
                    <a:gs pos="1000">
                      <a:srgbClr val="FF0000"/>
                    </a:gs>
                    <a:gs pos="70000">
                      <a:srgbClr val="92D050"/>
                    </a:gs>
                    <a:gs pos="100000">
                      <a:srgbClr val="00B050"/>
                    </a:gs>
                  </a:gsLst>
                  <a:lin ang="13500000" scaled="1"/>
                </a:gradFill>
                <a:effectLst>
                  <a:reflection blurRad="6350" stA="50000" endA="300" endPos="50000" dist="29997" dir="5400000" sy="-100000" algn="bl" rotWithShape="0"/>
                </a:effectLst>
                <a:latin typeface="Times New Roman" panose="02020603050405020304" pitchFamily="18" charset="0"/>
                <a:cs typeface="Times New Roman" panose="02020603050405020304" pitchFamily="18" charset="0"/>
              </a:rPr>
              <a:t>Code Explanation </a:t>
            </a:r>
            <a:endParaRPr lang="en-IN" sz="4000" dirty="0">
              <a:gradFill>
                <a:gsLst>
                  <a:gs pos="52000">
                    <a:srgbClr val="00B0F0"/>
                  </a:gs>
                  <a:gs pos="48000">
                    <a:srgbClr val="FFFF00"/>
                  </a:gs>
                  <a:gs pos="1000">
                    <a:srgbClr val="FF0000"/>
                  </a:gs>
                  <a:gs pos="70000">
                    <a:srgbClr val="92D050"/>
                  </a:gs>
                  <a:gs pos="100000">
                    <a:srgbClr val="00B050"/>
                  </a:gs>
                </a:gsLst>
                <a:lin ang="13500000" scaled="1"/>
              </a:gradFill>
              <a:effectLst>
                <a:reflection blurRad="6350" stA="50000" endA="300" endPos="50000" dist="29997" dir="5400000" sy="-100000" algn="bl" rotWithShape="0"/>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420647" y="1081088"/>
            <a:ext cx="8694778" cy="166341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 name="Picture 3"/>
          <p:cNvPicPr>
            <a:picLocks noChangeAspect="1"/>
          </p:cNvPicPr>
          <p:nvPr/>
        </p:nvPicPr>
        <p:blipFill>
          <a:blip r:embed="rId4"/>
          <a:stretch>
            <a:fillRect/>
          </a:stretch>
        </p:blipFill>
        <p:spPr>
          <a:xfrm>
            <a:off x="590550" y="2896907"/>
            <a:ext cx="4676776" cy="3761068"/>
          </a:xfrm>
          <a:prstGeom prst="rect">
            <a:avLst/>
          </a:prstGeom>
        </p:spPr>
      </p:pic>
      <p:pic>
        <p:nvPicPr>
          <p:cNvPr id="1026" name="Picture 2" descr="OpenCV Face Recognition - PyImageSearch"/>
          <p:cNvPicPr>
            <a:picLocks noChangeAspect="1" noChangeArrowheads="1"/>
          </p:cNvPicPr>
          <p:nvPr/>
        </p:nvPicPr>
        <p:blipFill rotWithShape="1">
          <a:blip r:embed="rId5">
            <a:extLst>
              <a:ext uri="{28A0092B-C50C-407E-A947-70E740481C1C}">
                <a14:useLocalDpi xmlns:a14="http://schemas.microsoft.com/office/drawing/2010/main" val="0"/>
              </a:ext>
            </a:extLst>
          </a:blip>
          <a:srcRect t="6035" r="-178" b="61568"/>
          <a:stretch/>
        </p:blipFill>
        <p:spPr bwMode="auto">
          <a:xfrm>
            <a:off x="5501816" y="2999940"/>
            <a:ext cx="6586905" cy="35532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50468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8292" y="-244475"/>
            <a:ext cx="10515600" cy="1325563"/>
          </a:xfrm>
        </p:spPr>
        <p:txBody>
          <a:bodyPr>
            <a:normAutofit/>
            <a:scene3d>
              <a:camera prst="orthographicFront"/>
              <a:lightRig rig="threePt" dir="t"/>
            </a:scene3d>
            <a:sp3d extrusionH="57150">
              <a:bevelT w="38100" h="38100" prst="slope"/>
            </a:sp3d>
          </a:bodyPr>
          <a:lstStyle/>
          <a:p>
            <a:r>
              <a:rPr lang="en-IN" sz="4000" dirty="0" smtClean="0">
                <a:gradFill>
                  <a:gsLst>
                    <a:gs pos="52000">
                      <a:srgbClr val="00B0F0"/>
                    </a:gs>
                    <a:gs pos="48000">
                      <a:srgbClr val="FFFF00"/>
                    </a:gs>
                    <a:gs pos="1000">
                      <a:srgbClr val="FF0000"/>
                    </a:gs>
                    <a:gs pos="70000">
                      <a:srgbClr val="92D050"/>
                    </a:gs>
                    <a:gs pos="100000">
                      <a:srgbClr val="00B050"/>
                    </a:gs>
                  </a:gsLst>
                  <a:lin ang="13500000" scaled="1"/>
                </a:gradFill>
                <a:effectLst>
                  <a:reflection blurRad="6350" stA="50000" endA="300" endPos="50000" dist="29997" dir="5400000" sy="-100000" algn="bl" rotWithShape="0"/>
                </a:effectLst>
                <a:latin typeface="Times New Roman" panose="02020603050405020304" pitchFamily="18" charset="0"/>
                <a:cs typeface="Times New Roman" panose="02020603050405020304" pitchFamily="18" charset="0"/>
              </a:rPr>
              <a:t>Code Explanation </a:t>
            </a:r>
            <a:endParaRPr lang="en-IN" sz="4000" dirty="0">
              <a:gradFill>
                <a:gsLst>
                  <a:gs pos="52000">
                    <a:srgbClr val="00B0F0"/>
                  </a:gs>
                  <a:gs pos="48000">
                    <a:srgbClr val="FFFF00"/>
                  </a:gs>
                  <a:gs pos="1000">
                    <a:srgbClr val="FF0000"/>
                  </a:gs>
                  <a:gs pos="70000">
                    <a:srgbClr val="92D050"/>
                  </a:gs>
                  <a:gs pos="100000">
                    <a:srgbClr val="00B050"/>
                  </a:gs>
                </a:gsLst>
                <a:lin ang="13500000" scaled="1"/>
              </a:gradFill>
              <a:effectLst>
                <a:reflection blurRad="6350" stA="50000" endA="300" endPos="50000" dist="29997" dir="5400000" sy="-100000" algn="bl" rotWithShape="0"/>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3"/>
          <a:srcRect t="48386" b="38444"/>
          <a:stretch/>
        </p:blipFill>
        <p:spPr>
          <a:xfrm>
            <a:off x="244017" y="971550"/>
            <a:ext cx="8694778" cy="5810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itle 1"/>
          <p:cNvSpPr txBox="1">
            <a:spLocks/>
          </p:cNvSpPr>
          <p:nvPr/>
        </p:nvSpPr>
        <p:spPr>
          <a:xfrm>
            <a:off x="438151" y="2028825"/>
            <a:ext cx="11591924" cy="4705350"/>
          </a:xfrm>
          <a:prstGeom prst="rect">
            <a:avLst/>
          </a:prstGeom>
        </p:spPr>
        <p:txBody>
          <a:bodyPr vert="horz" lIns="91440" tIns="45720" rIns="91440" bIns="45720" rtlCol="0" anchor="ctr">
            <a:normAutofit/>
            <a:scene3d>
              <a:camera prst="orthographicFront"/>
              <a:lightRig rig="threePt" dir="t"/>
            </a:scene3d>
            <a:sp3d extrusionH="57150">
              <a:bevelT w="38100" h="38100" prst="slope"/>
            </a:sp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4000" dirty="0">
              <a:gradFill>
                <a:gsLst>
                  <a:gs pos="52000">
                    <a:srgbClr val="00B0F0"/>
                  </a:gs>
                  <a:gs pos="48000">
                    <a:srgbClr val="FFFF00"/>
                  </a:gs>
                  <a:gs pos="1000">
                    <a:srgbClr val="FF0000"/>
                  </a:gs>
                  <a:gs pos="70000">
                    <a:srgbClr val="92D050"/>
                  </a:gs>
                  <a:gs pos="100000">
                    <a:srgbClr val="00B050"/>
                  </a:gs>
                </a:gsLst>
                <a:lin ang="13500000" scaled="1"/>
              </a:gradFill>
              <a:effectLst>
                <a:reflection blurRad="6350" stA="50000" endA="300" endPos="50000" dist="29997" dir="5400000" sy="-100000" algn="bl" rotWithShape="0"/>
              </a:effectLst>
              <a:latin typeface="Times New Roman" panose="02020603050405020304" pitchFamily="18" charset="0"/>
              <a:cs typeface="Times New Roman" panose="02020603050405020304" pitchFamily="18" charset="0"/>
            </a:endParaRPr>
          </a:p>
        </p:txBody>
      </p:sp>
      <p:sp>
        <p:nvSpPr>
          <p:cNvPr id="7" name="Rectangle 2"/>
          <p:cNvSpPr>
            <a:spLocks noChangeArrowheads="1"/>
          </p:cNvSpPr>
          <p:nvPr/>
        </p:nvSpPr>
        <p:spPr bwMode="auto">
          <a:xfrm>
            <a:off x="0" y="-338811"/>
            <a:ext cx="65" cy="677623"/>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542926" y="1152525"/>
            <a:ext cx="10887074" cy="6278642"/>
          </a:xfrm>
          <a:prstGeom prst="rect">
            <a:avLst/>
          </a:prstGeom>
        </p:spPr>
        <p:txBody>
          <a:bodyPr wrap="square">
            <a:spAutoFit/>
          </a:bodyPr>
          <a:lstStyle/>
          <a:p>
            <a:pPr lvl="0" algn="just" eaLnBrk="0" fontAlgn="base" hangingPunct="0">
              <a:lnSpc>
                <a:spcPct val="150000"/>
              </a:lnSpc>
              <a:spcBef>
                <a:spcPct val="0"/>
              </a:spcBef>
              <a:spcAft>
                <a:spcPct val="0"/>
              </a:spcAft>
            </a:pPr>
            <a:endParaRPr kumimoji="0" lang="en-US" altLang="en-US" sz="3200" b="1" i="0" u="none" strike="noStrike" normalizeH="0" baseline="0" dirty="0" smtClean="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ct val="0"/>
              </a:spcAft>
              <a:buFontTx/>
              <a:buChar char="•"/>
            </a:pPr>
            <a:r>
              <a:rPr kumimoji="0" lang="en-US" altLang="en-US" sz="2000" b="1" i="0" u="none" strike="noStrike" normalizeH="0" baseline="0" dirty="0" smtClean="0">
                <a:ln w="6600">
                  <a:solidFill>
                    <a:schemeClr val="accent2"/>
                  </a:solidFill>
                  <a:prstDash val="solid"/>
                </a:ln>
                <a:solidFill>
                  <a:srgbClr val="C00000"/>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gray</a:t>
            </a:r>
            <a:r>
              <a:rPr lang="en-US" altLang="en-US" sz="2000" b="1" dirty="0">
                <a:ln w="6600">
                  <a:solidFill>
                    <a:schemeClr val="accent2"/>
                  </a:solidFill>
                  <a:prstDash val="solid"/>
                </a:ln>
                <a:solidFill>
                  <a:srgbClr val="C00000"/>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 </a:t>
            </a:r>
            <a:r>
              <a:rPr lang="en-US" altLang="en-US" sz="20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This is likely the input image. The function </a:t>
            </a:r>
            <a:r>
              <a:rPr kumimoji="0" lang="en-US" altLang="en-US" sz="2000" b="1" i="0" u="none" strike="noStrike" normalizeH="0" baseline="0" dirty="0" err="1" smtClean="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detectMultiScale</a:t>
            </a:r>
            <a:r>
              <a:rPr lang="en-US" altLang="en-US" sz="20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 is probably being applied to a grayscale version of the image (commonly used in many computer vision algorithms).</a:t>
            </a:r>
          </a:p>
          <a:p>
            <a:pPr lvl="0" algn="just" eaLnBrk="0" fontAlgn="base" hangingPunct="0">
              <a:lnSpc>
                <a:spcPct val="150000"/>
              </a:lnSpc>
              <a:spcBef>
                <a:spcPct val="0"/>
              </a:spcBef>
              <a:spcAft>
                <a:spcPct val="0"/>
              </a:spcAft>
              <a:buFontTx/>
              <a:buChar char="•"/>
            </a:pPr>
            <a:r>
              <a:rPr kumimoji="0" lang="en-US" altLang="en-US" sz="2000" b="1" i="0" u="none" strike="noStrike" normalizeH="0" baseline="0" dirty="0" smtClean="0">
                <a:ln w="6600">
                  <a:solidFill>
                    <a:schemeClr val="accent2"/>
                  </a:solidFill>
                  <a:prstDash val="solid"/>
                </a:ln>
                <a:solidFill>
                  <a:srgbClr val="C00000"/>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1.1</a:t>
            </a:r>
            <a:r>
              <a:rPr lang="en-US" altLang="en-US" sz="2000" b="1" dirty="0">
                <a:ln w="6600">
                  <a:solidFill>
                    <a:schemeClr val="accent2"/>
                  </a:solidFill>
                  <a:prstDash val="solid"/>
                </a:ln>
                <a:solidFill>
                  <a:srgbClr val="C00000"/>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 </a:t>
            </a:r>
            <a:r>
              <a:rPr lang="en-US" altLang="en-US" sz="20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This parameter represents the scale factor, as mentioned earlier. It indicates how much the image size is reduced at each image scale. A value of 1.1 means the image is being enlarged by 10% at each step for the purpose of multi-scale detection. Smaller values would lead to slower detection but potentially more accurate results.</a:t>
            </a:r>
          </a:p>
          <a:p>
            <a:pPr lvl="0" algn="just" eaLnBrk="0" fontAlgn="base" hangingPunct="0">
              <a:lnSpc>
                <a:spcPct val="150000"/>
              </a:lnSpc>
              <a:spcBef>
                <a:spcPct val="0"/>
              </a:spcBef>
              <a:spcAft>
                <a:spcPct val="0"/>
              </a:spcAft>
              <a:buFontTx/>
              <a:buChar char="•"/>
            </a:pPr>
            <a:r>
              <a:rPr kumimoji="0" lang="en-US" altLang="en-US" sz="2000" b="1" i="0" u="none" strike="noStrike" normalizeH="0" baseline="0" dirty="0" smtClean="0">
                <a:ln w="6600">
                  <a:solidFill>
                    <a:schemeClr val="accent2"/>
                  </a:solidFill>
                  <a:prstDash val="solid"/>
                </a:ln>
                <a:solidFill>
                  <a:srgbClr val="C00000"/>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4</a:t>
            </a:r>
            <a:r>
              <a:rPr lang="en-US" altLang="en-US" sz="2000" b="1" dirty="0">
                <a:ln w="6600">
                  <a:solidFill>
                    <a:schemeClr val="accent2"/>
                  </a:solidFill>
                  <a:prstDash val="solid"/>
                </a:ln>
                <a:solidFill>
                  <a:srgbClr val="C00000"/>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a:t>
            </a:r>
            <a:r>
              <a:rPr lang="en-US" altLang="en-US" sz="20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 This parameter denotes the minimum number of neighboring rectangles required to declare a detected region as the face. It helps filter out false positives by specifying how many neighbors a candidate rectangle should have to be considered a valid detection. Higher values might lead to more reliable detections but might miss some faces.</a:t>
            </a:r>
          </a:p>
          <a:p>
            <a:pPr lvl="0" algn="just" eaLnBrk="0" fontAlgn="base" hangingPunct="0">
              <a:lnSpc>
                <a:spcPct val="150000"/>
              </a:lnSpc>
              <a:spcBef>
                <a:spcPct val="0"/>
              </a:spcBef>
              <a:spcAft>
                <a:spcPct val="0"/>
              </a:spcAft>
            </a:pPr>
            <a:endParaRPr kumimoji="0" lang="en-US" altLang="en-US" sz="3200" b="1" i="0" u="none" strike="noStrike" normalizeH="0" baseline="0" dirty="0" smtClean="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48297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8292" y="-244475"/>
            <a:ext cx="10515600" cy="1325563"/>
          </a:xfrm>
        </p:spPr>
        <p:txBody>
          <a:bodyPr>
            <a:normAutofit/>
            <a:scene3d>
              <a:camera prst="orthographicFront"/>
              <a:lightRig rig="threePt" dir="t"/>
            </a:scene3d>
            <a:sp3d extrusionH="57150">
              <a:bevelT w="38100" h="38100" prst="slope"/>
            </a:sp3d>
          </a:bodyPr>
          <a:lstStyle/>
          <a:p>
            <a:r>
              <a:rPr lang="en-IN" sz="4000" dirty="0" smtClean="0">
                <a:gradFill>
                  <a:gsLst>
                    <a:gs pos="52000">
                      <a:srgbClr val="00B0F0"/>
                    </a:gs>
                    <a:gs pos="48000">
                      <a:srgbClr val="FFFF00"/>
                    </a:gs>
                    <a:gs pos="1000">
                      <a:srgbClr val="FF0000"/>
                    </a:gs>
                    <a:gs pos="70000">
                      <a:srgbClr val="92D050"/>
                    </a:gs>
                    <a:gs pos="100000">
                      <a:srgbClr val="00B050"/>
                    </a:gs>
                  </a:gsLst>
                  <a:lin ang="13500000" scaled="1"/>
                </a:gradFill>
                <a:effectLst>
                  <a:reflection blurRad="6350" stA="50000" endA="300" endPos="50000" dist="29997" dir="5400000" sy="-100000" algn="bl" rotWithShape="0"/>
                </a:effectLst>
                <a:latin typeface="Times New Roman" panose="02020603050405020304" pitchFamily="18" charset="0"/>
                <a:cs typeface="Times New Roman" panose="02020603050405020304" pitchFamily="18" charset="0"/>
              </a:rPr>
              <a:t>Code Explanation </a:t>
            </a:r>
            <a:endParaRPr lang="en-IN" sz="4000" dirty="0">
              <a:gradFill>
                <a:gsLst>
                  <a:gs pos="52000">
                    <a:srgbClr val="00B0F0"/>
                  </a:gs>
                  <a:gs pos="48000">
                    <a:srgbClr val="FFFF00"/>
                  </a:gs>
                  <a:gs pos="1000">
                    <a:srgbClr val="FF0000"/>
                  </a:gs>
                  <a:gs pos="70000">
                    <a:srgbClr val="92D050"/>
                  </a:gs>
                  <a:gs pos="100000">
                    <a:srgbClr val="00B050"/>
                  </a:gs>
                </a:gsLst>
                <a:lin ang="13500000" scaled="1"/>
              </a:gradFill>
              <a:effectLst>
                <a:reflection blurRad="6350" stA="50000" endA="300" endPos="50000" dist="29997" dir="5400000" sy="-100000" algn="bl" rotWithShape="0"/>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258976" y="2473326"/>
            <a:ext cx="5273497" cy="397798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p:cNvPicPr>
            <a:picLocks noChangeAspect="1"/>
          </p:cNvPicPr>
          <p:nvPr/>
        </p:nvPicPr>
        <p:blipFill>
          <a:blip r:embed="rId4"/>
          <a:stretch>
            <a:fillRect/>
          </a:stretch>
        </p:blipFill>
        <p:spPr>
          <a:xfrm>
            <a:off x="158292" y="1081088"/>
            <a:ext cx="8029575" cy="11144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9173053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8292" y="-244475"/>
            <a:ext cx="10515600" cy="1325563"/>
          </a:xfrm>
        </p:spPr>
        <p:txBody>
          <a:bodyPr>
            <a:normAutofit/>
            <a:scene3d>
              <a:camera prst="orthographicFront"/>
              <a:lightRig rig="threePt" dir="t"/>
            </a:scene3d>
            <a:sp3d extrusionH="57150">
              <a:bevelT w="38100" h="38100" prst="slope"/>
            </a:sp3d>
          </a:bodyPr>
          <a:lstStyle/>
          <a:p>
            <a:r>
              <a:rPr lang="en-IN" sz="4000" dirty="0" smtClean="0">
                <a:gradFill>
                  <a:gsLst>
                    <a:gs pos="52000">
                      <a:srgbClr val="00B0F0"/>
                    </a:gs>
                    <a:gs pos="48000">
                      <a:srgbClr val="FFFF00"/>
                    </a:gs>
                    <a:gs pos="1000">
                      <a:srgbClr val="FF0000"/>
                    </a:gs>
                    <a:gs pos="70000">
                      <a:srgbClr val="92D050"/>
                    </a:gs>
                    <a:gs pos="100000">
                      <a:srgbClr val="00B050"/>
                    </a:gs>
                  </a:gsLst>
                  <a:lin ang="13500000" scaled="1"/>
                </a:gradFill>
                <a:effectLst>
                  <a:reflection blurRad="6350" stA="50000" endA="300" endPos="50000" dist="29997" dir="5400000" sy="-100000" algn="bl" rotWithShape="0"/>
                </a:effectLst>
                <a:latin typeface="Times New Roman" panose="02020603050405020304" pitchFamily="18" charset="0"/>
                <a:cs typeface="Times New Roman" panose="02020603050405020304" pitchFamily="18" charset="0"/>
              </a:rPr>
              <a:t>Code Explanation </a:t>
            </a:r>
            <a:endParaRPr lang="en-IN" sz="4000" dirty="0">
              <a:gradFill>
                <a:gsLst>
                  <a:gs pos="52000">
                    <a:srgbClr val="00B0F0"/>
                  </a:gs>
                  <a:gs pos="48000">
                    <a:srgbClr val="FFFF00"/>
                  </a:gs>
                  <a:gs pos="1000">
                    <a:srgbClr val="FF0000"/>
                  </a:gs>
                  <a:gs pos="70000">
                    <a:srgbClr val="92D050"/>
                  </a:gs>
                  <a:gs pos="100000">
                    <a:srgbClr val="00B050"/>
                  </a:gs>
                </a:gsLst>
                <a:lin ang="13500000" scaled="1"/>
              </a:gradFill>
              <a:effectLst>
                <a:reflection blurRad="6350" stA="50000" endA="300" endPos="50000" dist="29997" dir="5400000" sy="-100000" algn="bl" rotWithShape="0"/>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601690" y="742692"/>
            <a:ext cx="9771035" cy="594411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2478697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8292" y="-244475"/>
            <a:ext cx="10515600" cy="1325563"/>
          </a:xfrm>
        </p:spPr>
        <p:txBody>
          <a:bodyPr>
            <a:normAutofit/>
            <a:scene3d>
              <a:camera prst="orthographicFront"/>
              <a:lightRig rig="threePt" dir="t"/>
            </a:scene3d>
            <a:sp3d extrusionH="57150">
              <a:bevelT w="38100" h="38100" prst="slope"/>
            </a:sp3d>
          </a:bodyPr>
          <a:lstStyle/>
          <a:p>
            <a:r>
              <a:rPr lang="en-IN" sz="4000" dirty="0" smtClean="0">
                <a:gradFill>
                  <a:gsLst>
                    <a:gs pos="52000">
                      <a:srgbClr val="00B0F0"/>
                    </a:gs>
                    <a:gs pos="48000">
                      <a:srgbClr val="FFFF00"/>
                    </a:gs>
                    <a:gs pos="1000">
                      <a:srgbClr val="FF0000"/>
                    </a:gs>
                    <a:gs pos="70000">
                      <a:srgbClr val="92D050"/>
                    </a:gs>
                    <a:gs pos="100000">
                      <a:srgbClr val="00B050"/>
                    </a:gs>
                  </a:gsLst>
                  <a:lin ang="13500000" scaled="1"/>
                </a:gradFill>
                <a:effectLst>
                  <a:reflection blurRad="6350" stA="50000" endA="300" endPos="50000" dist="29997" dir="5400000" sy="-100000" algn="bl" rotWithShape="0"/>
                </a:effectLst>
                <a:latin typeface="Times New Roman" panose="02020603050405020304" pitchFamily="18" charset="0"/>
                <a:cs typeface="Times New Roman" panose="02020603050405020304" pitchFamily="18" charset="0"/>
              </a:rPr>
              <a:t>Code Explanation </a:t>
            </a:r>
            <a:endParaRPr lang="en-IN" sz="4000" dirty="0">
              <a:gradFill>
                <a:gsLst>
                  <a:gs pos="52000">
                    <a:srgbClr val="00B0F0"/>
                  </a:gs>
                  <a:gs pos="48000">
                    <a:srgbClr val="FFFF00"/>
                  </a:gs>
                  <a:gs pos="1000">
                    <a:srgbClr val="FF0000"/>
                  </a:gs>
                  <a:gs pos="70000">
                    <a:srgbClr val="92D050"/>
                  </a:gs>
                  <a:gs pos="100000">
                    <a:srgbClr val="00B050"/>
                  </a:gs>
                </a:gsLst>
                <a:lin ang="13500000" scaled="1"/>
              </a:gradFill>
              <a:effectLst>
                <a:reflection blurRad="6350" stA="50000" endA="300" endPos="50000" dist="29997" dir="5400000" sy="-100000" algn="bl" rotWithShape="0"/>
              </a:effectLst>
              <a:latin typeface="Times New Roman" panose="02020603050405020304" pitchFamily="18" charset="0"/>
              <a:cs typeface="Times New Roman" panose="02020603050405020304" pitchFamily="18" charset="0"/>
            </a:endParaRPr>
          </a:p>
        </p:txBody>
      </p:sp>
      <p:pic>
        <p:nvPicPr>
          <p:cNvPr id="2050" name="Picture 2" descr="ROI (region of interest) - YouTube"/>
          <p:cNvPicPr>
            <a:picLocks noChangeAspect="1" noChangeArrowheads="1"/>
          </p:cNvPicPr>
          <p:nvPr/>
        </p:nvPicPr>
        <p:blipFill rotWithShape="1">
          <a:blip r:embed="rId3">
            <a:extLst>
              <a:ext uri="{28A0092B-C50C-407E-A947-70E740481C1C}">
                <a14:useLocalDpi xmlns:a14="http://schemas.microsoft.com/office/drawing/2010/main" val="0"/>
              </a:ext>
            </a:extLst>
          </a:blip>
          <a:srcRect t="25820" r="-1719" b="15209"/>
          <a:stretch/>
        </p:blipFill>
        <p:spPr bwMode="auto">
          <a:xfrm>
            <a:off x="771524" y="2743200"/>
            <a:ext cx="10106025" cy="329565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361949" y="1417637"/>
            <a:ext cx="10515600" cy="1325563"/>
          </a:xfrm>
          <a:prstGeom prst="rect">
            <a:avLst/>
          </a:prstGeom>
        </p:spPr>
        <p:txBody>
          <a:bodyPr vert="horz" lIns="91440" tIns="45720" rIns="91440" bIns="45720" rtlCol="0" anchor="ctr">
            <a:normAutofit/>
            <a:scene3d>
              <a:camera prst="orthographicFront"/>
              <a:lightRig rig="threePt" dir="t"/>
            </a:scene3d>
            <a:sp3d extrusionH="57150">
              <a:bevelT w="38100" h="38100" prst="slope"/>
            </a:sp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000" dirty="0" smtClean="0">
                <a:gradFill>
                  <a:gsLst>
                    <a:gs pos="52000">
                      <a:srgbClr val="00B0F0"/>
                    </a:gs>
                    <a:gs pos="48000">
                      <a:srgbClr val="FFFF00"/>
                    </a:gs>
                    <a:gs pos="1000">
                      <a:srgbClr val="FF0000"/>
                    </a:gs>
                    <a:gs pos="70000">
                      <a:srgbClr val="92D050"/>
                    </a:gs>
                    <a:gs pos="100000">
                      <a:srgbClr val="00B050"/>
                    </a:gs>
                  </a:gsLst>
                  <a:lin ang="13500000" scaled="1"/>
                </a:gradFill>
                <a:effectLst>
                  <a:reflection blurRad="6350" stA="50000" endA="300" endPos="50000" dist="29997" dir="5400000" sy="-100000" algn="bl" rotWithShape="0"/>
                </a:effectLst>
                <a:latin typeface="Times New Roman" panose="02020603050405020304" pitchFamily="18" charset="0"/>
                <a:cs typeface="Times New Roman" panose="02020603050405020304" pitchFamily="18" charset="0"/>
              </a:rPr>
              <a:t>Region Of Interest  </a:t>
            </a:r>
            <a:endParaRPr lang="en-IN" sz="4000" dirty="0">
              <a:gradFill>
                <a:gsLst>
                  <a:gs pos="52000">
                    <a:srgbClr val="00B0F0"/>
                  </a:gs>
                  <a:gs pos="48000">
                    <a:srgbClr val="FFFF00"/>
                  </a:gs>
                  <a:gs pos="1000">
                    <a:srgbClr val="FF0000"/>
                  </a:gs>
                  <a:gs pos="70000">
                    <a:srgbClr val="92D050"/>
                  </a:gs>
                  <a:gs pos="100000">
                    <a:srgbClr val="00B050"/>
                  </a:gs>
                </a:gsLst>
                <a:lin ang="13500000" scaled="1"/>
              </a:gradFill>
              <a:effectLst>
                <a:reflection blurRad="6350" stA="50000" endA="300" endPos="50000" dist="29997" dir="5400000" sy="-100000" algn="bl" rotWithShape="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27368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8292" y="-244475"/>
            <a:ext cx="10515600" cy="1325563"/>
          </a:xfrm>
        </p:spPr>
        <p:txBody>
          <a:bodyPr>
            <a:normAutofit/>
            <a:scene3d>
              <a:camera prst="orthographicFront"/>
              <a:lightRig rig="threePt" dir="t"/>
            </a:scene3d>
            <a:sp3d extrusionH="57150">
              <a:bevelT w="38100" h="38100" prst="slope"/>
            </a:sp3d>
          </a:bodyPr>
          <a:lstStyle/>
          <a:p>
            <a:r>
              <a:rPr lang="en-IN" sz="4000" dirty="0" smtClean="0">
                <a:gradFill>
                  <a:gsLst>
                    <a:gs pos="52000">
                      <a:srgbClr val="00B0F0"/>
                    </a:gs>
                    <a:gs pos="48000">
                      <a:srgbClr val="FFFF00"/>
                    </a:gs>
                    <a:gs pos="1000">
                      <a:srgbClr val="FF0000"/>
                    </a:gs>
                    <a:gs pos="70000">
                      <a:srgbClr val="92D050"/>
                    </a:gs>
                    <a:gs pos="100000">
                      <a:srgbClr val="00B050"/>
                    </a:gs>
                  </a:gsLst>
                  <a:lin ang="13500000" scaled="1"/>
                </a:gradFill>
                <a:effectLst>
                  <a:reflection blurRad="6350" stA="50000" endA="300" endPos="50000" dist="29997" dir="5400000" sy="-100000" algn="bl" rotWithShape="0"/>
                </a:effectLst>
                <a:latin typeface="Times New Roman" panose="02020603050405020304" pitchFamily="18" charset="0"/>
                <a:cs typeface="Times New Roman" panose="02020603050405020304" pitchFamily="18" charset="0"/>
              </a:rPr>
              <a:t>Code Explanation </a:t>
            </a:r>
            <a:endParaRPr lang="en-IN" sz="4000" dirty="0">
              <a:gradFill>
                <a:gsLst>
                  <a:gs pos="52000">
                    <a:srgbClr val="00B0F0"/>
                  </a:gs>
                  <a:gs pos="48000">
                    <a:srgbClr val="FFFF00"/>
                  </a:gs>
                  <a:gs pos="1000">
                    <a:srgbClr val="FF0000"/>
                  </a:gs>
                  <a:gs pos="70000">
                    <a:srgbClr val="92D050"/>
                  </a:gs>
                  <a:gs pos="100000">
                    <a:srgbClr val="00B050"/>
                  </a:gs>
                </a:gsLst>
                <a:lin ang="13500000" scaled="1"/>
              </a:gradFill>
              <a:effectLst>
                <a:reflection blurRad="6350" stA="50000" endA="300" endPos="50000" dist="29997" dir="5400000" sy="-100000" algn="bl" rotWithShape="0"/>
              </a:effectLst>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552449" y="703262"/>
            <a:ext cx="10515600" cy="1325563"/>
          </a:xfrm>
          <a:prstGeom prst="rect">
            <a:avLst/>
          </a:prstGeom>
        </p:spPr>
        <p:txBody>
          <a:bodyPr vert="horz" lIns="91440" tIns="45720" rIns="91440" bIns="45720" rtlCol="0" anchor="ctr">
            <a:normAutofit/>
            <a:scene3d>
              <a:camera prst="orthographicFront"/>
              <a:lightRig rig="threePt" dir="t"/>
            </a:scene3d>
            <a:sp3d extrusionH="57150">
              <a:bevelT w="38100" h="38100" prst="slope"/>
            </a:sp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000" dirty="0" smtClean="0">
                <a:gradFill>
                  <a:gsLst>
                    <a:gs pos="52000">
                      <a:srgbClr val="00B0F0"/>
                    </a:gs>
                    <a:gs pos="48000">
                      <a:srgbClr val="FFFF00"/>
                    </a:gs>
                    <a:gs pos="1000">
                      <a:srgbClr val="FF0000"/>
                    </a:gs>
                    <a:gs pos="70000">
                      <a:srgbClr val="92D050"/>
                    </a:gs>
                    <a:gs pos="100000">
                      <a:srgbClr val="00B050"/>
                    </a:gs>
                  </a:gsLst>
                  <a:lin ang="13500000" scaled="1"/>
                </a:gradFill>
                <a:effectLst>
                  <a:reflection blurRad="6350" stA="50000" endA="300" endPos="50000" dist="29997" dir="5400000" sy="-100000" algn="bl" rotWithShape="0"/>
                </a:effectLst>
                <a:latin typeface="Times New Roman" panose="02020603050405020304" pitchFamily="18" charset="0"/>
                <a:cs typeface="Times New Roman" panose="02020603050405020304" pitchFamily="18" charset="0"/>
              </a:rPr>
              <a:t>Shape(1,48,48,1)</a:t>
            </a:r>
            <a:endParaRPr lang="en-IN" sz="4000" dirty="0">
              <a:gradFill>
                <a:gsLst>
                  <a:gs pos="52000">
                    <a:srgbClr val="00B0F0"/>
                  </a:gs>
                  <a:gs pos="48000">
                    <a:srgbClr val="FFFF00"/>
                  </a:gs>
                  <a:gs pos="1000">
                    <a:srgbClr val="FF0000"/>
                  </a:gs>
                  <a:gs pos="70000">
                    <a:srgbClr val="92D050"/>
                  </a:gs>
                  <a:gs pos="100000">
                    <a:srgbClr val="00B050"/>
                  </a:gs>
                </a:gsLst>
                <a:lin ang="13500000" scaled="1"/>
              </a:gradFill>
              <a:effectLst>
                <a:reflection blurRad="6350" stA="50000" endA="300" endPos="50000" dist="29997" dir="5400000" sy="-100000" algn="bl" rotWithShape="0"/>
              </a:effectLst>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476250" y="2028825"/>
            <a:ext cx="10991849" cy="42195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lgn="just">
              <a:lnSpc>
                <a:spcPct val="150000"/>
              </a:lnSpc>
            </a:pPr>
            <a:r>
              <a:rPr lang="en-US" sz="2400" b="1" dirty="0" smtClean="0">
                <a:ln w="6600">
                  <a:solidFill>
                    <a:schemeClr val="accent2"/>
                  </a:solidFill>
                  <a:prstDash val="solid"/>
                </a:ln>
                <a:solidFill>
                  <a:srgbClr val="C00000"/>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1</a:t>
            </a:r>
            <a:r>
              <a:rPr lang="en-US" sz="2400" b="1" dirty="0">
                <a:ln w="6600">
                  <a:solidFill>
                    <a:schemeClr val="accent2"/>
                  </a:solidFill>
                  <a:prstDash val="solid"/>
                </a:ln>
                <a:solidFill>
                  <a:srgbClr val="C00000"/>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 </a:t>
            </a:r>
            <a:r>
              <a:rPr lang="en-US" sz="24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It often denotes the number of samples or images in a dataset. In this case, it seems to refer to a single image or a batch containing one image.</a:t>
            </a:r>
          </a:p>
          <a:p>
            <a:pPr lvl="1" algn="just">
              <a:lnSpc>
                <a:spcPct val="150000"/>
              </a:lnSpc>
            </a:pPr>
            <a:r>
              <a:rPr lang="en-US" sz="2400" b="1" dirty="0">
                <a:ln w="6600">
                  <a:solidFill>
                    <a:schemeClr val="accent2"/>
                  </a:solidFill>
                  <a:prstDash val="solid"/>
                </a:ln>
                <a:solidFill>
                  <a:srgbClr val="C00000"/>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48, 48: </a:t>
            </a:r>
            <a:r>
              <a:rPr lang="en-US" sz="24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Indicates the dimensions of the image after reshaping, specifically a 48x48 grid, which likely represents the height and width of the image in pixels.</a:t>
            </a:r>
          </a:p>
          <a:p>
            <a:pPr lvl="1" algn="just">
              <a:lnSpc>
                <a:spcPct val="150000"/>
              </a:lnSpc>
            </a:pPr>
            <a:r>
              <a:rPr lang="en-US" sz="2400" b="1" dirty="0">
                <a:ln w="6600">
                  <a:solidFill>
                    <a:schemeClr val="accent2"/>
                  </a:solidFill>
                  <a:prstDash val="solid"/>
                </a:ln>
                <a:solidFill>
                  <a:srgbClr val="C00000"/>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1: </a:t>
            </a:r>
            <a:r>
              <a:rPr lang="en-US" sz="24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Typically denotes the number of channels in an image. For grayscale images, like in many facial recognition tasks, there's often one channel representing the intensity or grayscale values of pixels. For RGB images, there would be three channels (red, green, blue).</a:t>
            </a:r>
          </a:p>
        </p:txBody>
      </p:sp>
    </p:spTree>
    <p:extLst>
      <p:ext uri="{BB962C8B-B14F-4D97-AF65-F5344CB8AC3E}">
        <p14:creationId xmlns:p14="http://schemas.microsoft.com/office/powerpoint/2010/main" val="5282741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8292" y="-244475"/>
            <a:ext cx="10515600" cy="1325563"/>
          </a:xfrm>
        </p:spPr>
        <p:txBody>
          <a:bodyPr>
            <a:normAutofit/>
            <a:scene3d>
              <a:camera prst="orthographicFront"/>
              <a:lightRig rig="threePt" dir="t"/>
            </a:scene3d>
            <a:sp3d extrusionH="57150">
              <a:bevelT w="38100" h="38100" prst="slope"/>
            </a:sp3d>
          </a:bodyPr>
          <a:lstStyle/>
          <a:p>
            <a:r>
              <a:rPr lang="en-IN" sz="4000" dirty="0" smtClean="0">
                <a:gradFill>
                  <a:gsLst>
                    <a:gs pos="52000">
                      <a:srgbClr val="00B0F0"/>
                    </a:gs>
                    <a:gs pos="48000">
                      <a:srgbClr val="FFFF00"/>
                    </a:gs>
                    <a:gs pos="1000">
                      <a:srgbClr val="FF0000"/>
                    </a:gs>
                    <a:gs pos="70000">
                      <a:srgbClr val="92D050"/>
                    </a:gs>
                    <a:gs pos="100000">
                      <a:srgbClr val="00B050"/>
                    </a:gs>
                  </a:gsLst>
                  <a:lin ang="13500000" scaled="1"/>
                </a:gradFill>
                <a:effectLst>
                  <a:reflection blurRad="6350" stA="50000" endA="300" endPos="50000" dist="29997" dir="5400000" sy="-100000" algn="bl" rotWithShape="0"/>
                </a:effectLst>
                <a:latin typeface="Times New Roman" panose="02020603050405020304" pitchFamily="18" charset="0"/>
                <a:cs typeface="Times New Roman" panose="02020603050405020304" pitchFamily="18" charset="0"/>
              </a:rPr>
              <a:t>Code Explanation </a:t>
            </a:r>
            <a:endParaRPr lang="en-IN" sz="4000" dirty="0">
              <a:gradFill>
                <a:gsLst>
                  <a:gs pos="52000">
                    <a:srgbClr val="00B0F0"/>
                  </a:gs>
                  <a:gs pos="48000">
                    <a:srgbClr val="FFFF00"/>
                  </a:gs>
                  <a:gs pos="1000">
                    <a:srgbClr val="FF0000"/>
                  </a:gs>
                  <a:gs pos="70000">
                    <a:srgbClr val="92D050"/>
                  </a:gs>
                  <a:gs pos="100000">
                    <a:srgbClr val="00B050"/>
                  </a:gs>
                </a:gsLst>
                <a:lin ang="13500000" scaled="1"/>
              </a:gradFill>
              <a:effectLst>
                <a:reflection blurRad="6350" stA="50000" endA="300" endPos="50000" dist="29997" dir="5400000" sy="-100000" algn="bl" rotWithShape="0"/>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729353" y="1373385"/>
            <a:ext cx="10652311" cy="487501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9287649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24426" y="0"/>
            <a:ext cx="7267574" cy="6858000"/>
          </a:xfrm>
          <a:prstGeom prst="rect">
            <a:avLst/>
          </a:prstGeom>
          <a:ln>
            <a:noFill/>
          </a:ln>
          <a:effectLst>
            <a:softEdge rad="112500"/>
          </a:effectLst>
        </p:spPr>
      </p:pic>
      <p:sp>
        <p:nvSpPr>
          <p:cNvPr id="2" name="Title 1"/>
          <p:cNvSpPr>
            <a:spLocks noGrp="1"/>
          </p:cNvSpPr>
          <p:nvPr>
            <p:ph type="title"/>
          </p:nvPr>
        </p:nvSpPr>
        <p:spPr>
          <a:xfrm>
            <a:off x="627185" y="365125"/>
            <a:ext cx="10515600" cy="1325563"/>
          </a:xfrm>
        </p:spPr>
        <p:txBody>
          <a:bodyPr>
            <a:normAutofit/>
            <a:scene3d>
              <a:camera prst="orthographicFront"/>
              <a:lightRig rig="threePt" dir="t"/>
            </a:scene3d>
            <a:sp3d extrusionH="57150">
              <a:bevelT w="38100" h="38100" prst="slope"/>
            </a:sp3d>
          </a:bodyPr>
          <a:lstStyle/>
          <a:p>
            <a:r>
              <a:rPr lang="en-IN" sz="4000" dirty="0" smtClean="0">
                <a:gradFill>
                  <a:gsLst>
                    <a:gs pos="52000">
                      <a:srgbClr val="00B0F0"/>
                    </a:gs>
                    <a:gs pos="48000">
                      <a:srgbClr val="FFFF00"/>
                    </a:gs>
                    <a:gs pos="1000">
                      <a:srgbClr val="FF0000"/>
                    </a:gs>
                    <a:gs pos="70000">
                      <a:srgbClr val="92D050"/>
                    </a:gs>
                    <a:gs pos="100000">
                      <a:srgbClr val="00B050"/>
                    </a:gs>
                  </a:gsLst>
                  <a:lin ang="13500000" scaled="1"/>
                </a:gradFill>
                <a:effectLst>
                  <a:reflection blurRad="6350" stA="50000" endA="300" endPos="50000" dist="29997" dir="5400000" sy="-100000" algn="bl" rotWithShape="0"/>
                </a:effectLst>
                <a:latin typeface="Times New Roman" panose="02020603050405020304" pitchFamily="18" charset="0"/>
                <a:cs typeface="Times New Roman" panose="02020603050405020304" pitchFamily="18" charset="0"/>
              </a:rPr>
              <a:t>MEET OUR TEAM </a:t>
            </a:r>
            <a:endParaRPr lang="en-IN" sz="4000" dirty="0">
              <a:gradFill>
                <a:gsLst>
                  <a:gs pos="52000">
                    <a:srgbClr val="00B0F0"/>
                  </a:gs>
                  <a:gs pos="48000">
                    <a:srgbClr val="FFFF00"/>
                  </a:gs>
                  <a:gs pos="1000">
                    <a:srgbClr val="FF0000"/>
                  </a:gs>
                  <a:gs pos="70000">
                    <a:srgbClr val="92D050"/>
                  </a:gs>
                  <a:gs pos="100000">
                    <a:srgbClr val="00B050"/>
                  </a:gs>
                </a:gsLst>
                <a:lin ang="13500000" scaled="1"/>
              </a:gradFill>
              <a:effectLst>
                <a:reflection blurRad="6350" stA="50000" endA="300" endPos="50000" dist="29997" dir="5400000" sy="-100000" algn="bl" rotWithShape="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7185" y="1799248"/>
            <a:ext cx="5518638" cy="4830152"/>
          </a:xfrm>
        </p:spPr>
        <p:txBody>
          <a:bodyPr/>
          <a:lstStyle/>
          <a:p>
            <a:pPr>
              <a:buFont typeface="Wingdings" panose="05000000000000000000" pitchFamily="2" charset="2"/>
              <a:buChar char="q"/>
            </a:pPr>
            <a:r>
              <a:rPr lang="en-IN" dirty="0" smtClean="0"/>
              <a:t>RIZWAN A</a:t>
            </a:r>
          </a:p>
          <a:p>
            <a:pPr>
              <a:buFont typeface="Wingdings" panose="05000000000000000000" pitchFamily="2" charset="2"/>
              <a:buChar char="q"/>
            </a:pPr>
            <a:r>
              <a:rPr lang="en-IN" dirty="0" smtClean="0"/>
              <a:t>SYED ABDULLAH N</a:t>
            </a:r>
          </a:p>
          <a:p>
            <a:pPr>
              <a:buFont typeface="Wingdings" panose="05000000000000000000" pitchFamily="2" charset="2"/>
              <a:buChar char="q"/>
            </a:pPr>
            <a:r>
              <a:rPr lang="en-IN" dirty="0" smtClean="0"/>
              <a:t>SACHITHANANTHAM P</a:t>
            </a:r>
          </a:p>
          <a:p>
            <a:pPr>
              <a:buFont typeface="Wingdings" panose="05000000000000000000" pitchFamily="2" charset="2"/>
              <a:buChar char="q"/>
            </a:pPr>
            <a:r>
              <a:rPr lang="en-IN" dirty="0" smtClean="0"/>
              <a:t>JEEVITHA G</a:t>
            </a:r>
          </a:p>
          <a:p>
            <a:pPr>
              <a:buFont typeface="Wingdings" panose="05000000000000000000" pitchFamily="2" charset="2"/>
              <a:buChar char="q"/>
            </a:pPr>
            <a:r>
              <a:rPr lang="en-IN" dirty="0" smtClean="0"/>
              <a:t>VAISHU RPS</a:t>
            </a:r>
          </a:p>
          <a:p>
            <a:pPr>
              <a:buFont typeface="Wingdings" panose="05000000000000000000" pitchFamily="2" charset="2"/>
              <a:buChar char="q"/>
            </a:pPr>
            <a:r>
              <a:rPr lang="en-IN" dirty="0" smtClean="0"/>
              <a:t>SRAVANI S</a:t>
            </a:r>
          </a:p>
          <a:p>
            <a:pPr>
              <a:buFont typeface="Wingdings" panose="05000000000000000000" pitchFamily="2" charset="2"/>
              <a:buChar char="q"/>
            </a:pPr>
            <a:r>
              <a:rPr lang="en-IN" dirty="0" smtClean="0"/>
              <a:t>ABINAIYA</a:t>
            </a:r>
          </a:p>
          <a:p>
            <a:pPr>
              <a:buFont typeface="Wingdings" panose="05000000000000000000" pitchFamily="2" charset="2"/>
              <a:buChar char="q"/>
            </a:pPr>
            <a:r>
              <a:rPr lang="en-IN" dirty="0" smtClean="0"/>
              <a:t>KEERTHANA </a:t>
            </a:r>
            <a:endParaRPr lang="en-IN" dirty="0"/>
          </a:p>
        </p:txBody>
      </p:sp>
    </p:spTree>
    <p:extLst>
      <p:ext uri="{BB962C8B-B14F-4D97-AF65-F5344CB8AC3E}">
        <p14:creationId xmlns:p14="http://schemas.microsoft.com/office/powerpoint/2010/main" val="5576534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8292" y="-244475"/>
            <a:ext cx="10515600" cy="1325563"/>
          </a:xfrm>
        </p:spPr>
        <p:txBody>
          <a:bodyPr>
            <a:normAutofit/>
            <a:scene3d>
              <a:camera prst="orthographicFront"/>
              <a:lightRig rig="threePt" dir="t"/>
            </a:scene3d>
            <a:sp3d extrusionH="57150">
              <a:bevelT w="38100" h="38100" prst="slope"/>
            </a:sp3d>
          </a:bodyPr>
          <a:lstStyle/>
          <a:p>
            <a:r>
              <a:rPr lang="en-IN" sz="4000" dirty="0" smtClean="0">
                <a:gradFill>
                  <a:gsLst>
                    <a:gs pos="52000">
                      <a:srgbClr val="00B0F0"/>
                    </a:gs>
                    <a:gs pos="48000">
                      <a:srgbClr val="FFFF00"/>
                    </a:gs>
                    <a:gs pos="1000">
                      <a:srgbClr val="FF0000"/>
                    </a:gs>
                    <a:gs pos="70000">
                      <a:srgbClr val="92D050"/>
                    </a:gs>
                    <a:gs pos="100000">
                      <a:srgbClr val="00B050"/>
                    </a:gs>
                  </a:gsLst>
                  <a:lin ang="13500000" scaled="1"/>
                </a:gradFill>
                <a:effectLst>
                  <a:reflection blurRad="6350" stA="50000" endA="300" endPos="50000" dist="29997" dir="5400000" sy="-100000" algn="bl" rotWithShape="0"/>
                </a:effectLst>
                <a:latin typeface="Times New Roman" panose="02020603050405020304" pitchFamily="18" charset="0"/>
                <a:cs typeface="Times New Roman" panose="02020603050405020304" pitchFamily="18" charset="0"/>
              </a:rPr>
              <a:t>Result </a:t>
            </a:r>
            <a:endParaRPr lang="en-IN" sz="4000" dirty="0">
              <a:gradFill>
                <a:gsLst>
                  <a:gs pos="52000">
                    <a:srgbClr val="00B0F0"/>
                  </a:gs>
                  <a:gs pos="48000">
                    <a:srgbClr val="FFFF00"/>
                  </a:gs>
                  <a:gs pos="1000">
                    <a:srgbClr val="FF0000"/>
                  </a:gs>
                  <a:gs pos="70000">
                    <a:srgbClr val="92D050"/>
                  </a:gs>
                  <a:gs pos="100000">
                    <a:srgbClr val="00B050"/>
                  </a:gs>
                </a:gsLst>
                <a:lin ang="13500000" scaled="1"/>
              </a:gradFill>
              <a:effectLst>
                <a:reflection blurRad="6350" stA="50000" endA="300" endPos="50000" dist="29997" dir="5400000" sy="-100000" algn="bl" rotWithShape="0"/>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408" y="1179634"/>
            <a:ext cx="4772391" cy="330663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4423" y="2932784"/>
            <a:ext cx="5046785" cy="369428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4060095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8292" y="-244475"/>
            <a:ext cx="10515600" cy="1325563"/>
          </a:xfrm>
        </p:spPr>
        <p:txBody>
          <a:bodyPr>
            <a:normAutofit/>
            <a:scene3d>
              <a:camera prst="orthographicFront"/>
              <a:lightRig rig="threePt" dir="t"/>
            </a:scene3d>
            <a:sp3d extrusionH="57150">
              <a:bevelT w="38100" h="38100" prst="slope"/>
            </a:sp3d>
          </a:bodyPr>
          <a:lstStyle/>
          <a:p>
            <a:r>
              <a:rPr lang="en-IN" sz="4000" dirty="0" smtClean="0">
                <a:gradFill>
                  <a:gsLst>
                    <a:gs pos="52000">
                      <a:srgbClr val="00B0F0"/>
                    </a:gs>
                    <a:gs pos="48000">
                      <a:srgbClr val="FFFF00"/>
                    </a:gs>
                    <a:gs pos="1000">
                      <a:srgbClr val="FF0000"/>
                    </a:gs>
                    <a:gs pos="70000">
                      <a:srgbClr val="92D050"/>
                    </a:gs>
                    <a:gs pos="100000">
                      <a:srgbClr val="00B050"/>
                    </a:gs>
                  </a:gsLst>
                  <a:lin ang="13500000" scaled="1"/>
                </a:gradFill>
                <a:effectLst>
                  <a:reflection blurRad="6350" stA="50000" endA="300" endPos="50000" dist="29997" dir="5400000" sy="-100000" algn="bl" rotWithShape="0"/>
                </a:effectLst>
                <a:latin typeface="Times New Roman" panose="02020603050405020304" pitchFamily="18" charset="0"/>
                <a:cs typeface="Times New Roman" panose="02020603050405020304" pitchFamily="18" charset="0"/>
              </a:rPr>
              <a:t>Result </a:t>
            </a:r>
            <a:endParaRPr lang="en-IN" sz="4000" dirty="0">
              <a:gradFill>
                <a:gsLst>
                  <a:gs pos="52000">
                    <a:srgbClr val="00B0F0"/>
                  </a:gs>
                  <a:gs pos="48000">
                    <a:srgbClr val="FFFF00"/>
                  </a:gs>
                  <a:gs pos="1000">
                    <a:srgbClr val="FF0000"/>
                  </a:gs>
                  <a:gs pos="70000">
                    <a:srgbClr val="92D050"/>
                  </a:gs>
                  <a:gs pos="100000">
                    <a:srgbClr val="00B050"/>
                  </a:gs>
                </a:gsLst>
                <a:lin ang="13500000" scaled="1"/>
              </a:gradFill>
              <a:effectLst>
                <a:reflection blurRad="6350" stA="50000" endA="300" endPos="50000" dist="29997" dir="5400000" sy="-100000" algn="bl" rotWithShape="0"/>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241" y="949202"/>
            <a:ext cx="4830274" cy="372135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t="17313"/>
          <a:stretch/>
        </p:blipFill>
        <p:spPr>
          <a:xfrm>
            <a:off x="6460413" y="2549769"/>
            <a:ext cx="4740987" cy="410010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3095056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6867" y="2908300"/>
            <a:ext cx="10515600" cy="1325563"/>
          </a:xfrm>
        </p:spPr>
        <p:txBody>
          <a:bodyPr>
            <a:noAutofit/>
            <a:scene3d>
              <a:camera prst="orthographicFront"/>
              <a:lightRig rig="threePt" dir="t"/>
            </a:scene3d>
            <a:sp3d extrusionH="57150">
              <a:bevelT w="38100" h="38100" prst="convex"/>
            </a:sp3d>
          </a:bodyPr>
          <a:lstStyle/>
          <a:p>
            <a:r>
              <a:rPr lang="en-IN" sz="8800" dirty="0" smtClean="0">
                <a:gradFill>
                  <a:gsLst>
                    <a:gs pos="52000">
                      <a:srgbClr val="00B0F0"/>
                    </a:gs>
                    <a:gs pos="48000">
                      <a:srgbClr val="FFFF00"/>
                    </a:gs>
                    <a:gs pos="1000">
                      <a:srgbClr val="FF0000"/>
                    </a:gs>
                    <a:gs pos="70000">
                      <a:srgbClr val="92D050"/>
                    </a:gs>
                    <a:gs pos="100000">
                      <a:srgbClr val="00B050"/>
                    </a:gs>
                  </a:gsLst>
                  <a:lin ang="13500000" scaled="1"/>
                </a:gradFill>
                <a:effectLst>
                  <a:outerShdw blurRad="50800" dist="38100" dir="10800000" algn="r" rotWithShape="0">
                    <a:prstClr val="black">
                      <a:alpha val="40000"/>
                    </a:prstClr>
                  </a:outerShdw>
                  <a:reflection blurRad="6350" stA="50000" endA="300" endPos="50000" dist="60007" dir="5400000" sy="-100000" algn="bl" rotWithShape="0"/>
                </a:effectLst>
                <a:latin typeface="Times New Roman" panose="02020603050405020304" pitchFamily="18" charset="0"/>
                <a:cs typeface="Times New Roman" panose="02020603050405020304" pitchFamily="18" charset="0"/>
              </a:rPr>
              <a:t>THANK </a:t>
            </a:r>
            <a:br>
              <a:rPr lang="en-IN" sz="8800" dirty="0" smtClean="0">
                <a:gradFill>
                  <a:gsLst>
                    <a:gs pos="52000">
                      <a:srgbClr val="00B0F0"/>
                    </a:gs>
                    <a:gs pos="48000">
                      <a:srgbClr val="FFFF00"/>
                    </a:gs>
                    <a:gs pos="1000">
                      <a:srgbClr val="FF0000"/>
                    </a:gs>
                    <a:gs pos="70000">
                      <a:srgbClr val="92D050"/>
                    </a:gs>
                    <a:gs pos="100000">
                      <a:srgbClr val="00B050"/>
                    </a:gs>
                  </a:gsLst>
                  <a:lin ang="13500000" scaled="1"/>
                </a:gradFill>
                <a:effectLst>
                  <a:outerShdw blurRad="50800" dist="38100" dir="10800000" algn="r" rotWithShape="0">
                    <a:prstClr val="black">
                      <a:alpha val="40000"/>
                    </a:prstClr>
                  </a:outerShdw>
                  <a:reflection blurRad="6350" stA="50000" endA="300" endPos="50000" dist="60007" dir="5400000" sy="-100000" algn="bl" rotWithShape="0"/>
                </a:effectLst>
                <a:latin typeface="Times New Roman" panose="02020603050405020304" pitchFamily="18" charset="0"/>
                <a:cs typeface="Times New Roman" panose="02020603050405020304" pitchFamily="18" charset="0"/>
              </a:rPr>
            </a:br>
            <a:r>
              <a:rPr lang="en-IN" sz="8800" dirty="0">
                <a:gradFill>
                  <a:gsLst>
                    <a:gs pos="52000">
                      <a:srgbClr val="00B0F0"/>
                    </a:gs>
                    <a:gs pos="48000">
                      <a:srgbClr val="FFFF00"/>
                    </a:gs>
                    <a:gs pos="1000">
                      <a:srgbClr val="FF0000"/>
                    </a:gs>
                    <a:gs pos="70000">
                      <a:srgbClr val="92D050"/>
                    </a:gs>
                    <a:gs pos="100000">
                      <a:srgbClr val="00B050"/>
                    </a:gs>
                  </a:gsLst>
                  <a:lin ang="13500000" scaled="1"/>
                </a:gradFill>
                <a:effectLst>
                  <a:outerShdw blurRad="50800" dist="38100" dir="10800000" algn="r" rotWithShape="0">
                    <a:prstClr val="black">
                      <a:alpha val="40000"/>
                    </a:prstClr>
                  </a:outerShdw>
                  <a:reflection blurRad="6350" stA="50000" endA="300" endPos="50000" dist="60007" dir="5400000" sy="-100000" algn="bl" rotWithShape="0"/>
                </a:effectLst>
                <a:latin typeface="Times New Roman" panose="02020603050405020304" pitchFamily="18" charset="0"/>
                <a:cs typeface="Times New Roman" panose="02020603050405020304" pitchFamily="18" charset="0"/>
              </a:rPr>
              <a:t> </a:t>
            </a:r>
            <a:r>
              <a:rPr lang="en-IN" sz="8800" dirty="0" smtClean="0">
                <a:gradFill>
                  <a:gsLst>
                    <a:gs pos="52000">
                      <a:srgbClr val="00B0F0"/>
                    </a:gs>
                    <a:gs pos="48000">
                      <a:srgbClr val="FFFF00"/>
                    </a:gs>
                    <a:gs pos="1000">
                      <a:srgbClr val="FF0000"/>
                    </a:gs>
                    <a:gs pos="70000">
                      <a:srgbClr val="92D050"/>
                    </a:gs>
                    <a:gs pos="100000">
                      <a:srgbClr val="00B050"/>
                    </a:gs>
                  </a:gsLst>
                  <a:lin ang="13500000" scaled="1"/>
                </a:gradFill>
                <a:effectLst>
                  <a:outerShdw blurRad="50800" dist="38100" dir="10800000" algn="r" rotWithShape="0">
                    <a:prstClr val="black">
                      <a:alpha val="40000"/>
                    </a:prstClr>
                  </a:outerShdw>
                  <a:reflection blurRad="6350" stA="50000" endA="300" endPos="50000" dist="60007" dir="5400000" sy="-100000" algn="bl" rotWithShape="0"/>
                </a:effectLst>
                <a:latin typeface="Times New Roman" panose="02020603050405020304" pitchFamily="18" charset="0"/>
                <a:cs typeface="Times New Roman" panose="02020603050405020304" pitchFamily="18" charset="0"/>
              </a:rPr>
              <a:t>           YOU</a:t>
            </a:r>
            <a:endParaRPr lang="en-IN" sz="8800" dirty="0">
              <a:gradFill>
                <a:gsLst>
                  <a:gs pos="52000">
                    <a:srgbClr val="00B0F0"/>
                  </a:gs>
                  <a:gs pos="48000">
                    <a:srgbClr val="FFFF00"/>
                  </a:gs>
                  <a:gs pos="1000">
                    <a:srgbClr val="FF0000"/>
                  </a:gs>
                  <a:gs pos="70000">
                    <a:srgbClr val="92D050"/>
                  </a:gs>
                  <a:gs pos="100000">
                    <a:srgbClr val="00B050"/>
                  </a:gs>
                </a:gsLst>
                <a:lin ang="13500000" scaled="1"/>
              </a:gradFill>
              <a:effectLst>
                <a:outerShdw blurRad="50800" dist="38100" dir="10800000" algn="r" rotWithShape="0">
                  <a:prstClr val="black">
                    <a:alpha val="40000"/>
                  </a:prstClr>
                </a:outerShdw>
                <a:reflection blurRad="6350" stA="50000" endA="300" endPos="50000" dist="60007" dir="5400000" sy="-100000" algn="bl" rotWithShape="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0800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5000"/>
            <a:lum/>
          </a:blip>
          <a:srcRect/>
          <a:stretch>
            <a:fillRect t="-2000" b="-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95450" y="0"/>
            <a:ext cx="8458200" cy="987425"/>
          </a:xfrm>
        </p:spPr>
        <p:txBody>
          <a:bodyPr>
            <a:normAutofit/>
            <a:scene3d>
              <a:camera prst="orthographicFront"/>
              <a:lightRig rig="threePt" dir="t"/>
            </a:scene3d>
            <a:sp3d extrusionH="57150">
              <a:bevelT w="38100" h="38100" prst="slope"/>
            </a:sp3d>
          </a:bodyPr>
          <a:lstStyle/>
          <a:p>
            <a:pPr algn="ctr"/>
            <a:r>
              <a:rPr lang="en-IN" sz="4000" dirty="0" smtClean="0">
                <a:ln>
                  <a:solidFill>
                    <a:srgbClr val="FFFF00"/>
                  </a:solidFill>
                </a:ln>
                <a:gradFill flip="none" rotWithShape="1">
                  <a:gsLst>
                    <a:gs pos="52000">
                      <a:srgbClr val="00B0F0"/>
                    </a:gs>
                    <a:gs pos="47000">
                      <a:srgbClr val="FFFF00"/>
                    </a:gs>
                    <a:gs pos="1000">
                      <a:srgbClr val="FF0000"/>
                    </a:gs>
                    <a:gs pos="70000">
                      <a:srgbClr val="92D050"/>
                    </a:gs>
                    <a:gs pos="100000">
                      <a:srgbClr val="00B050"/>
                    </a:gs>
                  </a:gsLst>
                  <a:path path="circle">
                    <a:fillToRect t="100000" r="100000"/>
                  </a:path>
                  <a:tileRect l="-100000" b="-100000"/>
                </a:gradFill>
                <a:effectLst>
                  <a:reflection blurRad="6350" stA="60000" endA="900" endPos="58000" dir="5400000" sy="-100000" algn="bl" rotWithShape="0"/>
                </a:effectLst>
                <a:latin typeface="Times New Roman" panose="02020603050405020304" pitchFamily="18" charset="0"/>
                <a:cs typeface="Times New Roman" panose="02020603050405020304" pitchFamily="18" charset="0"/>
              </a:rPr>
              <a:t>CONTENT</a:t>
            </a:r>
            <a:endParaRPr lang="en-IN" sz="4000" dirty="0">
              <a:ln>
                <a:solidFill>
                  <a:srgbClr val="FFFF00"/>
                </a:solidFill>
              </a:ln>
              <a:gradFill flip="none" rotWithShape="1">
                <a:gsLst>
                  <a:gs pos="52000">
                    <a:srgbClr val="00B0F0"/>
                  </a:gs>
                  <a:gs pos="47000">
                    <a:srgbClr val="FFFF00"/>
                  </a:gs>
                  <a:gs pos="1000">
                    <a:srgbClr val="FF0000"/>
                  </a:gs>
                  <a:gs pos="70000">
                    <a:srgbClr val="92D050"/>
                  </a:gs>
                  <a:gs pos="100000">
                    <a:srgbClr val="00B050"/>
                  </a:gs>
                </a:gsLst>
                <a:path path="circle">
                  <a:fillToRect t="100000" r="100000"/>
                </a:path>
                <a:tileRect l="-100000" b="-100000"/>
              </a:gradFill>
              <a:effectLst>
                <a:reflection blurRad="6350" stA="60000" endA="900" endPos="58000" dir="5400000" sy="-100000" algn="bl" rotWithShape="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0" y="1330325"/>
            <a:ext cx="6162675" cy="5232400"/>
          </a:xfrm>
        </p:spPr>
        <p:txBody>
          <a:bodyPr>
            <a:normAutofit fontScale="85000" lnSpcReduction="20000"/>
          </a:bodyPr>
          <a:lstStyle/>
          <a:p>
            <a:pPr>
              <a:lnSpc>
                <a:spcPct val="200000"/>
              </a:lnSpc>
              <a:buFont typeface="Wingdings" panose="05000000000000000000" pitchFamily="2" charset="2"/>
              <a:buChar char="v"/>
            </a:pPr>
            <a:r>
              <a:rPr lang="en-IN" sz="3900" dirty="0" smtClean="0">
                <a:solidFill>
                  <a:srgbClr val="FFFF00"/>
                </a:solidFill>
                <a:effectLst>
                  <a:glow rad="139700">
                    <a:schemeClr val="accent2">
                      <a:satMod val="175000"/>
                      <a:alpha val="40000"/>
                    </a:schemeClr>
                  </a:glow>
                </a:effectLst>
                <a:latin typeface="Times New Roman" panose="02020603050405020304" pitchFamily="18" charset="0"/>
                <a:cs typeface="Times New Roman" panose="02020603050405020304" pitchFamily="18" charset="0"/>
              </a:rPr>
              <a:t>Introduction </a:t>
            </a:r>
          </a:p>
          <a:p>
            <a:pPr>
              <a:lnSpc>
                <a:spcPct val="200000"/>
              </a:lnSpc>
              <a:buFont typeface="Wingdings" panose="05000000000000000000" pitchFamily="2" charset="2"/>
              <a:buChar char="v"/>
            </a:pPr>
            <a:r>
              <a:rPr lang="en-IN" sz="3900" dirty="0" smtClean="0">
                <a:solidFill>
                  <a:srgbClr val="FFFF00"/>
                </a:solidFill>
                <a:effectLst>
                  <a:glow rad="139700">
                    <a:schemeClr val="accent2">
                      <a:satMod val="175000"/>
                      <a:alpha val="40000"/>
                    </a:schemeClr>
                  </a:glow>
                </a:effectLst>
                <a:latin typeface="Times New Roman" panose="02020603050405020304" pitchFamily="18" charset="0"/>
                <a:cs typeface="Times New Roman" panose="02020603050405020304" pitchFamily="18" charset="0"/>
              </a:rPr>
              <a:t>Methodology</a:t>
            </a:r>
          </a:p>
          <a:p>
            <a:pPr>
              <a:lnSpc>
                <a:spcPct val="200000"/>
              </a:lnSpc>
              <a:buFont typeface="Wingdings" panose="05000000000000000000" pitchFamily="2" charset="2"/>
              <a:buChar char="v"/>
            </a:pPr>
            <a:r>
              <a:rPr lang="en-IN" sz="3900" dirty="0" smtClean="0">
                <a:solidFill>
                  <a:srgbClr val="FFFF00"/>
                </a:solidFill>
                <a:effectLst>
                  <a:glow rad="139700">
                    <a:schemeClr val="accent2">
                      <a:satMod val="175000"/>
                      <a:alpha val="40000"/>
                    </a:schemeClr>
                  </a:glow>
                </a:effectLst>
                <a:latin typeface="Times New Roman" panose="02020603050405020304" pitchFamily="18" charset="0"/>
                <a:cs typeface="Times New Roman" panose="02020603050405020304" pitchFamily="18" charset="0"/>
              </a:rPr>
              <a:t>Code Explanation</a:t>
            </a:r>
          </a:p>
          <a:p>
            <a:pPr>
              <a:lnSpc>
                <a:spcPct val="200000"/>
              </a:lnSpc>
              <a:buFont typeface="Wingdings" panose="05000000000000000000" pitchFamily="2" charset="2"/>
              <a:buChar char="v"/>
            </a:pPr>
            <a:r>
              <a:rPr lang="en-IN" sz="3900" dirty="0" smtClean="0">
                <a:solidFill>
                  <a:srgbClr val="FFFF00"/>
                </a:solidFill>
                <a:effectLst>
                  <a:glow rad="139700">
                    <a:schemeClr val="accent2">
                      <a:satMod val="175000"/>
                      <a:alpha val="40000"/>
                    </a:schemeClr>
                  </a:glow>
                </a:effectLst>
                <a:latin typeface="Times New Roman" panose="02020603050405020304" pitchFamily="18" charset="0"/>
                <a:cs typeface="Times New Roman" panose="02020603050405020304" pitchFamily="18" charset="0"/>
              </a:rPr>
              <a:t>Result </a:t>
            </a:r>
          </a:p>
          <a:p>
            <a:pPr>
              <a:lnSpc>
                <a:spcPct val="200000"/>
              </a:lnSpc>
              <a:buFont typeface="Wingdings" panose="05000000000000000000" pitchFamily="2" charset="2"/>
              <a:buChar char="v"/>
            </a:pPr>
            <a:r>
              <a:rPr lang="en-IN" sz="3900" dirty="0" smtClean="0">
                <a:solidFill>
                  <a:srgbClr val="FFFF00"/>
                </a:solidFill>
                <a:effectLst>
                  <a:glow rad="139700">
                    <a:schemeClr val="accent2">
                      <a:satMod val="175000"/>
                      <a:alpha val="40000"/>
                    </a:schemeClr>
                  </a:glow>
                </a:effectLst>
                <a:latin typeface="Times New Roman" panose="02020603050405020304" pitchFamily="18" charset="0"/>
                <a:cs typeface="Times New Roman" panose="02020603050405020304" pitchFamily="18" charset="0"/>
              </a:rPr>
              <a:t>Demonstration</a:t>
            </a:r>
            <a:endParaRPr lang="en-IN" sz="3900" dirty="0">
              <a:solidFill>
                <a:srgbClr val="FFFF00"/>
              </a:solidFill>
              <a:effectLst>
                <a:glow rad="139700">
                  <a:schemeClr val="accent2">
                    <a:satMod val="175000"/>
                    <a:alpha val="40000"/>
                  </a:schemeClr>
                </a:glow>
              </a:effectLst>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Char char="v"/>
            </a:pPr>
            <a:endParaRPr lang="en-IN" dirty="0">
              <a:solidFill>
                <a:srgbClr val="FFFF00"/>
              </a:solidFill>
              <a:effectLst>
                <a:glow rad="139700">
                  <a:schemeClr val="accent2">
                    <a:satMod val="175000"/>
                    <a:alpha val="40000"/>
                  </a:schemeClr>
                </a:glo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47297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3000"/>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19250" y="104774"/>
            <a:ext cx="8458200" cy="987425"/>
          </a:xfrm>
          <a:scene3d>
            <a:camera prst="orthographicFront"/>
            <a:lightRig rig="threePt" dir="t"/>
          </a:scene3d>
          <a:sp3d>
            <a:bevelT w="114300" prst="artDeco"/>
          </a:sp3d>
        </p:spPr>
        <p:txBody>
          <a:bodyPr>
            <a:normAutofit/>
            <a:sp3d extrusionH="57150">
              <a:bevelT w="38100" h="38100" prst="slope"/>
            </a:sp3d>
          </a:bodyPr>
          <a:lstStyle/>
          <a:p>
            <a:pPr algn="ctr"/>
            <a:r>
              <a:rPr lang="en-IN" sz="4800" dirty="0" smtClean="0">
                <a:ln>
                  <a:solidFill>
                    <a:srgbClr val="FFFF00"/>
                  </a:solidFill>
                </a:ln>
                <a:gradFill flip="none" rotWithShape="1">
                  <a:gsLst>
                    <a:gs pos="65500">
                      <a:srgbClr val="002060"/>
                    </a:gs>
                    <a:gs pos="51000">
                      <a:srgbClr val="00B0F0"/>
                    </a:gs>
                    <a:gs pos="36000">
                      <a:srgbClr val="7030A0"/>
                    </a:gs>
                    <a:gs pos="13000">
                      <a:srgbClr val="FFFF00"/>
                    </a:gs>
                    <a:gs pos="1000">
                      <a:srgbClr val="FF0000"/>
                    </a:gs>
                    <a:gs pos="82000">
                      <a:srgbClr val="92D050"/>
                    </a:gs>
                    <a:gs pos="100000">
                      <a:srgbClr val="00B050"/>
                    </a:gs>
                  </a:gsLst>
                  <a:path path="circle">
                    <a:fillToRect l="50000" t="50000" r="50000" b="50000"/>
                  </a:path>
                  <a:tileRect/>
                </a:gradFill>
                <a:effectLst>
                  <a:outerShdw blurRad="50800" dist="38100" algn="l" rotWithShape="0">
                    <a:prstClr val="black">
                      <a:alpha val="40000"/>
                    </a:prstClr>
                  </a:outerShdw>
                  <a:reflection blurRad="6350" stA="60000" endA="900" endPos="60000" dist="29997" dir="5400000" sy="-100000" algn="bl" rotWithShape="0"/>
                </a:effectLst>
                <a:latin typeface="Times New Roman" panose="02020603050405020304" pitchFamily="18" charset="0"/>
                <a:cs typeface="Times New Roman" panose="02020603050405020304" pitchFamily="18" charset="0"/>
              </a:rPr>
              <a:t>Introduction</a:t>
            </a:r>
            <a:endParaRPr lang="en-IN" sz="4800" dirty="0">
              <a:ln>
                <a:solidFill>
                  <a:srgbClr val="FFFF00"/>
                </a:solidFill>
              </a:ln>
              <a:gradFill flip="none" rotWithShape="1">
                <a:gsLst>
                  <a:gs pos="65500">
                    <a:srgbClr val="002060"/>
                  </a:gs>
                  <a:gs pos="51000">
                    <a:srgbClr val="00B0F0"/>
                  </a:gs>
                  <a:gs pos="36000">
                    <a:srgbClr val="7030A0"/>
                  </a:gs>
                  <a:gs pos="13000">
                    <a:srgbClr val="FFFF00"/>
                  </a:gs>
                  <a:gs pos="1000">
                    <a:srgbClr val="FF0000"/>
                  </a:gs>
                  <a:gs pos="82000">
                    <a:srgbClr val="92D050"/>
                  </a:gs>
                  <a:gs pos="100000">
                    <a:srgbClr val="00B050"/>
                  </a:gs>
                </a:gsLst>
                <a:path path="circle">
                  <a:fillToRect l="50000" t="50000" r="50000" b="50000"/>
                </a:path>
                <a:tileRect/>
              </a:gradFill>
              <a:effectLst>
                <a:outerShdw blurRad="50800" dist="38100" algn="l" rotWithShape="0">
                  <a:prstClr val="black">
                    <a:alpha val="40000"/>
                  </a:prstClr>
                </a:outerShdw>
                <a:reflection blurRad="6350" stA="60000" endA="900" endPos="60000" dist="29997" dir="5400000" sy="-100000" algn="bl" rotWithShape="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71500" y="1196974"/>
            <a:ext cx="10944225" cy="5375275"/>
          </a:xfrm>
        </p:spPr>
        <p:txBody>
          <a:bodyPr>
            <a:noAutofit/>
          </a:bodyPr>
          <a:lstStyle/>
          <a:p>
            <a:pPr>
              <a:lnSpc>
                <a:spcPct val="200000"/>
              </a:lnSpc>
              <a:buFont typeface="Wingdings" panose="05000000000000000000" pitchFamily="2" charset="2"/>
              <a:buChar char="v"/>
            </a:pPr>
            <a:r>
              <a:rPr lang="en-IN" sz="3600" dirty="0" smtClean="0">
                <a:solidFill>
                  <a:schemeClr val="bg1"/>
                </a:solidFill>
                <a:effectLst>
                  <a:glow rad="63500">
                    <a:schemeClr val="accent5">
                      <a:satMod val="175000"/>
                      <a:alpha val="40000"/>
                    </a:schemeClr>
                  </a:glow>
                  <a:outerShdw blurRad="50800" dist="38100" dir="10800000" algn="r" rotWithShape="0">
                    <a:prstClr val="black">
                      <a:alpha val="40000"/>
                    </a:prstClr>
                  </a:outerShdw>
                </a:effectLst>
                <a:latin typeface="Times New Roman" panose="02020603050405020304" pitchFamily="18" charset="0"/>
                <a:cs typeface="Times New Roman" panose="02020603050405020304" pitchFamily="18" charset="0"/>
              </a:rPr>
              <a:t>Detecting human emotions based on facial expressions </a:t>
            </a:r>
          </a:p>
          <a:p>
            <a:pPr>
              <a:lnSpc>
                <a:spcPct val="200000"/>
              </a:lnSpc>
              <a:buFont typeface="Wingdings" panose="05000000000000000000" pitchFamily="2" charset="2"/>
              <a:buChar char="v"/>
            </a:pPr>
            <a:r>
              <a:rPr lang="en-IN" sz="3600" dirty="0" smtClean="0">
                <a:solidFill>
                  <a:schemeClr val="bg1"/>
                </a:solidFill>
                <a:effectLst>
                  <a:glow rad="63500">
                    <a:schemeClr val="accent5">
                      <a:satMod val="175000"/>
                      <a:alpha val="40000"/>
                    </a:schemeClr>
                  </a:glow>
                  <a:outerShdw blurRad="50800" dist="38100" dir="10800000" algn="r" rotWithShape="0">
                    <a:prstClr val="black">
                      <a:alpha val="40000"/>
                    </a:prstClr>
                  </a:outerShdw>
                </a:effectLst>
                <a:latin typeface="Times New Roman" panose="02020603050405020304" pitchFamily="18" charset="0"/>
                <a:cs typeface="Times New Roman" panose="02020603050405020304" pitchFamily="18" charset="0"/>
              </a:rPr>
              <a:t>Why this topic?</a:t>
            </a:r>
          </a:p>
          <a:p>
            <a:pPr marL="1028700" lvl="1" indent="-571500">
              <a:lnSpc>
                <a:spcPct val="200000"/>
              </a:lnSpc>
              <a:buFont typeface="+mj-lt"/>
              <a:buAutoNum type="romanUcPeriod"/>
            </a:pPr>
            <a:r>
              <a:rPr lang="en-IN" sz="3200" dirty="0" smtClean="0">
                <a:solidFill>
                  <a:schemeClr val="bg1"/>
                </a:solidFill>
                <a:effectLst>
                  <a:glow rad="63500">
                    <a:schemeClr val="accent5">
                      <a:satMod val="175000"/>
                      <a:alpha val="40000"/>
                    </a:schemeClr>
                  </a:glow>
                  <a:outerShdw blurRad="50800" dist="38100" dir="10800000" algn="r" rotWithShape="0">
                    <a:prstClr val="black">
                      <a:alpha val="40000"/>
                    </a:prstClr>
                  </a:outerShdw>
                </a:effectLst>
                <a:latin typeface="Times New Roman" panose="02020603050405020304" pitchFamily="18" charset="0"/>
                <a:cs typeface="Times New Roman" panose="02020603050405020304" pitchFamily="18" charset="0"/>
              </a:rPr>
              <a:t>Image Classification Problem </a:t>
            </a:r>
          </a:p>
          <a:p>
            <a:pPr marL="1028700" lvl="1" indent="-571500">
              <a:lnSpc>
                <a:spcPct val="200000"/>
              </a:lnSpc>
              <a:buFont typeface="+mj-lt"/>
              <a:buAutoNum type="romanUcPeriod"/>
            </a:pPr>
            <a:r>
              <a:rPr lang="en-IN" sz="3200" dirty="0" smtClean="0">
                <a:solidFill>
                  <a:schemeClr val="bg1"/>
                </a:solidFill>
                <a:effectLst>
                  <a:glow rad="63500">
                    <a:schemeClr val="accent5">
                      <a:satMod val="175000"/>
                      <a:alpha val="40000"/>
                    </a:schemeClr>
                  </a:glow>
                  <a:outerShdw blurRad="50800" dist="38100" dir="10800000" algn="r" rotWithShape="0">
                    <a:prstClr val="black">
                      <a:alpha val="40000"/>
                    </a:prstClr>
                  </a:outerShdw>
                </a:effectLst>
                <a:latin typeface="Times New Roman" panose="02020603050405020304" pitchFamily="18" charset="0"/>
                <a:cs typeface="Times New Roman" panose="02020603050405020304" pitchFamily="18" charset="0"/>
              </a:rPr>
              <a:t>Emotion Identification has many applications </a:t>
            </a:r>
            <a:endParaRPr lang="en-IN" sz="3200" dirty="0">
              <a:solidFill>
                <a:schemeClr val="bg1"/>
              </a:solidFill>
              <a:effectLst>
                <a:glow rad="63500">
                  <a:schemeClr val="accent5">
                    <a:satMod val="175000"/>
                    <a:alpha val="40000"/>
                  </a:schemeClr>
                </a:glow>
                <a:outerShdw blurRad="50800" dist="38100" dir="10800000" algn="r" rotWithShape="0">
                  <a:prstClr val="black">
                    <a:alpha val="40000"/>
                  </a:prstClr>
                </a:outerShdw>
              </a:effectLst>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Char char="v"/>
            </a:pPr>
            <a:r>
              <a:rPr lang="en-IN" sz="3600" dirty="0" smtClean="0">
                <a:solidFill>
                  <a:schemeClr val="bg1"/>
                </a:solidFill>
                <a:effectLst>
                  <a:glow rad="63500">
                    <a:schemeClr val="accent5">
                      <a:satMod val="175000"/>
                      <a:alpha val="40000"/>
                    </a:schemeClr>
                  </a:glow>
                  <a:outerShdw blurRad="50800" dist="38100" dir="10800000" algn="r" rotWithShape="0">
                    <a:prstClr val="black">
                      <a:alpha val="40000"/>
                    </a:prstClr>
                  </a:outerShdw>
                </a:effectLst>
                <a:latin typeface="Times New Roman" panose="02020603050405020304" pitchFamily="18" charset="0"/>
                <a:cs typeface="Times New Roman" panose="02020603050405020304" pitchFamily="18" charset="0"/>
              </a:rPr>
              <a:t>Integration with Social media and other platforms</a:t>
            </a:r>
            <a:endParaRPr lang="en-IN" sz="3600" dirty="0">
              <a:solidFill>
                <a:schemeClr val="bg1"/>
              </a:solidFill>
              <a:effectLst>
                <a:glow rad="63500">
                  <a:schemeClr val="accent5">
                    <a:satMod val="175000"/>
                    <a:alpha val="40000"/>
                  </a:schemeClr>
                </a:glow>
                <a:outerShdw blurRad="50800" dist="38100" dir="10800000" algn="r" rotWithShape="0">
                  <a:prstClr val="black">
                    <a:alpha val="40000"/>
                  </a:prst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65451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3000"/>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19250" y="104774"/>
            <a:ext cx="8458200" cy="987425"/>
          </a:xfrm>
          <a:scene3d>
            <a:camera prst="orthographicFront"/>
            <a:lightRig rig="threePt" dir="t"/>
          </a:scene3d>
          <a:sp3d>
            <a:bevelT w="114300" prst="artDeco"/>
          </a:sp3d>
        </p:spPr>
        <p:txBody>
          <a:bodyPr>
            <a:normAutofit/>
            <a:sp3d extrusionH="57150">
              <a:bevelT w="38100" h="38100" prst="slope"/>
            </a:sp3d>
          </a:bodyPr>
          <a:lstStyle/>
          <a:p>
            <a:pPr algn="ctr"/>
            <a:r>
              <a:rPr lang="en-IN" sz="4800" dirty="0" smtClean="0">
                <a:ln>
                  <a:solidFill>
                    <a:srgbClr val="FFFF00"/>
                  </a:solidFill>
                </a:ln>
                <a:gradFill flip="none" rotWithShape="1">
                  <a:gsLst>
                    <a:gs pos="65500">
                      <a:srgbClr val="002060"/>
                    </a:gs>
                    <a:gs pos="51000">
                      <a:srgbClr val="00B0F0"/>
                    </a:gs>
                    <a:gs pos="36000">
                      <a:srgbClr val="7030A0"/>
                    </a:gs>
                    <a:gs pos="13000">
                      <a:srgbClr val="FFFF00"/>
                    </a:gs>
                    <a:gs pos="1000">
                      <a:srgbClr val="FF0000"/>
                    </a:gs>
                    <a:gs pos="82000">
                      <a:srgbClr val="92D050"/>
                    </a:gs>
                    <a:gs pos="100000">
                      <a:srgbClr val="00B050"/>
                    </a:gs>
                  </a:gsLst>
                  <a:path path="circle">
                    <a:fillToRect l="50000" t="50000" r="50000" b="50000"/>
                  </a:path>
                  <a:tileRect/>
                </a:gradFill>
                <a:effectLst>
                  <a:outerShdw blurRad="50800" dist="38100" algn="l" rotWithShape="0">
                    <a:prstClr val="black">
                      <a:alpha val="40000"/>
                    </a:prstClr>
                  </a:outerShdw>
                  <a:reflection blurRad="6350" stA="60000" endA="900" endPos="60000" dist="29997" dir="5400000" sy="-100000" algn="bl" rotWithShape="0"/>
                </a:effectLst>
                <a:latin typeface="Times New Roman" panose="02020603050405020304" pitchFamily="18" charset="0"/>
                <a:cs typeface="Times New Roman" panose="02020603050405020304" pitchFamily="18" charset="0"/>
              </a:rPr>
              <a:t>Example of 7 different Emotion</a:t>
            </a:r>
            <a:endParaRPr lang="en-IN" sz="4800" dirty="0">
              <a:ln>
                <a:solidFill>
                  <a:srgbClr val="FFFF00"/>
                </a:solidFill>
              </a:ln>
              <a:gradFill flip="none" rotWithShape="1">
                <a:gsLst>
                  <a:gs pos="65500">
                    <a:srgbClr val="002060"/>
                  </a:gs>
                  <a:gs pos="51000">
                    <a:srgbClr val="00B0F0"/>
                  </a:gs>
                  <a:gs pos="36000">
                    <a:srgbClr val="7030A0"/>
                  </a:gs>
                  <a:gs pos="13000">
                    <a:srgbClr val="FFFF00"/>
                  </a:gs>
                  <a:gs pos="1000">
                    <a:srgbClr val="FF0000"/>
                  </a:gs>
                  <a:gs pos="82000">
                    <a:srgbClr val="92D050"/>
                  </a:gs>
                  <a:gs pos="100000">
                    <a:srgbClr val="00B050"/>
                  </a:gs>
                </a:gsLst>
                <a:path path="circle">
                  <a:fillToRect l="50000" t="50000" r="50000" b="50000"/>
                </a:path>
                <a:tileRect/>
              </a:gradFill>
              <a:effectLst>
                <a:outerShdw blurRad="50800" dist="38100" algn="l" rotWithShape="0">
                  <a:prstClr val="black">
                    <a:alpha val="40000"/>
                  </a:prstClr>
                </a:outerShdw>
                <a:reflection blurRad="6350" stA="60000" endA="900" endPos="60000" dist="29997" dir="5400000" sy="-100000" algn="bl" rotWithShape="0"/>
              </a:effectLst>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95475" y="1333499"/>
            <a:ext cx="8305800" cy="4976888"/>
          </a:xfrm>
        </p:spPr>
      </p:pic>
    </p:spTree>
    <p:extLst>
      <p:ext uri="{BB962C8B-B14F-4D97-AF65-F5344CB8AC3E}">
        <p14:creationId xmlns:p14="http://schemas.microsoft.com/office/powerpoint/2010/main" val="37821744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90000"/>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43075" y="133350"/>
            <a:ext cx="8458200" cy="987425"/>
          </a:xfrm>
          <a:noFill/>
          <a:scene3d>
            <a:camera prst="orthographicFront"/>
            <a:lightRig rig="threePt" dir="t"/>
          </a:scene3d>
          <a:sp3d>
            <a:bevelT w="114300" prst="artDeco"/>
          </a:sp3d>
        </p:spPr>
        <p:txBody>
          <a:bodyPr>
            <a:normAutofit/>
            <a:sp3d extrusionH="57150">
              <a:bevelT w="38100" h="38100" prst="slope"/>
            </a:sp3d>
          </a:bodyPr>
          <a:lstStyle/>
          <a:p>
            <a:pPr algn="ctr"/>
            <a:r>
              <a:rPr lang="en-IN" sz="4800" dirty="0" smtClean="0">
                <a:ln>
                  <a:solidFill>
                    <a:srgbClr val="FFFF00"/>
                  </a:solidFill>
                </a:ln>
                <a:gradFill flip="none" rotWithShape="1">
                  <a:gsLst>
                    <a:gs pos="65500">
                      <a:srgbClr val="002060"/>
                    </a:gs>
                    <a:gs pos="51000">
                      <a:srgbClr val="00B0F0"/>
                    </a:gs>
                    <a:gs pos="36000">
                      <a:srgbClr val="7030A0"/>
                    </a:gs>
                    <a:gs pos="13000">
                      <a:srgbClr val="FFFF00"/>
                    </a:gs>
                    <a:gs pos="1000">
                      <a:srgbClr val="FF0000"/>
                    </a:gs>
                    <a:gs pos="82000">
                      <a:srgbClr val="92D050"/>
                    </a:gs>
                    <a:gs pos="100000">
                      <a:srgbClr val="00B050"/>
                    </a:gs>
                  </a:gsLst>
                  <a:path path="circle">
                    <a:fillToRect l="50000" t="50000" r="50000" b="50000"/>
                  </a:path>
                  <a:tileRect/>
                </a:gradFill>
                <a:effectLst>
                  <a:outerShdw blurRad="50800" dist="38100" algn="l" rotWithShape="0">
                    <a:prstClr val="black">
                      <a:alpha val="40000"/>
                    </a:prstClr>
                  </a:outerShdw>
                  <a:reflection blurRad="6350" stA="60000" endA="900" endPos="60000" dist="29997" dir="5400000" sy="-100000" algn="bl" rotWithShape="0"/>
                </a:effectLst>
                <a:latin typeface="Times New Roman" panose="02020603050405020304" pitchFamily="18" charset="0"/>
                <a:cs typeface="Times New Roman" panose="02020603050405020304" pitchFamily="18" charset="0"/>
              </a:rPr>
              <a:t>Methodology</a:t>
            </a:r>
            <a:endParaRPr lang="en-IN" sz="4800" dirty="0">
              <a:ln>
                <a:solidFill>
                  <a:srgbClr val="FFFF00"/>
                </a:solidFill>
              </a:ln>
              <a:gradFill flip="none" rotWithShape="1">
                <a:gsLst>
                  <a:gs pos="65500">
                    <a:srgbClr val="002060"/>
                  </a:gs>
                  <a:gs pos="51000">
                    <a:srgbClr val="00B0F0"/>
                  </a:gs>
                  <a:gs pos="36000">
                    <a:srgbClr val="7030A0"/>
                  </a:gs>
                  <a:gs pos="13000">
                    <a:srgbClr val="FFFF00"/>
                  </a:gs>
                  <a:gs pos="1000">
                    <a:srgbClr val="FF0000"/>
                  </a:gs>
                  <a:gs pos="82000">
                    <a:srgbClr val="92D050"/>
                  </a:gs>
                  <a:gs pos="100000">
                    <a:srgbClr val="00B050"/>
                  </a:gs>
                </a:gsLst>
                <a:path path="circle">
                  <a:fillToRect l="50000" t="50000" r="50000" b="50000"/>
                </a:path>
                <a:tileRect/>
              </a:gradFill>
              <a:effectLst>
                <a:outerShdw blurRad="50800" dist="38100" algn="l" rotWithShape="0">
                  <a:prstClr val="black">
                    <a:alpha val="40000"/>
                  </a:prstClr>
                </a:outerShdw>
                <a:reflection blurRad="6350" stA="60000" endA="900" endPos="60000" dist="29997" dir="5400000" sy="-100000" algn="bl" rotWithShape="0"/>
              </a:effectLst>
              <a:latin typeface="Times New Roman" panose="02020603050405020304" pitchFamily="18" charset="0"/>
              <a:cs typeface="Times New Roman" panose="02020603050405020304" pitchFamily="18" charset="0"/>
            </a:endParaRPr>
          </a:p>
        </p:txBody>
      </p:sp>
      <p:sp>
        <p:nvSpPr>
          <p:cNvPr id="5" name="Rounded Rectangle 4"/>
          <p:cNvSpPr/>
          <p:nvPr/>
        </p:nvSpPr>
        <p:spPr>
          <a:xfrm>
            <a:off x="685800" y="1466850"/>
            <a:ext cx="2238375" cy="1104900"/>
          </a:xfrm>
          <a:prstGeom prst="roundRect">
            <a:avLst/>
          </a:prstGeom>
          <a:noFill/>
          <a:ln w="9525" cap="flat" cmpd="sng" algn="ctr">
            <a:solidFill>
              <a:schemeClr val="accent2"/>
            </a:solidFill>
            <a:prstDash val="solid"/>
            <a:round/>
            <a:headEnd type="none" w="med" len="med"/>
            <a:tailEnd type="none" w="med" len="med"/>
          </a:ln>
          <a:effectLst>
            <a:glow rad="63500">
              <a:schemeClr val="accent2">
                <a:satMod val="175000"/>
                <a:alpha val="40000"/>
              </a:schemeClr>
            </a:glow>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6" name="Rectangle 5"/>
          <p:cNvSpPr/>
          <p:nvPr/>
        </p:nvSpPr>
        <p:spPr>
          <a:xfrm>
            <a:off x="416229" y="1726912"/>
            <a:ext cx="2777515" cy="584775"/>
          </a:xfrm>
          <a:prstGeom prst="rect">
            <a:avLst/>
          </a:prstGeom>
          <a:noFill/>
        </p:spPr>
        <p:txBody>
          <a:bodyPr wrap="square" lIns="91440" tIns="45720" rIns="91440" bIns="45720">
            <a:spAutoFit/>
          </a:bodyPr>
          <a:lstStyle/>
          <a:p>
            <a:pPr algn="ctr"/>
            <a:r>
              <a:rPr lang="en-US" sz="3200" b="1" dirty="0" smtClean="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Input Image</a:t>
            </a:r>
            <a:endParaRPr lang="en-US" sz="32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endParaRPr>
          </a:p>
        </p:txBody>
      </p:sp>
      <p:sp>
        <p:nvSpPr>
          <p:cNvPr id="7" name="Rounded Rectangle 6"/>
          <p:cNvSpPr/>
          <p:nvPr/>
        </p:nvSpPr>
        <p:spPr>
          <a:xfrm>
            <a:off x="4705350" y="1476375"/>
            <a:ext cx="2238375" cy="1104900"/>
          </a:xfrm>
          <a:prstGeom prst="roundRect">
            <a:avLst/>
          </a:prstGeom>
          <a:noFill/>
          <a:ln w="9525" cap="flat" cmpd="sng" algn="ctr">
            <a:solidFill>
              <a:schemeClr val="accent2"/>
            </a:solidFill>
            <a:prstDash val="solid"/>
            <a:round/>
            <a:headEnd type="none" w="med" len="med"/>
            <a:tailEnd type="none" w="med" len="med"/>
          </a:ln>
          <a:effectLst>
            <a:glow rad="63500">
              <a:schemeClr val="accent2">
                <a:satMod val="175000"/>
                <a:alpha val="40000"/>
              </a:schemeClr>
            </a:glow>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8" name="Rectangle 7"/>
          <p:cNvSpPr/>
          <p:nvPr/>
        </p:nvSpPr>
        <p:spPr>
          <a:xfrm>
            <a:off x="4435779" y="1720274"/>
            <a:ext cx="2777515" cy="584775"/>
          </a:xfrm>
          <a:prstGeom prst="rect">
            <a:avLst/>
          </a:prstGeom>
          <a:noFill/>
        </p:spPr>
        <p:txBody>
          <a:bodyPr wrap="square" lIns="91440" tIns="45720" rIns="91440" bIns="45720">
            <a:spAutoFit/>
          </a:bodyPr>
          <a:lstStyle/>
          <a:p>
            <a:pPr algn="ctr"/>
            <a:r>
              <a:rPr lang="en-US" sz="3200" b="1" dirty="0" smtClean="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haarcascade</a:t>
            </a:r>
            <a:endParaRPr lang="en-US" sz="32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endParaRPr>
          </a:p>
        </p:txBody>
      </p:sp>
      <p:sp>
        <p:nvSpPr>
          <p:cNvPr id="10" name="Right Arrow 9"/>
          <p:cNvSpPr/>
          <p:nvPr/>
        </p:nvSpPr>
        <p:spPr>
          <a:xfrm>
            <a:off x="3057525" y="1943100"/>
            <a:ext cx="1543050" cy="161925"/>
          </a:xfrm>
          <a:prstGeom prst="rightArrow">
            <a:avLst/>
          </a:prstGeom>
          <a:noFill/>
          <a:ln w="9525" cap="flat" cmpd="sng" algn="ctr">
            <a:solidFill>
              <a:schemeClr val="accent1"/>
            </a:solidFill>
            <a:prstDash val="solid"/>
            <a:round/>
            <a:headEnd type="none" w="med" len="med"/>
            <a:tailEnd type="none" w="med" len="med"/>
          </a:ln>
          <a:effectLst>
            <a:glow rad="63500">
              <a:schemeClr val="accent4">
                <a:satMod val="175000"/>
                <a:alpha val="40000"/>
              </a:schemeClr>
            </a:glow>
            <a:outerShdw blurRad="50800" dist="38100" dir="5400000" algn="t" rotWithShape="0">
              <a:prstClr val="black">
                <a:alpha val="40000"/>
              </a:prstClr>
            </a:outerShdw>
            <a:reflection blurRad="6350" stA="50000" endA="300" endPos="55000" dir="5400000" sy="-100000" algn="bl" rotWithShape="0"/>
          </a:effectLst>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11" name="Rectangle 10"/>
          <p:cNvSpPr/>
          <p:nvPr/>
        </p:nvSpPr>
        <p:spPr>
          <a:xfrm>
            <a:off x="482904" y="2662535"/>
            <a:ext cx="2777515" cy="369332"/>
          </a:xfrm>
          <a:prstGeom prst="rect">
            <a:avLst/>
          </a:prstGeom>
          <a:noFill/>
        </p:spPr>
        <p:txBody>
          <a:bodyPr wrap="square" lIns="91440" tIns="45720" rIns="91440" bIns="45720">
            <a:spAutoFit/>
          </a:bodyPr>
          <a:lstStyle/>
          <a:p>
            <a:pPr algn="ctr"/>
            <a:r>
              <a:rPr lang="en-US"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rPr>
              <a:t>Live </a:t>
            </a:r>
            <a:r>
              <a:rPr lang="en-US" b="1" dirty="0" err="1"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rPr>
              <a:t>i</a:t>
            </a:r>
            <a:r>
              <a:rPr lang="en-US"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rPr>
              <a:t>/p from cam </a:t>
            </a:r>
            <a:endParaRPr lang="en-US"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endParaRPr>
          </a:p>
        </p:txBody>
      </p:sp>
      <p:sp>
        <p:nvSpPr>
          <p:cNvPr id="12" name="Rounded Rectangle 11"/>
          <p:cNvSpPr/>
          <p:nvPr/>
        </p:nvSpPr>
        <p:spPr>
          <a:xfrm>
            <a:off x="8696325" y="1476375"/>
            <a:ext cx="2238375" cy="1104900"/>
          </a:xfrm>
          <a:prstGeom prst="roundRect">
            <a:avLst/>
          </a:prstGeom>
          <a:noFill/>
          <a:ln w="9525" cap="flat" cmpd="sng" algn="ctr">
            <a:solidFill>
              <a:schemeClr val="accent2"/>
            </a:solidFill>
            <a:prstDash val="solid"/>
            <a:round/>
            <a:headEnd type="none" w="med" len="med"/>
            <a:tailEnd type="none" w="med" len="med"/>
          </a:ln>
          <a:effectLst>
            <a:glow rad="63500">
              <a:schemeClr val="accent2">
                <a:satMod val="175000"/>
                <a:alpha val="40000"/>
              </a:schemeClr>
            </a:glow>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13" name="Right Arrow 12"/>
          <p:cNvSpPr/>
          <p:nvPr/>
        </p:nvSpPr>
        <p:spPr>
          <a:xfrm>
            <a:off x="7048500" y="1943100"/>
            <a:ext cx="1543050" cy="161925"/>
          </a:xfrm>
          <a:prstGeom prst="rightArrow">
            <a:avLst/>
          </a:prstGeom>
          <a:noFill/>
          <a:ln w="9525" cap="flat" cmpd="sng" algn="ctr">
            <a:solidFill>
              <a:schemeClr val="accent1"/>
            </a:solidFill>
            <a:prstDash val="solid"/>
            <a:round/>
            <a:headEnd type="none" w="med" len="med"/>
            <a:tailEnd type="none" w="med" len="med"/>
          </a:ln>
          <a:effectLst>
            <a:glow rad="63500">
              <a:schemeClr val="accent4">
                <a:satMod val="175000"/>
                <a:alpha val="40000"/>
              </a:schemeClr>
            </a:glow>
            <a:outerShdw blurRad="50800" dist="38100" dir="5400000" algn="t" rotWithShape="0">
              <a:prstClr val="black">
                <a:alpha val="40000"/>
              </a:prstClr>
            </a:outerShdw>
            <a:reflection blurRad="6350" stA="50000" endA="300" endPos="55000" dir="5400000" sy="-100000" algn="bl" rotWithShape="0"/>
          </a:effectLst>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14" name="Rectangle 13"/>
          <p:cNvSpPr/>
          <p:nvPr/>
        </p:nvSpPr>
        <p:spPr>
          <a:xfrm>
            <a:off x="8490101" y="1456063"/>
            <a:ext cx="2650821" cy="1077218"/>
          </a:xfrm>
          <a:prstGeom prst="rect">
            <a:avLst/>
          </a:prstGeom>
          <a:noFill/>
        </p:spPr>
        <p:txBody>
          <a:bodyPr wrap="square" lIns="91440" tIns="45720" rIns="91440" bIns="45720">
            <a:spAutoFit/>
          </a:bodyPr>
          <a:lstStyle/>
          <a:p>
            <a:pPr algn="ctr"/>
            <a:r>
              <a:rPr lang="en-US" sz="3200" b="1" dirty="0" smtClean="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Pre-processing</a:t>
            </a:r>
            <a:endParaRPr lang="en-US" sz="32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endParaRPr>
          </a:p>
        </p:txBody>
      </p:sp>
      <p:sp>
        <p:nvSpPr>
          <p:cNvPr id="15" name="Rectangle 14"/>
          <p:cNvSpPr/>
          <p:nvPr/>
        </p:nvSpPr>
        <p:spPr>
          <a:xfrm>
            <a:off x="4086225" y="2690753"/>
            <a:ext cx="2777515" cy="369332"/>
          </a:xfrm>
          <a:prstGeom prst="rect">
            <a:avLst/>
          </a:prstGeom>
          <a:noFill/>
        </p:spPr>
        <p:txBody>
          <a:bodyPr wrap="square" lIns="91440" tIns="45720" rIns="91440" bIns="45720">
            <a:spAutoFit/>
          </a:bodyPr>
          <a:lstStyle/>
          <a:p>
            <a:pPr algn="ctr"/>
            <a:r>
              <a:rPr lang="en-US"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rPr>
              <a:t>Face detection</a:t>
            </a:r>
            <a:endParaRPr lang="en-US"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endParaRPr>
          </a:p>
        </p:txBody>
      </p:sp>
      <p:sp>
        <p:nvSpPr>
          <p:cNvPr id="16" name="Right Arrow 15"/>
          <p:cNvSpPr/>
          <p:nvPr/>
        </p:nvSpPr>
        <p:spPr>
          <a:xfrm rot="5400000">
            <a:off x="9481159" y="3051789"/>
            <a:ext cx="881123" cy="159058"/>
          </a:xfrm>
          <a:prstGeom prst="rightArrow">
            <a:avLst/>
          </a:prstGeom>
          <a:noFill/>
          <a:ln w="9525" cap="flat" cmpd="sng" algn="ctr">
            <a:solidFill>
              <a:schemeClr val="accent1"/>
            </a:solidFill>
            <a:prstDash val="solid"/>
            <a:round/>
            <a:headEnd type="none" w="med" len="med"/>
            <a:tailEnd type="none" w="med" len="med"/>
          </a:ln>
          <a:effectLst>
            <a:glow rad="63500">
              <a:schemeClr val="accent4">
                <a:satMod val="175000"/>
                <a:alpha val="40000"/>
              </a:schemeClr>
            </a:glow>
            <a:outerShdw blurRad="50800" dist="38100" dir="5400000" algn="t" rotWithShape="0">
              <a:prstClr val="black">
                <a:alpha val="40000"/>
              </a:prstClr>
            </a:outerShdw>
            <a:reflection blurRad="6350" stA="50000" endA="300" endPos="55000" dir="5400000" sy="-100000" algn="bl" rotWithShape="0"/>
          </a:effectLst>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17" name="Rounded Rectangle 16"/>
          <p:cNvSpPr/>
          <p:nvPr/>
        </p:nvSpPr>
        <p:spPr>
          <a:xfrm>
            <a:off x="8797772" y="3635702"/>
            <a:ext cx="2238375" cy="1104900"/>
          </a:xfrm>
          <a:prstGeom prst="roundRect">
            <a:avLst/>
          </a:prstGeom>
          <a:noFill/>
          <a:ln w="9525" cap="flat" cmpd="sng" algn="ctr">
            <a:solidFill>
              <a:schemeClr val="accent2"/>
            </a:solidFill>
            <a:prstDash val="solid"/>
            <a:round/>
            <a:headEnd type="none" w="med" len="med"/>
            <a:tailEnd type="none" w="med" len="med"/>
          </a:ln>
          <a:effectLst>
            <a:glow rad="63500">
              <a:schemeClr val="accent2">
                <a:satMod val="175000"/>
                <a:alpha val="40000"/>
              </a:schemeClr>
            </a:glow>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18" name="Rectangle 17"/>
          <p:cNvSpPr/>
          <p:nvPr/>
        </p:nvSpPr>
        <p:spPr>
          <a:xfrm>
            <a:off x="8591550" y="3587708"/>
            <a:ext cx="2650821" cy="1077218"/>
          </a:xfrm>
          <a:prstGeom prst="rect">
            <a:avLst/>
          </a:prstGeom>
          <a:noFill/>
        </p:spPr>
        <p:txBody>
          <a:bodyPr wrap="square" lIns="91440" tIns="45720" rIns="91440" bIns="45720">
            <a:spAutoFit/>
          </a:bodyPr>
          <a:lstStyle/>
          <a:p>
            <a:pPr algn="ctr"/>
            <a:r>
              <a:rPr lang="en-US" sz="3200" b="1" dirty="0" smtClean="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Comparison model</a:t>
            </a:r>
            <a:endParaRPr lang="en-US" sz="32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endParaRPr>
          </a:p>
        </p:txBody>
      </p:sp>
      <p:sp>
        <p:nvSpPr>
          <p:cNvPr id="19" name="Right Arrow 18"/>
          <p:cNvSpPr/>
          <p:nvPr/>
        </p:nvSpPr>
        <p:spPr>
          <a:xfrm rot="5400000">
            <a:off x="9560688" y="5163175"/>
            <a:ext cx="881123" cy="159058"/>
          </a:xfrm>
          <a:prstGeom prst="rightArrow">
            <a:avLst/>
          </a:prstGeom>
          <a:noFill/>
          <a:ln w="9525" cap="flat" cmpd="sng" algn="ctr">
            <a:solidFill>
              <a:schemeClr val="accent1"/>
            </a:solidFill>
            <a:prstDash val="solid"/>
            <a:round/>
            <a:headEnd type="none" w="med" len="med"/>
            <a:tailEnd type="none" w="med" len="med"/>
          </a:ln>
          <a:effectLst>
            <a:glow rad="63500">
              <a:schemeClr val="accent4">
                <a:satMod val="175000"/>
                <a:alpha val="40000"/>
              </a:schemeClr>
            </a:glow>
            <a:outerShdw blurRad="50800" dist="38100" dir="5400000" algn="t" rotWithShape="0">
              <a:prstClr val="black">
                <a:alpha val="40000"/>
              </a:prstClr>
            </a:outerShdw>
            <a:reflection blurRad="6350" stA="50000" endA="300" endPos="55000" dir="5400000" sy="-100000" algn="bl" rotWithShape="0"/>
          </a:effectLst>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20" name="Rounded Rectangle 19"/>
          <p:cNvSpPr/>
          <p:nvPr/>
        </p:nvSpPr>
        <p:spPr>
          <a:xfrm>
            <a:off x="8882061" y="5719353"/>
            <a:ext cx="2238375" cy="1104900"/>
          </a:xfrm>
          <a:prstGeom prst="roundRect">
            <a:avLst/>
          </a:prstGeom>
          <a:noFill/>
          <a:ln w="9525" cap="flat" cmpd="sng" algn="ctr">
            <a:solidFill>
              <a:schemeClr val="accent2"/>
            </a:solidFill>
            <a:prstDash val="solid"/>
            <a:round/>
            <a:headEnd type="none" w="med" len="med"/>
            <a:tailEnd type="none" w="med" len="med"/>
          </a:ln>
          <a:effectLst>
            <a:glow rad="63500">
              <a:schemeClr val="accent2">
                <a:satMod val="175000"/>
                <a:alpha val="40000"/>
              </a:schemeClr>
            </a:glow>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21" name="Rectangle 20"/>
          <p:cNvSpPr/>
          <p:nvPr/>
        </p:nvSpPr>
        <p:spPr>
          <a:xfrm>
            <a:off x="9035408" y="5733194"/>
            <a:ext cx="1931682" cy="1077218"/>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lIns="91440" tIns="45720" rIns="91440" bIns="45720">
            <a:spAutoFit/>
          </a:bodyPr>
          <a:lstStyle/>
          <a:p>
            <a:pPr algn="ctr"/>
            <a:r>
              <a:rPr lang="en-US" sz="3200" b="1" dirty="0" smtClean="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Emotion detection </a:t>
            </a:r>
            <a:endParaRPr lang="en-US" sz="32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endParaRPr>
          </a:p>
        </p:txBody>
      </p:sp>
      <p:sp>
        <p:nvSpPr>
          <p:cNvPr id="23" name="Right Arrow 22"/>
          <p:cNvSpPr/>
          <p:nvPr/>
        </p:nvSpPr>
        <p:spPr>
          <a:xfrm>
            <a:off x="3057525" y="1943101"/>
            <a:ext cx="1543050" cy="161925"/>
          </a:xfrm>
          <a:prstGeom prst="rightArrow">
            <a:avLst/>
          </a:prstGeom>
          <a:noFill/>
          <a:ln w="9525" cap="flat" cmpd="sng" algn="ctr">
            <a:solidFill>
              <a:schemeClr val="accent1"/>
            </a:solidFill>
            <a:prstDash val="solid"/>
            <a:round/>
            <a:headEnd type="none" w="med" len="med"/>
            <a:tailEnd type="none" w="med" len="med"/>
          </a:ln>
          <a:effectLst>
            <a:glow rad="63500">
              <a:schemeClr val="accent4">
                <a:satMod val="175000"/>
                <a:alpha val="40000"/>
              </a:schemeClr>
            </a:glow>
            <a:outerShdw blurRad="50800" dist="38100" dir="5400000" algn="t" rotWithShape="0">
              <a:prstClr val="black">
                <a:alpha val="40000"/>
              </a:prstClr>
            </a:outerShdw>
            <a:reflection blurRad="6350" stA="50000" endA="300" endPos="55000" dir="5400000" sy="-100000" algn="bl" rotWithShape="0"/>
          </a:effectLst>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24" name="Right Arrow 23"/>
          <p:cNvSpPr/>
          <p:nvPr/>
        </p:nvSpPr>
        <p:spPr>
          <a:xfrm>
            <a:off x="7048500" y="1943101"/>
            <a:ext cx="1543050" cy="161925"/>
          </a:xfrm>
          <a:prstGeom prst="rightArrow">
            <a:avLst/>
          </a:prstGeom>
          <a:noFill/>
          <a:ln w="9525" cap="flat" cmpd="sng" algn="ctr">
            <a:solidFill>
              <a:schemeClr val="accent1"/>
            </a:solidFill>
            <a:prstDash val="solid"/>
            <a:round/>
            <a:headEnd type="none" w="med" len="med"/>
            <a:tailEnd type="none" w="med" len="med"/>
          </a:ln>
          <a:effectLst>
            <a:glow rad="63500">
              <a:schemeClr val="accent4">
                <a:satMod val="175000"/>
                <a:alpha val="40000"/>
              </a:schemeClr>
            </a:glow>
            <a:outerShdw blurRad="50800" dist="38100" dir="5400000" algn="t" rotWithShape="0">
              <a:prstClr val="black">
                <a:alpha val="40000"/>
              </a:prstClr>
            </a:outerShdw>
            <a:reflection blurRad="6350" stA="50000" endA="300" endPos="55000" dir="5400000" sy="-100000" algn="bl" rotWithShape="0"/>
          </a:effectLst>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25" name="Right Arrow 24"/>
          <p:cNvSpPr/>
          <p:nvPr/>
        </p:nvSpPr>
        <p:spPr>
          <a:xfrm rot="5400000">
            <a:off x="9481159" y="3051790"/>
            <a:ext cx="881123" cy="159058"/>
          </a:xfrm>
          <a:prstGeom prst="rightArrow">
            <a:avLst/>
          </a:prstGeom>
          <a:noFill/>
          <a:ln w="9525" cap="flat" cmpd="sng" algn="ctr">
            <a:solidFill>
              <a:schemeClr val="accent1"/>
            </a:solidFill>
            <a:prstDash val="solid"/>
            <a:round/>
            <a:headEnd type="none" w="med" len="med"/>
            <a:tailEnd type="none" w="med" len="med"/>
          </a:ln>
          <a:effectLst>
            <a:glow rad="63500">
              <a:schemeClr val="accent4">
                <a:satMod val="175000"/>
                <a:alpha val="40000"/>
              </a:schemeClr>
            </a:glow>
            <a:outerShdw blurRad="50800" dist="38100" dir="5400000" algn="t" rotWithShape="0">
              <a:prstClr val="black">
                <a:alpha val="40000"/>
              </a:prstClr>
            </a:outerShdw>
            <a:reflection blurRad="6350" stA="50000" endA="300" endPos="55000" dir="5400000" sy="-100000" algn="bl" rotWithShape="0"/>
          </a:effectLst>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26" name="Right Arrow 25"/>
          <p:cNvSpPr/>
          <p:nvPr/>
        </p:nvSpPr>
        <p:spPr>
          <a:xfrm rot="5400000">
            <a:off x="9560688" y="5163176"/>
            <a:ext cx="881123" cy="159058"/>
          </a:xfrm>
          <a:prstGeom prst="rightArrow">
            <a:avLst/>
          </a:prstGeom>
          <a:noFill/>
          <a:ln w="9525" cap="flat" cmpd="sng" algn="ctr">
            <a:solidFill>
              <a:schemeClr val="accent1"/>
            </a:solidFill>
            <a:prstDash val="solid"/>
            <a:round/>
            <a:headEnd type="none" w="med" len="med"/>
            <a:tailEnd type="none" w="med" len="med"/>
          </a:ln>
          <a:effectLst>
            <a:glow rad="63500">
              <a:schemeClr val="accent2">
                <a:satMod val="175000"/>
                <a:alpha val="40000"/>
              </a:schemeClr>
            </a:glow>
            <a:outerShdw blurRad="50800" dist="38100" dir="5400000" algn="t" rotWithShape="0">
              <a:prstClr val="black">
                <a:alpha val="40000"/>
              </a:prstClr>
            </a:outerShdw>
            <a:reflection blurRad="6350" stA="50000" endA="300" endPos="55000" dir="5400000" sy="-100000" algn="bl" rotWithShape="0"/>
          </a:effectLst>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27" name="Right Arrow 26"/>
          <p:cNvSpPr/>
          <p:nvPr/>
        </p:nvSpPr>
        <p:spPr>
          <a:xfrm>
            <a:off x="3057525" y="1943102"/>
            <a:ext cx="1543050" cy="161925"/>
          </a:xfrm>
          <a:prstGeom prst="rightArrow">
            <a:avLst/>
          </a:prstGeom>
          <a:noFill/>
          <a:ln w="9525" cap="flat" cmpd="sng" algn="ctr">
            <a:solidFill>
              <a:schemeClr val="accent1"/>
            </a:solidFill>
            <a:prstDash val="solid"/>
            <a:round/>
            <a:headEnd type="none" w="med" len="med"/>
            <a:tailEnd type="none" w="med" len="med"/>
          </a:ln>
          <a:effectLst>
            <a:glow rad="63500">
              <a:schemeClr val="accent2">
                <a:satMod val="175000"/>
                <a:alpha val="40000"/>
              </a:schemeClr>
            </a:glow>
            <a:outerShdw blurRad="50800" dist="38100" dir="5400000" algn="t" rotWithShape="0">
              <a:prstClr val="black">
                <a:alpha val="40000"/>
              </a:prstClr>
            </a:outerShdw>
            <a:reflection blurRad="6350" stA="50000" endA="300" endPos="55000" dir="5400000" sy="-100000" algn="bl" rotWithShape="0"/>
          </a:effectLst>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28" name="Right Arrow 27"/>
          <p:cNvSpPr/>
          <p:nvPr/>
        </p:nvSpPr>
        <p:spPr>
          <a:xfrm>
            <a:off x="7048500" y="1943102"/>
            <a:ext cx="1543050" cy="161925"/>
          </a:xfrm>
          <a:prstGeom prst="rightArrow">
            <a:avLst/>
          </a:prstGeom>
          <a:noFill/>
          <a:ln w="9525" cap="flat" cmpd="sng" algn="ctr">
            <a:solidFill>
              <a:schemeClr val="accent1"/>
            </a:solidFill>
            <a:prstDash val="solid"/>
            <a:round/>
            <a:headEnd type="none" w="med" len="med"/>
            <a:tailEnd type="none" w="med" len="med"/>
          </a:ln>
          <a:effectLst>
            <a:glow rad="63500">
              <a:schemeClr val="accent2">
                <a:satMod val="175000"/>
                <a:alpha val="40000"/>
              </a:schemeClr>
            </a:glow>
            <a:outerShdw blurRad="50800" dist="38100" dir="5400000" algn="t" rotWithShape="0">
              <a:prstClr val="black">
                <a:alpha val="40000"/>
              </a:prstClr>
            </a:outerShdw>
            <a:reflection blurRad="6350" stA="50000" endA="300" endPos="55000" dir="5400000" sy="-100000" algn="bl" rotWithShape="0"/>
          </a:effectLst>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29" name="Right Arrow 28"/>
          <p:cNvSpPr/>
          <p:nvPr/>
        </p:nvSpPr>
        <p:spPr>
          <a:xfrm rot="5400000">
            <a:off x="9487353" y="3004963"/>
            <a:ext cx="881123" cy="159058"/>
          </a:xfrm>
          <a:prstGeom prst="rightArrow">
            <a:avLst/>
          </a:prstGeom>
          <a:noFill/>
          <a:ln w="9525" cap="flat" cmpd="sng" algn="ctr">
            <a:solidFill>
              <a:schemeClr val="accent1"/>
            </a:solidFill>
            <a:prstDash val="solid"/>
            <a:round/>
            <a:headEnd type="none" w="med" len="med"/>
            <a:tailEnd type="none" w="med" len="med"/>
          </a:ln>
          <a:effectLst>
            <a:glow rad="63500">
              <a:schemeClr val="accent2">
                <a:satMod val="175000"/>
                <a:alpha val="40000"/>
              </a:schemeClr>
            </a:glow>
            <a:outerShdw blurRad="50800" dist="38100" dir="5400000" algn="t" rotWithShape="0">
              <a:prstClr val="black">
                <a:alpha val="40000"/>
              </a:prstClr>
            </a:outerShdw>
            <a:reflection blurRad="6350" stA="50000" endA="300" endPos="55000" dir="5400000" sy="-100000" algn="bl" rotWithShape="0"/>
          </a:effectLst>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30" name="Rounded Rectangle 29"/>
          <p:cNvSpPr/>
          <p:nvPr/>
        </p:nvSpPr>
        <p:spPr>
          <a:xfrm>
            <a:off x="4924652" y="3557702"/>
            <a:ext cx="2238375" cy="1104900"/>
          </a:xfrm>
          <a:prstGeom prst="roundRect">
            <a:avLst/>
          </a:prstGeom>
          <a:noFill/>
          <a:ln w="9525" cap="flat" cmpd="sng" algn="ctr">
            <a:solidFill>
              <a:schemeClr val="accent2"/>
            </a:solidFill>
            <a:prstDash val="solid"/>
            <a:round/>
            <a:headEnd type="none" w="med" len="med"/>
            <a:tailEnd type="none" w="med" len="med"/>
          </a:ln>
          <a:effectLst>
            <a:glow rad="63500">
              <a:schemeClr val="accent2">
                <a:satMod val="175000"/>
                <a:alpha val="40000"/>
              </a:schemeClr>
            </a:glow>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31" name="Rectangle 30"/>
          <p:cNvSpPr/>
          <p:nvPr/>
        </p:nvSpPr>
        <p:spPr>
          <a:xfrm>
            <a:off x="4718430" y="3509708"/>
            <a:ext cx="2650821" cy="1077218"/>
          </a:xfrm>
          <a:prstGeom prst="rect">
            <a:avLst/>
          </a:prstGeom>
          <a:noFill/>
        </p:spPr>
        <p:txBody>
          <a:bodyPr wrap="square" lIns="91440" tIns="45720" rIns="91440" bIns="45720">
            <a:spAutoFit/>
          </a:bodyPr>
          <a:lstStyle/>
          <a:p>
            <a:pPr algn="ctr"/>
            <a:r>
              <a:rPr lang="en-US" sz="3200" b="1" dirty="0" smtClean="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Saved </a:t>
            </a:r>
          </a:p>
          <a:p>
            <a:pPr algn="ctr"/>
            <a:r>
              <a:rPr lang="en-US" sz="3200" b="1" dirty="0" smtClean="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weights </a:t>
            </a:r>
            <a:endParaRPr lang="en-US" sz="32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endParaRPr>
          </a:p>
        </p:txBody>
      </p:sp>
      <p:sp>
        <p:nvSpPr>
          <p:cNvPr id="32" name="Rectangle 31"/>
          <p:cNvSpPr/>
          <p:nvPr/>
        </p:nvSpPr>
        <p:spPr>
          <a:xfrm>
            <a:off x="2147137" y="3941578"/>
            <a:ext cx="2777515" cy="646331"/>
          </a:xfrm>
          <a:prstGeom prst="rect">
            <a:avLst/>
          </a:prstGeom>
          <a:noFill/>
        </p:spPr>
        <p:txBody>
          <a:bodyPr wrap="square" lIns="91440" tIns="45720" rIns="91440" bIns="45720">
            <a:spAutoFit/>
          </a:bodyPr>
          <a:lstStyle/>
          <a:p>
            <a:pPr algn="ctr"/>
            <a:r>
              <a:rPr lang="en-US"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rPr>
              <a:t>Trough trained neutral model</a:t>
            </a:r>
            <a:endParaRPr lang="en-US"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endParaRPr>
          </a:p>
        </p:txBody>
      </p:sp>
      <p:sp>
        <p:nvSpPr>
          <p:cNvPr id="33" name="Right Arrow 32"/>
          <p:cNvSpPr/>
          <p:nvPr/>
        </p:nvSpPr>
        <p:spPr>
          <a:xfrm>
            <a:off x="7208875" y="4107189"/>
            <a:ext cx="1543050" cy="161925"/>
          </a:xfrm>
          <a:prstGeom prst="rightArrow">
            <a:avLst/>
          </a:prstGeom>
          <a:noFill/>
          <a:ln w="9525" cap="flat" cmpd="sng" algn="ctr">
            <a:solidFill>
              <a:schemeClr val="accent1"/>
            </a:solidFill>
            <a:prstDash val="solid"/>
            <a:round/>
            <a:headEnd type="none" w="med" len="med"/>
            <a:tailEnd type="none" w="med" len="med"/>
          </a:ln>
          <a:effectLst>
            <a:glow rad="63500">
              <a:schemeClr val="accent2">
                <a:satMod val="175000"/>
                <a:alpha val="40000"/>
              </a:schemeClr>
            </a:glow>
            <a:outerShdw blurRad="50800" dist="38100" dir="5400000" algn="t" rotWithShape="0">
              <a:prstClr val="black">
                <a:alpha val="40000"/>
              </a:prstClr>
            </a:outerShdw>
            <a:reflection blurRad="6350" stA="50000" endA="300" endPos="55000" dir="5400000" sy="-100000" algn="bl" rotWithShape="0"/>
          </a:effectLst>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34" name="Right Arrow 33"/>
          <p:cNvSpPr/>
          <p:nvPr/>
        </p:nvSpPr>
        <p:spPr>
          <a:xfrm rot="10800000">
            <a:off x="7208875" y="6151336"/>
            <a:ext cx="1543050" cy="161925"/>
          </a:xfrm>
          <a:prstGeom prst="rightArrow">
            <a:avLst/>
          </a:prstGeom>
          <a:noFill/>
          <a:ln w="9525" cap="flat" cmpd="sng" algn="ctr">
            <a:solidFill>
              <a:schemeClr val="accent1"/>
            </a:solidFill>
            <a:prstDash val="solid"/>
            <a:round/>
            <a:headEnd type="none" w="med" len="med"/>
            <a:tailEnd type="none" w="med" len="med"/>
          </a:ln>
          <a:effectLst>
            <a:glow rad="63500">
              <a:schemeClr val="accent2">
                <a:satMod val="175000"/>
                <a:alpha val="40000"/>
              </a:schemeClr>
            </a:glow>
            <a:outerShdw blurRad="50800" dist="38100" dir="5400000" algn="t" rotWithShape="0">
              <a:prstClr val="black">
                <a:alpha val="40000"/>
              </a:prstClr>
            </a:outerShdw>
            <a:reflection blurRad="6350" stA="50000" endA="300" endPos="55000" dir="5400000" sy="-100000" algn="bl" rotWithShape="0"/>
          </a:effectLst>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35" name="Rounded Rectangle 34"/>
          <p:cNvSpPr/>
          <p:nvPr/>
        </p:nvSpPr>
        <p:spPr>
          <a:xfrm>
            <a:off x="4404708" y="5410407"/>
            <a:ext cx="2643792" cy="1400005"/>
          </a:xfrm>
          <a:prstGeom prst="roundRect">
            <a:avLst/>
          </a:prstGeom>
          <a:noFill/>
          <a:ln w="9525" cap="flat" cmpd="sng" algn="ctr">
            <a:solidFill>
              <a:schemeClr val="accent2"/>
            </a:solidFill>
            <a:prstDash val="solid"/>
            <a:round/>
            <a:headEnd type="none" w="med" len="med"/>
            <a:tailEnd type="none" w="med" len="med"/>
          </a:ln>
          <a:effectLst>
            <a:glow rad="63500">
              <a:schemeClr val="accent2">
                <a:satMod val="175000"/>
                <a:alpha val="40000"/>
              </a:schemeClr>
            </a:glow>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36" name="Rectangle 35"/>
          <p:cNvSpPr/>
          <p:nvPr/>
        </p:nvSpPr>
        <p:spPr>
          <a:xfrm>
            <a:off x="4404708" y="5288340"/>
            <a:ext cx="2650821" cy="1569660"/>
          </a:xfrm>
          <a:prstGeom prst="rect">
            <a:avLst/>
          </a:prstGeom>
          <a:noFill/>
        </p:spPr>
        <p:txBody>
          <a:bodyPr wrap="square" lIns="91440" tIns="45720" rIns="91440" bIns="45720">
            <a:spAutoFit/>
          </a:bodyPr>
          <a:lstStyle/>
          <a:p>
            <a:pPr algn="ctr"/>
            <a:r>
              <a:rPr lang="en-US" sz="3200" b="1" dirty="0" smtClean="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Output</a:t>
            </a:r>
          </a:p>
          <a:p>
            <a:pPr algn="ctr"/>
            <a:r>
              <a:rPr lang="en-US" sz="3200" b="1" dirty="0" smtClean="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Dominant Emotion</a:t>
            </a:r>
          </a:p>
        </p:txBody>
      </p:sp>
    </p:spTree>
    <p:extLst>
      <p:ext uri="{BB962C8B-B14F-4D97-AF65-F5344CB8AC3E}">
        <p14:creationId xmlns:p14="http://schemas.microsoft.com/office/powerpoint/2010/main" val="4446398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7185" y="365125"/>
            <a:ext cx="10515600" cy="1325563"/>
          </a:xfrm>
        </p:spPr>
        <p:txBody>
          <a:bodyPr>
            <a:normAutofit/>
            <a:scene3d>
              <a:camera prst="orthographicFront"/>
              <a:lightRig rig="threePt" dir="t"/>
            </a:scene3d>
            <a:sp3d extrusionH="57150">
              <a:bevelT w="38100" h="38100" prst="slope"/>
            </a:sp3d>
          </a:bodyPr>
          <a:lstStyle/>
          <a:p>
            <a:r>
              <a:rPr lang="en-IN" sz="4000" dirty="0" smtClean="0">
                <a:gradFill>
                  <a:gsLst>
                    <a:gs pos="52000">
                      <a:srgbClr val="00B0F0"/>
                    </a:gs>
                    <a:gs pos="48000">
                      <a:srgbClr val="FFFF00"/>
                    </a:gs>
                    <a:gs pos="1000">
                      <a:srgbClr val="FF0000"/>
                    </a:gs>
                    <a:gs pos="70000">
                      <a:srgbClr val="92D050"/>
                    </a:gs>
                    <a:gs pos="100000">
                      <a:srgbClr val="00B050"/>
                    </a:gs>
                  </a:gsLst>
                  <a:lin ang="13500000" scaled="1"/>
                </a:gradFill>
                <a:effectLst>
                  <a:reflection blurRad="6350" stA="50000" endA="300" endPos="50000" dist="29997" dir="5400000" sy="-100000" algn="bl" rotWithShape="0"/>
                </a:effectLst>
                <a:latin typeface="Times New Roman" panose="02020603050405020304" pitchFamily="18" charset="0"/>
                <a:cs typeface="Times New Roman" panose="02020603050405020304" pitchFamily="18" charset="0"/>
              </a:rPr>
              <a:t>Code Explanation </a:t>
            </a:r>
            <a:endParaRPr lang="en-IN" sz="4000" dirty="0">
              <a:gradFill>
                <a:gsLst>
                  <a:gs pos="52000">
                    <a:srgbClr val="00B0F0"/>
                  </a:gs>
                  <a:gs pos="48000">
                    <a:srgbClr val="FFFF00"/>
                  </a:gs>
                  <a:gs pos="1000">
                    <a:srgbClr val="FF0000"/>
                  </a:gs>
                  <a:gs pos="70000">
                    <a:srgbClr val="92D050"/>
                  </a:gs>
                  <a:gs pos="100000">
                    <a:srgbClr val="00B050"/>
                  </a:gs>
                </a:gsLst>
                <a:lin ang="13500000" scaled="1"/>
              </a:gradFill>
              <a:effectLst>
                <a:reflection blurRad="6350" stA="50000" endA="300" endPos="50000" dist="29997" dir="5400000" sy="-100000" algn="bl" rotWithShape="0"/>
              </a:effectLst>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528037" y="3859121"/>
            <a:ext cx="11083640" cy="203181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0" name="Title 1"/>
          <p:cNvSpPr txBox="1">
            <a:spLocks/>
          </p:cNvSpPr>
          <p:nvPr/>
        </p:nvSpPr>
        <p:spPr>
          <a:xfrm>
            <a:off x="528037" y="787309"/>
            <a:ext cx="10713895" cy="3538537"/>
          </a:xfrm>
          <a:prstGeom prst="rect">
            <a:avLst/>
          </a:prstGeom>
        </p:spPr>
        <p:txBody>
          <a:bodyPr vert="horz" lIns="91440" tIns="45720" rIns="91440" bIns="45720" rtlCol="0" anchor="ctr">
            <a:normAutofit/>
            <a:scene3d>
              <a:camera prst="orthographicFront"/>
              <a:lightRig rig="threePt" dir="t"/>
            </a:scene3d>
            <a:sp3d extrusionH="57150">
              <a:bevelT w="38100" h="38100" prst="slope"/>
            </a:sp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70000"/>
              </a:lnSpc>
            </a:pPr>
            <a:r>
              <a:rPr lang="en-IN" sz="2800" dirty="0" smtClean="0">
                <a:gradFill>
                  <a:gsLst>
                    <a:gs pos="52000">
                      <a:srgbClr val="00B0F0"/>
                    </a:gs>
                    <a:gs pos="48000">
                      <a:srgbClr val="FFFF00"/>
                    </a:gs>
                    <a:gs pos="1000">
                      <a:srgbClr val="FF0000"/>
                    </a:gs>
                    <a:gs pos="70000">
                      <a:srgbClr val="92D050"/>
                    </a:gs>
                    <a:gs pos="100000">
                      <a:srgbClr val="00B050"/>
                    </a:gs>
                  </a:gsLst>
                  <a:lin ang="13500000" scaled="1"/>
                </a:gradFill>
                <a:effectLst>
                  <a:reflection blurRad="6350" stA="50000" endA="300" endPos="50000" dist="29997" dir="5400000" sy="-100000" algn="bl" rotWithShape="0"/>
                </a:effectLst>
                <a:latin typeface="Times New Roman" panose="02020603050405020304" pitchFamily="18" charset="0"/>
                <a:cs typeface="Times New Roman" panose="02020603050405020304" pitchFamily="18" charset="0"/>
              </a:rPr>
              <a:t>OPENCV -</a:t>
            </a:r>
            <a:r>
              <a:rPr lang="en-US"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rPr>
              <a:t>This application lets you detect landmarks of detected faces in an image. You can detect landmarks of all the faces found in an image and use them further in various applications like face swapping, face averaging etc.</a:t>
            </a:r>
            <a:endParaRPr lang="en-IN"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53422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8292" y="-244475"/>
            <a:ext cx="10515600" cy="1325563"/>
          </a:xfrm>
        </p:spPr>
        <p:txBody>
          <a:bodyPr>
            <a:normAutofit/>
            <a:scene3d>
              <a:camera prst="orthographicFront"/>
              <a:lightRig rig="threePt" dir="t"/>
            </a:scene3d>
            <a:sp3d extrusionH="57150">
              <a:bevelT w="38100" h="38100" prst="slope"/>
            </a:sp3d>
          </a:bodyPr>
          <a:lstStyle/>
          <a:p>
            <a:r>
              <a:rPr lang="en-IN" sz="4000" dirty="0" smtClean="0">
                <a:gradFill>
                  <a:gsLst>
                    <a:gs pos="52000">
                      <a:srgbClr val="00B0F0"/>
                    </a:gs>
                    <a:gs pos="48000">
                      <a:srgbClr val="FFFF00"/>
                    </a:gs>
                    <a:gs pos="1000">
                      <a:srgbClr val="FF0000"/>
                    </a:gs>
                    <a:gs pos="70000">
                      <a:srgbClr val="92D050"/>
                    </a:gs>
                    <a:gs pos="100000">
                      <a:srgbClr val="00B050"/>
                    </a:gs>
                  </a:gsLst>
                  <a:lin ang="13500000" scaled="1"/>
                </a:gradFill>
                <a:effectLst>
                  <a:reflection blurRad="6350" stA="50000" endA="300" endPos="50000" dist="29997" dir="5400000" sy="-100000" algn="bl" rotWithShape="0"/>
                </a:effectLst>
                <a:latin typeface="Times New Roman" panose="02020603050405020304" pitchFamily="18" charset="0"/>
                <a:cs typeface="Times New Roman" panose="02020603050405020304" pitchFamily="18" charset="0"/>
              </a:rPr>
              <a:t>Code Explanation </a:t>
            </a:r>
            <a:endParaRPr lang="en-IN" sz="4000" dirty="0">
              <a:gradFill>
                <a:gsLst>
                  <a:gs pos="52000">
                    <a:srgbClr val="00B0F0"/>
                  </a:gs>
                  <a:gs pos="48000">
                    <a:srgbClr val="FFFF00"/>
                  </a:gs>
                  <a:gs pos="1000">
                    <a:srgbClr val="FF0000"/>
                  </a:gs>
                  <a:gs pos="70000">
                    <a:srgbClr val="92D050"/>
                  </a:gs>
                  <a:gs pos="100000">
                    <a:srgbClr val="00B050"/>
                  </a:gs>
                </a:gsLst>
                <a:lin ang="13500000" scaled="1"/>
              </a:gradFill>
              <a:effectLst>
                <a:reflection blurRad="6350" stA="50000" endA="300" endPos="50000" dist="29997" dir="5400000" sy="-100000" algn="bl" rotWithShape="0"/>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742949" y="909638"/>
            <a:ext cx="10372725" cy="57388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2123065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8292" y="-244475"/>
            <a:ext cx="10515600" cy="1325563"/>
          </a:xfrm>
        </p:spPr>
        <p:txBody>
          <a:bodyPr>
            <a:normAutofit/>
            <a:scene3d>
              <a:camera prst="orthographicFront"/>
              <a:lightRig rig="threePt" dir="t"/>
            </a:scene3d>
            <a:sp3d extrusionH="57150">
              <a:bevelT w="38100" h="38100" prst="slope"/>
            </a:sp3d>
          </a:bodyPr>
          <a:lstStyle/>
          <a:p>
            <a:r>
              <a:rPr lang="en-IN" sz="4000" dirty="0" smtClean="0">
                <a:gradFill>
                  <a:gsLst>
                    <a:gs pos="52000">
                      <a:srgbClr val="00B0F0"/>
                    </a:gs>
                    <a:gs pos="48000">
                      <a:srgbClr val="FFFF00"/>
                    </a:gs>
                    <a:gs pos="1000">
                      <a:srgbClr val="FF0000"/>
                    </a:gs>
                    <a:gs pos="70000">
                      <a:srgbClr val="92D050"/>
                    </a:gs>
                    <a:gs pos="100000">
                      <a:srgbClr val="00B050"/>
                    </a:gs>
                  </a:gsLst>
                  <a:lin ang="13500000" scaled="1"/>
                </a:gradFill>
                <a:effectLst>
                  <a:reflection blurRad="6350" stA="50000" endA="300" endPos="50000" dist="29997" dir="5400000" sy="-100000" algn="bl" rotWithShape="0"/>
                </a:effectLst>
                <a:latin typeface="Times New Roman" panose="02020603050405020304" pitchFamily="18" charset="0"/>
                <a:cs typeface="Times New Roman" panose="02020603050405020304" pitchFamily="18" charset="0"/>
              </a:rPr>
              <a:t>Code Explanation </a:t>
            </a:r>
            <a:endParaRPr lang="en-IN" sz="4000" dirty="0">
              <a:gradFill>
                <a:gsLst>
                  <a:gs pos="52000">
                    <a:srgbClr val="00B0F0"/>
                  </a:gs>
                  <a:gs pos="48000">
                    <a:srgbClr val="FFFF00"/>
                  </a:gs>
                  <a:gs pos="1000">
                    <a:srgbClr val="FF0000"/>
                  </a:gs>
                  <a:gs pos="70000">
                    <a:srgbClr val="92D050"/>
                  </a:gs>
                  <a:gs pos="100000">
                    <a:srgbClr val="00B050"/>
                  </a:gs>
                </a:gsLst>
                <a:lin ang="13500000" scaled="1"/>
              </a:gradFill>
              <a:effectLst>
                <a:reflection blurRad="6350" stA="50000" endA="300" endPos="50000" dist="29997" dir="5400000" sy="-100000" algn="bl" rotWithShape="0"/>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249049" y="973221"/>
            <a:ext cx="11674852" cy="538780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8708804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430</Words>
  <Application>Microsoft Office PowerPoint</Application>
  <PresentationFormat>Widescreen</PresentationFormat>
  <Paragraphs>63</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Times New Roman</vt:lpstr>
      <vt:lpstr>Wingdings</vt:lpstr>
      <vt:lpstr>Office Theme</vt:lpstr>
      <vt:lpstr>FACE EMOTION</vt:lpstr>
      <vt:lpstr>MEET OUR TEAM </vt:lpstr>
      <vt:lpstr>CONTENT</vt:lpstr>
      <vt:lpstr>Introduction</vt:lpstr>
      <vt:lpstr>Example of 7 different Emotion</vt:lpstr>
      <vt:lpstr>Methodology</vt:lpstr>
      <vt:lpstr>Code Explanation </vt:lpstr>
      <vt:lpstr>Code Explanation </vt:lpstr>
      <vt:lpstr>Code Explanation </vt:lpstr>
      <vt:lpstr>Code Explanation </vt:lpstr>
      <vt:lpstr>Code Explanation </vt:lpstr>
      <vt:lpstr>Code Explanation </vt:lpstr>
      <vt:lpstr>Code Explanation </vt:lpstr>
      <vt:lpstr>Code Explanation </vt:lpstr>
      <vt:lpstr>Code Explanation </vt:lpstr>
      <vt:lpstr>Code Explanation </vt:lpstr>
      <vt:lpstr>Code Explanation </vt:lpstr>
      <vt:lpstr>Code Explanation </vt:lpstr>
      <vt:lpstr>Code Explanation </vt:lpstr>
      <vt:lpstr>Result </vt:lpstr>
      <vt:lpstr>Result </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EMOTION DETECTION</dc:title>
  <dc:creator>SACHITHANANTHAM P</dc:creator>
  <cp:lastModifiedBy>SACHITHANANTHAM P</cp:lastModifiedBy>
  <cp:revision>47</cp:revision>
  <dcterms:created xsi:type="dcterms:W3CDTF">2024-01-09T03:37:47Z</dcterms:created>
  <dcterms:modified xsi:type="dcterms:W3CDTF">2024-01-09T10:16:00Z</dcterms:modified>
</cp:coreProperties>
</file>