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2fe63dbe9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f2fe63dbe9_1_0:notes"/>
          <p:cNvSpPr/>
          <p:nvPr>
            <p:ph idx="2" type="sldImg"/>
          </p:nvPr>
        </p:nvSpPr>
        <p:spPr>
          <a:xfrm>
            <a:off x="686741" y="1143000"/>
            <a:ext cx="548451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fe63dbe9_1_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f2fe63dbe9_1_14:notes"/>
          <p:cNvSpPr/>
          <p:nvPr>
            <p:ph idx="2" type="sldImg"/>
          </p:nvPr>
        </p:nvSpPr>
        <p:spPr>
          <a:xfrm>
            <a:off x="686741" y="1143000"/>
            <a:ext cx="548451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fe63dbe9_1_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f2fe63dbe9_1_21:notes"/>
          <p:cNvSpPr/>
          <p:nvPr>
            <p:ph idx="2" type="sldImg"/>
          </p:nvPr>
        </p:nvSpPr>
        <p:spPr>
          <a:xfrm>
            <a:off x="686741" y="1143000"/>
            <a:ext cx="548451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fe63dbe9_1_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f2fe63dbe9_1_28:notes"/>
          <p:cNvSpPr/>
          <p:nvPr>
            <p:ph idx="2" type="sldImg"/>
          </p:nvPr>
        </p:nvSpPr>
        <p:spPr>
          <a:xfrm>
            <a:off x="686741" y="1143000"/>
            <a:ext cx="548451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M layout">
  <p:cSld name="P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4046" name="adj"/>
            </a:avLst>
          </a:prstGeom>
          <a:gradFill>
            <a:gsLst>
              <a:gs pos="0">
                <a:srgbClr val="D8D8D8"/>
              </a:gs>
              <a:gs pos="100000">
                <a:srgbClr val="DEE4F7">
                  <a:alpha val="9803"/>
                </a:srgbClr>
              </a:gs>
            </a:gsLst>
            <a:lin ang="4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1000" lIns="102000" spcFirstLastPara="1" rIns="102000" wrap="square" tIns="51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301095" y="4526280"/>
            <a:ext cx="842903" cy="6172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1000" lIns="102000" spcFirstLastPara="1" rIns="102000" wrap="square" tIns="51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UCSAS</a:t>
            </a:r>
            <a:endParaRPr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DDoXmizYmY_ZXe9vxMFbvlxuE_IFz5Cw?usp=sharing" TargetMode="External"/><Relationship Id="rId4" Type="http://schemas.openxmlformats.org/officeDocument/2006/relationships/hyperlink" Target="mailto:rithic40@gmail.com" TargetMode="External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ithic40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rithic40@gmail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276194" y="199752"/>
            <a:ext cx="8542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Are throw-ins important in soccer?</a:t>
            </a:r>
            <a:endParaRPr sz="3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300900" y="779950"/>
            <a:ext cx="85422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Rithic Kumar N</a:t>
            </a:r>
            <a:endParaRPr b="1" sz="1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7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B.Tech Computer Engineering</a:t>
            </a:r>
            <a:endParaRPr sz="17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Indian Institute of Information Technology, Design and Manufacturing,Kancheepuram</a:t>
            </a:r>
            <a:endParaRPr sz="17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materials</a:t>
            </a:r>
            <a:endParaRPr sz="170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76200" y="2113175"/>
            <a:ext cx="85422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Abbreviated abstract: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Throw-ins are the most common set-pieces in soccer. Given their frequent </a:t>
            </a:r>
            <a:r>
              <a:rPr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occurrence, </a:t>
            </a:r>
            <a:r>
              <a:rPr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 throw-ins play any role in contributing to how well a team performs? This poster tries to determine whether throw-in performance correlates with a team’s performance by taking xGD/90 as a proxy.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249661" y="4767162"/>
            <a:ext cx="2644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rithic40@gmail.com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47894" y="3552778"/>
            <a:ext cx="85422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Related publications:</a:t>
            </a:r>
            <a:r>
              <a:rPr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 </a:t>
            </a:r>
            <a:r>
              <a:rPr lang="en-GB" sz="1100">
                <a:solidFill>
                  <a:schemeClr val="dk1"/>
                </a:solidFill>
              </a:rPr>
              <a:t>Stone JA, Smith A, Barry A. The undervalued set piece: Analysis of soccer throw-ins during the English Premier League 2018–2019 season. </a:t>
            </a:r>
            <a:r>
              <a:rPr i="1" lang="en-GB" sz="1100">
                <a:solidFill>
                  <a:schemeClr val="dk1"/>
                </a:solidFill>
              </a:rPr>
              <a:t>International Journal of Sports Science &amp; Coaching</a:t>
            </a:r>
            <a:r>
              <a:rPr lang="en-GB" sz="1100">
                <a:solidFill>
                  <a:schemeClr val="dk1"/>
                </a:solidFill>
              </a:rPr>
              <a:t>. 2021;16(3):830-839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 </a:t>
            </a:r>
            <a:r>
              <a:rPr lang="en-GB" sz="1100">
                <a:solidFill>
                  <a:schemeClr val="dk1"/>
                </a:solidFill>
              </a:rPr>
              <a:t>McKinley E. Game of throw-ins. American soccer analysis,</a:t>
            </a:r>
            <a:r>
              <a:rPr lang="en-GB" sz="1100">
                <a:solidFill>
                  <a:schemeClr val="dk1"/>
                </a:solidFill>
              </a:rPr>
              <a:t> h</a:t>
            </a:r>
            <a:r>
              <a:rPr lang="en-GB" sz="1100">
                <a:solidFill>
                  <a:schemeClr val="dk1"/>
                </a:solidFill>
              </a:rPr>
              <a:t>ttps://www.americansocceranalysis.com/home/2018/11/27/game-of-throw-ins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44100"/>
            <a:ext cx="2705777" cy="4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6200" y="199750"/>
            <a:ext cx="4336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Question</a:t>
            </a:r>
            <a:r>
              <a:rPr lang="en-GB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33750" y="688225"/>
            <a:ext cx="40962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throw-in is awarded to the opponents of the player who last touched the ball when the ball completely passes over the touchline, on the ground or in the air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Throw-in are the most common set-piece events in soccer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•"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Average of ~44 throw-ins per match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However, throw-ins are not discussed as elaborately as other set-pieces like Corners or Free-kicks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Previous study by </a:t>
            </a: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McKinley</a:t>
            </a:r>
            <a:r>
              <a:rPr baseline="30000"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Stone et al</a:t>
            </a:r>
            <a:r>
              <a:rPr baseline="30000"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looked at throw-in types and possession retention in MLS(15-18) and PL (18/19 )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Does possession retention still correlate with team performance?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teams create chances from throw-ins ? Which teams retain the ball well after throw-ins ?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13742" y="4767162"/>
            <a:ext cx="2716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rithic40@gmail.com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772600" y="199750"/>
            <a:ext cx="4336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r>
              <a:rPr lang="en-GB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850450" y="718450"/>
            <a:ext cx="40962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-317500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Event data from English Premier League season 20/21 (provided by @prstrggr)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evaluating each throw-in, we look at each “</a:t>
            </a:r>
            <a:r>
              <a:rPr i="1"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possession”</a:t>
            </a:r>
            <a:r>
              <a:rPr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starting from throw-in 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i="1"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long does the team retain possession</a:t>
            </a:r>
            <a:endParaRPr i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i="1"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does the possession end</a:t>
            </a:r>
            <a:endParaRPr i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i="1"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Where does the </a:t>
            </a:r>
            <a:r>
              <a:rPr i="1"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possession</a:t>
            </a:r>
            <a:r>
              <a:rPr i="1"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end</a:t>
            </a:r>
            <a:endParaRPr i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737250" y="3253238"/>
            <a:ext cx="386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-"/>
            </a:pPr>
            <a:r>
              <a:rPr lang="en-GB" sz="1600">
                <a:latin typeface="Gill Sans"/>
                <a:ea typeface="Gill Sans"/>
                <a:cs typeface="Gill Sans"/>
                <a:sym typeface="Gill Sans"/>
              </a:rPr>
              <a:t>This study is limited only to PL 20/21. More data can lead to better conclusions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-"/>
            </a:pPr>
            <a:r>
              <a:rPr lang="en-GB" sz="1600">
                <a:latin typeface="Gill Sans"/>
                <a:ea typeface="Gill Sans"/>
                <a:cs typeface="Gill Sans"/>
                <a:sym typeface="Gill Sans"/>
              </a:rPr>
              <a:t>As we do not have player positions, we cannot take into account pressing of opposition in throw-in sequences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807200" y="2823288"/>
            <a:ext cx="4336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Limitations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4414775" y="199750"/>
            <a:ext cx="28200" cy="44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00894" y="114852"/>
            <a:ext cx="8542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Methods                                     Results (1)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75439" y="4767162"/>
            <a:ext cx="2193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rithic40@gmail.com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62050" y="589150"/>
            <a:ext cx="38343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define a “</a:t>
            </a:r>
            <a:r>
              <a:rPr i="1"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possession</a:t>
            </a: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” starting from a throw-in as a sequence of open-play on-ball events. A “</a:t>
            </a:r>
            <a:r>
              <a:rPr i="1"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possession”</a:t>
            </a: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can end when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AutoNum type="arabicPeriod"/>
            </a:pP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Opposition are able to establish possession of the ball (Must perform </a:t>
            </a: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 least</a:t>
            </a: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 </a:t>
            </a: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successful actions consecutively)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AutoNum type="arabicPeriod"/>
            </a:pP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Any disturbance in play occurs (Shots , Corners , Fouls, Throw-in, Claims, GK pickup etc)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each possession, we calculate 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-"/>
            </a:pP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duration and 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-"/>
            </a:pPr>
            <a:r>
              <a:rPr lang="en-GB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Change in probability of scoring between end and start location of the possession as a proxy for evaluating ball progression from throw-in possessions</a:t>
            </a:r>
            <a:r>
              <a:rPr lang="en-GB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994925" y="3935875"/>
            <a:ext cx="118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Offensive performance of Throw-ins</a:t>
            </a:r>
            <a:endParaRPr/>
          </a:p>
        </p:txBody>
      </p:sp>
      <p:pic>
        <p:nvPicPr>
          <p:cNvPr id="83" name="Google Shape;83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300" y="687513"/>
            <a:ext cx="2246051" cy="319438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142450" y="3935875"/>
            <a:ext cx="118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Defensive</a:t>
            </a:r>
            <a:r>
              <a:rPr lang="en-GB"/>
              <a:t> performance of Throw-ins</a:t>
            </a:r>
            <a:endParaRPr/>
          </a:p>
        </p:txBody>
      </p:sp>
      <p:pic>
        <p:nvPicPr>
          <p:cNvPr id="85" name="Google Shape;85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5750" y="687525"/>
            <a:ext cx="2065849" cy="319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4131775" y="155650"/>
            <a:ext cx="35400" cy="45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40825" y="53600"/>
            <a:ext cx="3508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000" lIns="102000" spcFirstLastPara="1" rIns="102000" wrap="square" tIns="5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Results (II) and Conclusions</a:t>
            </a:r>
            <a:endParaRPr b="1"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2" name="Google Shape;9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899" y="3595990"/>
            <a:ext cx="2355051" cy="145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899" y="2072700"/>
            <a:ext cx="2355051" cy="14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334300" y="2295700"/>
            <a:ext cx="750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Gill Sans"/>
                <a:ea typeface="Gill Sans"/>
                <a:cs typeface="Gill Sans"/>
                <a:sym typeface="Gill Sans"/>
              </a:rPr>
              <a:t>Use xGD/90 as a marker for team performance 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579825" y="94600"/>
            <a:ext cx="5419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Gill Sans"/>
                <a:ea typeface="Gill Sans"/>
                <a:cs typeface="Gill Sans"/>
                <a:sym typeface="Gill Sans"/>
              </a:rPr>
              <a:t>KEY TAKEAWAYS: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latin typeface="Gill Sans"/>
                <a:ea typeface="Gill Sans"/>
                <a:cs typeface="Gill Sans"/>
                <a:sym typeface="Gill Sans"/>
              </a:rPr>
              <a:t>Attacking throw-ins:</a:t>
            </a:r>
            <a:endParaRPr sz="1300" u="sng">
              <a:latin typeface="Gill Sans"/>
              <a:ea typeface="Gill Sans"/>
              <a:cs typeface="Gill Sans"/>
              <a:sym typeface="Gill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Font typeface="Gill Sans"/>
              <a:buChar char="-"/>
            </a:pPr>
            <a:r>
              <a:rPr lang="en-GB" sz="1300">
                <a:solidFill>
                  <a:srgbClr val="6AA84F"/>
                </a:solidFill>
                <a:latin typeface="Gill Sans"/>
                <a:ea typeface="Gill Sans"/>
                <a:cs typeface="Gill Sans"/>
                <a:sym typeface="Gill Sans"/>
              </a:rPr>
              <a:t>Possession Retention duration→ strong +ve correlation with team performance</a:t>
            </a:r>
            <a:endParaRPr sz="1300">
              <a:solidFill>
                <a:srgbClr val="6AA84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300"/>
              <a:buFont typeface="Gill Sans"/>
              <a:buChar char="-"/>
            </a:pPr>
            <a:r>
              <a:rPr lang="en-GB" sz="1300">
                <a:solidFill>
                  <a:srgbClr val="6FA8DC"/>
                </a:solidFill>
                <a:latin typeface="Gill Sans"/>
                <a:ea typeface="Gill Sans"/>
                <a:cs typeface="Gill Sans"/>
                <a:sym typeface="Gill Sans"/>
              </a:rPr>
              <a:t>Ball Progression → No significant correlation with team performance</a:t>
            </a:r>
            <a:endParaRPr sz="1300">
              <a:solidFill>
                <a:srgbClr val="6FA8D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latin typeface="Gill Sans"/>
                <a:ea typeface="Gill Sans"/>
                <a:cs typeface="Gill Sans"/>
                <a:sym typeface="Gill Sans"/>
              </a:rPr>
              <a:t>Defending throw-ins:</a:t>
            </a:r>
            <a:endParaRPr sz="1300" u="sng">
              <a:latin typeface="Gill Sans"/>
              <a:ea typeface="Gill Sans"/>
              <a:cs typeface="Gill Sans"/>
              <a:sym typeface="Gill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Gill Sans"/>
              <a:buChar char="-"/>
            </a:pPr>
            <a:r>
              <a:rPr lang="en-GB" sz="13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Possession Regain duration→ -ve correlation with team performance</a:t>
            </a:r>
            <a:endParaRPr sz="13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Gill Sans"/>
              <a:buChar char="-"/>
            </a:pPr>
            <a:r>
              <a:rPr lang="en-GB" sz="13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Ball progression → -ve correlation with team performance </a:t>
            </a:r>
            <a:endParaRPr sz="13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40825" y="299150"/>
            <a:ext cx="299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Gill Sans"/>
                <a:ea typeface="Gill Sans"/>
                <a:cs typeface="Gill Sans"/>
                <a:sym typeface="Gill Sans"/>
              </a:rPr>
              <a:t>Throw-in Offensive performance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05200" y="2668025"/>
            <a:ext cx="29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Gill Sans"/>
                <a:ea typeface="Gill Sans"/>
                <a:cs typeface="Gill Sans"/>
                <a:sym typeface="Gill Sans"/>
              </a:rPr>
              <a:t>Throw-in Defensive performance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3423050" y="433700"/>
            <a:ext cx="28200" cy="46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150" y="2065375"/>
            <a:ext cx="2355051" cy="14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150" y="3617600"/>
            <a:ext cx="2355051" cy="149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7"/>
          <p:cNvGrpSpPr/>
          <p:nvPr/>
        </p:nvGrpSpPr>
        <p:grpSpPr>
          <a:xfrm>
            <a:off x="205188" y="2983849"/>
            <a:ext cx="3180512" cy="2088903"/>
            <a:chOff x="205188" y="2983849"/>
            <a:chExt cx="3180512" cy="2088903"/>
          </a:xfrm>
        </p:grpSpPr>
        <p:grpSp>
          <p:nvGrpSpPr>
            <p:cNvPr id="102" name="Google Shape;102;p17"/>
            <p:cNvGrpSpPr/>
            <p:nvPr/>
          </p:nvGrpSpPr>
          <p:grpSpPr>
            <a:xfrm>
              <a:off x="205188" y="2983849"/>
              <a:ext cx="3180512" cy="2088903"/>
              <a:chOff x="205188" y="2983849"/>
              <a:chExt cx="3180512" cy="2088903"/>
            </a:xfrm>
          </p:grpSpPr>
          <p:pic>
            <p:nvPicPr>
              <p:cNvPr id="103" name="Google Shape;103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05188" y="2983849"/>
                <a:ext cx="3155100" cy="20889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" name="Google Shape;104;p17"/>
              <p:cNvSpPr txBox="1"/>
              <p:nvPr/>
            </p:nvSpPr>
            <p:spPr>
              <a:xfrm>
                <a:off x="2685200" y="4598725"/>
                <a:ext cx="70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600"/>
                  <a:t>Regain ball quickly</a:t>
                </a:r>
                <a:endParaRPr b="1" sz="600"/>
              </a:p>
            </p:txBody>
          </p:sp>
        </p:grpSp>
        <p:sp>
          <p:nvSpPr>
            <p:cNvPr id="105" name="Google Shape;105;p17"/>
            <p:cNvSpPr txBox="1"/>
            <p:nvPr/>
          </p:nvSpPr>
          <p:spPr>
            <a:xfrm>
              <a:off x="439375" y="3155900"/>
              <a:ext cx="65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/>
                <a:t>Stop ball progression well</a:t>
              </a:r>
              <a:endParaRPr b="1" sz="600"/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205200" y="600896"/>
            <a:ext cx="3155100" cy="2097883"/>
            <a:chOff x="205200" y="600896"/>
            <a:chExt cx="3155100" cy="2097883"/>
          </a:xfrm>
        </p:grpSpPr>
        <p:grpSp>
          <p:nvGrpSpPr>
            <p:cNvPr id="107" name="Google Shape;107;p17"/>
            <p:cNvGrpSpPr/>
            <p:nvPr/>
          </p:nvGrpSpPr>
          <p:grpSpPr>
            <a:xfrm>
              <a:off x="205200" y="600896"/>
              <a:ext cx="3155100" cy="2097883"/>
              <a:chOff x="205200" y="600896"/>
              <a:chExt cx="3155100" cy="2097883"/>
            </a:xfrm>
          </p:grpSpPr>
          <p:pic>
            <p:nvPicPr>
              <p:cNvPr id="108" name="Google Shape;108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05200" y="600896"/>
                <a:ext cx="3155100" cy="20978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" name="Google Shape;109;p17"/>
              <p:cNvSpPr txBox="1"/>
              <p:nvPr/>
            </p:nvSpPr>
            <p:spPr>
              <a:xfrm>
                <a:off x="2653100" y="2218300"/>
                <a:ext cx="587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600"/>
                  <a:t>Retain ball longer</a:t>
                </a:r>
                <a:endParaRPr b="1" sz="600"/>
              </a:p>
            </p:txBody>
          </p:sp>
        </p:grpSp>
        <p:sp>
          <p:nvSpPr>
            <p:cNvPr id="110" name="Google Shape;110;p17"/>
            <p:cNvSpPr txBox="1"/>
            <p:nvPr/>
          </p:nvSpPr>
          <p:spPr>
            <a:xfrm>
              <a:off x="411075" y="782100"/>
              <a:ext cx="58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/>
                <a:t>Progress ball well</a:t>
              </a:r>
              <a:endParaRPr b="1" sz="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