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3849" r:id="rId6"/>
    <p:sldId id="3844" r:id="rId7"/>
    <p:sldId id="3846" r:id="rId8"/>
    <p:sldId id="261" r:id="rId9"/>
    <p:sldId id="3850" r:id="rId10"/>
    <p:sldId id="3851" r:id="rId11"/>
    <p:sldId id="265" r:id="rId12"/>
    <p:sldId id="263" r:id="rId13"/>
    <p:sldId id="3852" r:id="rId14"/>
    <p:sldId id="3854" r:id="rId15"/>
    <p:sldId id="3855" r:id="rId16"/>
    <p:sldId id="268" r:id="rId17"/>
    <p:sldId id="3848" r:id="rId18"/>
    <p:sldId id="267" r:id="rId19"/>
    <p:sldId id="384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C5B8"/>
    <a:srgbClr val="FF9413"/>
    <a:srgbClr val="4D90EF"/>
    <a:srgbClr val="EA0000"/>
    <a:srgbClr val="FFE2C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823225-76EF-4653-9CE3-08184B02E953}" v="65" dt="2025-03-28T02:33:26.392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49" autoAdjust="0"/>
    <p:restoredTop sz="94733" autoAdjust="0"/>
  </p:normalViewPr>
  <p:slideViewPr>
    <p:cSldViewPr snapToGrid="0">
      <p:cViewPr varScale="1">
        <p:scale>
          <a:sx n="113" d="100"/>
          <a:sy n="113" d="100"/>
        </p:scale>
        <p:origin x="432" y="480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wani Borad" userId="2534a6d23cd24a7c" providerId="LiveId" clId="{C2823225-76EF-4653-9CE3-08184B02E953}"/>
    <pc:docChg chg="undo redo custSel addSld delSld modSld">
      <pc:chgData name="Dhwani Borad" userId="2534a6d23cd24a7c" providerId="LiveId" clId="{C2823225-76EF-4653-9CE3-08184B02E953}" dt="2025-03-28T04:36:16.477" v="4662" actId="20577"/>
      <pc:docMkLst>
        <pc:docMk/>
      </pc:docMkLst>
      <pc:sldChg chg="modSp mod">
        <pc:chgData name="Dhwani Borad" userId="2534a6d23cd24a7c" providerId="LiveId" clId="{C2823225-76EF-4653-9CE3-08184B02E953}" dt="2025-03-26T22:04:00.542" v="3" actId="20577"/>
        <pc:sldMkLst>
          <pc:docMk/>
          <pc:sldMk cId="3666674671" sldId="261"/>
        </pc:sldMkLst>
        <pc:spChg chg="mod">
          <ac:chgData name="Dhwani Borad" userId="2534a6d23cd24a7c" providerId="LiveId" clId="{C2823225-76EF-4653-9CE3-08184B02E953}" dt="2025-03-26T22:04:00.542" v="3" actId="20577"/>
          <ac:spMkLst>
            <pc:docMk/>
            <pc:sldMk cId="3666674671" sldId="261"/>
            <ac:spMk id="3" creationId="{A6A33159-D030-2F82-A142-F75940728319}"/>
          </ac:spMkLst>
        </pc:spChg>
      </pc:sldChg>
      <pc:sldChg chg="addSp modSp mod modClrScheme chgLayout">
        <pc:chgData name="Dhwani Borad" userId="2534a6d23cd24a7c" providerId="LiveId" clId="{C2823225-76EF-4653-9CE3-08184B02E953}" dt="2025-03-27T17:11:10.287" v="2280" actId="14100"/>
        <pc:sldMkLst>
          <pc:docMk/>
          <pc:sldMk cId="2737241225" sldId="263"/>
        </pc:sldMkLst>
        <pc:spChg chg="mod">
          <ac:chgData name="Dhwani Borad" userId="2534a6d23cd24a7c" providerId="LiveId" clId="{C2823225-76EF-4653-9CE3-08184B02E953}" dt="2025-03-27T16:51:09.236" v="1285" actId="26606"/>
          <ac:spMkLst>
            <pc:docMk/>
            <pc:sldMk cId="2737241225" sldId="263"/>
            <ac:spMk id="2" creationId="{338A15DE-D135-0710-9984-A0A55E960CB0}"/>
          </ac:spMkLst>
        </pc:spChg>
        <pc:spChg chg="mod ord">
          <ac:chgData name="Dhwani Borad" userId="2534a6d23cd24a7c" providerId="LiveId" clId="{C2823225-76EF-4653-9CE3-08184B02E953}" dt="2025-03-27T17:10:49.678" v="2279" actId="14100"/>
          <ac:spMkLst>
            <pc:docMk/>
            <pc:sldMk cId="2737241225" sldId="263"/>
            <ac:spMk id="3" creationId="{ECC8AA23-D8D0-93BE-5C5F-103A750B0D2F}"/>
          </ac:spMkLst>
        </pc:spChg>
        <pc:spChg chg="add mod">
          <ac:chgData name="Dhwani Borad" userId="2534a6d23cd24a7c" providerId="LiveId" clId="{C2823225-76EF-4653-9CE3-08184B02E953}" dt="2025-03-27T16:57:33.925" v="1371" actId="1076"/>
          <ac:spMkLst>
            <pc:docMk/>
            <pc:sldMk cId="2737241225" sldId="263"/>
            <ac:spMk id="4" creationId="{FD18B5F3-5757-9BEA-C017-22ABDD4A8880}"/>
          </ac:spMkLst>
        </pc:spChg>
        <pc:picChg chg="mod modCrop">
          <ac:chgData name="Dhwani Borad" userId="2534a6d23cd24a7c" providerId="LiveId" clId="{C2823225-76EF-4653-9CE3-08184B02E953}" dt="2025-03-27T17:11:10.287" v="2280" actId="14100"/>
          <ac:picMkLst>
            <pc:docMk/>
            <pc:sldMk cId="2737241225" sldId="263"/>
            <ac:picMk id="11" creationId="{1505EF47-21F0-359C-67AF-1DE6EA73D605}"/>
          </ac:picMkLst>
        </pc:picChg>
      </pc:sldChg>
      <pc:sldChg chg="addSp delSp modSp mod">
        <pc:chgData name="Dhwani Borad" userId="2534a6d23cd24a7c" providerId="LiveId" clId="{C2823225-76EF-4653-9CE3-08184B02E953}" dt="2025-03-28T01:20:09.836" v="4354" actId="20577"/>
        <pc:sldMkLst>
          <pc:docMk/>
          <pc:sldMk cId="729609147" sldId="265"/>
        </pc:sldMkLst>
        <pc:spChg chg="mod">
          <ac:chgData name="Dhwani Borad" userId="2534a6d23cd24a7c" providerId="LiveId" clId="{C2823225-76EF-4653-9CE3-08184B02E953}" dt="2025-03-27T04:55:41.759" v="603" actId="20577"/>
          <ac:spMkLst>
            <pc:docMk/>
            <pc:sldMk cId="729609147" sldId="265"/>
            <ac:spMk id="2" creationId="{314C27C8-165C-5513-DB4B-9D840097C545}"/>
          </ac:spMkLst>
        </pc:spChg>
        <pc:spChg chg="del mod">
          <ac:chgData name="Dhwani Borad" userId="2534a6d23cd24a7c" providerId="LiveId" clId="{C2823225-76EF-4653-9CE3-08184B02E953}" dt="2025-03-27T04:54:38.100" v="589" actId="931"/>
          <ac:spMkLst>
            <pc:docMk/>
            <pc:sldMk cId="729609147" sldId="265"/>
            <ac:spMk id="3" creationId="{FACE640F-7F5A-BDB7-205D-765FA80B6796}"/>
          </ac:spMkLst>
        </pc:spChg>
        <pc:spChg chg="mod">
          <ac:chgData name="Dhwani Borad" userId="2534a6d23cd24a7c" providerId="LiveId" clId="{C2823225-76EF-4653-9CE3-08184B02E953}" dt="2025-03-27T04:59:38.891" v="889" actId="1076"/>
          <ac:spMkLst>
            <pc:docMk/>
            <pc:sldMk cId="729609147" sldId="265"/>
            <ac:spMk id="4" creationId="{83302BFD-960F-CBB3-E984-CDC12813A10C}"/>
          </ac:spMkLst>
        </pc:spChg>
        <pc:spChg chg="add mod">
          <ac:chgData name="Dhwani Borad" userId="2534a6d23cd24a7c" providerId="LiveId" clId="{C2823225-76EF-4653-9CE3-08184B02E953}" dt="2025-03-28T01:20:09.836" v="4354" actId="20577"/>
          <ac:spMkLst>
            <pc:docMk/>
            <pc:sldMk cId="729609147" sldId="265"/>
            <ac:spMk id="8" creationId="{0360B565-23ED-CF93-4ED2-3FA5A500AB1C}"/>
          </ac:spMkLst>
        </pc:spChg>
        <pc:picChg chg="add mod">
          <ac:chgData name="Dhwani Borad" userId="2534a6d23cd24a7c" providerId="LiveId" clId="{C2823225-76EF-4653-9CE3-08184B02E953}" dt="2025-03-27T04:55:33.338" v="599" actId="14100"/>
          <ac:picMkLst>
            <pc:docMk/>
            <pc:sldMk cId="729609147" sldId="265"/>
            <ac:picMk id="6" creationId="{8E84A9E8-6989-CE18-186E-32E308B148E0}"/>
          </ac:picMkLst>
        </pc:picChg>
      </pc:sldChg>
      <pc:sldChg chg="addSp delSp modSp mod">
        <pc:chgData name="Dhwani Borad" userId="2534a6d23cd24a7c" providerId="LiveId" clId="{C2823225-76EF-4653-9CE3-08184B02E953}" dt="2025-03-27T19:04:05.749" v="3709" actId="14734"/>
        <pc:sldMkLst>
          <pc:docMk/>
          <pc:sldMk cId="3604630649" sldId="267"/>
        </pc:sldMkLst>
        <pc:spChg chg="mod">
          <ac:chgData name="Dhwani Borad" userId="2534a6d23cd24a7c" providerId="LiveId" clId="{C2823225-76EF-4653-9CE3-08184B02E953}" dt="2025-03-27T18:53:30.815" v="3571" actId="21"/>
          <ac:spMkLst>
            <pc:docMk/>
            <pc:sldMk cId="3604630649" sldId="267"/>
            <ac:spMk id="2" creationId="{D1FC59F6-9B22-C211-4B4C-A2FD4B914C46}"/>
          </ac:spMkLst>
        </pc:spChg>
        <pc:spChg chg="add del mod">
          <ac:chgData name="Dhwani Borad" userId="2534a6d23cd24a7c" providerId="LiveId" clId="{C2823225-76EF-4653-9CE3-08184B02E953}" dt="2025-03-27T18:53:04.133" v="3566" actId="478"/>
          <ac:spMkLst>
            <pc:docMk/>
            <pc:sldMk cId="3604630649" sldId="267"/>
            <ac:spMk id="5" creationId="{50818E52-CFE5-BA80-C784-8C6D6C7E0DD4}"/>
          </ac:spMkLst>
        </pc:spChg>
        <pc:spChg chg="add">
          <ac:chgData name="Dhwani Borad" userId="2534a6d23cd24a7c" providerId="LiveId" clId="{C2823225-76EF-4653-9CE3-08184B02E953}" dt="2025-03-27T18:52:27.809" v="3558"/>
          <ac:spMkLst>
            <pc:docMk/>
            <pc:sldMk cId="3604630649" sldId="267"/>
            <ac:spMk id="6" creationId="{EADDD682-37C5-E41A-79F1-0B4DF3095217}"/>
          </ac:spMkLst>
        </pc:spChg>
        <pc:spChg chg="add del mod">
          <ac:chgData name="Dhwani Borad" userId="2534a6d23cd24a7c" providerId="LiveId" clId="{C2823225-76EF-4653-9CE3-08184B02E953}" dt="2025-03-27T18:53:02.037" v="3565"/>
          <ac:spMkLst>
            <pc:docMk/>
            <pc:sldMk cId="3604630649" sldId="267"/>
            <ac:spMk id="7" creationId="{97969DA3-4E72-5636-3D5A-73480E198A25}"/>
          </ac:spMkLst>
        </pc:spChg>
        <pc:spChg chg="add mod">
          <ac:chgData name="Dhwani Borad" userId="2534a6d23cd24a7c" providerId="LiveId" clId="{C2823225-76EF-4653-9CE3-08184B02E953}" dt="2025-03-27T18:53:21.016" v="3569"/>
          <ac:spMkLst>
            <pc:docMk/>
            <pc:sldMk cId="3604630649" sldId="267"/>
            <ac:spMk id="8" creationId="{F9BB4820-FE83-452A-B8EB-610E27FDD507}"/>
          </ac:spMkLst>
        </pc:spChg>
        <pc:spChg chg="add del mod">
          <ac:chgData name="Dhwani Borad" userId="2534a6d23cd24a7c" providerId="LiveId" clId="{C2823225-76EF-4653-9CE3-08184B02E953}" dt="2025-03-27T18:57:13.703" v="3618" actId="47"/>
          <ac:spMkLst>
            <pc:docMk/>
            <pc:sldMk cId="3604630649" sldId="267"/>
            <ac:spMk id="10" creationId="{6659B7C0-A953-6795-179D-79F652679178}"/>
          </ac:spMkLst>
        </pc:spChg>
        <pc:spChg chg="add del mod">
          <ac:chgData name="Dhwani Borad" userId="2534a6d23cd24a7c" providerId="LiveId" clId="{C2823225-76EF-4653-9CE3-08184B02E953}" dt="2025-03-27T18:57:18.243" v="3638"/>
          <ac:spMkLst>
            <pc:docMk/>
            <pc:sldMk cId="3604630649" sldId="267"/>
            <ac:spMk id="11" creationId="{59E1C0C8-7D14-134A-4247-97D43EE36FD7}"/>
          </ac:spMkLst>
        </pc:spChg>
        <pc:spChg chg="add del mod">
          <ac:chgData name="Dhwani Borad" userId="2534a6d23cd24a7c" providerId="LiveId" clId="{C2823225-76EF-4653-9CE3-08184B02E953}" dt="2025-03-27T18:57:37.047" v="3641"/>
          <ac:spMkLst>
            <pc:docMk/>
            <pc:sldMk cId="3604630649" sldId="267"/>
            <ac:spMk id="12" creationId="{668AD796-02B9-1C68-B932-FED132873E10}"/>
          </ac:spMkLst>
        </pc:spChg>
        <pc:graphicFrameChg chg="del mod modGraphic">
          <ac:chgData name="Dhwani Borad" userId="2534a6d23cd24a7c" providerId="LiveId" clId="{C2823225-76EF-4653-9CE3-08184B02E953}" dt="2025-03-27T18:51:43.430" v="3557" actId="478"/>
          <ac:graphicFrameMkLst>
            <pc:docMk/>
            <pc:sldMk cId="3604630649" sldId="267"/>
            <ac:graphicFrameMk id="4" creationId="{0519CAC4-33D8-0B1E-88FF-086E69894AFB}"/>
          </ac:graphicFrameMkLst>
        </pc:graphicFrameChg>
        <pc:graphicFrameChg chg="add mod modGraphic">
          <ac:chgData name="Dhwani Borad" userId="2534a6d23cd24a7c" providerId="LiveId" clId="{C2823225-76EF-4653-9CE3-08184B02E953}" dt="2025-03-27T19:04:05.749" v="3709" actId="14734"/>
          <ac:graphicFrameMkLst>
            <pc:docMk/>
            <pc:sldMk cId="3604630649" sldId="267"/>
            <ac:graphicFrameMk id="13" creationId="{BC1E5131-7B83-F360-63C8-8504319886E7}"/>
          </ac:graphicFrameMkLst>
        </pc:graphicFrameChg>
      </pc:sldChg>
      <pc:sldChg chg="addSp modSp mod">
        <pc:chgData name="Dhwani Borad" userId="2534a6d23cd24a7c" providerId="LiveId" clId="{C2823225-76EF-4653-9CE3-08184B02E953}" dt="2025-03-28T01:26:43.250" v="4458" actId="1076"/>
        <pc:sldMkLst>
          <pc:docMk/>
          <pc:sldMk cId="4259977132" sldId="268"/>
        </pc:sldMkLst>
        <pc:spChg chg="mod">
          <ac:chgData name="Dhwani Borad" userId="2534a6d23cd24a7c" providerId="LiveId" clId="{C2823225-76EF-4653-9CE3-08184B02E953}" dt="2025-03-27T18:13:37" v="2373" actId="20577"/>
          <ac:spMkLst>
            <pc:docMk/>
            <pc:sldMk cId="4259977132" sldId="268"/>
            <ac:spMk id="2" creationId="{B7545968-70F7-0180-6448-3547E442EF4A}"/>
          </ac:spMkLst>
        </pc:spChg>
        <pc:spChg chg="add mod">
          <ac:chgData name="Dhwani Borad" userId="2534a6d23cd24a7c" providerId="LiveId" clId="{C2823225-76EF-4653-9CE3-08184B02E953}" dt="2025-03-27T18:19:35.042" v="2731" actId="1076"/>
          <ac:spMkLst>
            <pc:docMk/>
            <pc:sldMk cId="4259977132" sldId="268"/>
            <ac:spMk id="5" creationId="{FB246926-9BCB-171C-3AC7-F0857C16DE04}"/>
          </ac:spMkLst>
        </pc:spChg>
        <pc:spChg chg="mod">
          <ac:chgData name="Dhwani Borad" userId="2534a6d23cd24a7c" providerId="LiveId" clId="{C2823225-76EF-4653-9CE3-08184B02E953}" dt="2025-03-28T01:26:43.250" v="4458" actId="1076"/>
          <ac:spMkLst>
            <pc:docMk/>
            <pc:sldMk cId="4259977132" sldId="268"/>
            <ac:spMk id="8" creationId="{215CE58D-2739-522B-7C3A-6A7C985360C0}"/>
          </ac:spMkLst>
        </pc:spChg>
        <pc:graphicFrameChg chg="mod modGraphic">
          <ac:chgData name="Dhwani Borad" userId="2534a6d23cd24a7c" providerId="LiveId" clId="{C2823225-76EF-4653-9CE3-08184B02E953}" dt="2025-03-28T01:26:12.482" v="4457" actId="2165"/>
          <ac:graphicFrameMkLst>
            <pc:docMk/>
            <pc:sldMk cId="4259977132" sldId="268"/>
            <ac:graphicFrameMk id="3" creationId="{F01CF5D3-D3B1-1944-CFDF-D8EE11DE42AA}"/>
          </ac:graphicFrameMkLst>
        </pc:graphicFrameChg>
      </pc:sldChg>
      <pc:sldChg chg="modSp mod">
        <pc:chgData name="Dhwani Borad" userId="2534a6d23cd24a7c" providerId="LiveId" clId="{C2823225-76EF-4653-9CE3-08184B02E953}" dt="2025-03-28T01:03:03.427" v="4353" actId="948"/>
        <pc:sldMkLst>
          <pc:docMk/>
          <pc:sldMk cId="3293924303" sldId="3846"/>
        </pc:sldMkLst>
        <pc:spChg chg="mod">
          <ac:chgData name="Dhwani Borad" userId="2534a6d23cd24a7c" providerId="LiveId" clId="{C2823225-76EF-4653-9CE3-08184B02E953}" dt="2025-03-28T01:03:03.427" v="4353" actId="948"/>
          <ac:spMkLst>
            <pc:docMk/>
            <pc:sldMk cId="3293924303" sldId="3846"/>
            <ac:spMk id="6" creationId="{49D6298C-0321-DAD1-7671-11AE786E2C74}"/>
          </ac:spMkLst>
        </pc:spChg>
        <pc:graphicFrameChg chg="mod modGraphic">
          <ac:chgData name="Dhwani Borad" userId="2534a6d23cd24a7c" providerId="LiveId" clId="{C2823225-76EF-4653-9CE3-08184B02E953}" dt="2025-03-27T17:56:46.422" v="2325" actId="242"/>
          <ac:graphicFrameMkLst>
            <pc:docMk/>
            <pc:sldMk cId="3293924303" sldId="3846"/>
            <ac:graphicFrameMk id="2" creationId="{79D8E7E2-467D-D689-6A40-FF39EE4294A3}"/>
          </ac:graphicFrameMkLst>
        </pc:graphicFrameChg>
      </pc:sldChg>
      <pc:sldChg chg="addSp modSp mod">
        <pc:chgData name="Dhwani Borad" userId="2534a6d23cd24a7c" providerId="LiveId" clId="{C2823225-76EF-4653-9CE3-08184B02E953}" dt="2025-03-28T04:36:16.477" v="4662" actId="20577"/>
        <pc:sldMkLst>
          <pc:docMk/>
          <pc:sldMk cId="1562484837" sldId="3847"/>
        </pc:sldMkLst>
        <pc:spChg chg="mod">
          <ac:chgData name="Dhwani Borad" userId="2534a6d23cd24a7c" providerId="LiveId" clId="{C2823225-76EF-4653-9CE3-08184B02E953}" dt="2025-03-28T04:36:16.477" v="4662" actId="20577"/>
          <ac:spMkLst>
            <pc:docMk/>
            <pc:sldMk cId="1562484837" sldId="3847"/>
            <ac:spMk id="3" creationId="{1BE98EFF-197D-3136-70B9-7BBD30A48931}"/>
          </ac:spMkLst>
        </pc:spChg>
        <pc:spChg chg="add mod">
          <ac:chgData name="Dhwani Borad" userId="2534a6d23cd24a7c" providerId="LiveId" clId="{C2823225-76EF-4653-9CE3-08184B02E953}" dt="2025-03-28T00:54:04.385" v="4113" actId="1076"/>
          <ac:spMkLst>
            <pc:docMk/>
            <pc:sldMk cId="1562484837" sldId="3847"/>
            <ac:spMk id="5" creationId="{8A885F4A-ECAF-9E20-B46F-A71E2ECDC588}"/>
          </ac:spMkLst>
        </pc:spChg>
        <pc:spChg chg="add mod">
          <ac:chgData name="Dhwani Borad" userId="2534a6d23cd24a7c" providerId="LiveId" clId="{C2823225-76EF-4653-9CE3-08184B02E953}" dt="2025-03-28T00:54:04.003" v="4112" actId="1076"/>
          <ac:spMkLst>
            <pc:docMk/>
            <pc:sldMk cId="1562484837" sldId="3847"/>
            <ac:spMk id="7" creationId="{67657886-4498-5BEC-2EB0-FDD02CCA529E}"/>
          </ac:spMkLst>
        </pc:spChg>
      </pc:sldChg>
      <pc:sldChg chg="addSp delSp modSp mod">
        <pc:chgData name="Dhwani Borad" userId="2534a6d23cd24a7c" providerId="LiveId" clId="{C2823225-76EF-4653-9CE3-08184B02E953}" dt="2025-03-28T00:59:29.154" v="4269" actId="478"/>
        <pc:sldMkLst>
          <pc:docMk/>
          <pc:sldMk cId="414613742" sldId="3848"/>
        </pc:sldMkLst>
        <pc:spChg chg="mod">
          <ac:chgData name="Dhwani Borad" userId="2534a6d23cd24a7c" providerId="LiveId" clId="{C2823225-76EF-4653-9CE3-08184B02E953}" dt="2025-03-27T18:25:41.559" v="2746" actId="20577"/>
          <ac:spMkLst>
            <pc:docMk/>
            <pc:sldMk cId="414613742" sldId="3848"/>
            <ac:spMk id="2" creationId="{5D030A76-B788-B363-104E-266B7C7F7208}"/>
          </ac:spMkLst>
        </pc:spChg>
        <pc:spChg chg="mod">
          <ac:chgData name="Dhwani Borad" userId="2534a6d23cd24a7c" providerId="LiveId" clId="{C2823225-76EF-4653-9CE3-08184B02E953}" dt="2025-03-28T00:59:16.266" v="4266" actId="27636"/>
          <ac:spMkLst>
            <pc:docMk/>
            <pc:sldMk cId="414613742" sldId="3848"/>
            <ac:spMk id="3" creationId="{05948542-FCE1-3AE6-C6C9-17975609DF70}"/>
          </ac:spMkLst>
        </pc:spChg>
        <pc:spChg chg="mod">
          <ac:chgData name="Dhwani Borad" userId="2534a6d23cd24a7c" providerId="LiveId" clId="{C2823225-76EF-4653-9CE3-08184B02E953}" dt="2025-03-27T18:36:54.556" v="3452" actId="1076"/>
          <ac:spMkLst>
            <pc:docMk/>
            <pc:sldMk cId="414613742" sldId="3848"/>
            <ac:spMk id="4" creationId="{3EE67564-0457-E486-97D0-8109D2C97B3F}"/>
          </ac:spMkLst>
        </pc:spChg>
        <pc:spChg chg="add del mod">
          <ac:chgData name="Dhwani Borad" userId="2534a6d23cd24a7c" providerId="LiveId" clId="{C2823225-76EF-4653-9CE3-08184B02E953}" dt="2025-03-28T00:59:29.154" v="4269" actId="478"/>
          <ac:spMkLst>
            <pc:docMk/>
            <pc:sldMk cId="414613742" sldId="3848"/>
            <ac:spMk id="6" creationId="{981572A1-A014-1050-503B-82BC9E4E4190}"/>
          </ac:spMkLst>
        </pc:spChg>
      </pc:sldChg>
      <pc:sldChg chg="addSp delSp modSp mod modClrScheme chgLayout">
        <pc:chgData name="Dhwani Borad" userId="2534a6d23cd24a7c" providerId="LiveId" clId="{C2823225-76EF-4653-9CE3-08184B02E953}" dt="2025-03-28T04:35:35.412" v="4661" actId="20577"/>
        <pc:sldMkLst>
          <pc:docMk/>
          <pc:sldMk cId="363098972" sldId="3850"/>
        </pc:sldMkLst>
        <pc:spChg chg="mod">
          <ac:chgData name="Dhwani Borad" userId="2534a6d23cd24a7c" providerId="LiveId" clId="{C2823225-76EF-4653-9CE3-08184B02E953}" dt="2025-03-28T04:35:35.412" v="4661" actId="20577"/>
          <ac:spMkLst>
            <pc:docMk/>
            <pc:sldMk cId="363098972" sldId="3850"/>
            <ac:spMk id="2" creationId="{BF463CB3-2956-E8D2-C23D-A3BAA7295DEC}"/>
          </ac:spMkLst>
        </pc:spChg>
        <pc:spChg chg="add del mod">
          <ac:chgData name="Dhwani Borad" userId="2534a6d23cd24a7c" providerId="LiveId" clId="{C2823225-76EF-4653-9CE3-08184B02E953}" dt="2025-03-28T01:58:34.799" v="4576" actId="20577"/>
          <ac:spMkLst>
            <pc:docMk/>
            <pc:sldMk cId="363098972" sldId="3850"/>
            <ac:spMk id="3" creationId="{FEECEBD4-35BF-26BB-D438-DA43EBD5EE89}"/>
          </ac:spMkLst>
        </pc:spChg>
        <pc:spChg chg="add del mod">
          <ac:chgData name="Dhwani Borad" userId="2534a6d23cd24a7c" providerId="LiveId" clId="{C2823225-76EF-4653-9CE3-08184B02E953}" dt="2025-03-27T19:19:02.859" v="4054" actId="26606"/>
          <ac:spMkLst>
            <pc:docMk/>
            <pc:sldMk cId="363098972" sldId="3850"/>
            <ac:spMk id="12" creationId="{5146E0CE-8AB2-8DD0-35CC-E79B2EF3FD80}"/>
          </ac:spMkLst>
        </pc:spChg>
        <pc:spChg chg="add del mod">
          <ac:chgData name="Dhwani Borad" userId="2534a6d23cd24a7c" providerId="LiveId" clId="{C2823225-76EF-4653-9CE3-08184B02E953}" dt="2025-03-27T19:19:44.418" v="4060" actId="26606"/>
          <ac:spMkLst>
            <pc:docMk/>
            <pc:sldMk cId="363098972" sldId="3850"/>
            <ac:spMk id="14" creationId="{8C48B292-4B09-DA66-CEB6-F206B09F7445}"/>
          </ac:spMkLst>
        </pc:spChg>
        <pc:picChg chg="add del mod">
          <ac:chgData name="Dhwani Borad" userId="2534a6d23cd24a7c" providerId="LiveId" clId="{C2823225-76EF-4653-9CE3-08184B02E953}" dt="2025-03-27T19:19:23.263" v="4055" actId="478"/>
          <ac:picMkLst>
            <pc:docMk/>
            <pc:sldMk cId="363098972" sldId="3850"/>
            <ac:picMk id="7" creationId="{A0EEF024-CC60-3614-D066-1A8209F84A1F}"/>
          </ac:picMkLst>
        </pc:picChg>
        <pc:picChg chg="add del mod">
          <ac:chgData name="Dhwani Borad" userId="2534a6d23cd24a7c" providerId="LiveId" clId="{C2823225-76EF-4653-9CE3-08184B02E953}" dt="2025-03-27T19:19:46.011" v="4061" actId="478"/>
          <ac:picMkLst>
            <pc:docMk/>
            <pc:sldMk cId="363098972" sldId="3850"/>
            <ac:picMk id="9" creationId="{DA10AFD1-4167-A821-820E-67335B70E201}"/>
          </ac:picMkLst>
        </pc:picChg>
        <pc:picChg chg="add mod modCrop">
          <ac:chgData name="Dhwani Borad" userId="2534a6d23cd24a7c" providerId="LiveId" clId="{C2823225-76EF-4653-9CE3-08184B02E953}" dt="2025-03-28T04:34:40.272" v="4654" actId="1076"/>
          <ac:picMkLst>
            <pc:docMk/>
            <pc:sldMk cId="363098972" sldId="3850"/>
            <ac:picMk id="11" creationId="{92BBDC7E-9E57-D0EB-D7C5-7297B951AC0A}"/>
          </ac:picMkLst>
        </pc:picChg>
      </pc:sldChg>
      <pc:sldChg chg="addSp delSp modSp mod">
        <pc:chgData name="Dhwani Borad" userId="2534a6d23cd24a7c" providerId="LiveId" clId="{C2823225-76EF-4653-9CE3-08184B02E953}" dt="2025-03-27T17:13:33.177" v="2283" actId="1076"/>
        <pc:sldMkLst>
          <pc:docMk/>
          <pc:sldMk cId="1127649784" sldId="3851"/>
        </pc:sldMkLst>
        <pc:spChg chg="mod">
          <ac:chgData name="Dhwani Borad" userId="2534a6d23cd24a7c" providerId="LiveId" clId="{C2823225-76EF-4653-9CE3-08184B02E953}" dt="2025-03-27T17:13:33.177" v="2283" actId="1076"/>
          <ac:spMkLst>
            <pc:docMk/>
            <pc:sldMk cId="1127649784" sldId="3851"/>
            <ac:spMk id="2" creationId="{47A9874B-BCA9-8420-1595-EDD1865A099A}"/>
          </ac:spMkLst>
        </pc:spChg>
        <pc:spChg chg="mod">
          <ac:chgData name="Dhwani Borad" userId="2534a6d23cd24a7c" providerId="LiveId" clId="{C2823225-76EF-4653-9CE3-08184B02E953}" dt="2025-03-27T04:39:30.681" v="469" actId="20577"/>
          <ac:spMkLst>
            <pc:docMk/>
            <pc:sldMk cId="1127649784" sldId="3851"/>
            <ac:spMk id="4" creationId="{ACFBB810-3430-2C29-1AA0-9744AA0A1AA3}"/>
          </ac:spMkLst>
        </pc:spChg>
        <pc:spChg chg="add mod">
          <ac:chgData name="Dhwani Borad" userId="2534a6d23cd24a7c" providerId="LiveId" clId="{C2823225-76EF-4653-9CE3-08184B02E953}" dt="2025-03-27T04:42:37.489" v="565" actId="1076"/>
          <ac:spMkLst>
            <pc:docMk/>
            <pc:sldMk cId="1127649784" sldId="3851"/>
            <ac:spMk id="7" creationId="{0587878B-E9FD-8B8D-C7A5-5899BE76A1E2}"/>
          </ac:spMkLst>
        </pc:spChg>
        <pc:picChg chg="add mod">
          <ac:chgData name="Dhwani Borad" userId="2534a6d23cd24a7c" providerId="LiveId" clId="{C2823225-76EF-4653-9CE3-08184B02E953}" dt="2025-03-26T22:07:56.003" v="45" actId="1036"/>
          <ac:picMkLst>
            <pc:docMk/>
            <pc:sldMk cId="1127649784" sldId="3851"/>
            <ac:picMk id="6" creationId="{215BDE4A-3FDC-54A7-060E-756B9BE917BC}"/>
          </ac:picMkLst>
        </pc:picChg>
      </pc:sldChg>
      <pc:sldChg chg="modSp new del mod">
        <pc:chgData name="Dhwani Borad" userId="2534a6d23cd24a7c" providerId="LiveId" clId="{C2823225-76EF-4653-9CE3-08184B02E953}" dt="2025-03-26T22:06:59.663" v="23" actId="47"/>
        <pc:sldMkLst>
          <pc:docMk/>
          <pc:sldMk cId="1339107137" sldId="385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3/28/25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3/28/25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91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81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39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62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3/28/25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3/28/25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3/28/25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3/28/25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3/28/25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3/28/25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3400" y="2949738"/>
            <a:ext cx="7760733" cy="3771101"/>
          </a:xfrm>
          <a:noFill/>
        </p:spPr>
        <p:txBody>
          <a:bodyPr anchor="b">
            <a:noAutofit/>
          </a:bodyPr>
          <a:lstStyle/>
          <a:p>
            <a:br>
              <a:rPr lang="en-US" dirty="0"/>
            </a:br>
            <a:r>
              <a:rPr lang="en-US" sz="4000" dirty="0"/>
              <a:t>NYC 311 Service Requests Analysis</a:t>
            </a:r>
            <a:br>
              <a:rPr lang="en-US" sz="4000" dirty="0"/>
            </a:br>
            <a:r>
              <a:rPr lang="en-US" sz="2000" dirty="0"/>
              <a:t>Exploratory Data Analysis Using Open Government Data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C268C-B7EB-AB2D-A3BD-08B70E6A968E}"/>
              </a:ext>
            </a:extLst>
          </p:cNvPr>
          <p:cNvSpPr txBox="1"/>
          <p:nvPr/>
        </p:nvSpPr>
        <p:spPr>
          <a:xfrm>
            <a:off x="4983480" y="6035041"/>
            <a:ext cx="697103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solidFill>
                  <a:schemeClr val="bg1">
                    <a:lumMod val="95000"/>
                  </a:schemeClr>
                </a:solidFill>
                <a:latin typeface="Tw Cen MT (Headings)"/>
              </a:rPr>
              <a:t>Presented by:</a:t>
            </a:r>
            <a:br>
              <a:rPr lang="en-US" sz="2000" dirty="0">
                <a:solidFill>
                  <a:schemeClr val="bg1">
                    <a:lumMod val="95000"/>
                  </a:schemeClr>
                </a:solidFill>
                <a:latin typeface="Tw Cen MT (Headings)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w Cen MT (Headings)"/>
              </a:rPr>
              <a:t>Tanti Meet, Jay Shah, Madhav Mashru, Ritwik Patil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DE621-5F9E-78CC-0DFD-88DEC81E5EA9}"/>
              </a:ext>
            </a:extLst>
          </p:cNvPr>
          <p:cNvSpPr txBox="1"/>
          <p:nvPr/>
        </p:nvSpPr>
        <p:spPr>
          <a:xfrm>
            <a:off x="11912109" y="3764761"/>
            <a:ext cx="3840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941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ED70-557F-D35A-A4A3-711D686E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Status of 311 Complaints in NYC</a:t>
            </a:r>
          </a:p>
        </p:txBody>
      </p:sp>
      <p:pic>
        <p:nvPicPr>
          <p:cNvPr id="6" name="Content Placeholder 5" descr="A graph with numbers and a number of complaints status&#10;&#10;AI-generated content may be incorrect.">
            <a:extLst>
              <a:ext uri="{FF2B5EF4-FFF2-40B4-BE49-F238E27FC236}">
                <a16:creationId xmlns:a16="http://schemas.microsoft.com/office/drawing/2014/main" id="{4ECCEFEE-5B98-7332-A23A-FBAAE0E47C3F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" b="507"/>
          <a:stretch/>
        </p:blipFill>
        <p:spPr>
          <a:xfrm>
            <a:off x="313315" y="1825625"/>
            <a:ext cx="7490557" cy="3670372"/>
          </a:xfr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12168F7-F589-7C84-0296-26204F3B0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44228" y="2202956"/>
            <a:ext cx="4009572" cy="29157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✅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 35,000 complaints are marked as Closed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showing strong follow-up across departments.</a:t>
            </a:r>
          </a:p>
          <a:p>
            <a:pPr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📌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and In Progress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statuses still account for thousands of active cases.</a:t>
            </a:r>
          </a:p>
          <a:p>
            <a:pPr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⏳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Pending, Started, and Assigned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minimal but reflect issues in early response stages.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📈 High closure rate suggests city responsiveness, but open/in-progress volumes may indicate growing workload or slower follow-up in certain categories.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47A8C-ACB0-5406-5566-5C2C9564ABFF}"/>
              </a:ext>
            </a:extLst>
          </p:cNvPr>
          <p:cNvSpPr txBox="1"/>
          <p:nvPr/>
        </p:nvSpPr>
        <p:spPr>
          <a:xfrm>
            <a:off x="1126494" y="5685099"/>
            <a:ext cx="9902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9413"/>
                </a:solidFill>
                <a:latin typeface="Tw Cen MT (Headings)"/>
              </a:rPr>
              <a:t>|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the city resolves most cases, thousands remain open or in progress — highlighting opportunities for improved turnaround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63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4030BE-279C-501A-0AAE-FD45960F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Complaints with the Longest Response Time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56D2DC-D5AF-D5BA-8B13-774924C46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479" y="1935085"/>
            <a:ext cx="5048343" cy="2987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🚨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“Smoking or Vaping”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has the highest average response time — nearly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115 hours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likely due to low urgency or enforcement challenges.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🛣️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Curb Condition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Broken Parking Meter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also take over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 hours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average to resolve.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⚠️ Infrastructure-related issues such as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Street Signs, Appliances, and Water Leaks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slower to address, possibly due to resource constraints or inspection needs.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🧹 Even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Sanitation Worker Complaints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Unsanitary Conditions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can take more than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45–50 hours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impacting resident satisfaction.</a:t>
            </a:r>
          </a:p>
        </p:txBody>
      </p:sp>
      <p:pic>
        <p:nvPicPr>
          <p:cNvPr id="6" name="Content Placeholder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ABC5E76E-54FA-379E-38A5-3FDE63CC3A8A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155" r="2" b="1155"/>
          <a:stretch/>
        </p:blipFill>
        <p:spPr>
          <a:xfrm>
            <a:off x="5678311" y="1776083"/>
            <a:ext cx="6098210" cy="3305833"/>
          </a:xfr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B04FAF-4D90-1706-95C1-F67EBB462A39}"/>
              </a:ext>
            </a:extLst>
          </p:cNvPr>
          <p:cNvSpPr txBox="1"/>
          <p:nvPr/>
        </p:nvSpPr>
        <p:spPr>
          <a:xfrm>
            <a:off x="415479" y="5456746"/>
            <a:ext cx="91010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9413"/>
                </a:solidFill>
                <a:latin typeface="Tw Cen MT (Headings)"/>
              </a:rPr>
              <a:t>|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Higher response times on these complaint types may signal the need for specialized task forces or clearer escalation workflows.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680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79763CD-9C16-DEDC-6016-9782F153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Complaints by Borough (Heatmap)</a:t>
            </a:r>
          </a:p>
        </p:txBody>
      </p:sp>
      <p:pic>
        <p:nvPicPr>
          <p:cNvPr id="6" name="Content Placeholder 5" descr="A blue and red chart with numbers and a red square&#10;&#10;AI-generated content may be incorrect.">
            <a:extLst>
              <a:ext uri="{FF2B5EF4-FFF2-40B4-BE49-F238E27FC236}">
                <a16:creationId xmlns:a16="http://schemas.microsoft.com/office/drawing/2014/main" id="{93369CEA-8F0D-E5D1-4242-FE5ABFADDFF6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3531"/>
            <a:ext cx="6934200" cy="4281868"/>
          </a:xfr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EA977DF-B8AF-3050-3A45-6C8EE33E1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24800" y="2608509"/>
            <a:ext cx="3937000" cy="2731911"/>
          </a:xfrm>
        </p:spPr>
        <p:txBody>
          <a:bodyPr>
            <a:normAutofit/>
          </a:bodyPr>
          <a:lstStyle/>
          <a:p>
            <a:pPr marL="0" lvl="1">
              <a:spcAft>
                <a:spcPts val="1400"/>
              </a:spcAf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Illegal Parking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the leading complaint in Brooklyn and Queens, highlighting major residential parking issues.</a:t>
            </a:r>
          </a:p>
          <a:p>
            <a:pPr marL="0" lvl="1">
              <a:spcAft>
                <a:spcPts val="1400"/>
              </a:spcAf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Noise - Residential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consistently high across all boroughs, showing it’s a widespread urban concern.</a:t>
            </a:r>
          </a:p>
          <a:p>
            <a:pPr marL="0" lvl="1">
              <a:spcAft>
                <a:spcPts val="1400"/>
              </a:spcAft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Heat/Hot Water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Unsanitary Conditions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especially reported in the Bronx, indicating possible housing and sanitation challenges.</a:t>
            </a:r>
          </a:p>
        </p:txBody>
      </p:sp>
    </p:spTree>
    <p:extLst>
      <p:ext uri="{BB962C8B-B14F-4D97-AF65-F5344CB8AC3E}">
        <p14:creationId xmlns:p14="http://schemas.microsoft.com/office/powerpoint/2010/main" val="69118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>
            <a:no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Agency Response Time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508476"/>
            <a:ext cx="3616036" cy="2460252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NYPD resolves complaints faster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average than other agencies.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DOT &amp; DEP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show a wider spread with longer resolution delays.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complaints remain unresolved beyond 10 days – these are often infrastructure – related.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F01CF5D3-D3B1-1944-CFDF-D8EE11DE42A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67896613"/>
              </p:ext>
            </p:extLst>
          </p:nvPr>
        </p:nvGraphicFramePr>
        <p:xfrm>
          <a:off x="4038599" y="1825625"/>
          <a:ext cx="7878097" cy="334154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08007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330246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35509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50433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0678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Tw Cen MT (Headings)"/>
                        </a:rPr>
                        <a:t>Agency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Tw Cen MT (Headings)"/>
                        </a:rPr>
                        <a:t>Avg. Resolution Time (hrs)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Tw Cen MT (Headings)"/>
                        </a:rPr>
                        <a:t>Fastest Response (hrs)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Tw Cen MT (Headings)"/>
                        </a:rPr>
                        <a:t>Slowest Response (hrs)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 (Headings)"/>
                        </a:rPr>
                        <a:t>NYPD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 (Headings)"/>
                        </a:rPr>
                        <a:t>14.2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 (Headings)"/>
                        </a:rPr>
                        <a:t>1.5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 (Headings)"/>
                        </a:rPr>
                        <a:t>96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 (Headings)"/>
                        </a:rPr>
                        <a:t>DOT (Transportation)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 (Headings)"/>
                        </a:rPr>
                        <a:t>37.8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 (Headings)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 (Headings)"/>
                        </a:rPr>
                        <a:t>160+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 (Headings)"/>
                        </a:rPr>
                        <a:t>DSNY (Sanitation)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 (Headings)"/>
                        </a:rPr>
                        <a:t>28.5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 (Headings)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 (Headings)"/>
                        </a:rPr>
                        <a:t>120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7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 (Headings)"/>
                        </a:rPr>
                        <a:t>DEP (Environmental)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 (Headings)"/>
                        </a:rPr>
                        <a:t>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 (Headings)"/>
                        </a:rPr>
                        <a:t>6.2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w Cen MT (Headings)"/>
                        </a:rPr>
                        <a:t>180+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246926-9BCB-171C-3AC7-F0857C16DE04}"/>
              </a:ext>
            </a:extLst>
          </p:cNvPr>
          <p:cNvSpPr txBox="1"/>
          <p:nvPr/>
        </p:nvSpPr>
        <p:spPr>
          <a:xfrm>
            <a:off x="3997035" y="5984961"/>
            <a:ext cx="7398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9413"/>
                </a:solidFill>
                <a:latin typeface="Tw Cen MT (Headings)"/>
              </a:rPr>
              <a:t>|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(Headings)"/>
              </a:rPr>
              <a:t>Now let’s summarize our main insights and key takeaways from this analysis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Insights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199" y="1825625"/>
            <a:ext cx="10515600" cy="334168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rgbClr val="FF9413"/>
                </a:solidFill>
                <a:latin typeface="Tw Cen MT (Headings)"/>
              </a:rPr>
              <a:t>|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Noise – Residential</a:t>
            </a:r>
          </a:p>
          <a:p>
            <a:pPr marL="182880">
              <a:lnSpc>
                <a:spcPct val="1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 most reported complaint citywide</a:t>
            </a:r>
          </a:p>
          <a:p>
            <a:r>
              <a:rPr lang="en-US" sz="1600" dirty="0">
                <a:solidFill>
                  <a:srgbClr val="FF9413"/>
                </a:solidFill>
                <a:latin typeface="Tw Cen MT (Headings)"/>
              </a:rPr>
              <a:t>|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Brooklyn</a:t>
            </a:r>
          </a:p>
          <a:p>
            <a:pPr marL="182880">
              <a:lnSpc>
                <a:spcPct val="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Leads in complaint volume, followed by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Manhattan.</a:t>
            </a:r>
          </a:p>
          <a:p>
            <a:r>
              <a:rPr lang="en-US" sz="1600" dirty="0">
                <a:solidFill>
                  <a:srgbClr val="FF9413"/>
                </a:solidFill>
                <a:latin typeface="Tw Cen MT (Headings)"/>
              </a:rPr>
              <a:t>|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Peak reporting hours are between 6pm – 10pm</a:t>
            </a:r>
          </a:p>
          <a:p>
            <a:pPr marL="182880">
              <a:lnSpc>
                <a:spcPct val="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Mainly for noise and parking.</a:t>
            </a:r>
          </a:p>
          <a:p>
            <a:r>
              <a:rPr lang="en-US" sz="1600" dirty="0">
                <a:solidFill>
                  <a:srgbClr val="FF9413"/>
                </a:solidFill>
                <a:latin typeface="Tw Cen MT (Headings)"/>
              </a:rPr>
              <a:t>|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NYPD has the fastest resolution times</a:t>
            </a:r>
          </a:p>
          <a:p>
            <a:pPr marL="182880">
              <a:lnSpc>
                <a:spcPct val="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DOT lags on infrastructure – related issues</a:t>
            </a:r>
          </a:p>
          <a:p>
            <a:pPr marL="182880">
              <a:lnSpc>
                <a:spcPct val="0"/>
              </a:lnSpc>
              <a:spcBef>
                <a:spcPts val="600"/>
              </a:spcBef>
            </a:pPr>
            <a:endParaRPr lang="en-US" sz="1600" dirty="0"/>
          </a:p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complaints remain unresolved for 10+ days,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especially in sanitation or street conditions.</a:t>
            </a:r>
          </a:p>
          <a:p>
            <a:pPr marL="182880">
              <a:lnSpc>
                <a:spcPct val="0"/>
              </a:lnSpc>
              <a:spcBef>
                <a:spcPts val="600"/>
              </a:spcBef>
            </a:pPr>
            <a:endParaRPr lang="en-US" sz="1800" dirty="0"/>
          </a:p>
          <a:p>
            <a:pPr marL="182880">
              <a:lnSpc>
                <a:spcPct val="0"/>
              </a:lnSpc>
              <a:spcBef>
                <a:spcPts val="600"/>
              </a:spcBef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2330" y="5726097"/>
            <a:ext cx="8201064" cy="908697"/>
          </a:xfrm>
          <a:noFill/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EA0000"/>
                </a:solidFill>
                <a:latin typeface="Tw Cen MT (Headings)"/>
              </a:rPr>
              <a:t>|</a:t>
            </a:r>
            <a:r>
              <a:rPr lang="en-US" sz="1800" dirty="0">
                <a:solidFill>
                  <a:srgbClr val="FF9413"/>
                </a:solidFill>
                <a:latin typeface="Tw Cen MT (Headings)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insights can help city planner improve services, response time, and resource allocation.</a:t>
            </a:r>
          </a:p>
        </p:txBody>
      </p:sp>
    </p:spTree>
    <p:extLst>
      <p:ext uri="{BB962C8B-B14F-4D97-AF65-F5344CB8AC3E}">
        <p14:creationId xmlns:p14="http://schemas.microsoft.com/office/powerpoint/2010/main" val="414613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Recommendations for city Improvement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C1E5131-7B83-F360-63C8-850431988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742914"/>
              </p:ext>
            </p:extLst>
          </p:nvPr>
        </p:nvGraphicFramePr>
        <p:xfrm>
          <a:off x="838200" y="1624359"/>
          <a:ext cx="10015000" cy="3542162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5007500">
                  <a:extLst>
                    <a:ext uri="{9D8B030D-6E8A-4147-A177-3AD203B41FA5}">
                      <a16:colId xmlns:a16="http://schemas.microsoft.com/office/drawing/2014/main" val="3592559850"/>
                    </a:ext>
                  </a:extLst>
                </a:gridCol>
                <a:gridCol w="5007500">
                  <a:extLst>
                    <a:ext uri="{9D8B030D-6E8A-4147-A177-3AD203B41FA5}">
                      <a16:colId xmlns:a16="http://schemas.microsoft.com/office/drawing/2014/main" val="4292492228"/>
                    </a:ext>
                  </a:extLst>
                </a:gridCol>
              </a:tblGrid>
              <a:tr h="5997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Focus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Recommendation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244070"/>
                  </a:ext>
                </a:extLst>
              </a:tr>
              <a:tr h="5901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🕕 Evening Patrols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Increase NYPD and noise regulation teams between </a:t>
                      </a: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 PM – 10 PM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when most complaints are reported.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954025"/>
                  </a:ext>
                </a:extLst>
              </a:tr>
              <a:tr h="6394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🚧 Faster DOT 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Improve resolution time for </a:t>
                      </a: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street conditions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and </a:t>
                      </a: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traffic light issues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handled by the Department of Transportation.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145738"/>
                  </a:ext>
                </a:extLst>
              </a:tr>
              <a:tr h="5812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🧹 Sanitation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Allocate more </a:t>
                      </a: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DSNY resources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to high-complaint boroughs like </a:t>
                      </a: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Brooklyn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and </a:t>
                      </a: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Bronx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497950"/>
                  </a:ext>
                </a:extLst>
              </a:tr>
              <a:tr h="5859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⏳ Track Long-Open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 alerts for complaints that remain unresolved </a:t>
                      </a: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for more than 10 days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215528"/>
                  </a:ext>
                </a:extLst>
              </a:tr>
              <a:tr h="545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🗺️ Data-Driven 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 </a:t>
                      </a:r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heatmaps and ZIP-code data</a:t>
                      </a:r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to deploy teams where complaint density is highest.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762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2185" y="2494861"/>
            <a:ext cx="4619937" cy="720288"/>
          </a:xfrm>
          <a:noFill/>
        </p:spPr>
        <p:txBody>
          <a:bodyPr>
            <a:normAutofit/>
          </a:bodyPr>
          <a:lstStyle/>
          <a:p>
            <a:endParaRPr lang="en-US" sz="1600" b="1" dirty="0"/>
          </a:p>
          <a:p>
            <a:endParaRPr 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85F4A-ECAF-9E20-B46F-A71E2ECDC588}"/>
              </a:ext>
            </a:extLst>
          </p:cNvPr>
          <p:cNvSpPr txBox="1"/>
          <p:nvPr/>
        </p:nvSpPr>
        <p:spPr>
          <a:xfrm flipH="1">
            <a:off x="6332185" y="5797118"/>
            <a:ext cx="5859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Course: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Python Programming – Midterm Project (EDA)</a:t>
            </a:r>
          </a:p>
          <a:p>
            <a:pPr lvl="1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NYC 311 Service Request (via NYC Open Data)</a:t>
            </a:r>
          </a:p>
          <a:p>
            <a:pPr lvl="1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Submission Date: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April 2, 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57886-4498-5BEC-2EB0-FDD02CCA529E}"/>
              </a:ext>
            </a:extLst>
          </p:cNvPr>
          <p:cNvSpPr txBox="1"/>
          <p:nvPr/>
        </p:nvSpPr>
        <p:spPr>
          <a:xfrm>
            <a:off x="6627257" y="5704785"/>
            <a:ext cx="2703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EA0000"/>
                </a:solidFill>
                <a:latin typeface="Avenir Next LT Pro Light (Body)"/>
              </a:rPr>
              <a:t>|</a:t>
            </a:r>
            <a:endParaRPr lang="en-US" sz="5400" dirty="0">
              <a:latin typeface="Avenir Next LT Pro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9413"/>
                </a:solidFill>
              </a:rPr>
              <a:t>| </a:t>
            </a:r>
            <a:r>
              <a:rPr lang="en-US" dirty="0"/>
              <a:t>Introduction</a:t>
            </a:r>
          </a:p>
          <a:p>
            <a:pPr>
              <a:lnSpc>
                <a:spcPct val="0"/>
              </a:lnSpc>
              <a:spcBef>
                <a:spcPts val="800"/>
              </a:spcBef>
            </a:pPr>
            <a:r>
              <a:rPr lang="en-US" sz="1400" dirty="0"/>
              <a:t>What is NYC 311 and why this dataset matter</a:t>
            </a:r>
          </a:p>
          <a:p>
            <a:r>
              <a:rPr lang="en-US" sz="2400" dirty="0">
                <a:solidFill>
                  <a:srgbClr val="FF9413"/>
                </a:solidFill>
              </a:rPr>
              <a:t>| </a:t>
            </a:r>
            <a:r>
              <a:rPr lang="en-US" dirty="0"/>
              <a:t>Dataset Overview</a:t>
            </a:r>
          </a:p>
          <a:p>
            <a:pPr>
              <a:lnSpc>
                <a:spcPct val="0"/>
              </a:lnSpc>
              <a:spcBef>
                <a:spcPts val="800"/>
              </a:spcBef>
            </a:pPr>
            <a:r>
              <a:rPr lang="en-US" sz="1400" dirty="0"/>
              <a:t>Source, structure, key columns</a:t>
            </a:r>
          </a:p>
          <a:p>
            <a:r>
              <a:rPr lang="en-US" sz="2400" dirty="0">
                <a:solidFill>
                  <a:srgbClr val="FF9413"/>
                </a:solidFill>
              </a:rPr>
              <a:t>| </a:t>
            </a:r>
            <a:r>
              <a:rPr lang="en-US" dirty="0"/>
              <a:t>Exploratory Data Analysis</a:t>
            </a:r>
          </a:p>
          <a:p>
            <a:pPr>
              <a:lnSpc>
                <a:spcPct val="0"/>
              </a:lnSpc>
              <a:spcBef>
                <a:spcPts val="800"/>
              </a:spcBef>
            </a:pPr>
            <a:r>
              <a:rPr lang="en-US" sz="1500" dirty="0"/>
              <a:t>Complaint types, boroughs, time patterns, agency response</a:t>
            </a:r>
          </a:p>
          <a:p>
            <a:r>
              <a:rPr lang="en-US" sz="2400" dirty="0">
                <a:solidFill>
                  <a:srgbClr val="FF9413"/>
                </a:solidFill>
              </a:rPr>
              <a:t>| </a:t>
            </a:r>
            <a:r>
              <a:rPr lang="en-US" dirty="0"/>
              <a:t>Insights &amp; Patterns</a:t>
            </a:r>
          </a:p>
          <a:p>
            <a:pPr>
              <a:lnSpc>
                <a:spcPct val="0"/>
              </a:lnSpc>
              <a:spcBef>
                <a:spcPts val="800"/>
              </a:spcBef>
            </a:pPr>
            <a:r>
              <a:rPr lang="en-US" sz="1600" dirty="0"/>
              <a:t>What the data reveals about NYC issues</a:t>
            </a:r>
          </a:p>
          <a:p>
            <a:r>
              <a:rPr lang="en-US" sz="2400" dirty="0">
                <a:solidFill>
                  <a:srgbClr val="FF9413"/>
                </a:solidFill>
              </a:rPr>
              <a:t>| </a:t>
            </a:r>
            <a:r>
              <a:rPr lang="en-US" dirty="0"/>
              <a:t>Recommendations</a:t>
            </a:r>
          </a:p>
          <a:p>
            <a:pPr>
              <a:lnSpc>
                <a:spcPct val="0"/>
              </a:lnSpc>
              <a:spcBef>
                <a:spcPts val="800"/>
              </a:spcBef>
            </a:pPr>
            <a:r>
              <a:rPr lang="en-US" sz="1400" dirty="0"/>
              <a:t>What can be improved</a:t>
            </a:r>
          </a:p>
          <a:p>
            <a:r>
              <a:rPr lang="en-US" sz="2400" dirty="0">
                <a:solidFill>
                  <a:srgbClr val="FF9413"/>
                </a:solidFill>
              </a:rPr>
              <a:t>| </a:t>
            </a:r>
            <a:r>
              <a:rPr lang="en-US" dirty="0"/>
              <a:t>Conclusion</a:t>
            </a:r>
          </a:p>
          <a:p>
            <a:pPr>
              <a:lnSpc>
                <a:spcPct val="0"/>
              </a:lnSpc>
              <a:spcBef>
                <a:spcPts val="800"/>
              </a:spcBef>
            </a:pPr>
            <a:r>
              <a:rPr lang="en-US" sz="1600" dirty="0"/>
              <a:t>Final thoughts + future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>
            <a:extLst>
              <a:ext uri="{FF2B5EF4-FFF2-40B4-BE49-F238E27FC236}">
                <a16:creationId xmlns:a16="http://schemas.microsoft.com/office/drawing/2014/main" id="{46148692-01F9-F0AF-248D-A06D949F31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594" y="2116618"/>
            <a:ext cx="5425439" cy="148873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NYC </a:t>
            </a:r>
            <a:b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Residents </a:t>
            </a:r>
            <a:b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Complaining About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D8014-189C-2EE6-04F5-304A7A0DC6F8}"/>
              </a:ext>
            </a:extLst>
          </p:cNvPr>
          <p:cNvSpPr txBox="1"/>
          <p:nvPr/>
        </p:nvSpPr>
        <p:spPr>
          <a:xfrm>
            <a:off x="3370217" y="342900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 18 million 311 complaints have been recorded since 2010 – from noise and sanitation to public safety and streetlights. What can this data tell us?</a:t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A16082-7255-80E0-FF05-C1F982D46B40}"/>
              </a:ext>
            </a:extLst>
          </p:cNvPr>
          <p:cNvCxnSpPr/>
          <p:nvPr/>
        </p:nvCxnSpPr>
        <p:spPr>
          <a:xfrm>
            <a:off x="3448594" y="3605348"/>
            <a:ext cx="54254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2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4537" y="847600"/>
            <a:ext cx="5507421" cy="149149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Let’s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 the Dataset</a:t>
            </a:r>
            <a:b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 (Body)"/>
              </a:rPr>
              <a:t>Before the insights, let’s look at the data we’re working with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 (Body)"/>
              </a:rPr>
            </a:b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venir Next LT Pro Light (Body)"/>
            </a:endParaRPr>
          </a:p>
        </p:txBody>
      </p:sp>
      <p:pic>
        <p:nvPicPr>
          <p:cNvPr id="10" name="Content Placeholder 10" descr="Child looking at a world map">
            <a:extLst>
              <a:ext uri="{FF2B5EF4-FFF2-40B4-BE49-F238E27FC236}">
                <a16:creationId xmlns:a16="http://schemas.microsoft.com/office/drawing/2014/main" id="{BDDFC830-574D-79C7-544E-026A2E301E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0" b="120"/>
          <a:stretch/>
        </p:blipFill>
        <p:spPr>
          <a:xfrm>
            <a:off x="707393" y="847600"/>
            <a:ext cx="4619625" cy="4617720"/>
          </a:xfrm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9D8E7E2-467D-D689-6A40-FF39EE429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598261"/>
              </p:ext>
            </p:extLst>
          </p:nvPr>
        </p:nvGraphicFramePr>
        <p:xfrm>
          <a:off x="5881688" y="2272136"/>
          <a:ext cx="5508624" cy="2833338"/>
        </p:xfrm>
        <a:graphic>
          <a:graphicData uri="http://schemas.openxmlformats.org/drawingml/2006/table">
            <a:tbl>
              <a:tblPr firstRow="1" bandRow="1" bandCol="1">
                <a:tableStyleId>{72833802-FEF1-4C79-8D5D-14CF1EAF98D9}</a:tableStyleId>
              </a:tblPr>
              <a:tblGrid>
                <a:gridCol w="918104">
                  <a:extLst>
                    <a:ext uri="{9D8B030D-6E8A-4147-A177-3AD203B41FA5}">
                      <a16:colId xmlns:a16="http://schemas.microsoft.com/office/drawing/2014/main" val="74823111"/>
                    </a:ext>
                  </a:extLst>
                </a:gridCol>
                <a:gridCol w="918104">
                  <a:extLst>
                    <a:ext uri="{9D8B030D-6E8A-4147-A177-3AD203B41FA5}">
                      <a16:colId xmlns:a16="http://schemas.microsoft.com/office/drawing/2014/main" val="3493675402"/>
                    </a:ext>
                  </a:extLst>
                </a:gridCol>
                <a:gridCol w="918104">
                  <a:extLst>
                    <a:ext uri="{9D8B030D-6E8A-4147-A177-3AD203B41FA5}">
                      <a16:colId xmlns:a16="http://schemas.microsoft.com/office/drawing/2014/main" val="405864188"/>
                    </a:ext>
                  </a:extLst>
                </a:gridCol>
                <a:gridCol w="918104">
                  <a:extLst>
                    <a:ext uri="{9D8B030D-6E8A-4147-A177-3AD203B41FA5}">
                      <a16:colId xmlns:a16="http://schemas.microsoft.com/office/drawing/2014/main" val="3139954582"/>
                    </a:ext>
                  </a:extLst>
                </a:gridCol>
                <a:gridCol w="918104">
                  <a:extLst>
                    <a:ext uri="{9D8B030D-6E8A-4147-A177-3AD203B41FA5}">
                      <a16:colId xmlns:a16="http://schemas.microsoft.com/office/drawing/2014/main" val="4275621944"/>
                    </a:ext>
                  </a:extLst>
                </a:gridCol>
                <a:gridCol w="918104">
                  <a:extLst>
                    <a:ext uri="{9D8B030D-6E8A-4147-A177-3AD203B41FA5}">
                      <a16:colId xmlns:a16="http://schemas.microsoft.com/office/drawing/2014/main" val="2642982991"/>
                    </a:ext>
                  </a:extLst>
                </a:gridCol>
              </a:tblGrid>
              <a:tr h="472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FEFFFE"/>
                          </a:solidFill>
                          <a:effectLst/>
                          <a:latin typeface="Helvetica Neue"/>
                        </a:rPr>
                        <a:t>Unique Key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90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FEFFFE"/>
                          </a:solidFill>
                          <a:effectLst/>
                          <a:latin typeface="Helvetica Neue"/>
                        </a:rPr>
                        <a:t>Created Date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90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FEFFFE"/>
                          </a:solidFill>
                          <a:effectLst/>
                          <a:latin typeface="Helvetica Neue"/>
                        </a:rPr>
                        <a:t>Agency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90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FEFFFE"/>
                          </a:solidFill>
                          <a:effectLst/>
                          <a:latin typeface="Helvetica Neue"/>
                        </a:rPr>
                        <a:t>Complaint Type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90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FEFFFE"/>
                          </a:solidFill>
                          <a:effectLst/>
                          <a:latin typeface="Helvetica Neue"/>
                        </a:rPr>
                        <a:t>Resolution Action Updated Date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90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FEFFFE"/>
                          </a:solidFill>
                          <a:effectLst/>
                          <a:latin typeface="Helvetica Neue"/>
                        </a:rPr>
                        <a:t>Borough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9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744008"/>
                  </a:ext>
                </a:extLst>
              </a:tr>
              <a:tr h="472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 Medium"/>
                        </a:rPr>
                        <a:t>64414281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03/20/2025 03:19:28 PM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NYPD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Noise - Residential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03/20/2025 05:02:07 PM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BROOKLYN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04750"/>
                  </a:ext>
                </a:extLst>
              </a:tr>
              <a:tr h="472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 Medium"/>
                        </a:rPr>
                        <a:t>64414794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03/20/2025 03:19:22 PM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NYPD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Illegal Parking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03/20/2025 03:39:46 PM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BROOKLYN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5352373"/>
                  </a:ext>
                </a:extLst>
              </a:tr>
              <a:tr h="472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 Medium"/>
                        </a:rPr>
                        <a:t>64414181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03/20/2025 03:19:00 PM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DOT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Street Light Condition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BROOKLYN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7215721"/>
                  </a:ext>
                </a:extLst>
              </a:tr>
              <a:tr h="472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 Medium"/>
                        </a:rPr>
                        <a:t>64411248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03/20/2025 03:18:53 PM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NYPD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Abandoned Vehicle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03/20/2025 09:28:23 PM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QUEENS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1015457"/>
                  </a:ext>
                </a:extLst>
              </a:tr>
              <a:tr h="4722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 Medium"/>
                        </a:rPr>
                        <a:t>64417264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03/20/2025 03:18:41 PM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NYPD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Blocked Driveway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03/20/2025 03:46:25 PM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/>
                        </a:rPr>
                        <a:t>BRONX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8899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9D6298C-0321-DAD1-7671-11AE786E2C74}"/>
              </a:ext>
            </a:extLst>
          </p:cNvPr>
          <p:cNvSpPr txBox="1"/>
          <p:nvPr/>
        </p:nvSpPr>
        <p:spPr>
          <a:xfrm>
            <a:off x="5881688" y="5364069"/>
            <a:ext cx="63103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 45+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Covers 5 boroughs and thousand of location</a:t>
            </a:r>
          </a:p>
          <a:p>
            <a:pPr marL="548640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(Manhattan, Brooklyn, Queens, Staten Island and The Bronx)</a:t>
            </a:r>
          </a:p>
        </p:txBody>
      </p:sp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Statistics from the Dataset</a:t>
            </a:r>
            <a:br>
              <a:rPr lang="en-US" dirty="0"/>
            </a:br>
            <a:r>
              <a:rPr lang="en-US" sz="2000" dirty="0">
                <a:solidFill>
                  <a:srgbClr val="FF9413"/>
                </a:solidFill>
              </a:rPr>
              <a:t>|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“Before diving deep, let’s summarize what the dataset holds”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9940636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📊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Records Analyzed: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~46,000+ service request entries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📁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Columns in Dataset: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41 features including timestamps, location, and agency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📌 Complaint Types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Over 100+ unique issues reported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🗺️ Boroughs Covered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All 5 boroughs – Manhattan, Brooklyn, Bronx, Queens, Staten Island</a:t>
            </a:r>
          </a:p>
          <a:p>
            <a:pPr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🏢 Top Agencies Handling Complaints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NYPD (Noise, Parking)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DOT (Street Conditions, Lights)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DSNY (Sanitation)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D9298-D509-A871-7EB3-AF5179FBF6DB}"/>
              </a:ext>
            </a:extLst>
          </p:cNvPr>
          <p:cNvSpPr txBox="1"/>
          <p:nvPr/>
        </p:nvSpPr>
        <p:spPr>
          <a:xfrm>
            <a:off x="2549233" y="5953711"/>
            <a:ext cx="96427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9413"/>
                </a:solidFill>
                <a:latin typeface="Tw Cen MT (Headings)"/>
              </a:rPr>
              <a:t>|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(Headings)"/>
              </a:rPr>
              <a:t>Now that we understand what our data looks like, let’s dive into what it tells us…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8039765">
            <a:off x="3127406" y="-1188215"/>
            <a:ext cx="8966127" cy="11203409"/>
          </a:xfrm>
          <a:noFill/>
        </p:spPr>
        <p:txBody>
          <a:bodyPr>
            <a:prstTxWarp prst="textArchUp">
              <a:avLst/>
            </a:prstTxWarp>
          </a:bodyPr>
          <a:lstStyle/>
          <a:p>
            <a:r>
              <a:rPr lang="en-US" sz="1800" dirty="0">
                <a:solidFill>
                  <a:srgbClr val="36C5B8"/>
                </a:solidFill>
              </a:rPr>
              <a:t>Heatmap of Complaints based on Borough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9273" y="2223955"/>
            <a:ext cx="6013454" cy="1784627"/>
          </a:xfrm>
          <a:noFill/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A map of the united states&#10;&#10;AI-generated content may be incorrect.">
            <a:extLst>
              <a:ext uri="{FF2B5EF4-FFF2-40B4-BE49-F238E27FC236}">
                <a16:creationId xmlns:a16="http://schemas.microsoft.com/office/drawing/2014/main" id="{92BBDC7E-9E57-D0EB-D7C5-7297B951A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1" t="300" r="6991" b="300"/>
          <a:stretch/>
        </p:blipFill>
        <p:spPr>
          <a:xfrm>
            <a:off x="2748238" y="222746"/>
            <a:ext cx="6695524" cy="66352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9" y="328177"/>
            <a:ext cx="10515600" cy="1325563"/>
          </a:xfrm>
          <a:noFill/>
        </p:spPr>
        <p:txBody>
          <a:bodyPr anchor="ctr"/>
          <a:lstStyle/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Complaint Types in NYC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Content Placeholder 5" descr="A graph of a number of different types of complaint type">
            <a:extLst>
              <a:ext uri="{FF2B5EF4-FFF2-40B4-BE49-F238E27FC236}">
                <a16:creationId xmlns:a16="http://schemas.microsoft.com/office/drawing/2014/main" id="{215BDE4A-3FDC-54A7-060E-756B9BE917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24" y="1736869"/>
            <a:ext cx="5898634" cy="3253066"/>
          </a:xfr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47896" y="1816916"/>
            <a:ext cx="5212080" cy="4297680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frequent 311 complaint types </a:t>
            </a:r>
          </a:p>
          <a:p>
            <a:pPr lvl="1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Illegal parking &amp; Noise – Residential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 most common complaint types.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top complaints include Heat/Hot Water, Blocked Driveway.</a:t>
            </a:r>
          </a:p>
          <a:p>
            <a:pPr lvl="1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reveal public frustration around neighborhood disturbances and infrastructure.</a:t>
            </a:r>
          </a:p>
          <a:p>
            <a:pPr lvl="1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7878B-E9FD-8B8D-C7A5-5899BE76A1E2}"/>
              </a:ext>
            </a:extLst>
          </p:cNvPr>
          <p:cNvSpPr txBox="1"/>
          <p:nvPr/>
        </p:nvSpPr>
        <p:spPr>
          <a:xfrm>
            <a:off x="2170543" y="6114596"/>
            <a:ext cx="96427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9413"/>
                </a:solidFill>
                <a:latin typeface="Tw Cen MT (Headings)"/>
              </a:rPr>
              <a:t>|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(Headings)"/>
              </a:rPr>
              <a:t>Now that we know what people complain about the most, let’s see where these complaints come from.</a:t>
            </a:r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Complaints by borough</a:t>
            </a:r>
          </a:p>
        </p:txBody>
      </p:sp>
      <p:pic>
        <p:nvPicPr>
          <p:cNvPr id="6" name="Content Placeholder 5" descr="A graph showing a number of different bars&#10;&#10;AI-generated content may be incorrect.">
            <a:extLst>
              <a:ext uri="{FF2B5EF4-FFF2-40B4-BE49-F238E27FC236}">
                <a16:creationId xmlns:a16="http://schemas.microsoft.com/office/drawing/2014/main" id="{8E84A9E8-6989-CE18-186E-32E308B148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75" y="1670891"/>
            <a:ext cx="6361323" cy="3399874"/>
          </a:xfr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660898" y="2049581"/>
            <a:ext cx="5263976" cy="2125255"/>
          </a:xfrm>
          <a:noFill/>
        </p:spPr>
        <p:txBody>
          <a:bodyPr>
            <a:normAutofit/>
          </a:bodyPr>
          <a:lstStyle/>
          <a:p>
            <a:pPr lvl="1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Brooklyn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reports the most complaints, followed closely by Manhattan</a:t>
            </a:r>
          </a:p>
          <a:p>
            <a:pPr lvl="1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Staten Island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the fewest complaints – likely due to smaller population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trend reflects borough population density and urban activity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0B565-23ED-CF93-4ED2-3FA5A500AB1C}"/>
              </a:ext>
            </a:extLst>
          </p:cNvPr>
          <p:cNvSpPr txBox="1"/>
          <p:nvPr/>
        </p:nvSpPr>
        <p:spPr>
          <a:xfrm>
            <a:off x="1949976" y="5799112"/>
            <a:ext cx="7009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9413"/>
                </a:solidFill>
                <a:latin typeface="Tw Cen MT (Headings)"/>
              </a:rPr>
              <a:t>|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(Headings)"/>
              </a:rPr>
              <a:t>Does more population mean more complaints... or better awareness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Complaint Trends by Time of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2582" y="1825625"/>
            <a:ext cx="5300782" cy="2829502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lvl="1" indent="0">
              <a:buNone/>
            </a:pPr>
            <a:r>
              <a:rPr lang="en-US" sz="1600" b="1" dirty="0">
                <a:solidFill>
                  <a:srgbClr val="FF9413"/>
                </a:solidFill>
                <a:latin typeface="Tw Cen MT (Headings)"/>
              </a:rPr>
              <a:t>|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Peak complaint hours are between 6 PM and 10 PM</a:t>
            </a:r>
          </a:p>
          <a:p>
            <a:pPr marL="182880" lvl="1" indent="0">
              <a:lnSpc>
                <a:spcPct val="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when residents are most active at home, leading to</a:t>
            </a:r>
          </a:p>
          <a:p>
            <a:pPr marL="182880" lvl="1" indent="0">
              <a:lnSpc>
                <a:spcPct val="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increased reports – especially for noise and parking issues.</a:t>
            </a:r>
          </a:p>
          <a:p>
            <a:pPr marL="182880" lvl="1" indent="0">
              <a:lnSpc>
                <a:spcPct val="0"/>
              </a:lnSpc>
              <a:spcBef>
                <a:spcPts val="600"/>
              </a:spcBef>
              <a:buNone/>
            </a:pPr>
            <a:endParaRPr lang="en-US" sz="1400" dirty="0"/>
          </a:p>
          <a:p>
            <a:pPr marL="0" lvl="1" indent="0">
              <a:buNone/>
            </a:pPr>
            <a:r>
              <a:rPr lang="en-US" sz="1600" b="1" dirty="0">
                <a:solidFill>
                  <a:srgbClr val="FF9413"/>
                </a:solidFill>
                <a:latin typeface="Tw Cen MT (Headings)"/>
              </a:rPr>
              <a:t>|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Early morning and late – night complaints are minimal</a:t>
            </a:r>
          </a:p>
          <a:p>
            <a:pPr marL="182880" lvl="1" indent="0">
              <a:lnSpc>
                <a:spcPct val="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Very few reports happen between 1am and 6am, likely due </a:t>
            </a:r>
          </a:p>
          <a:p>
            <a:pPr marL="182880" lvl="1" indent="0">
              <a:lnSpc>
                <a:spcPct val="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people being asleep or less active.</a:t>
            </a:r>
          </a:p>
          <a:p>
            <a:pPr marL="182880" lvl="1" indent="0">
              <a:lnSpc>
                <a:spcPct val="0"/>
              </a:lnSpc>
              <a:spcBef>
                <a:spcPts val="600"/>
              </a:spcBef>
              <a:buNone/>
            </a:pPr>
            <a:endParaRPr lang="en-US" sz="1400" dirty="0"/>
          </a:p>
          <a:p>
            <a:pPr marL="0" lvl="1" indent="0">
              <a:buNone/>
            </a:pPr>
            <a:r>
              <a:rPr lang="en-US" sz="1600" b="1" dirty="0">
                <a:solidFill>
                  <a:srgbClr val="FF9413"/>
                </a:solidFill>
                <a:latin typeface="Tw Cen MT (Headings)"/>
              </a:rPr>
              <a:t>|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Evening hours are critical for city response planning </a:t>
            </a:r>
          </a:p>
          <a:p>
            <a:pPr marL="182880" lvl="1" indent="0">
              <a:lnSpc>
                <a:spcPct val="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trends suggest that agencies like NYPD and DOT </a:t>
            </a:r>
          </a:p>
          <a:p>
            <a:pPr marL="182880" lvl="1" indent="0">
              <a:lnSpc>
                <a:spcPct val="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should have increased presence or staff during these hours.</a:t>
            </a:r>
          </a:p>
          <a:p>
            <a:pPr marL="182880" lvl="1" indent="0">
              <a:lnSpc>
                <a:spcPct val="0"/>
              </a:lnSpc>
              <a:spcBef>
                <a:spcPts val="600"/>
              </a:spcBef>
              <a:buNone/>
            </a:pPr>
            <a:endParaRPr lang="en-US" sz="1400" dirty="0"/>
          </a:p>
        </p:txBody>
      </p:sp>
      <p:pic>
        <p:nvPicPr>
          <p:cNvPr id="11" name="Picture Placeholder 13" descr="A line graph with purple dots&#10;&#10;AI-generated content may be incorrect.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753363" y="1567979"/>
            <a:ext cx="5920281" cy="3034144"/>
          </a:xfrm>
          <a:noFill/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D18B5F3-5757-9BEA-C017-22ABDD4A8880}"/>
              </a:ext>
            </a:extLst>
          </p:cNvPr>
          <p:cNvSpPr/>
          <p:nvPr/>
        </p:nvSpPr>
        <p:spPr>
          <a:xfrm>
            <a:off x="10022887" y="2238715"/>
            <a:ext cx="867263" cy="809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{EA3BE01D-77A8-4157-91D2-50352CD32F2B}tf78504181_win32</Template>
  <TotalTime>2093</TotalTime>
  <Words>1185</Words>
  <Application>Microsoft Macintosh PowerPoint</Application>
  <PresentationFormat>Widescreen</PresentationFormat>
  <Paragraphs>177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Aptos</vt:lpstr>
      <vt:lpstr>Arial</vt:lpstr>
      <vt:lpstr>Avenir Next LT Pro</vt:lpstr>
      <vt:lpstr>Avenir Next LT Pro Light</vt:lpstr>
      <vt:lpstr>Avenir Next LT Pro Light (Body)</vt:lpstr>
      <vt:lpstr>Calibri</vt:lpstr>
      <vt:lpstr>Helvetica Neue</vt:lpstr>
      <vt:lpstr>Helvetica Neue Medium</vt:lpstr>
      <vt:lpstr>Times New Roman</vt:lpstr>
      <vt:lpstr>Tw Cen MT</vt:lpstr>
      <vt:lpstr>Tw Cen MT (Headings)</vt:lpstr>
      <vt:lpstr>Custom</vt:lpstr>
      <vt:lpstr> NYC 311 Service Requests Analysis Exploratory Data Analysis Using Open Government Data      </vt:lpstr>
      <vt:lpstr>Agenda</vt:lpstr>
      <vt:lpstr>What Are NYC  Residents  Complaining About ?</vt:lpstr>
      <vt:lpstr>Let’s Understand the Dataset Before the insights, let’s look at the data we’re working with </vt:lpstr>
      <vt:lpstr>Key Statistics from the Dataset | “Before diving deep, let’s summarize what the dataset holds”</vt:lpstr>
      <vt:lpstr>Heatmap of Complaints based on Borough</vt:lpstr>
      <vt:lpstr>Top Complaint Types in NYC</vt:lpstr>
      <vt:lpstr>Top Complaints by borough</vt:lpstr>
      <vt:lpstr>Complaint Trends by Time of Day</vt:lpstr>
      <vt:lpstr> Status of 311 Complaints in NYC</vt:lpstr>
      <vt:lpstr>Complaints with the Longest Response Time</vt:lpstr>
      <vt:lpstr>Top Complaints by Borough (Heatmap)</vt:lpstr>
      <vt:lpstr>Agency Response Time Analysis</vt:lpstr>
      <vt:lpstr>Key Insights &amp; Takeaways</vt:lpstr>
      <vt:lpstr>Recommendations for city Improvement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Dhwani Borad</dc:creator>
  <cp:lastModifiedBy>Tanti Meet</cp:lastModifiedBy>
  <cp:revision>3</cp:revision>
  <dcterms:created xsi:type="dcterms:W3CDTF">2025-03-26T19:05:09Z</dcterms:created>
  <dcterms:modified xsi:type="dcterms:W3CDTF">2025-03-28T21:03:32Z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