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4E6605-D278-4465-A02E-F8CEF330E8A4}">
  <a:tblStyle styleId="{014E6605-D278-4465-A02E-F8CEF330E8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0ad551a1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0ad551a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f0ad551a1_0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f0ad551a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b34319c8c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1b34319c8c_0_6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f2c53a4fc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1f2c53a4fc_2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f2c53a4fc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1f2c53a4fc_2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f2c53a4fc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1f2c53a4fc_2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f2c53a4fc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1f2c53a4fc_2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f2c53a4fc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1f2c53a4fc_2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34319c8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1b34319c8c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34319c8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1b34319c8c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f0ad551a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1f0ad551a1_0_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f2a57d9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1f2a57d9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f2c53a4fc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1f2c53a4fc_2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f2c53a4f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1f2c53a4fc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f2c53a4f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f2c53a4fc_2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f2c53a4fc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1f2c53a4fc_2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19999"/>
          </a:blip>
          <a:srcRect b="0" l="0" r="0" t="0"/>
          <a:stretch/>
        </p:blipFill>
        <p:spPr>
          <a:xfrm rot="-717316">
            <a:off x="15382225" y="412621"/>
            <a:ext cx="2778228" cy="253863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234875" y="185125"/>
            <a:ext cx="10301146" cy="3242421"/>
          </a:xfrm>
          <a:custGeom>
            <a:rect b="b" l="l" r="r" t="t"/>
            <a:pathLst>
              <a:path extrusionOk="0" h="1323437" w="1615866">
                <a:moveTo>
                  <a:pt x="49681" y="0"/>
                </a:moveTo>
                <a:lnTo>
                  <a:pt x="1566185" y="0"/>
                </a:lnTo>
                <a:cubicBezTo>
                  <a:pt x="1593623" y="0"/>
                  <a:pt x="1615866" y="22243"/>
                  <a:pt x="1615866" y="49681"/>
                </a:cubicBezTo>
                <a:lnTo>
                  <a:pt x="1615866" y="1273756"/>
                </a:lnTo>
                <a:cubicBezTo>
                  <a:pt x="1615866" y="1301194"/>
                  <a:pt x="1593623" y="1323437"/>
                  <a:pt x="1566185" y="1323437"/>
                </a:cubicBezTo>
                <a:lnTo>
                  <a:pt x="49681" y="1323437"/>
                </a:lnTo>
                <a:cubicBezTo>
                  <a:pt x="22243" y="1323437"/>
                  <a:pt x="0" y="1301194"/>
                  <a:pt x="0" y="1273756"/>
                </a:cubicBezTo>
                <a:lnTo>
                  <a:pt x="0" y="49681"/>
                </a:lnTo>
                <a:cubicBezTo>
                  <a:pt x="0" y="22243"/>
                  <a:pt x="22243" y="0"/>
                  <a:pt x="49681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1044325" y="9438850"/>
            <a:ext cx="638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Presented by Group 13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08925" y="3247575"/>
            <a:ext cx="14022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Selecting the Best Warehouse Location</a:t>
            </a:r>
            <a:endParaRPr b="1"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Data-Driven Approach to Enhance Farm-to-Community Connections</a:t>
            </a:r>
            <a:endParaRPr i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08924" y="7049250"/>
            <a:ext cx="3865838" cy="2963445"/>
          </a:xfrm>
          <a:custGeom>
            <a:rect b="b" l="l" r="r" t="t"/>
            <a:pathLst>
              <a:path extrusionOk="0" h="10131436" w="11124714">
                <a:moveTo>
                  <a:pt x="0" y="0"/>
                </a:moveTo>
                <a:lnTo>
                  <a:pt x="11124713" y="0"/>
                </a:lnTo>
                <a:lnTo>
                  <a:pt x="11124713" y="10131435"/>
                </a:lnTo>
                <a:lnTo>
                  <a:pt x="0" y="101314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775" y="2461502"/>
            <a:ext cx="13704624" cy="6742176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p22"/>
          <p:cNvSpPr txBox="1"/>
          <p:nvPr/>
        </p:nvSpPr>
        <p:spPr>
          <a:xfrm>
            <a:off x="623675" y="704775"/>
            <a:ext cx="139758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Montserrat"/>
                <a:ea typeface="Montserrat"/>
                <a:cs typeface="Montserrat"/>
                <a:sym typeface="Montserrat"/>
              </a:rPr>
              <a:t>Otter Tail</a:t>
            </a: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 has the most number of </a:t>
            </a:r>
            <a:r>
              <a:rPr b="1" lang="en-US" sz="3600">
                <a:latin typeface="Montserrat"/>
                <a:ea typeface="Montserrat"/>
                <a:cs typeface="Montserrat"/>
                <a:sym typeface="Montserrat"/>
              </a:rPr>
              <a:t>small</a:t>
            </a: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 scaled farms (0$-49999$)</a:t>
            </a:r>
            <a:endParaRPr sz="3600"/>
          </a:p>
        </p:txBody>
      </p:sp>
      <p:sp>
        <p:nvSpPr>
          <p:cNvPr id="340" name="Google Shape;340;p22"/>
          <p:cNvSpPr/>
          <p:nvPr/>
        </p:nvSpPr>
        <p:spPr>
          <a:xfrm>
            <a:off x="3524425" y="3444900"/>
            <a:ext cx="2786700" cy="5538600"/>
          </a:xfrm>
          <a:prstGeom prst="rect">
            <a:avLst/>
          </a:prstGeom>
          <a:noFill/>
          <a:ln cap="flat" cmpd="sng" w="190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2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 flipH="1" rot="-337302">
            <a:off x="16134708" y="46576"/>
            <a:ext cx="2109258" cy="192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/>
        </p:nvSpPr>
        <p:spPr>
          <a:xfrm>
            <a:off x="623675" y="399975"/>
            <a:ext cx="154074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Montserrat"/>
                <a:ea typeface="Montserrat"/>
                <a:cs typeface="Montserrat"/>
                <a:sym typeface="Montserrat"/>
              </a:rPr>
              <a:t>Otter Tail</a:t>
            </a: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 has the most number of </a:t>
            </a:r>
            <a:r>
              <a:rPr b="1" lang="en-US" sz="3600">
                <a:latin typeface="Montserrat"/>
                <a:ea typeface="Montserrat"/>
                <a:cs typeface="Montserrat"/>
                <a:sym typeface="Montserrat"/>
              </a:rPr>
              <a:t>medium</a:t>
            </a: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 scaled farms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(50000$-249000$)</a:t>
            </a:r>
            <a:endParaRPr sz="360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2136250"/>
            <a:ext cx="13706856" cy="6739128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23"/>
          <p:cNvSpPr/>
          <p:nvPr/>
        </p:nvSpPr>
        <p:spPr>
          <a:xfrm>
            <a:off x="3383650" y="2404900"/>
            <a:ext cx="2932500" cy="6304500"/>
          </a:xfrm>
          <a:prstGeom prst="rect">
            <a:avLst/>
          </a:prstGeom>
          <a:noFill/>
          <a:ln cap="flat" cmpd="sng" w="190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 flipH="1" rot="-337302">
            <a:off x="16134708" y="46576"/>
            <a:ext cx="2109258" cy="192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24"/>
          <p:cNvGraphicFramePr/>
          <p:nvPr/>
        </p:nvGraphicFramePr>
        <p:xfrm>
          <a:off x="518525" y="1284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{014E6605-D278-4465-A02E-F8CEF330E8A4}</a:tableStyleId>
              </a:tblPr>
              <a:tblGrid>
                <a:gridCol w="1436425"/>
                <a:gridCol w="1436425"/>
                <a:gridCol w="1436425"/>
                <a:gridCol w="1436425"/>
                <a:gridCol w="1436425"/>
                <a:gridCol w="1436425"/>
                <a:gridCol w="1436425"/>
                <a:gridCol w="1436425"/>
                <a:gridCol w="1436425"/>
                <a:gridCol w="1436425"/>
                <a:gridCol w="1436425"/>
                <a:gridCol w="1436425"/>
              </a:tblGrid>
              <a:tr h="65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3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4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3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43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OTTER TAIL</a:t>
                      </a:r>
                      <a:endParaRPr b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43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OLMSTED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21F1F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KANDIYOHI</a:t>
                      </a:r>
                      <a:endParaRPr b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21F1F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ST. LOUIS</a:t>
                      </a:r>
                      <a:endParaRPr b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21F1F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STEELE</a:t>
                      </a:r>
                      <a:endParaRPr sz="1800" u="none" cap="none" strike="noStrike">
                        <a:solidFill>
                          <a:srgbClr val="221F1F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</a:tr>
              <a:tr h="72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Attributes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Weights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endParaRPr b="1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b="1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endParaRPr b="1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b="1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0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 Farm Lands (count))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0.25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1,693</a:t>
                      </a:r>
                      <a:endParaRPr b="1" sz="2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2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669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791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718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411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 Farm Lands (count)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0.25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396</a:t>
                      </a:r>
                      <a:endParaRPr b="1"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215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168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118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 Farm land Avg Revenue ($)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0.15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7,677</a:t>
                      </a:r>
                      <a:endParaRPr b="1"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8,072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4,889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8,407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4,968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 Farm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land Avg Revenue ($)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0.15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120.8K</a:t>
                      </a:r>
                      <a:endParaRPr b="1"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126.2K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126.9K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99.1K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131.7K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</a:tr>
              <a:tr h="10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Organic Farm Land (Count)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0.15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Supplier Density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0.05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 sz="2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0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Composite Ranking</a:t>
                      </a:r>
                      <a:endParaRPr b="1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2000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4.3</a:t>
                      </a:r>
                      <a:endParaRPr sz="2000" u="none" cap="none" strike="noStrike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21F1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 u="none" cap="none" strike="noStrike">
                        <a:solidFill>
                          <a:srgbClr val="221F1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41900" marB="141900" marR="141900" marL="141900" anchor="ctr">
                    <a:lnL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F5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24"/>
          <p:cNvSpPr txBox="1"/>
          <p:nvPr/>
        </p:nvSpPr>
        <p:spPr>
          <a:xfrm>
            <a:off x="397975" y="203950"/>
            <a:ext cx="146091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Otter Tail</a:t>
            </a: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the best location to start a new warehouse and the below matrix compares counties for each parameter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3365925" y="1284600"/>
            <a:ext cx="2898300" cy="87417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3365925" y="4851525"/>
            <a:ext cx="14389800" cy="24882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 flipH="1" rot="-337303">
            <a:off x="17156150" y="69159"/>
            <a:ext cx="1085478" cy="99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/>
        </p:nvSpPr>
        <p:spPr>
          <a:xfrm>
            <a:off x="548850" y="341850"/>
            <a:ext cx="14609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goal was to choose a county that provides the best opportunity at </a:t>
            </a:r>
            <a:r>
              <a:rPr b="1"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sustainable economic growth while empowering marginalized farmers and we believe succeeding at that due to the following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1185290" y="2569043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1185290" y="6386609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1185290" y="4477826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25"/>
          <p:cNvCxnSpPr/>
          <p:nvPr/>
        </p:nvCxnSpPr>
        <p:spPr>
          <a:xfrm flipH="1" rot="10800000">
            <a:off x="4084400" y="3137425"/>
            <a:ext cx="30924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5"/>
          <p:cNvCxnSpPr/>
          <p:nvPr/>
        </p:nvCxnSpPr>
        <p:spPr>
          <a:xfrm flipH="1" rot="10800000">
            <a:off x="4084400" y="4964400"/>
            <a:ext cx="30924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5"/>
          <p:cNvCxnSpPr/>
          <p:nvPr/>
        </p:nvCxnSpPr>
        <p:spPr>
          <a:xfrm flipH="1" rot="10800000">
            <a:off x="4084400" y="6773250"/>
            <a:ext cx="30924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5"/>
          <p:cNvSpPr txBox="1"/>
          <p:nvPr/>
        </p:nvSpPr>
        <p:spPr>
          <a:xfrm>
            <a:off x="9049700" y="2717250"/>
            <a:ext cx="84189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Otter Tail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runaway with the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most small scaled and medium scaled farms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comparison to the other 4 counties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9024050" y="4180900"/>
            <a:ext cx="85206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Otter Tail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has slightly lesser but comparable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average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per farm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both small and medium scale farmers.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shows that they have the potential to improve and improve their average per farm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9090450" y="6482750"/>
            <a:ext cx="82242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Otter Tail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has the most organic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farms by a large margin in comparison to the other 4 counties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1185290" y="8295393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25"/>
          <p:cNvCxnSpPr/>
          <p:nvPr/>
        </p:nvCxnSpPr>
        <p:spPr>
          <a:xfrm flipH="1" rot="10800000">
            <a:off x="4084400" y="8863775"/>
            <a:ext cx="30924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5"/>
          <p:cNvSpPr txBox="1"/>
          <p:nvPr/>
        </p:nvSpPr>
        <p:spPr>
          <a:xfrm>
            <a:off x="9090450" y="8295400"/>
            <a:ext cx="80205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Otter Tail is has the highest composite score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based on the above attributes and is the ideal county to start the new warehouse location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23" y="2763775"/>
            <a:ext cx="761100" cy="7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513" y="4699850"/>
            <a:ext cx="713700" cy="7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928" y="6608650"/>
            <a:ext cx="713700" cy="7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9213" y="8414675"/>
            <a:ext cx="836325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 rotWithShape="1">
          <a:blip r:embed="rId7">
            <a:alphaModFix amt="15000"/>
          </a:blip>
          <a:srcRect b="0" l="0" r="0" t="0"/>
          <a:stretch/>
        </p:blipFill>
        <p:spPr>
          <a:xfrm flipH="1" rot="-337304">
            <a:off x="16571137" y="146408"/>
            <a:ext cx="1500752" cy="137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6386525" y="252450"/>
            <a:ext cx="1714499" cy="129137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/>
          <p:nvPr/>
        </p:nvSpPr>
        <p:spPr>
          <a:xfrm flipH="1" rot="5400000">
            <a:off x="2401825" y="39725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26"/>
          <p:cNvGrpSpPr/>
          <p:nvPr/>
        </p:nvGrpSpPr>
        <p:grpSpPr>
          <a:xfrm>
            <a:off x="935665" y="2313233"/>
            <a:ext cx="4990655" cy="1538684"/>
            <a:chOff x="1794890" y="1697558"/>
            <a:chExt cx="4990655" cy="1538684"/>
          </a:xfrm>
        </p:grpSpPr>
        <p:sp>
          <p:nvSpPr>
            <p:cNvPr id="388" name="Google Shape;388;p26"/>
            <p:cNvSpPr/>
            <p:nvPr/>
          </p:nvSpPr>
          <p:spPr>
            <a:xfrm>
              <a:off x="1794890" y="1883243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3499945" y="2140341"/>
              <a:ext cx="3285600" cy="10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2B5B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is where we finalized our parameters after iterating through the several datasets and attributes at our disposal.</a:t>
              </a:r>
              <a:endParaRPr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0" name="Google Shape;390;p26"/>
            <p:cNvSpPr txBox="1"/>
            <p:nvPr/>
          </p:nvSpPr>
          <p:spPr>
            <a:xfrm>
              <a:off x="3423745" y="1697558"/>
              <a:ext cx="328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C2B5B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Attribute Selection</a:t>
              </a:r>
              <a:endParaRPr b="1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91" name="Google Shape;3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750" y="2699650"/>
            <a:ext cx="818175" cy="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6"/>
          <p:cNvSpPr txBox="1"/>
          <p:nvPr/>
        </p:nvSpPr>
        <p:spPr>
          <a:xfrm>
            <a:off x="5524774" y="7540350"/>
            <a:ext cx="3395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Combining all the selected parameters along with their weights to create a composite score.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5513050" y="7021375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3948099" y="7375363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2275" y="7566350"/>
            <a:ext cx="775800" cy="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6"/>
          <p:cNvSpPr/>
          <p:nvPr/>
        </p:nvSpPr>
        <p:spPr>
          <a:xfrm rot="5400000">
            <a:off x="5226725" y="50262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6"/>
          <p:cNvSpPr/>
          <p:nvPr/>
        </p:nvSpPr>
        <p:spPr>
          <a:xfrm flipH="1" rot="5400000">
            <a:off x="8127825" y="39725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8203924" y="3003425"/>
            <a:ext cx="3395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Using the composite score we rank the counties from highest to lowest score and pick the best county. 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8116000" y="2332050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Proposed Location</a:t>
            </a:r>
            <a:endParaRPr b="1" sz="23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6478640" y="2529855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900" y="2616876"/>
            <a:ext cx="936105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6"/>
          <p:cNvSpPr/>
          <p:nvPr/>
        </p:nvSpPr>
        <p:spPr>
          <a:xfrm rot="5400000">
            <a:off x="11181325" y="520322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11072899" y="7692750"/>
            <a:ext cx="3395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Here emphasizing on why the county selected is in fact the best option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11061175" y="7173775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Conclusive Evidence</a:t>
            </a:r>
            <a:endParaRPr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9536874" y="7388788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97250" y="7579775"/>
            <a:ext cx="775800" cy="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6"/>
          <p:cNvSpPr/>
          <p:nvPr/>
        </p:nvSpPr>
        <p:spPr>
          <a:xfrm flipH="1" rot="5400000">
            <a:off x="14055700" y="40487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13348474" y="3015988"/>
            <a:ext cx="3395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self-serve dashboard to adjust weights of the attributes and view dynamic county rankings.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13336750" y="2344613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Self-Serve Dashboard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11901824" y="2547238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87525" y="2705925"/>
            <a:ext cx="818175" cy="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6"/>
          <p:cNvSpPr/>
          <p:nvPr/>
        </p:nvSpPr>
        <p:spPr>
          <a:xfrm>
            <a:off x="11749425" y="2095325"/>
            <a:ext cx="5249100" cy="2061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/>
        </p:nvSpPr>
        <p:spPr>
          <a:xfrm>
            <a:off x="548850" y="341850"/>
            <a:ext cx="1460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Selecting Warehouse Location</a:t>
            </a:r>
            <a:endParaRPr b="1"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8" name="Google Shape;418;p27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 flipH="1" rot="-337299">
            <a:off x="16950519" y="60026"/>
            <a:ext cx="1283136" cy="117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250" y="2587900"/>
            <a:ext cx="12975338" cy="7196327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0" name="Google Shape;420;p27"/>
          <p:cNvSpPr txBox="1"/>
          <p:nvPr/>
        </p:nvSpPr>
        <p:spPr>
          <a:xfrm>
            <a:off x="548850" y="1131025"/>
            <a:ext cx="158697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✓"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make our solution even more adaptable, we developed a self-serve dashboard. This tool allows users to adjust the weights assigned to each parameter dynamically.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✓"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a user prioritizes proximity to demand centers over farm density, they can tweak the settings and see how the rankings change.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/>
        </p:nvSpPr>
        <p:spPr>
          <a:xfrm>
            <a:off x="548850" y="189450"/>
            <a:ext cx="1460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Comparative Analysis View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6" name="Google Shape;426;p28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 flipH="1" rot="-337310">
            <a:off x="16832138" y="57394"/>
            <a:ext cx="1226806" cy="11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025" y="2276925"/>
            <a:ext cx="12978326" cy="7196777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8" name="Google Shape;428;p28"/>
          <p:cNvSpPr txBox="1"/>
          <p:nvPr/>
        </p:nvSpPr>
        <p:spPr>
          <a:xfrm>
            <a:off x="548850" y="902425"/>
            <a:ext cx="158697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✓"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additional view gives the user flexibility to compare counties against each other by comparing their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attributes.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✓"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view provides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on attributes beyond the 6 attributes that we focused on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during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our methodology. This enables the users to use the dashboard beyond our existing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/>
          <p:nvPr/>
        </p:nvSpPr>
        <p:spPr>
          <a:xfrm>
            <a:off x="6658875" y="4007400"/>
            <a:ext cx="504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4" name="Google Shape;434;p29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 flipH="1" rot="-337305">
            <a:off x="15565113" y="119598"/>
            <a:ext cx="2556546" cy="233599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9"/>
          <p:cNvSpPr txBox="1"/>
          <p:nvPr/>
        </p:nvSpPr>
        <p:spPr>
          <a:xfrm>
            <a:off x="15193300" y="7113500"/>
            <a:ext cx="26661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b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000">
                <a:solidFill>
                  <a:srgbClr val="9EDD6C"/>
                </a:solidFill>
                <a:latin typeface="Montserrat"/>
                <a:ea typeface="Montserrat"/>
                <a:cs typeface="Montserrat"/>
                <a:sym typeface="Montserrat"/>
              </a:rPr>
              <a:t>Aurosikha</a:t>
            </a:r>
            <a:endParaRPr sz="3000">
              <a:solidFill>
                <a:srgbClr val="9EDD6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EDD6C"/>
                </a:solidFill>
                <a:latin typeface="Montserrat"/>
                <a:ea typeface="Montserrat"/>
                <a:cs typeface="Montserrat"/>
                <a:sym typeface="Montserrat"/>
              </a:rPr>
              <a:t>Rita</a:t>
            </a:r>
            <a:endParaRPr sz="3000">
              <a:solidFill>
                <a:srgbClr val="9EDD6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EDD6C"/>
                </a:solidFill>
                <a:latin typeface="Montserrat"/>
                <a:ea typeface="Montserrat"/>
                <a:cs typeface="Montserrat"/>
                <a:sym typeface="Montserrat"/>
              </a:rPr>
              <a:t>Aditya</a:t>
            </a:r>
            <a:endParaRPr sz="3000">
              <a:solidFill>
                <a:srgbClr val="9EDD6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EDD6C"/>
                </a:solidFill>
                <a:latin typeface="Montserrat"/>
                <a:ea typeface="Montserrat"/>
                <a:cs typeface="Montserrat"/>
                <a:sym typeface="Montserrat"/>
              </a:rPr>
              <a:t>Dhairya</a:t>
            </a:r>
            <a:endParaRPr sz="3000">
              <a:solidFill>
                <a:srgbClr val="9EDD6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EDD6C"/>
                </a:solidFill>
                <a:latin typeface="Montserrat"/>
                <a:ea typeface="Montserrat"/>
                <a:cs typeface="Montserrat"/>
                <a:sym typeface="Montserrat"/>
              </a:rPr>
              <a:t>Abhinav</a:t>
            </a:r>
            <a:endParaRPr sz="3000">
              <a:solidFill>
                <a:srgbClr val="9EDD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12850" y="487619"/>
            <a:ext cx="4775351" cy="9126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4"/>
          <p:cNvGrpSpPr/>
          <p:nvPr/>
        </p:nvGrpSpPr>
        <p:grpSpPr>
          <a:xfrm>
            <a:off x="6668675" y="317102"/>
            <a:ext cx="10659876" cy="1844837"/>
            <a:chOff x="6668675" y="317102"/>
            <a:chExt cx="10659876" cy="1844837"/>
          </a:xfrm>
        </p:grpSpPr>
        <p:grpSp>
          <p:nvGrpSpPr>
            <p:cNvPr id="95" name="Google Shape;95;p14"/>
            <p:cNvGrpSpPr/>
            <p:nvPr/>
          </p:nvGrpSpPr>
          <p:grpSpPr>
            <a:xfrm>
              <a:off x="11257450" y="317102"/>
              <a:ext cx="6071101" cy="1844837"/>
              <a:chOff x="0" y="-47625"/>
              <a:chExt cx="1276863" cy="860425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0" y="0"/>
                <a:ext cx="1276863" cy="812800"/>
              </a:xfrm>
              <a:custGeom>
                <a:rect b="b" l="l" r="r" t="t"/>
                <a:pathLst>
                  <a:path extrusionOk="0" h="812800" w="1276863">
                    <a:moveTo>
                      <a:pt x="40352" y="0"/>
                    </a:moveTo>
                    <a:lnTo>
                      <a:pt x="1236511" y="0"/>
                    </a:lnTo>
                    <a:cubicBezTo>
                      <a:pt x="1247213" y="0"/>
                      <a:pt x="1257476" y="4251"/>
                      <a:pt x="1265044" y="11819"/>
                    </a:cubicBezTo>
                    <a:cubicBezTo>
                      <a:pt x="1272611" y="19386"/>
                      <a:pt x="1276863" y="29650"/>
                      <a:pt x="1276863" y="40352"/>
                    </a:cubicBezTo>
                    <a:lnTo>
                      <a:pt x="1276863" y="772448"/>
                    </a:lnTo>
                    <a:cubicBezTo>
                      <a:pt x="1276863" y="794734"/>
                      <a:pt x="1258797" y="812800"/>
                      <a:pt x="1236511" y="812800"/>
                    </a:cubicBezTo>
                    <a:lnTo>
                      <a:pt x="40352" y="812800"/>
                    </a:lnTo>
                    <a:cubicBezTo>
                      <a:pt x="29650" y="812800"/>
                      <a:pt x="19386" y="808549"/>
                      <a:pt x="11819" y="800981"/>
                    </a:cubicBezTo>
                    <a:cubicBezTo>
                      <a:pt x="4251" y="793414"/>
                      <a:pt x="0" y="783150"/>
                      <a:pt x="0" y="772448"/>
                    </a:cubicBezTo>
                    <a:lnTo>
                      <a:pt x="0" y="40352"/>
                    </a:lnTo>
                    <a:cubicBezTo>
                      <a:pt x="0" y="29650"/>
                      <a:pt x="4251" y="19386"/>
                      <a:pt x="11819" y="11819"/>
                    </a:cubicBezTo>
                    <a:cubicBezTo>
                      <a:pt x="19386" y="4251"/>
                      <a:pt x="29650" y="0"/>
                      <a:pt x="403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>
                      <a:alpha val="84710"/>
                    </a:srgbClr>
                  </a:gs>
                  <a:gs pos="100000">
                    <a:srgbClr val="92BC81">
                      <a:alpha val="8471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 txBox="1"/>
              <p:nvPr/>
            </p:nvSpPr>
            <p:spPr>
              <a:xfrm>
                <a:off x="0" y="-47625"/>
                <a:ext cx="1276800" cy="8604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10392175" y="703534"/>
              <a:ext cx="1185104" cy="1224382"/>
              <a:chOff x="0" y="0"/>
              <a:chExt cx="495300" cy="495300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rect b="b" l="l" r="r" t="t"/>
                <a:pathLst>
                  <a:path extrusionOk="0"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2BC8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rect b="b" l="l" r="r" t="t"/>
                <a:pathLst>
                  <a:path extrusionOk="0"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2BC8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4"/>
            <p:cNvSpPr txBox="1"/>
            <p:nvPr/>
          </p:nvSpPr>
          <p:spPr>
            <a:xfrm>
              <a:off x="10622327" y="992884"/>
              <a:ext cx="724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1907203" y="1102477"/>
              <a:ext cx="4149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Context Set Up</a:t>
              </a:r>
              <a:endPara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6668675" y="1393575"/>
              <a:ext cx="265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4" name="Google Shape;104;p14"/>
          <p:cNvGrpSpPr/>
          <p:nvPr/>
        </p:nvGrpSpPr>
        <p:grpSpPr>
          <a:xfrm>
            <a:off x="6668675" y="2838851"/>
            <a:ext cx="10661426" cy="1844837"/>
            <a:chOff x="6668675" y="2838851"/>
            <a:chExt cx="10661426" cy="1844837"/>
          </a:xfrm>
        </p:grpSpPr>
        <p:grpSp>
          <p:nvGrpSpPr>
            <p:cNvPr id="105" name="Google Shape;105;p14"/>
            <p:cNvGrpSpPr/>
            <p:nvPr/>
          </p:nvGrpSpPr>
          <p:grpSpPr>
            <a:xfrm>
              <a:off x="11259000" y="2838851"/>
              <a:ext cx="6071101" cy="1844837"/>
              <a:chOff x="0" y="-47625"/>
              <a:chExt cx="1276863" cy="860425"/>
            </a:xfrm>
          </p:grpSpPr>
          <p:sp>
            <p:nvSpPr>
              <p:cNvPr id="106" name="Google Shape;106;p14"/>
              <p:cNvSpPr/>
              <p:nvPr/>
            </p:nvSpPr>
            <p:spPr>
              <a:xfrm>
                <a:off x="0" y="0"/>
                <a:ext cx="1276863" cy="812800"/>
              </a:xfrm>
              <a:custGeom>
                <a:rect b="b" l="l" r="r" t="t"/>
                <a:pathLst>
                  <a:path extrusionOk="0" h="812800" w="1276863">
                    <a:moveTo>
                      <a:pt x="40352" y="0"/>
                    </a:moveTo>
                    <a:lnTo>
                      <a:pt x="1236511" y="0"/>
                    </a:lnTo>
                    <a:cubicBezTo>
                      <a:pt x="1247213" y="0"/>
                      <a:pt x="1257476" y="4251"/>
                      <a:pt x="1265044" y="11819"/>
                    </a:cubicBezTo>
                    <a:cubicBezTo>
                      <a:pt x="1272611" y="19386"/>
                      <a:pt x="1276863" y="29650"/>
                      <a:pt x="1276863" y="40352"/>
                    </a:cubicBezTo>
                    <a:lnTo>
                      <a:pt x="1276863" y="772448"/>
                    </a:lnTo>
                    <a:cubicBezTo>
                      <a:pt x="1276863" y="794734"/>
                      <a:pt x="1258797" y="812800"/>
                      <a:pt x="1236511" y="812800"/>
                    </a:cubicBezTo>
                    <a:lnTo>
                      <a:pt x="40352" y="812800"/>
                    </a:lnTo>
                    <a:cubicBezTo>
                      <a:pt x="29650" y="812800"/>
                      <a:pt x="19386" y="808549"/>
                      <a:pt x="11819" y="800981"/>
                    </a:cubicBezTo>
                    <a:cubicBezTo>
                      <a:pt x="4251" y="793414"/>
                      <a:pt x="0" y="783150"/>
                      <a:pt x="0" y="772448"/>
                    </a:cubicBezTo>
                    <a:lnTo>
                      <a:pt x="0" y="40352"/>
                    </a:lnTo>
                    <a:cubicBezTo>
                      <a:pt x="0" y="29650"/>
                      <a:pt x="4251" y="19386"/>
                      <a:pt x="11819" y="11819"/>
                    </a:cubicBezTo>
                    <a:cubicBezTo>
                      <a:pt x="19386" y="4251"/>
                      <a:pt x="29650" y="0"/>
                      <a:pt x="403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CE88">
                      <a:alpha val="84710"/>
                    </a:srgbClr>
                  </a:gs>
                  <a:gs pos="100000">
                    <a:srgbClr val="778F45">
                      <a:alpha val="847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 txBox="1"/>
              <p:nvPr/>
            </p:nvSpPr>
            <p:spPr>
              <a:xfrm>
                <a:off x="0" y="-47625"/>
                <a:ext cx="1276800" cy="860400"/>
              </a:xfrm>
              <a:prstGeom prst="rect">
                <a:avLst/>
              </a:prstGeom>
              <a:solidFill>
                <a:srgbClr val="336430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4"/>
            <p:cNvGrpSpPr/>
            <p:nvPr/>
          </p:nvGrpSpPr>
          <p:grpSpPr>
            <a:xfrm>
              <a:off x="10393725" y="3225282"/>
              <a:ext cx="1185104" cy="1224382"/>
              <a:chOff x="0" y="0"/>
              <a:chExt cx="495300" cy="495300"/>
            </a:xfrm>
          </p:grpSpPr>
          <p:sp>
            <p:nvSpPr>
              <p:cNvPr id="109" name="Google Shape;109;p1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rect b="b" l="l" r="r" t="t"/>
                <a:pathLst>
                  <a:path extrusionOk="0"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CE88"/>
                  </a:gs>
                  <a:gs pos="100000">
                    <a:srgbClr val="778F45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rect b="b" l="l" r="r" t="t"/>
                <a:pathLst>
                  <a:path extrusionOk="0"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CE88"/>
                  </a:gs>
                  <a:gs pos="100000">
                    <a:srgbClr val="778F45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14"/>
            <p:cNvSpPr txBox="1"/>
            <p:nvPr/>
          </p:nvSpPr>
          <p:spPr>
            <a:xfrm>
              <a:off x="10623877" y="3514632"/>
              <a:ext cx="724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11840500" y="3548025"/>
              <a:ext cx="4813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7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Approach &amp; Methodology</a:t>
              </a:r>
              <a:endParaRPr b="1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13" name="Google Shape;113;p14"/>
            <p:cNvCxnSpPr/>
            <p:nvPr/>
          </p:nvCxnSpPr>
          <p:spPr>
            <a:xfrm>
              <a:off x="6668675" y="3761275"/>
              <a:ext cx="265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4" name="Google Shape;114;p14"/>
          <p:cNvGrpSpPr/>
          <p:nvPr/>
        </p:nvGrpSpPr>
        <p:grpSpPr>
          <a:xfrm>
            <a:off x="6668675" y="5334152"/>
            <a:ext cx="10741900" cy="1844837"/>
            <a:chOff x="6668675" y="5334152"/>
            <a:chExt cx="10741900" cy="1844837"/>
          </a:xfrm>
        </p:grpSpPr>
        <p:grpSp>
          <p:nvGrpSpPr>
            <p:cNvPr id="115" name="Google Shape;115;p14"/>
            <p:cNvGrpSpPr/>
            <p:nvPr/>
          </p:nvGrpSpPr>
          <p:grpSpPr>
            <a:xfrm>
              <a:off x="11263188" y="5334152"/>
              <a:ext cx="6071101" cy="1844837"/>
              <a:chOff x="0" y="-47625"/>
              <a:chExt cx="1276863" cy="860425"/>
            </a:xfrm>
          </p:grpSpPr>
          <p:sp>
            <p:nvSpPr>
              <p:cNvPr id="116" name="Google Shape;116;p14"/>
              <p:cNvSpPr/>
              <p:nvPr/>
            </p:nvSpPr>
            <p:spPr>
              <a:xfrm>
                <a:off x="0" y="0"/>
                <a:ext cx="1276863" cy="812800"/>
              </a:xfrm>
              <a:custGeom>
                <a:rect b="b" l="l" r="r" t="t"/>
                <a:pathLst>
                  <a:path extrusionOk="0" h="812800" w="1276863">
                    <a:moveTo>
                      <a:pt x="40352" y="0"/>
                    </a:moveTo>
                    <a:lnTo>
                      <a:pt x="1236511" y="0"/>
                    </a:lnTo>
                    <a:cubicBezTo>
                      <a:pt x="1247213" y="0"/>
                      <a:pt x="1257476" y="4251"/>
                      <a:pt x="1265044" y="11819"/>
                    </a:cubicBezTo>
                    <a:cubicBezTo>
                      <a:pt x="1272611" y="19386"/>
                      <a:pt x="1276863" y="29650"/>
                      <a:pt x="1276863" y="40352"/>
                    </a:cubicBezTo>
                    <a:lnTo>
                      <a:pt x="1276863" y="772448"/>
                    </a:lnTo>
                    <a:cubicBezTo>
                      <a:pt x="1276863" y="794734"/>
                      <a:pt x="1258797" y="812800"/>
                      <a:pt x="1236511" y="812800"/>
                    </a:cubicBezTo>
                    <a:lnTo>
                      <a:pt x="40352" y="812800"/>
                    </a:lnTo>
                    <a:cubicBezTo>
                      <a:pt x="29650" y="812800"/>
                      <a:pt x="19386" y="808549"/>
                      <a:pt x="11819" y="800981"/>
                    </a:cubicBezTo>
                    <a:cubicBezTo>
                      <a:pt x="4251" y="793414"/>
                      <a:pt x="0" y="783150"/>
                      <a:pt x="0" y="772448"/>
                    </a:cubicBezTo>
                    <a:lnTo>
                      <a:pt x="0" y="40352"/>
                    </a:lnTo>
                    <a:cubicBezTo>
                      <a:pt x="0" y="29650"/>
                      <a:pt x="4251" y="19386"/>
                      <a:pt x="11819" y="11819"/>
                    </a:cubicBezTo>
                    <a:cubicBezTo>
                      <a:pt x="19386" y="4251"/>
                      <a:pt x="29650" y="0"/>
                      <a:pt x="403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>
                      <a:alpha val="84710"/>
                    </a:srgbClr>
                  </a:gs>
                  <a:gs pos="100000">
                    <a:srgbClr val="92BC81">
                      <a:alpha val="8471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 txBox="1"/>
              <p:nvPr/>
            </p:nvSpPr>
            <p:spPr>
              <a:xfrm>
                <a:off x="0" y="-47625"/>
                <a:ext cx="1276800" cy="8604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10397913" y="5720584"/>
              <a:ext cx="1185104" cy="1224382"/>
              <a:chOff x="0" y="0"/>
              <a:chExt cx="495300" cy="495300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rect b="b" l="l" r="r" t="t"/>
                <a:pathLst>
                  <a:path extrusionOk="0"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2BC8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rect b="b" l="l" r="r" t="t"/>
                <a:pathLst>
                  <a:path extrusionOk="0"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2BC8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4"/>
            <p:cNvSpPr txBox="1"/>
            <p:nvPr/>
          </p:nvSpPr>
          <p:spPr>
            <a:xfrm>
              <a:off x="10628064" y="6009934"/>
              <a:ext cx="724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11920875" y="6119525"/>
              <a:ext cx="5489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Final Location</a:t>
              </a:r>
              <a:endPara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23" name="Google Shape;123;p14"/>
            <p:cNvCxnSpPr/>
            <p:nvPr/>
          </p:nvCxnSpPr>
          <p:spPr>
            <a:xfrm>
              <a:off x="6668675" y="6332775"/>
              <a:ext cx="265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4" name="Google Shape;124;p14"/>
          <p:cNvGrpSpPr/>
          <p:nvPr/>
        </p:nvGrpSpPr>
        <p:grpSpPr>
          <a:xfrm>
            <a:off x="6668675" y="7905651"/>
            <a:ext cx="10661426" cy="1844837"/>
            <a:chOff x="6668675" y="7905651"/>
            <a:chExt cx="10661426" cy="1844837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11259000" y="7905651"/>
              <a:ext cx="6071101" cy="1844837"/>
              <a:chOff x="0" y="-47625"/>
              <a:chExt cx="1276863" cy="860425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0" y="0"/>
                <a:ext cx="1276863" cy="812800"/>
              </a:xfrm>
              <a:custGeom>
                <a:rect b="b" l="l" r="r" t="t"/>
                <a:pathLst>
                  <a:path extrusionOk="0" h="812800" w="1276863">
                    <a:moveTo>
                      <a:pt x="40352" y="0"/>
                    </a:moveTo>
                    <a:lnTo>
                      <a:pt x="1236511" y="0"/>
                    </a:lnTo>
                    <a:cubicBezTo>
                      <a:pt x="1247213" y="0"/>
                      <a:pt x="1257476" y="4251"/>
                      <a:pt x="1265044" y="11819"/>
                    </a:cubicBezTo>
                    <a:cubicBezTo>
                      <a:pt x="1272611" y="19386"/>
                      <a:pt x="1276863" y="29650"/>
                      <a:pt x="1276863" y="40352"/>
                    </a:cubicBezTo>
                    <a:lnTo>
                      <a:pt x="1276863" y="772448"/>
                    </a:lnTo>
                    <a:cubicBezTo>
                      <a:pt x="1276863" y="794734"/>
                      <a:pt x="1258797" y="812800"/>
                      <a:pt x="1236511" y="812800"/>
                    </a:cubicBezTo>
                    <a:lnTo>
                      <a:pt x="40352" y="812800"/>
                    </a:lnTo>
                    <a:cubicBezTo>
                      <a:pt x="29650" y="812800"/>
                      <a:pt x="19386" y="808549"/>
                      <a:pt x="11819" y="800981"/>
                    </a:cubicBezTo>
                    <a:cubicBezTo>
                      <a:pt x="4251" y="793414"/>
                      <a:pt x="0" y="783150"/>
                      <a:pt x="0" y="772448"/>
                    </a:cubicBezTo>
                    <a:lnTo>
                      <a:pt x="0" y="40352"/>
                    </a:lnTo>
                    <a:cubicBezTo>
                      <a:pt x="0" y="29650"/>
                      <a:pt x="4251" y="19386"/>
                      <a:pt x="11819" y="11819"/>
                    </a:cubicBezTo>
                    <a:cubicBezTo>
                      <a:pt x="19386" y="4251"/>
                      <a:pt x="29650" y="0"/>
                      <a:pt x="403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CE88">
                      <a:alpha val="84710"/>
                    </a:srgbClr>
                  </a:gs>
                  <a:gs pos="100000">
                    <a:srgbClr val="778F45">
                      <a:alpha val="8471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 txBox="1"/>
              <p:nvPr/>
            </p:nvSpPr>
            <p:spPr>
              <a:xfrm>
                <a:off x="0" y="-47625"/>
                <a:ext cx="1276800" cy="860400"/>
              </a:xfrm>
              <a:prstGeom prst="rect">
                <a:avLst/>
              </a:prstGeom>
              <a:solidFill>
                <a:srgbClr val="336430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4"/>
            <p:cNvGrpSpPr/>
            <p:nvPr/>
          </p:nvGrpSpPr>
          <p:grpSpPr>
            <a:xfrm>
              <a:off x="10393725" y="8292082"/>
              <a:ext cx="1185104" cy="1224382"/>
              <a:chOff x="0" y="0"/>
              <a:chExt cx="495300" cy="495300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rect b="b" l="l" r="r" t="t"/>
                <a:pathLst>
                  <a:path extrusionOk="0"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CE88"/>
                  </a:gs>
                  <a:gs pos="100000">
                    <a:srgbClr val="778F45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rect b="b" l="l" r="r" t="t"/>
                <a:pathLst>
                  <a:path extrusionOk="0"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7CE88"/>
                  </a:gs>
                  <a:gs pos="100000">
                    <a:srgbClr val="778F45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14"/>
            <p:cNvSpPr txBox="1"/>
            <p:nvPr/>
          </p:nvSpPr>
          <p:spPr>
            <a:xfrm>
              <a:off x="10623877" y="8581432"/>
              <a:ext cx="7248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n-US" sz="3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11840500" y="8691025"/>
              <a:ext cx="5178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7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Benefits and Consumption </a:t>
              </a:r>
              <a:endParaRPr b="1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33" name="Google Shape;133;p14"/>
            <p:cNvCxnSpPr/>
            <p:nvPr/>
          </p:nvCxnSpPr>
          <p:spPr>
            <a:xfrm>
              <a:off x="6668675" y="8828075"/>
              <a:ext cx="265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4" name="Google Shape;134;p14"/>
          <p:cNvSpPr txBox="1"/>
          <p:nvPr/>
        </p:nvSpPr>
        <p:spPr>
          <a:xfrm>
            <a:off x="147197" y="4531296"/>
            <a:ext cx="494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6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-86500" y="513300"/>
            <a:ext cx="9150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brings us here ?</a:t>
            </a:r>
            <a:endParaRPr sz="5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-717314">
            <a:off x="15849486" y="363695"/>
            <a:ext cx="2282526" cy="2315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301165" y="3805949"/>
            <a:ext cx="5463383" cy="4903287"/>
            <a:chOff x="11257450" y="317097"/>
            <a:chExt cx="6071101" cy="4195146"/>
          </a:xfrm>
        </p:grpSpPr>
        <p:grpSp>
          <p:nvGrpSpPr>
            <p:cNvPr id="142" name="Google Shape;142;p15"/>
            <p:cNvGrpSpPr/>
            <p:nvPr/>
          </p:nvGrpSpPr>
          <p:grpSpPr>
            <a:xfrm>
              <a:off x="11257450" y="317097"/>
              <a:ext cx="6071101" cy="4195146"/>
              <a:chOff x="0" y="-47627"/>
              <a:chExt cx="1276863" cy="1956600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0" y="0"/>
                <a:ext cx="1276863" cy="812800"/>
              </a:xfrm>
              <a:custGeom>
                <a:rect b="b" l="l" r="r" t="t"/>
                <a:pathLst>
                  <a:path extrusionOk="0" h="812800" w="1276863">
                    <a:moveTo>
                      <a:pt x="40352" y="0"/>
                    </a:moveTo>
                    <a:lnTo>
                      <a:pt x="1236511" y="0"/>
                    </a:lnTo>
                    <a:cubicBezTo>
                      <a:pt x="1247213" y="0"/>
                      <a:pt x="1257476" y="4251"/>
                      <a:pt x="1265044" y="11819"/>
                    </a:cubicBezTo>
                    <a:cubicBezTo>
                      <a:pt x="1272611" y="19386"/>
                      <a:pt x="1276863" y="29650"/>
                      <a:pt x="1276863" y="40352"/>
                    </a:cubicBezTo>
                    <a:lnTo>
                      <a:pt x="1276863" y="772448"/>
                    </a:lnTo>
                    <a:cubicBezTo>
                      <a:pt x="1276863" y="794734"/>
                      <a:pt x="1258797" y="812800"/>
                      <a:pt x="1236511" y="812800"/>
                    </a:cubicBezTo>
                    <a:lnTo>
                      <a:pt x="40352" y="812800"/>
                    </a:lnTo>
                    <a:cubicBezTo>
                      <a:pt x="29650" y="812800"/>
                      <a:pt x="19386" y="808549"/>
                      <a:pt x="11819" y="800981"/>
                    </a:cubicBezTo>
                    <a:cubicBezTo>
                      <a:pt x="4251" y="793414"/>
                      <a:pt x="0" y="783150"/>
                      <a:pt x="0" y="772448"/>
                    </a:cubicBezTo>
                    <a:lnTo>
                      <a:pt x="0" y="40352"/>
                    </a:lnTo>
                    <a:cubicBezTo>
                      <a:pt x="0" y="29650"/>
                      <a:pt x="4251" y="19386"/>
                      <a:pt x="11819" y="11819"/>
                    </a:cubicBezTo>
                    <a:cubicBezTo>
                      <a:pt x="19386" y="4251"/>
                      <a:pt x="29650" y="0"/>
                      <a:pt x="403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>
                      <a:alpha val="84710"/>
                    </a:srgbClr>
                  </a:gs>
                  <a:gs pos="100000">
                    <a:srgbClr val="92BC81">
                      <a:alpha val="8471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 txBox="1"/>
              <p:nvPr/>
            </p:nvSpPr>
            <p:spPr>
              <a:xfrm>
                <a:off x="3" y="-47627"/>
                <a:ext cx="1276800" cy="19566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" name="Google Shape;145;p15"/>
            <p:cNvSpPr txBox="1"/>
            <p:nvPr/>
          </p:nvSpPr>
          <p:spPr>
            <a:xfrm>
              <a:off x="11915150" y="901677"/>
              <a:ext cx="4649100" cy="25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A1C1A"/>
                </a:buClr>
                <a:buSzPts val="1800"/>
                <a:buFont typeface="Montserrat"/>
                <a:buChar char="✓"/>
              </a:pPr>
              <a:r>
                <a:rPr lang="en-US" sz="1800">
                  <a:solidFill>
                    <a:srgbClr val="1A1C1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 support local farmers by </a:t>
              </a:r>
              <a:r>
                <a:rPr b="1" lang="en-US" sz="1800">
                  <a:solidFill>
                    <a:srgbClr val="1A1C1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connecting them with local demand.</a:t>
              </a:r>
              <a:endParaRPr b="1" sz="1800">
                <a:solidFill>
                  <a:srgbClr val="1A1C1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A1C1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4290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A1C1A"/>
                </a:buClr>
                <a:buSzPts val="1800"/>
                <a:buFont typeface="Montserrat"/>
                <a:buChar char="✓"/>
              </a:pPr>
              <a:r>
                <a:rPr lang="en-US" sz="1800">
                  <a:solidFill>
                    <a:srgbClr val="1A1C1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scale our impact, we plan to open new warehouses in Minnesota for agricultural aggregation and distribution.</a:t>
              </a:r>
              <a:endParaRPr sz="1800">
                <a:solidFill>
                  <a:srgbClr val="1A1C1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6421240" y="3840087"/>
            <a:ext cx="5463383" cy="4869306"/>
            <a:chOff x="11257450" y="317097"/>
            <a:chExt cx="6071101" cy="4195146"/>
          </a:xfrm>
        </p:grpSpPr>
        <p:grpSp>
          <p:nvGrpSpPr>
            <p:cNvPr id="147" name="Google Shape;147;p15"/>
            <p:cNvGrpSpPr/>
            <p:nvPr/>
          </p:nvGrpSpPr>
          <p:grpSpPr>
            <a:xfrm>
              <a:off x="11257450" y="317097"/>
              <a:ext cx="6071101" cy="4195146"/>
              <a:chOff x="0" y="-47627"/>
              <a:chExt cx="1276863" cy="1956600"/>
            </a:xfrm>
          </p:grpSpPr>
          <p:sp>
            <p:nvSpPr>
              <p:cNvPr id="148" name="Google Shape;148;p15"/>
              <p:cNvSpPr/>
              <p:nvPr/>
            </p:nvSpPr>
            <p:spPr>
              <a:xfrm>
                <a:off x="0" y="0"/>
                <a:ext cx="1276863" cy="812800"/>
              </a:xfrm>
              <a:custGeom>
                <a:rect b="b" l="l" r="r" t="t"/>
                <a:pathLst>
                  <a:path extrusionOk="0" h="812800" w="1276863">
                    <a:moveTo>
                      <a:pt x="40352" y="0"/>
                    </a:moveTo>
                    <a:lnTo>
                      <a:pt x="1236511" y="0"/>
                    </a:lnTo>
                    <a:cubicBezTo>
                      <a:pt x="1247213" y="0"/>
                      <a:pt x="1257476" y="4251"/>
                      <a:pt x="1265044" y="11819"/>
                    </a:cubicBezTo>
                    <a:cubicBezTo>
                      <a:pt x="1272611" y="19386"/>
                      <a:pt x="1276863" y="29650"/>
                      <a:pt x="1276863" y="40352"/>
                    </a:cubicBezTo>
                    <a:lnTo>
                      <a:pt x="1276863" y="772448"/>
                    </a:lnTo>
                    <a:cubicBezTo>
                      <a:pt x="1276863" y="794734"/>
                      <a:pt x="1258797" y="812800"/>
                      <a:pt x="1236511" y="812800"/>
                    </a:cubicBezTo>
                    <a:lnTo>
                      <a:pt x="40352" y="812800"/>
                    </a:lnTo>
                    <a:cubicBezTo>
                      <a:pt x="29650" y="812800"/>
                      <a:pt x="19386" y="808549"/>
                      <a:pt x="11819" y="800981"/>
                    </a:cubicBezTo>
                    <a:cubicBezTo>
                      <a:pt x="4251" y="793414"/>
                      <a:pt x="0" y="783150"/>
                      <a:pt x="0" y="772448"/>
                    </a:cubicBezTo>
                    <a:lnTo>
                      <a:pt x="0" y="40352"/>
                    </a:lnTo>
                    <a:cubicBezTo>
                      <a:pt x="0" y="29650"/>
                      <a:pt x="4251" y="19386"/>
                      <a:pt x="11819" y="11819"/>
                    </a:cubicBezTo>
                    <a:cubicBezTo>
                      <a:pt x="19386" y="4251"/>
                      <a:pt x="29650" y="0"/>
                      <a:pt x="40352" y="0"/>
                    </a:cubicBezTo>
                    <a:close/>
                  </a:path>
                </a:pathLst>
              </a:custGeom>
              <a:solidFill>
                <a:srgbClr val="3364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 txBox="1"/>
              <p:nvPr/>
            </p:nvSpPr>
            <p:spPr>
              <a:xfrm>
                <a:off x="3" y="-47627"/>
                <a:ext cx="1276800" cy="1956600"/>
              </a:xfrm>
              <a:prstGeom prst="rect">
                <a:avLst/>
              </a:prstGeom>
              <a:solidFill>
                <a:srgbClr val="336430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150;p15"/>
            <p:cNvSpPr txBox="1"/>
            <p:nvPr/>
          </p:nvSpPr>
          <p:spPr>
            <a:xfrm>
              <a:off x="11915150" y="899857"/>
              <a:ext cx="4649100" cy="2243700"/>
            </a:xfrm>
            <a:prstGeom prst="rect">
              <a:avLst/>
            </a:prstGeom>
            <a:solidFill>
              <a:srgbClr val="33643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ontserrat"/>
                <a:buChar char="✓"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evaluation of potential locations is multifaceted.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4290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ontserrat"/>
                <a:buChar char="✓"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valuating locations involves analyzing farm density and economic activity such as </a:t>
              </a: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Revenue.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12541315" y="3805949"/>
            <a:ext cx="5463383" cy="4903287"/>
            <a:chOff x="11257450" y="317097"/>
            <a:chExt cx="6071101" cy="4195146"/>
          </a:xfrm>
        </p:grpSpPr>
        <p:grpSp>
          <p:nvGrpSpPr>
            <p:cNvPr id="152" name="Google Shape;152;p15"/>
            <p:cNvGrpSpPr/>
            <p:nvPr/>
          </p:nvGrpSpPr>
          <p:grpSpPr>
            <a:xfrm>
              <a:off x="11257450" y="317097"/>
              <a:ext cx="6071101" cy="4195146"/>
              <a:chOff x="0" y="-47627"/>
              <a:chExt cx="1276863" cy="1956600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0" y="0"/>
                <a:ext cx="1276863" cy="812800"/>
              </a:xfrm>
              <a:custGeom>
                <a:rect b="b" l="l" r="r" t="t"/>
                <a:pathLst>
                  <a:path extrusionOk="0" h="812800" w="1276863">
                    <a:moveTo>
                      <a:pt x="40352" y="0"/>
                    </a:moveTo>
                    <a:lnTo>
                      <a:pt x="1236511" y="0"/>
                    </a:lnTo>
                    <a:cubicBezTo>
                      <a:pt x="1247213" y="0"/>
                      <a:pt x="1257476" y="4251"/>
                      <a:pt x="1265044" y="11819"/>
                    </a:cubicBezTo>
                    <a:cubicBezTo>
                      <a:pt x="1272611" y="19386"/>
                      <a:pt x="1276863" y="29650"/>
                      <a:pt x="1276863" y="40352"/>
                    </a:cubicBezTo>
                    <a:lnTo>
                      <a:pt x="1276863" y="772448"/>
                    </a:lnTo>
                    <a:cubicBezTo>
                      <a:pt x="1276863" y="794734"/>
                      <a:pt x="1258797" y="812800"/>
                      <a:pt x="1236511" y="812800"/>
                    </a:cubicBezTo>
                    <a:lnTo>
                      <a:pt x="40352" y="812800"/>
                    </a:lnTo>
                    <a:cubicBezTo>
                      <a:pt x="29650" y="812800"/>
                      <a:pt x="19386" y="808549"/>
                      <a:pt x="11819" y="800981"/>
                    </a:cubicBezTo>
                    <a:cubicBezTo>
                      <a:pt x="4251" y="793414"/>
                      <a:pt x="0" y="783150"/>
                      <a:pt x="0" y="772448"/>
                    </a:cubicBezTo>
                    <a:lnTo>
                      <a:pt x="0" y="40352"/>
                    </a:lnTo>
                    <a:cubicBezTo>
                      <a:pt x="0" y="29650"/>
                      <a:pt x="4251" y="19386"/>
                      <a:pt x="11819" y="11819"/>
                    </a:cubicBezTo>
                    <a:cubicBezTo>
                      <a:pt x="19386" y="4251"/>
                      <a:pt x="29650" y="0"/>
                      <a:pt x="403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>
                      <a:alpha val="84710"/>
                    </a:srgbClr>
                  </a:gs>
                  <a:gs pos="100000">
                    <a:srgbClr val="92BC81">
                      <a:alpha val="8471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 txBox="1"/>
              <p:nvPr/>
            </p:nvSpPr>
            <p:spPr>
              <a:xfrm>
                <a:off x="3" y="-47627"/>
                <a:ext cx="1276800" cy="19566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5"/>
            <p:cNvSpPr txBox="1"/>
            <p:nvPr/>
          </p:nvSpPr>
          <p:spPr>
            <a:xfrm>
              <a:off x="11915150" y="836481"/>
              <a:ext cx="4649100" cy="28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A1C1A"/>
                </a:buClr>
                <a:buSzPts val="1800"/>
                <a:buFont typeface="Montserrat"/>
                <a:buChar char="✓"/>
              </a:pPr>
              <a:r>
                <a:rPr lang="en-US" sz="1800">
                  <a:solidFill>
                    <a:srgbClr val="1A1C1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Which of the five proposed locations should we choose?</a:t>
              </a:r>
              <a:endParaRPr sz="1800">
                <a:solidFill>
                  <a:srgbClr val="1A1C1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A1C1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4290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A1C1A"/>
                </a:buClr>
                <a:buSzPts val="1800"/>
                <a:buFont typeface="Montserrat"/>
                <a:buChar char="✓"/>
              </a:pPr>
              <a:r>
                <a:rPr b="1" lang="en-US" sz="1800">
                  <a:solidFill>
                    <a:srgbClr val="1A1C1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 distinguishes the proposed county from the others.</a:t>
              </a:r>
              <a:endParaRPr b="1" sz="1800">
                <a:solidFill>
                  <a:srgbClr val="1A1C1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A1C1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4290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A1C1A"/>
                </a:buClr>
                <a:buSzPts val="1800"/>
                <a:buFont typeface="Montserrat"/>
                <a:buChar char="✓"/>
              </a:pPr>
              <a:r>
                <a:rPr lang="en-US" sz="1800">
                  <a:solidFill>
                    <a:srgbClr val="1A1C1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Self-Serve dashboard that visually represents our results.</a:t>
              </a:r>
              <a:endParaRPr sz="1800">
                <a:solidFill>
                  <a:srgbClr val="1A1C1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6386525" y="252450"/>
            <a:ext cx="1714499" cy="1291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6"/>
          <p:cNvGrpSpPr/>
          <p:nvPr/>
        </p:nvGrpSpPr>
        <p:grpSpPr>
          <a:xfrm>
            <a:off x="935665" y="2313233"/>
            <a:ext cx="4990655" cy="3477492"/>
            <a:chOff x="935665" y="2313233"/>
            <a:chExt cx="4990655" cy="3477492"/>
          </a:xfrm>
        </p:grpSpPr>
        <p:sp>
          <p:nvSpPr>
            <p:cNvPr id="162" name="Google Shape;162;p16"/>
            <p:cNvSpPr/>
            <p:nvPr/>
          </p:nvSpPr>
          <p:spPr>
            <a:xfrm flipH="1" rot="5400000">
              <a:off x="2401825" y="3972575"/>
              <a:ext cx="1506600" cy="21297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16"/>
            <p:cNvGrpSpPr/>
            <p:nvPr/>
          </p:nvGrpSpPr>
          <p:grpSpPr>
            <a:xfrm>
              <a:off x="935665" y="2313233"/>
              <a:ext cx="4990655" cy="1538684"/>
              <a:chOff x="1794890" y="1697558"/>
              <a:chExt cx="4990655" cy="1538684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1794890" y="1883243"/>
                <a:ext cx="1143892" cy="1157512"/>
              </a:xfrm>
              <a:custGeom>
                <a:rect b="b" l="l" r="r" t="t"/>
                <a:pathLst>
                  <a:path extrusionOk="0"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2BC8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 txBox="1"/>
              <p:nvPr/>
            </p:nvSpPr>
            <p:spPr>
              <a:xfrm>
                <a:off x="3499945" y="2140341"/>
                <a:ext cx="3285600" cy="10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1A1C1A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This is where we finalized our parameters after iterating through the several datasets and attributes at our disposal.</a:t>
                </a:r>
                <a:endParaRPr sz="1600">
                  <a:solidFill>
                    <a:srgbClr val="1A1C1A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6" name="Google Shape;166;p16"/>
              <p:cNvSpPr txBox="1"/>
              <p:nvPr/>
            </p:nvSpPr>
            <p:spPr>
              <a:xfrm>
                <a:off x="3423745" y="1697558"/>
                <a:ext cx="32856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latin typeface="Montserrat"/>
                    <a:ea typeface="Montserrat"/>
                    <a:cs typeface="Montserrat"/>
                    <a:sym typeface="Montserrat"/>
                  </a:rPr>
                  <a:t>Attribute Selection</a:t>
                </a:r>
                <a:endParaRPr b="1" sz="23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pic>
          <p:nvPicPr>
            <p:cNvPr id="167" name="Google Shape;16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16750" y="2699650"/>
              <a:ext cx="818175" cy="818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6"/>
          <p:cNvGrpSpPr/>
          <p:nvPr/>
        </p:nvGrpSpPr>
        <p:grpSpPr>
          <a:xfrm>
            <a:off x="3948099" y="5337825"/>
            <a:ext cx="4972075" cy="3483225"/>
            <a:chOff x="3948099" y="5337825"/>
            <a:chExt cx="4972075" cy="3483225"/>
          </a:xfrm>
        </p:grpSpPr>
        <p:sp>
          <p:nvSpPr>
            <p:cNvPr id="169" name="Google Shape;169;p16"/>
            <p:cNvSpPr txBox="1"/>
            <p:nvPr/>
          </p:nvSpPr>
          <p:spPr>
            <a:xfrm>
              <a:off x="5524774" y="7540350"/>
              <a:ext cx="3395400" cy="12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Combining all the selected parameters along with their weights to create a composite score.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5513050" y="7021375"/>
              <a:ext cx="2228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Methodology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948099" y="7375363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" name="Google Shape;17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32275" y="7566350"/>
              <a:ext cx="775800" cy="77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6"/>
            <p:cNvSpPr/>
            <p:nvPr/>
          </p:nvSpPr>
          <p:spPr>
            <a:xfrm rot="5400000">
              <a:off x="5226725" y="5026275"/>
              <a:ext cx="1506600" cy="21297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6478640" y="2332050"/>
            <a:ext cx="5120684" cy="3458675"/>
            <a:chOff x="6478640" y="2332050"/>
            <a:chExt cx="5120684" cy="3458675"/>
          </a:xfrm>
        </p:grpSpPr>
        <p:sp>
          <p:nvSpPr>
            <p:cNvPr id="175" name="Google Shape;175;p16"/>
            <p:cNvSpPr/>
            <p:nvPr/>
          </p:nvSpPr>
          <p:spPr>
            <a:xfrm flipH="1" rot="5400000">
              <a:off x="8127825" y="3972575"/>
              <a:ext cx="1506600" cy="21297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8203924" y="3003425"/>
              <a:ext cx="3395400" cy="12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the composite score we rank the counties from highest to lowest score and pick the best county. 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8116000" y="2332050"/>
              <a:ext cx="3170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Proposed Location</a:t>
              </a:r>
              <a:endParaRPr b="1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478640" y="2529855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9" name="Google Shape;179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95900" y="2616876"/>
              <a:ext cx="936105" cy="93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16"/>
          <p:cNvGrpSpPr/>
          <p:nvPr/>
        </p:nvGrpSpPr>
        <p:grpSpPr>
          <a:xfrm>
            <a:off x="9536874" y="5514775"/>
            <a:ext cx="6450001" cy="3113975"/>
            <a:chOff x="9536874" y="5514775"/>
            <a:chExt cx="6450001" cy="3113975"/>
          </a:xfrm>
        </p:grpSpPr>
        <p:sp>
          <p:nvSpPr>
            <p:cNvPr id="181" name="Google Shape;181;p16"/>
            <p:cNvSpPr/>
            <p:nvPr/>
          </p:nvSpPr>
          <p:spPr>
            <a:xfrm rot="5400000">
              <a:off x="11181325" y="5203225"/>
              <a:ext cx="1506600" cy="21297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11072899" y="7692750"/>
              <a:ext cx="3395400" cy="9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Here emphasizing on why the county selected is in fact the best option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11061175" y="7173775"/>
              <a:ext cx="4925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Conclusive Evidence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536874" y="7388788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5" name="Google Shape;185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797250" y="7579775"/>
              <a:ext cx="775800" cy="77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16"/>
          <p:cNvGrpSpPr/>
          <p:nvPr/>
        </p:nvGrpSpPr>
        <p:grpSpPr>
          <a:xfrm>
            <a:off x="11901824" y="2344613"/>
            <a:ext cx="6360626" cy="3522313"/>
            <a:chOff x="11901824" y="2344613"/>
            <a:chExt cx="6360626" cy="3522313"/>
          </a:xfrm>
        </p:grpSpPr>
        <p:sp>
          <p:nvSpPr>
            <p:cNvPr id="187" name="Google Shape;187;p16"/>
            <p:cNvSpPr/>
            <p:nvPr/>
          </p:nvSpPr>
          <p:spPr>
            <a:xfrm flipH="1" rot="5400000">
              <a:off x="14055700" y="4048775"/>
              <a:ext cx="1506600" cy="21297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13348474" y="3015988"/>
              <a:ext cx="3395400" cy="9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self-serve dashboard to adjust weights of the attributes and view dynamic county rankings.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13336750" y="2344613"/>
              <a:ext cx="4925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Self-Serve Dashboard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1901824" y="2547238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087525" y="2705925"/>
              <a:ext cx="818175" cy="818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6386525" y="252450"/>
            <a:ext cx="1714499" cy="129137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 flipH="1" rot="5400000">
            <a:off x="2401825" y="39725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7"/>
          <p:cNvGrpSpPr/>
          <p:nvPr/>
        </p:nvGrpSpPr>
        <p:grpSpPr>
          <a:xfrm>
            <a:off x="935665" y="2313233"/>
            <a:ext cx="4990655" cy="1538684"/>
            <a:chOff x="1794890" y="1697558"/>
            <a:chExt cx="4990655" cy="1538684"/>
          </a:xfrm>
        </p:grpSpPr>
        <p:sp>
          <p:nvSpPr>
            <p:cNvPr id="199" name="Google Shape;199;p17"/>
            <p:cNvSpPr/>
            <p:nvPr/>
          </p:nvSpPr>
          <p:spPr>
            <a:xfrm>
              <a:off x="1794890" y="1883243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3499945" y="2140341"/>
              <a:ext cx="3285600" cy="10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A1C1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is where we finalized our parameters after iterating through the several datasets and attributes at our disposal.</a:t>
              </a:r>
              <a:endParaRPr sz="1600">
                <a:solidFill>
                  <a:srgbClr val="1A1C1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3423745" y="1697558"/>
              <a:ext cx="328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latin typeface="Montserrat"/>
                  <a:ea typeface="Montserrat"/>
                  <a:cs typeface="Montserrat"/>
                  <a:sym typeface="Montserrat"/>
                </a:rPr>
                <a:t>Attribute Selection</a:t>
              </a:r>
              <a:endParaRPr b="1" sz="2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02" name="Google Shape;2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750" y="2699650"/>
            <a:ext cx="818175" cy="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/>
        </p:nvSpPr>
        <p:spPr>
          <a:xfrm>
            <a:off x="5524774" y="7540350"/>
            <a:ext cx="3395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Combining all the selected parameters along with their weights to create a composite score.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5513050" y="7021375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3948099" y="7375363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2275" y="7566350"/>
            <a:ext cx="775800" cy="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/>
          <p:nvPr/>
        </p:nvSpPr>
        <p:spPr>
          <a:xfrm rot="5400000">
            <a:off x="5226725" y="50262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 flipH="1" rot="5400000">
            <a:off x="8127825" y="39725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8203924" y="3003425"/>
            <a:ext cx="3395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Using the composite score we rank the counties from highest to lowest score and pick the best county. 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8116000" y="2332050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Proposed Location</a:t>
            </a:r>
            <a:endParaRPr b="1" sz="23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478640" y="2529855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900" y="2616876"/>
            <a:ext cx="936105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/>
          <p:nvPr/>
        </p:nvSpPr>
        <p:spPr>
          <a:xfrm rot="5400000">
            <a:off x="11181325" y="520322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11072899" y="7692750"/>
            <a:ext cx="3395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Here emphasizing on why the county selected is in fact the best option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11061175" y="7173775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Conclusive Evidence</a:t>
            </a:r>
            <a:endParaRPr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9536874" y="7388788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97250" y="7579775"/>
            <a:ext cx="775800" cy="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 flipH="1" rot="5400000">
            <a:off x="14055700" y="40487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13348474" y="3015988"/>
            <a:ext cx="3395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A self-serve dashboard to adjust weights of the attributes and view dynamic county rankings.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13336750" y="2344613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Self-Serve Dashboard</a:t>
            </a:r>
            <a:endParaRPr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1901824" y="2547238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87525" y="2705925"/>
            <a:ext cx="818175" cy="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/>
          <p:nvPr/>
        </p:nvSpPr>
        <p:spPr>
          <a:xfrm>
            <a:off x="812500" y="2116775"/>
            <a:ext cx="5249100" cy="2061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6386525" y="252450"/>
            <a:ext cx="1714499" cy="129137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/>
        </p:nvSpPr>
        <p:spPr>
          <a:xfrm>
            <a:off x="1157025" y="820425"/>
            <a:ext cx="5406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14652400" y="5642525"/>
            <a:ext cx="2366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778350" y="1141600"/>
            <a:ext cx="13358400" cy="14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548850" y="341850"/>
            <a:ext cx="15460200" cy="8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Attributes were selected keeping in mind the larger goal of </a:t>
            </a: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sustainable</a:t>
            </a:r>
            <a:r>
              <a:rPr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economic growth by empowering</a:t>
            </a:r>
            <a:r>
              <a:rPr b="1" lang="en-US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small scale and medium scale farmers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850" y="2751775"/>
            <a:ext cx="14885074" cy="5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6386525" y="252450"/>
            <a:ext cx="1714499" cy="129137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/>
          <p:nvPr/>
        </p:nvSpPr>
        <p:spPr>
          <a:xfrm flipH="1" rot="5400000">
            <a:off x="2401825" y="39725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9"/>
          <p:cNvGrpSpPr/>
          <p:nvPr/>
        </p:nvGrpSpPr>
        <p:grpSpPr>
          <a:xfrm>
            <a:off x="935665" y="2313233"/>
            <a:ext cx="4990655" cy="1538684"/>
            <a:chOff x="1794890" y="1697558"/>
            <a:chExt cx="4990655" cy="1538684"/>
          </a:xfrm>
        </p:grpSpPr>
        <p:sp>
          <p:nvSpPr>
            <p:cNvPr id="241" name="Google Shape;241;p19"/>
            <p:cNvSpPr/>
            <p:nvPr/>
          </p:nvSpPr>
          <p:spPr>
            <a:xfrm>
              <a:off x="1794890" y="1883243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3499945" y="2140341"/>
              <a:ext cx="3285600" cy="10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2B5B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is where we finalized our parameters after iterating through the several datasets and attributes at our disposal.</a:t>
              </a:r>
              <a:endParaRPr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3423745" y="1697558"/>
              <a:ext cx="328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C2B5B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Attribute Selection</a:t>
              </a:r>
              <a:endParaRPr b="1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44" name="Google Shape;2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750" y="2699650"/>
            <a:ext cx="818175" cy="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/>
        </p:nvSpPr>
        <p:spPr>
          <a:xfrm>
            <a:off x="5524774" y="7540350"/>
            <a:ext cx="3395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Combining all the selected parameters along with their weights to create a composite score.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5513050" y="7021375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3948099" y="7375363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2275" y="7566350"/>
            <a:ext cx="775800" cy="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/>
          <p:nvPr/>
        </p:nvSpPr>
        <p:spPr>
          <a:xfrm rot="5400000">
            <a:off x="5226725" y="50262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/>
          <p:nvPr/>
        </p:nvSpPr>
        <p:spPr>
          <a:xfrm flipH="1" rot="5400000">
            <a:off x="8127825" y="39725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8203924" y="3003425"/>
            <a:ext cx="3395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the composite score we rank the counties from highest to lowest score and pick the best county.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8116000" y="2332050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Proposed Location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6478640" y="2529855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900" y="2616876"/>
            <a:ext cx="936105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9"/>
          <p:cNvSpPr/>
          <p:nvPr/>
        </p:nvSpPr>
        <p:spPr>
          <a:xfrm rot="5400000">
            <a:off x="11181325" y="520322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11072899" y="7692750"/>
            <a:ext cx="3395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Here emphasizing on why the county selected is in fact the best option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11061175" y="7173775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Conclusive Evidence</a:t>
            </a:r>
            <a:endParaRPr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9536874" y="7388788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97250" y="7579775"/>
            <a:ext cx="775800" cy="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/>
          <p:nvPr/>
        </p:nvSpPr>
        <p:spPr>
          <a:xfrm flipH="1" rot="5400000">
            <a:off x="14055700" y="40487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13348474" y="3015988"/>
            <a:ext cx="3395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A self-serve dashboard to adjust weights of the attributes and view dynamic county rankings.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13336750" y="2344613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Self-Serve Dashboard</a:t>
            </a:r>
            <a:endParaRPr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1901824" y="2547238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87525" y="2705925"/>
            <a:ext cx="818175" cy="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/>
          <p:nvPr/>
        </p:nvSpPr>
        <p:spPr>
          <a:xfrm>
            <a:off x="3907625" y="6936875"/>
            <a:ext cx="5249100" cy="2061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6382375" y="2222525"/>
            <a:ext cx="5249100" cy="2061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6386525" y="252450"/>
            <a:ext cx="1714499" cy="1291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20"/>
          <p:cNvGrpSpPr/>
          <p:nvPr/>
        </p:nvGrpSpPr>
        <p:grpSpPr>
          <a:xfrm>
            <a:off x="629140" y="2310325"/>
            <a:ext cx="4470060" cy="4100450"/>
            <a:chOff x="629140" y="2310325"/>
            <a:chExt cx="4470060" cy="4100450"/>
          </a:xfrm>
        </p:grpSpPr>
        <p:sp>
          <p:nvSpPr>
            <p:cNvPr id="273" name="Google Shape;273;p20"/>
            <p:cNvSpPr/>
            <p:nvPr/>
          </p:nvSpPr>
          <p:spPr>
            <a:xfrm>
              <a:off x="629140" y="2558205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979800" y="3928275"/>
              <a:ext cx="2566500" cy="2482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1940050" y="2816250"/>
              <a:ext cx="2840100" cy="9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Helps to bring the selected attributes to the same scale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6" name="Google Shape;276;p20"/>
            <p:cNvSpPr txBox="1"/>
            <p:nvPr/>
          </p:nvSpPr>
          <p:spPr>
            <a:xfrm>
              <a:off x="1903600" y="2310325"/>
              <a:ext cx="31956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Normalization</a:t>
              </a:r>
              <a:endParaRPr b="1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77" name="Google Shape;27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3050" y="2718925"/>
              <a:ext cx="836325" cy="836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" name="Google Shape;278;p20"/>
          <p:cNvGrpSpPr/>
          <p:nvPr/>
        </p:nvGrpSpPr>
        <p:grpSpPr>
          <a:xfrm>
            <a:off x="3627115" y="4017550"/>
            <a:ext cx="4569635" cy="4173944"/>
            <a:chOff x="3627115" y="4017550"/>
            <a:chExt cx="4569635" cy="4173944"/>
          </a:xfrm>
        </p:grpSpPr>
        <p:sp>
          <p:nvSpPr>
            <p:cNvPr id="279" name="Google Shape;279;p20"/>
            <p:cNvSpPr/>
            <p:nvPr/>
          </p:nvSpPr>
          <p:spPr>
            <a:xfrm>
              <a:off x="3627115" y="7033730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 rot="10800000">
              <a:off x="5175525" y="4017550"/>
              <a:ext cx="2566500" cy="2482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5037600" y="7207800"/>
              <a:ext cx="2840100" cy="9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Selecting weights for each attribute based on the importance of the attribute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5001150" y="6720675"/>
              <a:ext cx="31956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Weights</a:t>
              </a:r>
              <a:endParaRPr b="1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83" name="Google Shape;28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52075" y="7265497"/>
              <a:ext cx="694225" cy="694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p20"/>
          <p:cNvGrpSpPr/>
          <p:nvPr/>
        </p:nvGrpSpPr>
        <p:grpSpPr>
          <a:xfrm>
            <a:off x="6896365" y="2310325"/>
            <a:ext cx="5498885" cy="4279000"/>
            <a:chOff x="6896365" y="2310325"/>
            <a:chExt cx="5498885" cy="4279000"/>
          </a:xfrm>
        </p:grpSpPr>
        <p:sp>
          <p:nvSpPr>
            <p:cNvPr id="285" name="Google Shape;285;p20"/>
            <p:cNvSpPr/>
            <p:nvPr/>
          </p:nvSpPr>
          <p:spPr>
            <a:xfrm>
              <a:off x="6896365" y="2639155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8371250" y="4106825"/>
              <a:ext cx="2566500" cy="2482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 txBox="1"/>
            <p:nvPr/>
          </p:nvSpPr>
          <p:spPr>
            <a:xfrm>
              <a:off x="8233200" y="2816250"/>
              <a:ext cx="3195600" cy="9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 multiply the scaled attributes with their respective weights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8" name="Google Shape;288;p20"/>
            <p:cNvSpPr txBox="1"/>
            <p:nvPr/>
          </p:nvSpPr>
          <p:spPr>
            <a:xfrm>
              <a:off x="8196750" y="2310325"/>
              <a:ext cx="41985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Attributes * Weights</a:t>
              </a:r>
              <a:endParaRPr b="1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89" name="Google Shape;289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121325" y="2809750"/>
              <a:ext cx="694225" cy="694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20"/>
          <p:cNvGrpSpPr/>
          <p:nvPr/>
        </p:nvGrpSpPr>
        <p:grpSpPr>
          <a:xfrm>
            <a:off x="13011190" y="2234125"/>
            <a:ext cx="5438810" cy="4150625"/>
            <a:chOff x="13011190" y="2234125"/>
            <a:chExt cx="5438810" cy="4150625"/>
          </a:xfrm>
        </p:grpSpPr>
        <p:sp>
          <p:nvSpPr>
            <p:cNvPr id="291" name="Google Shape;291;p20"/>
            <p:cNvSpPr/>
            <p:nvPr/>
          </p:nvSpPr>
          <p:spPr>
            <a:xfrm>
              <a:off x="13011190" y="2684955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4762700" y="3902250"/>
              <a:ext cx="2566500" cy="2482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14251500" y="2234125"/>
              <a:ext cx="41985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Propose Location</a:t>
              </a:r>
              <a:endParaRPr b="1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4" name="Google Shape;294;p20"/>
            <p:cNvSpPr txBox="1"/>
            <p:nvPr/>
          </p:nvSpPr>
          <p:spPr>
            <a:xfrm>
              <a:off x="14362075" y="2809738"/>
              <a:ext cx="3195600" cy="9255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Otter Tail 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is our proposed location after ranking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95" name="Google Shape;295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3165100" y="2795125"/>
              <a:ext cx="836325" cy="836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20"/>
          <p:cNvGrpSpPr/>
          <p:nvPr/>
        </p:nvGrpSpPr>
        <p:grpSpPr>
          <a:xfrm>
            <a:off x="9947515" y="4040450"/>
            <a:ext cx="5636935" cy="4092850"/>
            <a:chOff x="9947515" y="4040450"/>
            <a:chExt cx="5636935" cy="4092850"/>
          </a:xfrm>
        </p:grpSpPr>
        <p:sp>
          <p:nvSpPr>
            <p:cNvPr id="297" name="Google Shape;297;p20"/>
            <p:cNvSpPr/>
            <p:nvPr/>
          </p:nvSpPr>
          <p:spPr>
            <a:xfrm>
              <a:off x="9947515" y="6954405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11566975" y="4040450"/>
              <a:ext cx="2566500" cy="2482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11422400" y="7207800"/>
              <a:ext cx="3195600" cy="9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Ranking the </a:t>
              </a:r>
              <a:r>
                <a:rPr lang="en-US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final score from highest to lowest</a:t>
              </a:r>
              <a:endPara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0" name="Google Shape;300;p20"/>
            <p:cNvSpPr txBox="1"/>
            <p:nvPr/>
          </p:nvSpPr>
          <p:spPr>
            <a:xfrm>
              <a:off x="11385950" y="6720675"/>
              <a:ext cx="41985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Score &amp; Ranking</a:t>
              </a:r>
              <a:endParaRPr b="1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301" name="Google Shape;301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069825" y="7080850"/>
              <a:ext cx="836325" cy="836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6386525" y="252450"/>
            <a:ext cx="1714499" cy="129137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/>
          <p:nvPr/>
        </p:nvSpPr>
        <p:spPr>
          <a:xfrm flipH="1" rot="5400000">
            <a:off x="2401825" y="39725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21"/>
          <p:cNvGrpSpPr/>
          <p:nvPr/>
        </p:nvGrpSpPr>
        <p:grpSpPr>
          <a:xfrm>
            <a:off x="935665" y="2313233"/>
            <a:ext cx="4990655" cy="1538684"/>
            <a:chOff x="1794890" y="1697558"/>
            <a:chExt cx="4990655" cy="1538684"/>
          </a:xfrm>
        </p:grpSpPr>
        <p:sp>
          <p:nvSpPr>
            <p:cNvPr id="309" name="Google Shape;309;p21"/>
            <p:cNvSpPr/>
            <p:nvPr/>
          </p:nvSpPr>
          <p:spPr>
            <a:xfrm>
              <a:off x="1794890" y="1883243"/>
              <a:ext cx="1144143" cy="1157764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3499945" y="2140341"/>
              <a:ext cx="3285600" cy="10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2B5B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is where we finalized our parameters after iterating through the several datasets and attributes at our disposal.</a:t>
              </a:r>
              <a:endParaRPr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3423745" y="1697558"/>
              <a:ext cx="328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C2B5B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Attribute Selection</a:t>
              </a:r>
              <a:endParaRPr b="1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12" name="Google Shape;3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750" y="2699650"/>
            <a:ext cx="818175" cy="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1"/>
          <p:cNvSpPr txBox="1"/>
          <p:nvPr/>
        </p:nvSpPr>
        <p:spPr>
          <a:xfrm>
            <a:off x="5524774" y="7540350"/>
            <a:ext cx="3395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Combining all the selected parameters along with their weights to create a composite score.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5513050" y="7021375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3948099" y="7375363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2275" y="7566350"/>
            <a:ext cx="775800" cy="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/>
          <p:nvPr/>
        </p:nvSpPr>
        <p:spPr>
          <a:xfrm rot="5400000">
            <a:off x="5226725" y="50262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/>
          <p:nvPr/>
        </p:nvSpPr>
        <p:spPr>
          <a:xfrm flipH="1" rot="5400000">
            <a:off x="8127825" y="39725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8203924" y="3003425"/>
            <a:ext cx="3395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Using the composite score we rank the counties from highest to lowest score and pick the best county. 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8116000" y="2332050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Proposed Location</a:t>
            </a:r>
            <a:endParaRPr b="1" sz="23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6478640" y="2529855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900" y="2616876"/>
            <a:ext cx="936105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1"/>
          <p:cNvSpPr/>
          <p:nvPr/>
        </p:nvSpPr>
        <p:spPr>
          <a:xfrm rot="5400000">
            <a:off x="11181325" y="520322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11072899" y="7692750"/>
            <a:ext cx="3395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Here emphasizing on why the county selected is in fact the best option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11061175" y="7173775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Conclusive Evidence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9536874" y="7388788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97250" y="7579775"/>
            <a:ext cx="775800" cy="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/>
          <p:nvPr/>
        </p:nvSpPr>
        <p:spPr>
          <a:xfrm flipH="1" rot="5400000">
            <a:off x="14055700" y="4048775"/>
            <a:ext cx="1506600" cy="212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D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B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13348474" y="3015988"/>
            <a:ext cx="3395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A self-serve dashboard to adjust weights of the attributes and view dynamic county rankings.</a:t>
            </a:r>
            <a:endParaRPr sz="1600"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13336750" y="2344613"/>
            <a:ext cx="49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2B5B5"/>
                </a:solidFill>
                <a:latin typeface="Montserrat"/>
                <a:ea typeface="Montserrat"/>
                <a:cs typeface="Montserrat"/>
                <a:sym typeface="Montserrat"/>
              </a:rPr>
              <a:t>Self-Serve Dashboard</a:t>
            </a:r>
            <a:endParaRPr>
              <a:solidFill>
                <a:srgbClr val="C2B5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11901824" y="2547238"/>
            <a:ext cx="1144143" cy="1157764"/>
          </a:xfrm>
          <a:custGeom>
            <a:rect b="b" l="l" r="r" t="t"/>
            <a:pathLst>
              <a:path extrusionOk="0" h="419100" w="419100">
                <a:moveTo>
                  <a:pt x="209550" y="0"/>
                </a:moveTo>
                <a:cubicBezTo>
                  <a:pt x="93980" y="0"/>
                  <a:pt x="0" y="93980"/>
                  <a:pt x="0" y="209550"/>
                </a:cubicBezTo>
                <a:cubicBezTo>
                  <a:pt x="0" y="325120"/>
                  <a:pt x="93980" y="419100"/>
                  <a:pt x="209550" y="419100"/>
                </a:cubicBezTo>
                <a:cubicBezTo>
                  <a:pt x="325120" y="419100"/>
                  <a:pt x="419100" y="325120"/>
                  <a:pt x="419100" y="209550"/>
                </a:cubicBezTo>
                <a:cubicBezTo>
                  <a:pt x="419100" y="93980"/>
                  <a:pt x="325120" y="0"/>
                  <a:pt x="209550" y="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87525" y="2705925"/>
            <a:ext cx="818175" cy="8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/>
          <p:nvPr/>
        </p:nvSpPr>
        <p:spPr>
          <a:xfrm>
            <a:off x="9384475" y="7021375"/>
            <a:ext cx="5249100" cy="2061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