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0" r:id="rId5"/>
    <p:sldId id="259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3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3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8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8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9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0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8542CD0-D186-4ECD-9465-EBA834FF2063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73A3ACA-1FDD-487F-B650-6E88C975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jpg"/><Relationship Id="rId18" Type="http://schemas.openxmlformats.org/officeDocument/2006/relationships/image" Target="../media/image23.jpg"/><Relationship Id="rId26" Type="http://schemas.openxmlformats.org/officeDocument/2006/relationships/image" Target="../media/image31.jpg"/><Relationship Id="rId3" Type="http://schemas.openxmlformats.org/officeDocument/2006/relationships/image" Target="../media/image9.jpg"/><Relationship Id="rId21" Type="http://schemas.openxmlformats.org/officeDocument/2006/relationships/image" Target="../media/image26.jpg"/><Relationship Id="rId7" Type="http://schemas.openxmlformats.org/officeDocument/2006/relationships/image" Target="../media/image13.jpg"/><Relationship Id="rId12" Type="http://schemas.openxmlformats.org/officeDocument/2006/relationships/image" Target="../media/image17.jpg"/><Relationship Id="rId17" Type="http://schemas.openxmlformats.org/officeDocument/2006/relationships/image" Target="../media/image22.jpg"/><Relationship Id="rId25" Type="http://schemas.openxmlformats.org/officeDocument/2006/relationships/image" Target="../media/image30.jpg"/><Relationship Id="rId33" Type="http://schemas.openxmlformats.org/officeDocument/2006/relationships/image" Target="../media/image38.jpg"/><Relationship Id="rId2" Type="http://schemas.openxmlformats.org/officeDocument/2006/relationships/image" Target="../media/image8.jpg"/><Relationship Id="rId16" Type="http://schemas.openxmlformats.org/officeDocument/2006/relationships/image" Target="../media/image21.jpg"/><Relationship Id="rId20" Type="http://schemas.openxmlformats.org/officeDocument/2006/relationships/image" Target="../media/image25.jpg"/><Relationship Id="rId29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5.jpg"/><Relationship Id="rId24" Type="http://schemas.openxmlformats.org/officeDocument/2006/relationships/image" Target="../media/image29.jpg"/><Relationship Id="rId32" Type="http://schemas.openxmlformats.org/officeDocument/2006/relationships/image" Target="../media/image37.jpg"/><Relationship Id="rId5" Type="http://schemas.openxmlformats.org/officeDocument/2006/relationships/image" Target="../media/image11.jpg"/><Relationship Id="rId15" Type="http://schemas.openxmlformats.org/officeDocument/2006/relationships/image" Target="../media/image20.jpg"/><Relationship Id="rId23" Type="http://schemas.openxmlformats.org/officeDocument/2006/relationships/image" Target="../media/image28.jpg"/><Relationship Id="rId28" Type="http://schemas.openxmlformats.org/officeDocument/2006/relationships/image" Target="../media/image33.jpg"/><Relationship Id="rId10" Type="http://schemas.openxmlformats.org/officeDocument/2006/relationships/image" Target="../media/image16.jpg"/><Relationship Id="rId19" Type="http://schemas.openxmlformats.org/officeDocument/2006/relationships/image" Target="../media/image24.jpg"/><Relationship Id="rId31" Type="http://schemas.openxmlformats.org/officeDocument/2006/relationships/image" Target="../media/image3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19.jpg"/><Relationship Id="rId22" Type="http://schemas.openxmlformats.org/officeDocument/2006/relationships/image" Target="../media/image27.jpg"/><Relationship Id="rId27" Type="http://schemas.openxmlformats.org/officeDocument/2006/relationships/image" Target="../media/image32.jpg"/><Relationship Id="rId30" Type="http://schemas.openxmlformats.org/officeDocument/2006/relationships/image" Target="../media/image35.jpg"/><Relationship Id="rId8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68A8-0DBF-15E5-1DB6-8B45A27C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458" y="1514475"/>
            <a:ext cx="8761077" cy="1800001"/>
          </a:xfrm>
        </p:spPr>
        <p:txBody>
          <a:bodyPr/>
          <a:lstStyle/>
          <a:p>
            <a:pPr algn="ctr"/>
            <a:r>
              <a:rPr lang="en-US" dirty="0"/>
              <a:t>SKIN-SCANCER</a:t>
            </a:r>
            <a:br>
              <a:rPr lang="en-US" dirty="0"/>
            </a:br>
            <a:r>
              <a:rPr lang="en-US" sz="3200" dirty="0"/>
              <a:t>Skin Cancer Detection App with Deep Learning model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BC1E1A-AF98-B6F1-90F4-4FA4BB13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37" y="464765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7B7D2A6-5234-9A06-ECC7-2F15DE507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99" y="464765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33CB469-1981-BF19-C5DE-0E8B6012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851" y="464765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1DF50B8-A4B9-AA9D-4015-FB6E479D3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64765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B725A20-20C3-D5A0-9FCF-8FABB6AACBB2}"/>
              </a:ext>
            </a:extLst>
          </p:cNvPr>
          <p:cNvSpPr txBox="1">
            <a:spLocks/>
          </p:cNvSpPr>
          <p:nvPr/>
        </p:nvSpPr>
        <p:spPr>
          <a:xfrm>
            <a:off x="5664019" y="4042934"/>
            <a:ext cx="863958" cy="4765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Team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8AB86-C103-E0B9-32E7-03EDAF0F9058}"/>
              </a:ext>
            </a:extLst>
          </p:cNvPr>
          <p:cNvSpPr txBox="1"/>
          <p:nvPr/>
        </p:nvSpPr>
        <p:spPr>
          <a:xfrm>
            <a:off x="1920161" y="5727659"/>
            <a:ext cx="14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Rita Bastos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6ED0C-682B-DDE4-75A0-69B646344000}"/>
              </a:ext>
            </a:extLst>
          </p:cNvPr>
          <p:cNvSpPr txBox="1"/>
          <p:nvPr/>
        </p:nvSpPr>
        <p:spPr>
          <a:xfrm>
            <a:off x="4355743" y="5727659"/>
            <a:ext cx="140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Haitao</a:t>
            </a:r>
            <a:r>
              <a:rPr lang="en-US" dirty="0">
                <a:solidFill>
                  <a:schemeClr val="bg1"/>
                </a:solidFill>
              </a:rPr>
              <a:t> Sun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FAE0E-1BC2-E8DF-3774-DB2750398E9E}"/>
              </a:ext>
            </a:extLst>
          </p:cNvPr>
          <p:cNvSpPr txBox="1"/>
          <p:nvPr/>
        </p:nvSpPr>
        <p:spPr>
          <a:xfrm>
            <a:off x="8714824" y="5738175"/>
            <a:ext cx="244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Ines Bel Hadj </a:t>
            </a:r>
            <a:r>
              <a:rPr lang="en-US" dirty="0" err="1">
                <a:solidFill>
                  <a:schemeClr val="bg1"/>
                </a:solidFill>
              </a:rPr>
              <a:t>Soulami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1FF2A-73F7-4CAD-8629-A32FC4B8704F}"/>
              </a:ext>
            </a:extLst>
          </p:cNvPr>
          <p:cNvSpPr txBox="1"/>
          <p:nvPr/>
        </p:nvSpPr>
        <p:spPr>
          <a:xfrm>
            <a:off x="6426555" y="5727659"/>
            <a:ext cx="207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Yui Takeuchi-Schöpe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394BA4-F1FB-AF15-A096-5D53E9FAC348}"/>
              </a:ext>
            </a:extLst>
          </p:cNvPr>
          <p:cNvSpPr/>
          <p:nvPr/>
        </p:nvSpPr>
        <p:spPr>
          <a:xfrm>
            <a:off x="1109660" y="4042934"/>
            <a:ext cx="9972675" cy="21050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1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66DC-0602-71F8-E55D-A91167A7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89141"/>
            <a:ext cx="4682872" cy="165819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3D35C28-C198-1CB7-CA79-338F819538B7}"/>
              </a:ext>
            </a:extLst>
          </p:cNvPr>
          <p:cNvSpPr txBox="1">
            <a:spLocks/>
          </p:cNvSpPr>
          <p:nvPr/>
        </p:nvSpPr>
        <p:spPr>
          <a:xfrm>
            <a:off x="657224" y="1705487"/>
            <a:ext cx="10810876" cy="3847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Skin cancer is a common cancer.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+mj-lt"/>
              </a:rPr>
              <a:t>1.71%</a:t>
            </a:r>
            <a:r>
              <a:rPr lang="en-US" dirty="0">
                <a:latin typeface="+mj-lt"/>
              </a:rPr>
              <a:t> of the adult European population (= 7.3 million Europeans) reported having skin cancer. 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latin typeface="+mj-lt"/>
              </a:rPr>
              <a:t>cf. European Academy of Dermatology and Venereology (EADV) survey in 2022</a:t>
            </a: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400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 Skin cancer is the most preventable cancer.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Skin cancer is not always obvious for non-specialists.</a:t>
            </a:r>
          </a:p>
        </p:txBody>
      </p:sp>
      <p:pic>
        <p:nvPicPr>
          <p:cNvPr id="21" name="Picture 20" descr="A brown spot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FEB3312E-C3A2-528D-9518-658347048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700" y="5848428"/>
            <a:ext cx="720000" cy="7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F65DD1-94FD-15F6-8921-36396005451C}"/>
              </a:ext>
            </a:extLst>
          </p:cNvPr>
          <p:cNvSpPr txBox="1"/>
          <p:nvPr/>
        </p:nvSpPr>
        <p:spPr>
          <a:xfrm>
            <a:off x="8805000" y="5564203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NV/ harmless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7D8764-40F0-6A81-DAC0-0116EAFAD553}"/>
              </a:ext>
            </a:extLst>
          </p:cNvPr>
          <p:cNvSpPr txBox="1"/>
          <p:nvPr/>
        </p:nvSpPr>
        <p:spPr>
          <a:xfrm>
            <a:off x="10067925" y="5553075"/>
            <a:ext cx="14001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1"/>
                </a:solidFill>
              </a:rPr>
              <a:t>SCC/ cancerous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ACC29E-6B92-60CF-B9E7-E23358D71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12" y="584842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6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1DB0-82FC-60A3-8A18-6C17EAF7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4419"/>
            <a:ext cx="10772775" cy="165819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94DCD67-679D-CE8F-1FCF-7326345B71F0}"/>
              </a:ext>
            </a:extLst>
          </p:cNvPr>
          <p:cNvSpPr txBox="1">
            <a:spLocks/>
          </p:cNvSpPr>
          <p:nvPr/>
        </p:nvSpPr>
        <p:spPr>
          <a:xfrm>
            <a:off x="657224" y="2005452"/>
            <a:ext cx="4663440" cy="72237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SKIN-SCANCER!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3417C28B-37B1-B7C5-A723-400A8317D2E3}"/>
              </a:ext>
            </a:extLst>
          </p:cNvPr>
          <p:cNvSpPr txBox="1">
            <a:spLocks/>
          </p:cNvSpPr>
          <p:nvPr/>
        </p:nvSpPr>
        <p:spPr>
          <a:xfrm>
            <a:off x="733424" y="2727828"/>
            <a:ext cx="9867901" cy="32004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upload a picture of your mole.</a:t>
            </a:r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🔍SKIN-SCANCER</a:t>
            </a:r>
            <a:r>
              <a:rPr lang="en-US" dirty="0"/>
              <a:t> will evaluate</a:t>
            </a:r>
          </a:p>
          <a:p>
            <a:pPr marL="713232" lvl="1" indent="-457200">
              <a:buFont typeface="+mj-lt"/>
              <a:buAutoNum type="alphaLcParenR"/>
            </a:pPr>
            <a:r>
              <a:rPr lang="en-US" dirty="0"/>
              <a:t>whether it is malignant or benign</a:t>
            </a:r>
          </a:p>
          <a:p>
            <a:pPr marL="713232" lvl="1" indent="-457200">
              <a:buFont typeface="+mj-lt"/>
              <a:buAutoNum type="alphaLcParenR"/>
            </a:pPr>
            <a:r>
              <a:rPr lang="en-US" dirty="0"/>
              <a:t>which kind of mole it is likely to be </a:t>
            </a:r>
          </a:p>
          <a:p>
            <a:pPr marL="256032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🩺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SKIN-SCANCER</a:t>
            </a:r>
            <a:r>
              <a:rPr lang="en-US" dirty="0"/>
              <a:t> will give you</a:t>
            </a:r>
          </a:p>
          <a:p>
            <a:pPr marL="713232" lvl="1" indent="-457200">
              <a:buFont typeface="Arial" pitchFamily="34" charset="0"/>
              <a:buAutoNum type="arabicPeriod"/>
            </a:pPr>
            <a:r>
              <a:rPr lang="en-US" dirty="0"/>
              <a:t>information on the predicted type of mole</a:t>
            </a:r>
          </a:p>
          <a:p>
            <a:pPr marL="713232" lvl="1" indent="-457200">
              <a:buFont typeface="Arial" pitchFamily="34" charset="0"/>
              <a:buAutoNum type="arabicPeriod"/>
            </a:pPr>
            <a:r>
              <a:rPr lang="en-US" dirty="0"/>
              <a:t>advice on what to do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EBCC1-77BD-D2FF-EBE7-B71E28B6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749" y="4823877"/>
            <a:ext cx="2996549" cy="20341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54A7A5E-F08E-9538-C619-EBF067091A68}"/>
              </a:ext>
            </a:extLst>
          </p:cNvPr>
          <p:cNvSpPr/>
          <p:nvPr/>
        </p:nvSpPr>
        <p:spPr>
          <a:xfrm>
            <a:off x="7861410" y="1760304"/>
            <a:ext cx="3511439" cy="2557903"/>
          </a:xfrm>
          <a:prstGeom prst="wedgeRectCallout">
            <a:avLst>
              <a:gd name="adj1" fmla="val -9833"/>
              <a:gd name="adj2" fmla="val 717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Your mole could be</a:t>
            </a:r>
          </a:p>
          <a:p>
            <a:pPr algn="ctr"/>
            <a:r>
              <a:rPr lang="en-US" sz="2400" b="1" u="sng" dirty="0"/>
              <a:t>Benign / NV type</a:t>
            </a:r>
          </a:p>
          <a:p>
            <a:pPr algn="ctr"/>
            <a:endParaRPr lang="en-US" dirty="0"/>
          </a:p>
          <a:p>
            <a:r>
              <a:rPr lang="en-US" altLang="ja-JP" b="1" dirty="0"/>
              <a:t>Q. </a:t>
            </a:r>
            <a:r>
              <a:rPr lang="en-US" b="1" dirty="0"/>
              <a:t>What is NV type?</a:t>
            </a:r>
          </a:p>
          <a:p>
            <a:r>
              <a:rPr lang="en-US" altLang="ja-JP" dirty="0"/>
              <a:t>	A. NV type is...</a:t>
            </a:r>
            <a:endParaRPr lang="en-US" dirty="0"/>
          </a:p>
          <a:p>
            <a:r>
              <a:rPr lang="en-US" altLang="ja-JP" b="1" dirty="0"/>
              <a:t>Q. </a:t>
            </a:r>
            <a:r>
              <a:rPr lang="en-US" b="1" dirty="0"/>
              <a:t>Should I consult a dermatologist?</a:t>
            </a:r>
          </a:p>
          <a:p>
            <a:r>
              <a:rPr lang="en-US" altLang="ja-JP" dirty="0"/>
              <a:t>	A. Not urgent, but…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5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A944-433C-C9D8-0EA7-1BBE6284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35" y="107166"/>
            <a:ext cx="10772775" cy="1658198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 descr="A close-up of a skin&#10;&#10;Description automatically generated with medium confidence">
            <a:extLst>
              <a:ext uri="{FF2B5EF4-FFF2-40B4-BE49-F238E27FC236}">
                <a16:creationId xmlns:a16="http://schemas.microsoft.com/office/drawing/2014/main" id="{663B2154-152D-68B5-750E-F2C2D27F2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22" y="2307334"/>
            <a:ext cx="720000" cy="720000"/>
          </a:xfrm>
        </p:spPr>
      </p:pic>
      <p:pic>
        <p:nvPicPr>
          <p:cNvPr id="7" name="Picture 6" descr="A picture containing pink, red&#10;&#10;Description automatically generated">
            <a:extLst>
              <a:ext uri="{FF2B5EF4-FFF2-40B4-BE49-F238E27FC236}">
                <a16:creationId xmlns:a16="http://schemas.microsoft.com/office/drawing/2014/main" id="{79FA2FF9-FA24-95AB-C801-9B24B7707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22" y="3130224"/>
            <a:ext cx="720000" cy="720000"/>
          </a:xfrm>
          <a:prstGeom prst="rect">
            <a:avLst/>
          </a:prstGeom>
        </p:spPr>
      </p:pic>
      <p:pic>
        <p:nvPicPr>
          <p:cNvPr id="12" name="Picture 11" descr="A picture containing pink&#10;&#10;Description automatically generated">
            <a:extLst>
              <a:ext uri="{FF2B5EF4-FFF2-40B4-BE49-F238E27FC236}">
                <a16:creationId xmlns:a16="http://schemas.microsoft.com/office/drawing/2014/main" id="{14083710-5591-D15D-A5BE-F735E5F74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25" y="2307334"/>
            <a:ext cx="720000" cy="720000"/>
          </a:xfrm>
          <a:prstGeom prst="rect">
            <a:avLst/>
          </a:prstGeom>
        </p:spPr>
      </p:pic>
      <p:pic>
        <p:nvPicPr>
          <p:cNvPr id="13" name="Picture 12" descr="A picture containing pink&#10;&#10;Description automatically generated">
            <a:extLst>
              <a:ext uri="{FF2B5EF4-FFF2-40B4-BE49-F238E27FC236}">
                <a16:creationId xmlns:a16="http://schemas.microsoft.com/office/drawing/2014/main" id="{3429ADAA-E2BF-BBFC-E966-5CAF4F84D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25" y="3130224"/>
            <a:ext cx="720000" cy="72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B158AA-3B9E-B54C-1318-E8BFA6A2EEDD}"/>
              </a:ext>
            </a:extLst>
          </p:cNvPr>
          <p:cNvSpPr/>
          <p:nvPr/>
        </p:nvSpPr>
        <p:spPr>
          <a:xfrm>
            <a:off x="9113202" y="2203547"/>
            <a:ext cx="2055302" cy="17532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C484D3-9012-C5FA-D644-8CAD89B7FFEA}"/>
              </a:ext>
            </a:extLst>
          </p:cNvPr>
          <p:cNvSpPr txBox="1"/>
          <p:nvPr/>
        </p:nvSpPr>
        <p:spPr>
          <a:xfrm>
            <a:off x="9139499" y="1831380"/>
            <a:ext cx="211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 (Actinic Keratosis)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EF8A7-FAB7-5EA4-1553-1A66125A1ABB}"/>
              </a:ext>
            </a:extLst>
          </p:cNvPr>
          <p:cNvSpPr/>
          <p:nvPr/>
        </p:nvSpPr>
        <p:spPr>
          <a:xfrm>
            <a:off x="9113202" y="4614545"/>
            <a:ext cx="2055302" cy="17532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90B25-82FA-931B-0C65-373566666482}"/>
              </a:ext>
            </a:extLst>
          </p:cNvPr>
          <p:cNvSpPr txBox="1"/>
          <p:nvPr/>
        </p:nvSpPr>
        <p:spPr>
          <a:xfrm>
            <a:off x="8603028" y="4246274"/>
            <a:ext cx="312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SCC (Squamous Cell Carcinoma)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9AEDE8-8B15-0949-CDC8-FEF5FD2D57BF}"/>
              </a:ext>
            </a:extLst>
          </p:cNvPr>
          <p:cNvSpPr/>
          <p:nvPr/>
        </p:nvSpPr>
        <p:spPr>
          <a:xfrm>
            <a:off x="6476708" y="4614545"/>
            <a:ext cx="2055302" cy="17532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E9E367-6DB3-E71A-CBF3-D2D2FAC20FCD}"/>
              </a:ext>
            </a:extLst>
          </p:cNvPr>
          <p:cNvSpPr txBox="1"/>
          <p:nvPr/>
        </p:nvSpPr>
        <p:spPr>
          <a:xfrm>
            <a:off x="6668497" y="421946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 (Melanoma)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C57513-5F8F-1C91-B0A5-79368CD0C4F3}"/>
              </a:ext>
            </a:extLst>
          </p:cNvPr>
          <p:cNvSpPr/>
          <p:nvPr/>
        </p:nvSpPr>
        <p:spPr>
          <a:xfrm>
            <a:off x="6476708" y="2207123"/>
            <a:ext cx="2055302" cy="17532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BFD87E-5F65-5206-52E6-CC20A7B90D53}"/>
              </a:ext>
            </a:extLst>
          </p:cNvPr>
          <p:cNvSpPr txBox="1"/>
          <p:nvPr/>
        </p:nvSpPr>
        <p:spPr>
          <a:xfrm>
            <a:off x="6226967" y="1842032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BCC (Basal Cell Carcinoma)</a:t>
            </a:r>
          </a:p>
        </p:txBody>
      </p:sp>
      <p:pic>
        <p:nvPicPr>
          <p:cNvPr id="42" name="Picture 41" descr="A picture containing pink&#10;&#10;Description automatically generated">
            <a:extLst>
              <a:ext uri="{FF2B5EF4-FFF2-40B4-BE49-F238E27FC236}">
                <a16:creationId xmlns:a16="http://schemas.microsoft.com/office/drawing/2014/main" id="{EDE48869-C7C8-918E-B489-F963C9087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84" y="3123148"/>
            <a:ext cx="720000" cy="720000"/>
          </a:xfrm>
          <a:prstGeom prst="rect">
            <a:avLst/>
          </a:prstGeom>
        </p:spPr>
      </p:pic>
      <p:pic>
        <p:nvPicPr>
          <p:cNvPr id="43" name="Picture 42" descr="A close-up of a pink surface&#10;&#10;Description automatically generated with low confidence">
            <a:extLst>
              <a:ext uri="{FF2B5EF4-FFF2-40B4-BE49-F238E27FC236}">
                <a16:creationId xmlns:a16="http://schemas.microsoft.com/office/drawing/2014/main" id="{51EA78A9-B915-DFAB-99AA-0E21CDEFA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128" y="2285874"/>
            <a:ext cx="720000" cy="720000"/>
          </a:xfrm>
          <a:prstGeom prst="rect">
            <a:avLst/>
          </a:prstGeom>
        </p:spPr>
      </p:pic>
      <p:pic>
        <p:nvPicPr>
          <p:cNvPr id="44" name="Picture 43" descr="A close-up of a cell&#10;&#10;Description automatically generated with low confidence">
            <a:extLst>
              <a:ext uri="{FF2B5EF4-FFF2-40B4-BE49-F238E27FC236}">
                <a16:creationId xmlns:a16="http://schemas.microsoft.com/office/drawing/2014/main" id="{3A877B6A-4BEC-78D2-1D82-34927F511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31" y="3123148"/>
            <a:ext cx="720000" cy="720000"/>
          </a:xfrm>
          <a:prstGeom prst="rect">
            <a:avLst/>
          </a:prstGeom>
        </p:spPr>
      </p:pic>
      <p:pic>
        <p:nvPicPr>
          <p:cNvPr id="45" name="Picture 44" descr="A close-up of a pink surface&#10;&#10;Description automatically generated with low confidence">
            <a:extLst>
              <a:ext uri="{FF2B5EF4-FFF2-40B4-BE49-F238E27FC236}">
                <a16:creationId xmlns:a16="http://schemas.microsoft.com/office/drawing/2014/main" id="{01EE776C-F801-00D5-E084-B6687AC8CD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31" y="2285874"/>
            <a:ext cx="720000" cy="720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C37C11A-DB9A-50E1-4026-3BF5D379AFF5}"/>
              </a:ext>
            </a:extLst>
          </p:cNvPr>
          <p:cNvSpPr/>
          <p:nvPr/>
        </p:nvSpPr>
        <p:spPr>
          <a:xfrm>
            <a:off x="3637726" y="4614545"/>
            <a:ext cx="2055302" cy="175329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3A46E4-8524-E653-7A83-6F624AD67BDF}"/>
              </a:ext>
            </a:extLst>
          </p:cNvPr>
          <p:cNvSpPr txBox="1"/>
          <p:nvPr/>
        </p:nvSpPr>
        <p:spPr>
          <a:xfrm>
            <a:off x="3387985" y="4249454"/>
            <a:ext cx="26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BKL (Basal Cell Carcinoma)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57BB0B-36A7-C6DA-C69C-E274A3272EC5}"/>
              </a:ext>
            </a:extLst>
          </p:cNvPr>
          <p:cNvSpPr/>
          <p:nvPr/>
        </p:nvSpPr>
        <p:spPr>
          <a:xfrm>
            <a:off x="1004746" y="4614545"/>
            <a:ext cx="2055302" cy="175329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E889D5-5F0C-A647-0418-B8DE786455C4}"/>
              </a:ext>
            </a:extLst>
          </p:cNvPr>
          <p:cNvSpPr txBox="1"/>
          <p:nvPr/>
        </p:nvSpPr>
        <p:spPr>
          <a:xfrm>
            <a:off x="955431" y="4245213"/>
            <a:ext cx="23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DF (Dermatofibromas 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FE1BED-2772-2C2C-C5D2-EE3A9F10FD3B}"/>
              </a:ext>
            </a:extLst>
          </p:cNvPr>
          <p:cNvSpPr/>
          <p:nvPr/>
        </p:nvSpPr>
        <p:spPr>
          <a:xfrm>
            <a:off x="992678" y="2246498"/>
            <a:ext cx="2055302" cy="175329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7E9AC2-E99A-CABC-DCEB-2B66B593A699}"/>
              </a:ext>
            </a:extLst>
          </p:cNvPr>
          <p:cNvSpPr txBox="1"/>
          <p:nvPr/>
        </p:nvSpPr>
        <p:spPr>
          <a:xfrm>
            <a:off x="926864" y="1844686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NV (Melanocytic Nevus)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43AC0-3EA3-12DF-DE2E-8E1C99B830C7}"/>
              </a:ext>
            </a:extLst>
          </p:cNvPr>
          <p:cNvSpPr/>
          <p:nvPr/>
        </p:nvSpPr>
        <p:spPr>
          <a:xfrm>
            <a:off x="6172200" y="1790607"/>
            <a:ext cx="5408023" cy="467547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362D5-378A-FB45-A68C-394AC0C38622}"/>
              </a:ext>
            </a:extLst>
          </p:cNvPr>
          <p:cNvSpPr txBox="1"/>
          <p:nvPr/>
        </p:nvSpPr>
        <p:spPr>
          <a:xfrm>
            <a:off x="6283047" y="1368654"/>
            <a:ext cx="23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Malignant / Cancerous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2D05C-D475-2A9A-7BC1-55CEBA1708DE}"/>
              </a:ext>
            </a:extLst>
          </p:cNvPr>
          <p:cNvSpPr/>
          <p:nvPr/>
        </p:nvSpPr>
        <p:spPr>
          <a:xfrm>
            <a:off x="3637726" y="2213462"/>
            <a:ext cx="2055302" cy="175329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67443-5FAD-8B8C-5D3E-40F33EC4F7F5}"/>
              </a:ext>
            </a:extLst>
          </p:cNvPr>
          <p:cNvSpPr txBox="1"/>
          <p:nvPr/>
        </p:nvSpPr>
        <p:spPr>
          <a:xfrm>
            <a:off x="3557460" y="1842032"/>
            <a:ext cx="226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VASC (Vascular Lesion)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ECDAD-C436-FC2E-88AC-6A586F8D8F6C}"/>
              </a:ext>
            </a:extLst>
          </p:cNvPr>
          <p:cNvSpPr/>
          <p:nvPr/>
        </p:nvSpPr>
        <p:spPr>
          <a:xfrm>
            <a:off x="625835" y="1790607"/>
            <a:ext cx="5408023" cy="4675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7AD4B-FE76-0E69-7C6E-83E32C8B3948}"/>
              </a:ext>
            </a:extLst>
          </p:cNvPr>
          <p:cNvSpPr txBox="1"/>
          <p:nvPr/>
        </p:nvSpPr>
        <p:spPr>
          <a:xfrm>
            <a:off x="753177" y="1359275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Benign / Harmless</a:t>
            </a:r>
          </a:p>
        </p:txBody>
      </p:sp>
      <p:pic>
        <p:nvPicPr>
          <p:cNvPr id="16" name="Picture 15" descr="A brown blob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216928-2667-86FC-FD28-7B29D319F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55" y="2393681"/>
            <a:ext cx="720000" cy="720000"/>
          </a:xfrm>
          <a:prstGeom prst="rect">
            <a:avLst/>
          </a:prstGeom>
        </p:spPr>
      </p:pic>
      <p:pic>
        <p:nvPicPr>
          <p:cNvPr id="18" name="Picture 17" descr="A brown spot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7E144FF-C5CF-BE9B-A187-2520FBB116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43" y="3199142"/>
            <a:ext cx="720000" cy="720000"/>
          </a:xfrm>
          <a:prstGeom prst="rect">
            <a:avLst/>
          </a:prstGeom>
        </p:spPr>
      </p:pic>
      <p:pic>
        <p:nvPicPr>
          <p:cNvPr id="22" name="Picture 21" descr="A close-up of a brown spot&#10;&#10;Description automatically generated with low confidence">
            <a:extLst>
              <a:ext uri="{FF2B5EF4-FFF2-40B4-BE49-F238E27FC236}">
                <a16:creationId xmlns:a16="http://schemas.microsoft.com/office/drawing/2014/main" id="{62771C59-AA0F-2A48-7EBD-75A144C799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26" y="3199142"/>
            <a:ext cx="720000" cy="720000"/>
          </a:xfrm>
          <a:prstGeom prst="rect">
            <a:avLst/>
          </a:prstGeom>
        </p:spPr>
      </p:pic>
      <p:pic>
        <p:nvPicPr>
          <p:cNvPr id="24" name="Picture 23" descr="A brown spot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3C72DF7E-DDF8-D9BE-51F9-F6213F2898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8" y="2393681"/>
            <a:ext cx="720000" cy="720000"/>
          </a:xfrm>
          <a:prstGeom prst="rect">
            <a:avLst/>
          </a:prstGeom>
        </p:spPr>
      </p:pic>
      <p:pic>
        <p:nvPicPr>
          <p:cNvPr id="26" name="Picture 25" descr="A red spot on a pink surface&#10;&#10;Description automatically generated with low confidence">
            <a:extLst>
              <a:ext uri="{FF2B5EF4-FFF2-40B4-BE49-F238E27FC236}">
                <a16:creationId xmlns:a16="http://schemas.microsoft.com/office/drawing/2014/main" id="{971E8250-BBA7-A8B6-C5BD-B77E56261B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72" y="2368118"/>
            <a:ext cx="720000" cy="720000"/>
          </a:xfrm>
          <a:prstGeom prst="rect">
            <a:avLst/>
          </a:prstGeom>
        </p:spPr>
      </p:pic>
      <p:pic>
        <p:nvPicPr>
          <p:cNvPr id="28" name="Picture 27" descr="A picture containing closeup, pink&#10;&#10;Description automatically generated">
            <a:extLst>
              <a:ext uri="{FF2B5EF4-FFF2-40B4-BE49-F238E27FC236}">
                <a16:creationId xmlns:a16="http://schemas.microsoft.com/office/drawing/2014/main" id="{AA3AB776-18DF-245C-7667-3040EE9C2B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87" y="2368118"/>
            <a:ext cx="720000" cy="720000"/>
          </a:xfrm>
          <a:prstGeom prst="rect">
            <a:avLst/>
          </a:prstGeom>
        </p:spPr>
      </p:pic>
      <p:pic>
        <p:nvPicPr>
          <p:cNvPr id="48" name="Picture 47" descr="A close-up of a red blister&#10;&#10;Description automatically generated with medium confidence">
            <a:extLst>
              <a:ext uri="{FF2B5EF4-FFF2-40B4-BE49-F238E27FC236}">
                <a16:creationId xmlns:a16="http://schemas.microsoft.com/office/drawing/2014/main" id="{25FD80AD-554B-38A4-99C2-E0198596E7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36" y="3167439"/>
            <a:ext cx="720000" cy="720000"/>
          </a:xfrm>
          <a:prstGeom prst="rect">
            <a:avLst/>
          </a:prstGeom>
        </p:spPr>
      </p:pic>
      <p:pic>
        <p:nvPicPr>
          <p:cNvPr id="50" name="Picture 49" descr="A pink dot on a person's skin&#10;&#10;Description automatically generated with low confidence">
            <a:extLst>
              <a:ext uri="{FF2B5EF4-FFF2-40B4-BE49-F238E27FC236}">
                <a16:creationId xmlns:a16="http://schemas.microsoft.com/office/drawing/2014/main" id="{48A529E9-564F-53BF-8D3A-4F4C5736DB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732" y="3167439"/>
            <a:ext cx="720000" cy="720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4703468-78A6-6FE7-A2D8-5C4ECF74F0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8" y="5549234"/>
            <a:ext cx="720000" cy="720000"/>
          </a:xfrm>
          <a:prstGeom prst="rect">
            <a:avLst/>
          </a:prstGeom>
        </p:spPr>
      </p:pic>
      <p:pic>
        <p:nvPicPr>
          <p:cNvPr id="58" name="Picture 57" descr="A close-up of a skin cancer&#10;&#10;Description automatically generated with low confidence">
            <a:extLst>
              <a:ext uri="{FF2B5EF4-FFF2-40B4-BE49-F238E27FC236}">
                <a16:creationId xmlns:a16="http://schemas.microsoft.com/office/drawing/2014/main" id="{EF606F7E-7ABA-D531-43BE-9A98F298EA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72" y="4730624"/>
            <a:ext cx="720000" cy="720000"/>
          </a:xfrm>
          <a:prstGeom prst="rect">
            <a:avLst/>
          </a:prstGeom>
        </p:spPr>
      </p:pic>
      <p:pic>
        <p:nvPicPr>
          <p:cNvPr id="60" name="Picture 59" descr="A picture containing closeup, pink, acarine&#10;&#10;Description automatically generated">
            <a:extLst>
              <a:ext uri="{FF2B5EF4-FFF2-40B4-BE49-F238E27FC236}">
                <a16:creationId xmlns:a16="http://schemas.microsoft.com/office/drawing/2014/main" id="{8BC7B805-53D5-2A45-214F-372C4E3FE3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72" y="5554306"/>
            <a:ext cx="720000" cy="720000"/>
          </a:xfrm>
          <a:prstGeom prst="rect">
            <a:avLst/>
          </a:prstGeom>
        </p:spPr>
      </p:pic>
      <p:pic>
        <p:nvPicPr>
          <p:cNvPr id="62" name="Picture 61" descr="A close-up of a pink surface&#10;&#10;Description automatically generated with low confidence">
            <a:extLst>
              <a:ext uri="{FF2B5EF4-FFF2-40B4-BE49-F238E27FC236}">
                <a16:creationId xmlns:a16="http://schemas.microsoft.com/office/drawing/2014/main" id="{E5772E4E-69E5-6B77-33F2-85A47EF42FC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26" y="4730624"/>
            <a:ext cx="720000" cy="720000"/>
          </a:xfrm>
          <a:prstGeom prst="rect">
            <a:avLst/>
          </a:prstGeom>
        </p:spPr>
      </p:pic>
      <p:pic>
        <p:nvPicPr>
          <p:cNvPr id="64" name="Picture 63" descr="A picture containing mold&#10;&#10;Description automatically generated">
            <a:extLst>
              <a:ext uri="{FF2B5EF4-FFF2-40B4-BE49-F238E27FC236}">
                <a16:creationId xmlns:a16="http://schemas.microsoft.com/office/drawing/2014/main" id="{9187B950-F56D-F3E2-FDA2-0D513F11576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00" y="4742313"/>
            <a:ext cx="720000" cy="720000"/>
          </a:xfrm>
          <a:prstGeom prst="rect">
            <a:avLst/>
          </a:prstGeom>
        </p:spPr>
      </p:pic>
      <p:pic>
        <p:nvPicPr>
          <p:cNvPr id="66" name="Picture 65" descr="A close-up of a brown spot&#10;&#10;Description automatically generated with low confidence">
            <a:extLst>
              <a:ext uri="{FF2B5EF4-FFF2-40B4-BE49-F238E27FC236}">
                <a16:creationId xmlns:a16="http://schemas.microsoft.com/office/drawing/2014/main" id="{C5DDB76C-33B2-C32A-57F9-2C4109403A2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58" y="4742313"/>
            <a:ext cx="720000" cy="720000"/>
          </a:xfrm>
          <a:prstGeom prst="rect">
            <a:avLst/>
          </a:prstGeom>
        </p:spPr>
      </p:pic>
      <p:pic>
        <p:nvPicPr>
          <p:cNvPr id="68" name="Picture 67" descr="A picture containing pink, mold&#10;&#10;Description automatically generated">
            <a:extLst>
              <a:ext uri="{FF2B5EF4-FFF2-40B4-BE49-F238E27FC236}">
                <a16:creationId xmlns:a16="http://schemas.microsoft.com/office/drawing/2014/main" id="{06041FC8-EB4B-4F30-2182-106CA425190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00" y="5585840"/>
            <a:ext cx="720000" cy="720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4456455-153F-95C7-5ADD-D981F8ADDE8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24" y="5585840"/>
            <a:ext cx="720000" cy="720000"/>
          </a:xfrm>
          <a:prstGeom prst="rect">
            <a:avLst/>
          </a:prstGeom>
        </p:spPr>
      </p:pic>
      <p:pic>
        <p:nvPicPr>
          <p:cNvPr id="72" name="Picture 71" descr="A picture containing closeup&#10;&#10;Description automatically generated">
            <a:extLst>
              <a:ext uri="{FF2B5EF4-FFF2-40B4-BE49-F238E27FC236}">
                <a16:creationId xmlns:a16="http://schemas.microsoft.com/office/drawing/2014/main" id="{A9193CFA-7819-DDEA-9DA3-433E940E289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32" y="4730624"/>
            <a:ext cx="720000" cy="72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D1F7AAD-68AE-63D7-E6EB-AC3D06B2B40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32" y="5544552"/>
            <a:ext cx="720000" cy="720000"/>
          </a:xfrm>
          <a:prstGeom prst="rect">
            <a:avLst/>
          </a:prstGeom>
        </p:spPr>
      </p:pic>
      <p:pic>
        <p:nvPicPr>
          <p:cNvPr id="76" name="Picture 75" descr="A picture containing closeup&#10;&#10;Description automatically generated">
            <a:extLst>
              <a:ext uri="{FF2B5EF4-FFF2-40B4-BE49-F238E27FC236}">
                <a16:creationId xmlns:a16="http://schemas.microsoft.com/office/drawing/2014/main" id="{2BDFE6C6-276A-CE8E-3877-3726E956EC6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89" y="4730624"/>
            <a:ext cx="720000" cy="720000"/>
          </a:xfrm>
          <a:prstGeom prst="rect">
            <a:avLst/>
          </a:prstGeom>
        </p:spPr>
      </p:pic>
      <p:pic>
        <p:nvPicPr>
          <p:cNvPr id="78" name="Picture 77" descr="A picture containing closeup, flesh&#10;&#10;Description automatically generated">
            <a:extLst>
              <a:ext uri="{FF2B5EF4-FFF2-40B4-BE49-F238E27FC236}">
                <a16:creationId xmlns:a16="http://schemas.microsoft.com/office/drawing/2014/main" id="{10D18C7B-5A8E-EAD5-E074-B277091D4A2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63" y="5562156"/>
            <a:ext cx="720000" cy="720000"/>
          </a:xfrm>
          <a:prstGeom prst="rect">
            <a:avLst/>
          </a:prstGeom>
        </p:spPr>
      </p:pic>
      <p:pic>
        <p:nvPicPr>
          <p:cNvPr id="80" name="Picture 79" descr="A close-up of a pink surface&#10;&#10;Description automatically generated with low confidence">
            <a:extLst>
              <a:ext uri="{FF2B5EF4-FFF2-40B4-BE49-F238E27FC236}">
                <a16:creationId xmlns:a16="http://schemas.microsoft.com/office/drawing/2014/main" id="{803785A9-EE58-3753-55D8-AAC60EFE950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714" y="4714928"/>
            <a:ext cx="720000" cy="720000"/>
          </a:xfrm>
          <a:prstGeom prst="rect">
            <a:avLst/>
          </a:prstGeom>
        </p:spPr>
      </p:pic>
      <p:pic>
        <p:nvPicPr>
          <p:cNvPr id="82" name="Picture 81" descr="A close-up of a pink surface&#10;&#10;Description automatically generated with medium confidence">
            <a:extLst>
              <a:ext uri="{FF2B5EF4-FFF2-40B4-BE49-F238E27FC236}">
                <a16:creationId xmlns:a16="http://schemas.microsoft.com/office/drawing/2014/main" id="{B6E89E38-EA15-69AA-7930-9E9A3C076F4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25" y="5562156"/>
            <a:ext cx="720000" cy="720000"/>
          </a:xfrm>
          <a:prstGeom prst="rect">
            <a:avLst/>
          </a:prstGeom>
        </p:spPr>
      </p:pic>
      <p:pic>
        <p:nvPicPr>
          <p:cNvPr id="84" name="Picture 83" descr="A close-up of a pink surface&#10;&#10;Description automatically generated with low confidence">
            <a:extLst>
              <a:ext uri="{FF2B5EF4-FFF2-40B4-BE49-F238E27FC236}">
                <a16:creationId xmlns:a16="http://schemas.microsoft.com/office/drawing/2014/main" id="{48DB0A5D-B1DF-D2F1-9D54-906CB204813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25" y="4712896"/>
            <a:ext cx="720000" cy="72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6AE168C5-F1D8-A116-E9A0-E39E4705E6E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714" y="556627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92C4DCF7-8685-87EF-89F2-D7F4D0227CF5}"/>
              </a:ext>
            </a:extLst>
          </p:cNvPr>
          <p:cNvSpPr/>
          <p:nvPr/>
        </p:nvSpPr>
        <p:spPr>
          <a:xfrm rot="14857118">
            <a:off x="2644947" y="1975982"/>
            <a:ext cx="433906" cy="20849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95D38-B308-3378-F4ED-1979B8C0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251036"/>
            <a:ext cx="10772775" cy="1658198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8008-9A13-4DDA-28FC-B77A3071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432" y="2164079"/>
            <a:ext cx="2923794" cy="43624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ResNet50 Model</a:t>
            </a:r>
          </a:p>
        </p:txBody>
      </p:sp>
      <p:pic>
        <p:nvPicPr>
          <p:cNvPr id="1026" name="Picture 2" descr="Docker: SWNetwork GmbH">
            <a:extLst>
              <a:ext uri="{FF2B5EF4-FFF2-40B4-BE49-F238E27FC236}">
                <a16:creationId xmlns:a16="http://schemas.microsoft.com/office/drawing/2014/main" id="{04DC18A2-D2F0-EA05-58FD-024B02F7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733" y="2970952"/>
            <a:ext cx="2167541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5ED6F-F27A-0B97-FCCA-C94B69FCD9EC}"/>
              </a:ext>
            </a:extLst>
          </p:cNvPr>
          <p:cNvSpPr txBox="1"/>
          <p:nvPr/>
        </p:nvSpPr>
        <p:spPr>
          <a:xfrm>
            <a:off x="1282643" y="2505409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F783E-C47F-063D-6BAC-1284D627A88C}"/>
              </a:ext>
            </a:extLst>
          </p:cNvPr>
          <p:cNvSpPr txBox="1"/>
          <p:nvPr/>
        </p:nvSpPr>
        <p:spPr>
          <a:xfrm>
            <a:off x="4584706" y="1856310"/>
            <a:ext cx="2093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Transfer Learning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7AFC4D-B72F-21AB-0974-D166903E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59" y="2871957"/>
            <a:ext cx="2280934" cy="15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8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0D12-545D-780A-3FF9-E6C226D77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69FCD-BF4D-43D5-AA7A-B27E6885D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Meet our SKIN-SCANCER</a:t>
            </a:r>
          </a:p>
        </p:txBody>
      </p:sp>
    </p:spTree>
    <p:extLst>
      <p:ext uri="{BB962C8B-B14F-4D97-AF65-F5344CB8AC3E}">
        <p14:creationId xmlns:p14="http://schemas.microsoft.com/office/powerpoint/2010/main" val="292546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D8E4-997C-130A-04CB-E2B2E3C4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4550-991C-8DE2-84FB-CAD078D0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DATA: Imbalanced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MODEL: Improve the distinction between MEL and NV types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9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0D12-545D-780A-3FF9-E6C226D77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655540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255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Wingdings</vt:lpstr>
      <vt:lpstr>Metropolitan</vt:lpstr>
      <vt:lpstr>SKIN-SCANCER Skin Cancer Detection App with Deep Learning model</vt:lpstr>
      <vt:lpstr>Problem</vt:lpstr>
      <vt:lpstr>Solution</vt:lpstr>
      <vt:lpstr>Dataset</vt:lpstr>
      <vt:lpstr>How it works</vt:lpstr>
      <vt:lpstr>Demo</vt:lpstr>
      <vt:lpstr>Challenges and future scope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</dc:title>
  <dc:creator>Takeuchi-Schoepe Yui</dc:creator>
  <cp:lastModifiedBy>Takeuchi-Schoepe Yui</cp:lastModifiedBy>
  <cp:revision>3</cp:revision>
  <dcterms:created xsi:type="dcterms:W3CDTF">2023-06-16T13:05:49Z</dcterms:created>
  <dcterms:modified xsi:type="dcterms:W3CDTF">2023-06-16T18:55:58Z</dcterms:modified>
</cp:coreProperties>
</file>