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306" r:id="rId3"/>
    <p:sldId id="307" r:id="rId4"/>
    <p:sldId id="309" r:id="rId5"/>
    <p:sldId id="310" r:id="rId6"/>
    <p:sldId id="308" r:id="rId7"/>
  </p:sldIdLst>
  <p:sldSz cx="9144000" cy="6858000" type="letter"/>
  <p:notesSz cx="7099300" cy="10234613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F5FB4"/>
    <a:srgbClr val="003452"/>
    <a:srgbClr val="FF6600"/>
    <a:srgbClr val="7AC2C8"/>
    <a:srgbClr val="000099"/>
    <a:srgbClr val="3366FF"/>
    <a:srgbClr val="33CC33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4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15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FE4099DD-DA3A-4E54-8F72-CB81D87054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da-D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da-DK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da-D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2CB558CF-D1FD-45C5-8D84-DC0D4520FFF8}" type="slidenum">
              <a:rPr lang="da-DK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796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8A0ED-5109-450B-BA61-02EFBA21677E}" type="slidenum">
              <a:rPr lang="da-DK"/>
              <a:pPr/>
              <a:t>1</a:t>
            </a:fld>
            <a:endParaRPr lang="da-DK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4055586"/>
            <a:ext cx="9144000" cy="18002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2033959"/>
            <a:ext cx="9144000" cy="1800225"/>
          </a:xfrm>
          <a:prstGeom prst="rect">
            <a:avLst/>
          </a:prstGeom>
          <a:solidFill>
            <a:srgbClr val="0F5FB4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16898"/>
            <a:ext cx="9144000" cy="1640909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33589"/>
            <a:ext cx="9144000" cy="1640909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</a:t>
            </a:r>
            <a:r>
              <a:rPr lang="en-US" dirty="0" smtClean="0"/>
              <a:t>authors</a:t>
            </a:r>
          </a:p>
        </p:txBody>
      </p:sp>
      <p:pic>
        <p:nvPicPr>
          <p:cNvPr id="13" name="Picture 12" descr="LogoC3Branc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115" y="204691"/>
            <a:ext cx="2649190" cy="138469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7678455" y="215840"/>
            <a:ext cx="1440493" cy="1485902"/>
            <a:chOff x="7678455" y="215840"/>
            <a:chExt cx="1440493" cy="1485902"/>
          </a:xfrm>
        </p:grpSpPr>
        <p:pic>
          <p:nvPicPr>
            <p:cNvPr id="18" name="Picture 17" descr="furgMM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39509" y="215840"/>
              <a:ext cx="1096216" cy="109939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7678455" y="1240077"/>
              <a:ext cx="1440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rgbClr val="E67800"/>
                  </a:solidFill>
                  <a:latin typeface="Arial Black" pitchFamily="34" charset="0"/>
                </a:rPr>
                <a:t>FURG</a:t>
              </a:r>
              <a:endParaRPr lang="en-US" sz="2400" dirty="0">
                <a:solidFill>
                  <a:srgbClr val="E67800"/>
                </a:solidFill>
                <a:latin typeface="Arial Black" pitchFamily="34" charset="0"/>
              </a:endParaRPr>
            </a:p>
          </p:txBody>
        </p:sp>
      </p:grp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4469" y="6410945"/>
            <a:ext cx="9133200" cy="442800"/>
          </a:xfrm>
          <a:prstGeom prst="rect">
            <a:avLst/>
          </a:prstGeom>
          <a:solidFill>
            <a:srgbClr val="ECF5FE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21" name="Rectangle 3"/>
          <p:cNvSpPr txBox="1">
            <a:spLocks noChangeArrowheads="1"/>
          </p:cNvSpPr>
          <p:nvPr userDrawn="1"/>
        </p:nvSpPr>
        <p:spPr>
          <a:xfrm>
            <a:off x="0" y="6438069"/>
            <a:ext cx="9143999" cy="382044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buFontTx/>
              <a:buNone/>
              <a:defRPr/>
            </a:pPr>
            <a:r>
              <a:rPr lang="pt-BR" sz="2000" b="1" i="0" kern="0" noProof="0" dirty="0" smtClean="0">
                <a:solidFill>
                  <a:srgbClr val="0F5FB4"/>
                </a:solidFill>
                <a:latin typeface="+mn-lt"/>
                <a:ea typeface="+mn-ea"/>
                <a:cs typeface="Vrinda" pitchFamily="2" charset="0"/>
              </a:rPr>
              <a:t>Grupo de Sistemas Digitais</a:t>
            </a:r>
            <a:r>
              <a:rPr lang="pt-BR" sz="2000" b="1" i="0" kern="0" baseline="0" noProof="0" dirty="0" smtClean="0">
                <a:solidFill>
                  <a:srgbClr val="0F5FB4"/>
                </a:solidFill>
                <a:latin typeface="+mn-lt"/>
                <a:ea typeface="+mn-ea"/>
                <a:cs typeface="Vrinda" pitchFamily="2" charset="0"/>
              </a:rPr>
              <a:t> e Embarcados</a:t>
            </a:r>
            <a:endParaRPr lang="en-US" sz="2000" b="1" i="0" kern="0" noProof="0" dirty="0">
              <a:solidFill>
                <a:srgbClr val="0F5FB4"/>
              </a:solidFill>
              <a:latin typeface="+mn-lt"/>
              <a:ea typeface="+mn-ea"/>
              <a:cs typeface="Vrinda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F5FB4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452"/>
                </a:solidFill>
              </a:defRPr>
            </a:lvl1pPr>
            <a:lvl2pPr>
              <a:defRPr sz="2200">
                <a:solidFill>
                  <a:srgbClr val="003452"/>
                </a:solidFill>
              </a:defRPr>
            </a:lvl2pPr>
            <a:lvl3pPr>
              <a:defRPr>
                <a:solidFill>
                  <a:srgbClr val="003452"/>
                </a:solidFill>
              </a:defRPr>
            </a:lvl3pPr>
            <a:lvl4pPr>
              <a:defRPr sz="1800">
                <a:solidFill>
                  <a:srgbClr val="003452"/>
                </a:solidFill>
              </a:defRPr>
            </a:lvl4pPr>
            <a:lvl5pPr>
              <a:defRPr sz="1600">
                <a:solidFill>
                  <a:srgbClr val="00345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464" y="152400"/>
            <a:ext cx="74905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463" y="1139868"/>
            <a:ext cx="8502737" cy="515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0" y="971550"/>
            <a:ext cx="9144000" cy="0"/>
          </a:xfrm>
          <a:prstGeom prst="line">
            <a:avLst/>
          </a:prstGeom>
          <a:noFill/>
          <a:ln w="40640">
            <a:solidFill>
              <a:srgbClr val="0F5FB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4055586"/>
            <a:ext cx="438411" cy="18002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0" y="2033959"/>
            <a:ext cx="438411" cy="1800225"/>
          </a:xfrm>
          <a:prstGeom prst="rect">
            <a:avLst/>
          </a:prstGeom>
          <a:solidFill>
            <a:srgbClr val="0F5FB4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4469" y="6410945"/>
            <a:ext cx="9133200" cy="442584"/>
          </a:xfrm>
          <a:prstGeom prst="rect">
            <a:avLst/>
          </a:prstGeom>
          <a:solidFill>
            <a:srgbClr val="ECF5FE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21" name="Rectangle 3"/>
          <p:cNvSpPr txBox="1">
            <a:spLocks noChangeArrowheads="1"/>
          </p:cNvSpPr>
          <p:nvPr userDrawn="1"/>
        </p:nvSpPr>
        <p:spPr>
          <a:xfrm>
            <a:off x="8229600" y="6515100"/>
            <a:ext cx="723900" cy="2555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>
              <a:buFontTx/>
              <a:buNone/>
              <a:defRPr/>
            </a:pPr>
            <a:fld id="{89D58ACF-E50D-4D53-9DC9-36698279FEAE}" type="slidenum">
              <a:rPr lang="en-US" sz="1600" b="0" kern="0" noProof="0" smtClean="0">
                <a:solidFill>
                  <a:srgbClr val="0F5FB4"/>
                </a:solidFill>
                <a:latin typeface="+mn-lt"/>
                <a:ea typeface="+mn-ea"/>
              </a:rPr>
              <a:pPr algn="r">
                <a:buFontTx/>
                <a:buNone/>
                <a:defRPr/>
              </a:pPr>
              <a:t>‹nº›</a:t>
            </a:fld>
            <a:r>
              <a:rPr lang="en-US" sz="1600" b="0" kern="0" noProof="0" dirty="0" smtClean="0">
                <a:solidFill>
                  <a:srgbClr val="0F5FB4"/>
                </a:solidFill>
                <a:latin typeface="+mn-lt"/>
                <a:ea typeface="+mn-ea"/>
              </a:rPr>
              <a:t>/29</a:t>
            </a:r>
          </a:p>
          <a:p>
            <a:pPr algn="r">
              <a:buFontTx/>
              <a:buNone/>
              <a:defRPr/>
            </a:pPr>
            <a:endParaRPr lang="en-US" sz="1600" b="0" kern="0" noProof="0" dirty="0">
              <a:solidFill>
                <a:srgbClr val="0F5FB4"/>
              </a:solidFill>
              <a:latin typeface="+mn-lt"/>
              <a:ea typeface="+mn-ea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 userDrawn="1"/>
        </p:nvSpPr>
        <p:spPr>
          <a:xfrm>
            <a:off x="156755" y="6426926"/>
            <a:ext cx="2246812" cy="431073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buFontTx/>
              <a:buNone/>
              <a:defRPr/>
            </a:pPr>
            <a:r>
              <a:rPr lang="en-US" sz="1600" b="0" i="0" kern="0" noProof="0" dirty="0" smtClean="0">
                <a:solidFill>
                  <a:srgbClr val="0F5FB4"/>
                </a:solidFill>
                <a:latin typeface="+mn-lt"/>
                <a:ea typeface="+mn-ea"/>
                <a:cs typeface="Vrinda" pitchFamily="2" charset="0"/>
              </a:rPr>
              <a:t>www.gsde.c3.furg.br</a:t>
            </a:r>
            <a:endParaRPr lang="en-US" sz="1600" b="0" i="0" kern="0" noProof="0" dirty="0">
              <a:solidFill>
                <a:srgbClr val="0F5FB4"/>
              </a:solidFill>
              <a:latin typeface="+mn-lt"/>
              <a:ea typeface="+mn-ea"/>
              <a:cs typeface="Vrinda" pitchFamily="2" charset="0"/>
            </a:endParaRPr>
          </a:p>
        </p:txBody>
      </p:sp>
      <p:pic>
        <p:nvPicPr>
          <p:cNvPr id="25" name="Picture 24" descr="LogoC3BrancoP-SemExtens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41862" y="215536"/>
            <a:ext cx="1102138" cy="576072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 userDrawn="1"/>
        </p:nvSpPr>
        <p:spPr>
          <a:xfrm>
            <a:off x="2103120" y="6431280"/>
            <a:ext cx="6111240" cy="42672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buFontTx/>
              <a:buNone/>
              <a:defRPr/>
            </a:pPr>
            <a:r>
              <a:rPr lang="pt-BR" sz="1300" b="1" u="none" noProof="0" dirty="0" smtClean="0">
                <a:solidFill>
                  <a:srgbClr val="0F5FB4"/>
                </a:solidFill>
                <a:latin typeface="+mn-lt"/>
              </a:rPr>
              <a:t>Microeletrônica: Introdução ao Projeto Físico de Portas Lógicas</a:t>
            </a:r>
            <a:endParaRPr lang="pt-BR" sz="1300" b="1" u="none" kern="0" noProof="0" dirty="0">
              <a:solidFill>
                <a:srgbClr val="0F5FB4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F5FB4"/>
          </a:solidFill>
          <a:latin typeface="Arial Rounded MT Bold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45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00345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452"/>
          </a:solidFill>
          <a:latin typeface="+mn-lt"/>
          <a:ea typeface="+mn-ea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rgbClr val="003452"/>
          </a:solidFill>
          <a:latin typeface="+mn-lt"/>
          <a:ea typeface="+mn-ea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452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dirty="0"/>
              <a:t>Microeletrônica: </a:t>
            </a:r>
            <a:br>
              <a:rPr lang="pt-BR" sz="3200" dirty="0"/>
            </a:br>
            <a:r>
              <a:rPr lang="pt-BR" sz="3200" dirty="0"/>
              <a:t>Introdução ao Projeto Físico de Portas Lógicas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Rafael </a:t>
            </a:r>
            <a:r>
              <a:rPr lang="en-US" dirty="0" err="1"/>
              <a:t>Schivittz</a:t>
            </a:r>
            <a:r>
              <a:rPr lang="en-US" dirty="0"/>
              <a:t>, Roberto Almeida, </a:t>
            </a:r>
            <a:r>
              <a:rPr lang="en-US" dirty="0" err="1"/>
              <a:t>Giane</a:t>
            </a:r>
            <a:r>
              <a:rPr lang="en-US" dirty="0"/>
              <a:t> Ulloa, </a:t>
            </a:r>
            <a:r>
              <a:rPr lang="en-US" dirty="0" err="1"/>
              <a:t>Fábio</a:t>
            </a:r>
            <a:r>
              <a:rPr lang="en-US" dirty="0"/>
              <a:t> Silva</a:t>
            </a:r>
          </a:p>
          <a:p>
            <a:r>
              <a:rPr lang="en-US" dirty="0"/>
              <a:t>Cristina </a:t>
            </a:r>
            <a:r>
              <a:rPr lang="en-US" dirty="0" err="1"/>
              <a:t>Meinhardt</a:t>
            </a:r>
            <a:r>
              <a:rPr lang="en-US" dirty="0"/>
              <a:t>, Paulo F. </a:t>
            </a:r>
            <a:r>
              <a:rPr lang="en-US" dirty="0" err="1"/>
              <a:t>Butzen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Organização do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Aula 1 – Álgebra booleana </a:t>
            </a:r>
            <a:r>
              <a:rPr lang="pt-BR" smtClean="0">
                <a:sym typeface="Wingdings" panose="05000000000000000000" pitchFamily="2" charset="2"/>
              </a:rPr>
              <a:t> Tabela Verdade </a:t>
            </a:r>
            <a:br>
              <a:rPr lang="pt-BR" smtClean="0">
                <a:sym typeface="Wingdings" panose="05000000000000000000" pitchFamily="2" charset="2"/>
              </a:rPr>
            </a:br>
            <a:r>
              <a:rPr lang="pt-BR" smtClean="0">
                <a:sym typeface="Wingdings" panose="05000000000000000000" pitchFamily="2" charset="2"/>
              </a:rPr>
              <a:t>				      Rede de chaves.</a:t>
            </a:r>
          </a:p>
          <a:p>
            <a:pPr lvl="1"/>
            <a:r>
              <a:rPr lang="pt-BR" smtClean="0">
                <a:sym typeface="Wingdings" panose="05000000000000000000" pitchFamily="2" charset="2"/>
              </a:rPr>
              <a:t>Introdução ao NGSPICE  Fontes DC e PWL</a:t>
            </a:r>
          </a:p>
          <a:p>
            <a:endParaRPr lang="pt-BR" smtClean="0">
              <a:sym typeface="Wingdings" panose="05000000000000000000" pitchFamily="2" charset="2"/>
            </a:endParaRPr>
          </a:p>
          <a:p>
            <a:r>
              <a:rPr lang="pt-BR" smtClean="0">
                <a:sym typeface="Wingdings" panose="05000000000000000000" pitchFamily="2" charset="2"/>
              </a:rPr>
              <a:t>Aula 2 – Transistores  </a:t>
            </a:r>
            <a:r>
              <a:rPr lang="pt-BR" smtClean="0"/>
              <a:t>Lógica Complementar </a:t>
            </a:r>
          </a:p>
          <a:p>
            <a:pPr lvl="8"/>
            <a:r>
              <a:rPr lang="pt-BR" smtClean="0"/>
              <a:t>(Pull-up/Pull-down)</a:t>
            </a:r>
          </a:p>
          <a:p>
            <a:endParaRPr lang="pt-BR" smtClean="0"/>
          </a:p>
          <a:p>
            <a:r>
              <a:rPr lang="pt-BR" smtClean="0"/>
              <a:t>Aula 3 – Construção das portas lógicas complementares</a:t>
            </a:r>
          </a:p>
          <a:p>
            <a:pPr lvl="4"/>
            <a:r>
              <a:rPr lang="pt-BR" smtClean="0"/>
              <a:t>INV, NAND2, NOR2, AOI</a:t>
            </a:r>
          </a:p>
          <a:p>
            <a:endParaRPr lang="pt-BR" smtClean="0"/>
          </a:p>
          <a:p>
            <a:r>
              <a:rPr lang="pt-BR" smtClean="0"/>
              <a:t>Aulas 4, 5 e 6</a:t>
            </a:r>
          </a:p>
          <a:p>
            <a:pPr lvl="1"/>
            <a:r>
              <a:rPr lang="pt-BR" smtClean="0"/>
              <a:t>Atrasos, Dimensionamento, Sub-circuitos.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Organização do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Aula 1 – Álgebra booleana </a:t>
            </a:r>
            <a:r>
              <a:rPr lang="pt-BR" smtClean="0">
                <a:sym typeface="Wingdings" panose="05000000000000000000" pitchFamily="2" charset="2"/>
              </a:rPr>
              <a:t> Tabela Verdade </a:t>
            </a:r>
            <a:br>
              <a:rPr lang="pt-BR" smtClean="0">
                <a:sym typeface="Wingdings" panose="05000000000000000000" pitchFamily="2" charset="2"/>
              </a:rPr>
            </a:br>
            <a:r>
              <a:rPr lang="pt-BR" smtClean="0">
                <a:sym typeface="Wingdings" panose="05000000000000000000" pitchFamily="2" charset="2"/>
              </a:rPr>
              <a:t>				      Rede de chaves.</a:t>
            </a:r>
          </a:p>
          <a:p>
            <a:pPr lvl="1"/>
            <a:r>
              <a:rPr lang="pt-BR" smtClean="0">
                <a:sym typeface="Wingdings" panose="05000000000000000000" pitchFamily="2" charset="2"/>
              </a:rPr>
              <a:t>Introdução ao NGSPICE  Fontes DC e PWL</a:t>
            </a:r>
          </a:p>
          <a:p>
            <a:endParaRPr lang="pt-BR" smtClean="0">
              <a:sym typeface="Wingdings" panose="05000000000000000000" pitchFamily="2" charset="2"/>
            </a:endParaRPr>
          </a:p>
          <a:p>
            <a:r>
              <a:rPr lang="pt-BR" smtClean="0">
                <a:sym typeface="Wingdings" panose="05000000000000000000" pitchFamily="2" charset="2"/>
              </a:rPr>
              <a:t>Aula 2 – Transistores  </a:t>
            </a:r>
            <a:r>
              <a:rPr lang="pt-BR" smtClean="0"/>
              <a:t>Lógica Complementar </a:t>
            </a:r>
          </a:p>
          <a:p>
            <a:pPr lvl="8"/>
            <a:r>
              <a:rPr lang="pt-BR" smtClean="0"/>
              <a:t>(Pull-up/Pull-down)</a:t>
            </a:r>
          </a:p>
          <a:p>
            <a:endParaRPr lang="pt-BR" smtClean="0"/>
          </a:p>
          <a:p>
            <a:r>
              <a:rPr lang="pt-BR" smtClean="0"/>
              <a:t>Aula 3 – Construção das portas lógicas complementares</a:t>
            </a:r>
          </a:p>
          <a:p>
            <a:pPr lvl="4"/>
            <a:r>
              <a:rPr lang="pt-BR" smtClean="0"/>
              <a:t>INV, NAND2, NOR2, AOI</a:t>
            </a:r>
          </a:p>
          <a:p>
            <a:endParaRPr lang="pt-BR" smtClean="0"/>
          </a:p>
          <a:p>
            <a:r>
              <a:rPr lang="pt-BR" smtClean="0"/>
              <a:t>Aulas 4, 5 e 6</a:t>
            </a:r>
          </a:p>
          <a:p>
            <a:pPr lvl="1"/>
            <a:r>
              <a:rPr lang="pt-BR" smtClean="0"/>
              <a:t>Atrasos, Dimensionamento, Sub-circuitos.</a:t>
            </a:r>
          </a:p>
          <a:p>
            <a:pPr lvl="1"/>
            <a:endParaRPr lang="pt-B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63463" y="5158568"/>
            <a:ext cx="7697376" cy="99167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1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Nem tudo é CMOS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diversos modos de construir um arranjo de transistores para uma mesma função.</a:t>
            </a:r>
          </a:p>
          <a:p>
            <a:r>
              <a:rPr lang="pt-BR" dirty="0" smtClean="0"/>
              <a:t>Eles vão diferir</a:t>
            </a:r>
          </a:p>
          <a:p>
            <a:pPr lvl="1"/>
            <a:r>
              <a:rPr lang="pt-BR" dirty="0" smtClean="0"/>
              <a:t>Número de transistores (área)</a:t>
            </a:r>
          </a:p>
          <a:p>
            <a:pPr lvl="1"/>
            <a:r>
              <a:rPr lang="pt-BR" dirty="0" smtClean="0"/>
              <a:t>Atrasos</a:t>
            </a:r>
          </a:p>
          <a:p>
            <a:pPr lvl="1"/>
            <a:r>
              <a:rPr lang="pt-BR" dirty="0" smtClean="0"/>
              <a:t>Potência</a:t>
            </a:r>
          </a:p>
          <a:p>
            <a:pPr lvl="1"/>
            <a:endParaRPr lang="pt-BR" dirty="0"/>
          </a:p>
        </p:txBody>
      </p:sp>
      <p:sp>
        <p:nvSpPr>
          <p:cNvPr id="4" name="Shape 125"/>
          <p:cNvSpPr txBox="1"/>
          <p:nvPr/>
        </p:nvSpPr>
        <p:spPr>
          <a:xfrm>
            <a:off x="4475475" y="3239452"/>
            <a:ext cx="2455862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desempenho</a:t>
            </a:r>
          </a:p>
        </p:txBody>
      </p:sp>
      <p:sp>
        <p:nvSpPr>
          <p:cNvPr id="5" name="Shape 126"/>
          <p:cNvSpPr txBox="1"/>
          <p:nvPr/>
        </p:nvSpPr>
        <p:spPr>
          <a:xfrm>
            <a:off x="3596000" y="5368290"/>
            <a:ext cx="1277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Área</a:t>
            </a:r>
          </a:p>
        </p:txBody>
      </p:sp>
      <p:sp>
        <p:nvSpPr>
          <p:cNvPr id="6" name="Shape 127"/>
          <p:cNvSpPr txBox="1"/>
          <p:nvPr/>
        </p:nvSpPr>
        <p:spPr>
          <a:xfrm>
            <a:off x="6780524" y="4607877"/>
            <a:ext cx="1670050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Potência</a:t>
            </a:r>
          </a:p>
        </p:txBody>
      </p:sp>
      <p:cxnSp>
        <p:nvCxnSpPr>
          <p:cNvPr id="7" name="Shape 128"/>
          <p:cNvCxnSpPr/>
          <p:nvPr/>
        </p:nvCxnSpPr>
        <p:spPr>
          <a:xfrm rot="10800000">
            <a:off x="5350186" y="3668077"/>
            <a:ext cx="0" cy="1152525"/>
          </a:xfrm>
          <a:prstGeom prst="straightConnector1">
            <a:avLst/>
          </a:prstGeom>
          <a:noFill/>
          <a:ln w="57150" cap="rnd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" name="Shape 129"/>
          <p:cNvCxnSpPr/>
          <p:nvPr/>
        </p:nvCxnSpPr>
        <p:spPr>
          <a:xfrm rot="10800000" flipH="1">
            <a:off x="4629461" y="4749164"/>
            <a:ext cx="730250" cy="719138"/>
          </a:xfrm>
          <a:prstGeom prst="straightConnector1">
            <a:avLst/>
          </a:prstGeom>
          <a:noFill/>
          <a:ln w="57150" cap="rnd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130"/>
          <p:cNvCxnSpPr/>
          <p:nvPr/>
        </p:nvCxnSpPr>
        <p:spPr>
          <a:xfrm flipH="1">
            <a:off x="5350186" y="4820602"/>
            <a:ext cx="1295400" cy="1587"/>
          </a:xfrm>
          <a:prstGeom prst="straightConnector1">
            <a:avLst/>
          </a:prstGeom>
          <a:noFill/>
          <a:ln w="57150" cap="rnd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2510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Somador de 1 bit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62" y="1213238"/>
            <a:ext cx="2768100" cy="24125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7" y="3625803"/>
            <a:ext cx="2314335" cy="27161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170" y="3734484"/>
            <a:ext cx="3492647" cy="2371531"/>
          </a:xfrm>
          <a:prstGeom prst="rect">
            <a:avLst/>
          </a:prstGeom>
        </p:spPr>
      </p:pic>
      <p:pic>
        <p:nvPicPr>
          <p:cNvPr id="1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4958" y="1213238"/>
            <a:ext cx="2691414" cy="25473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223492" y="3096876"/>
            <a:ext cx="6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TFA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35823" y="1438381"/>
            <a:ext cx="74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CMOS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67171" y="5096457"/>
            <a:ext cx="6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CPL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94471" y="5117917"/>
            <a:ext cx="77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Híbrido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312303" y="2391672"/>
            <a:ext cx="6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TGA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79352" y="6029031"/>
            <a:ext cx="5764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>
                <a:solidFill>
                  <a:srgbClr val="003452"/>
                </a:solidFill>
              </a:rPr>
              <a:t>Chang, C. H., </a:t>
            </a:r>
            <a:r>
              <a:rPr lang="en-US" sz="1100" b="0" dirty="0" err="1">
                <a:solidFill>
                  <a:srgbClr val="003452"/>
                </a:solidFill>
              </a:rPr>
              <a:t>Gu</a:t>
            </a:r>
            <a:r>
              <a:rPr lang="en-US" sz="1100" b="0" dirty="0">
                <a:solidFill>
                  <a:srgbClr val="003452"/>
                </a:solidFill>
              </a:rPr>
              <a:t>, J. M., &amp; Zhang, M. A review of 0.18-</a:t>
            </a:r>
            <a:r>
              <a:rPr lang="pt-BR" sz="1100" b="0" dirty="0">
                <a:solidFill>
                  <a:srgbClr val="003452"/>
                </a:solidFill>
              </a:rPr>
              <a:t>μ</a:t>
            </a:r>
            <a:r>
              <a:rPr lang="en-US" sz="1100" b="0" dirty="0">
                <a:solidFill>
                  <a:srgbClr val="003452"/>
                </a:solidFill>
              </a:rPr>
              <a:t>m full adder performances for tree structured arithmetic circuits, </a:t>
            </a:r>
            <a:r>
              <a:rPr lang="en-US" sz="1100" b="0" dirty="0" smtClean="0">
                <a:solidFill>
                  <a:srgbClr val="003452"/>
                </a:solidFill>
              </a:rPr>
              <a:t>2005.</a:t>
            </a:r>
            <a:endParaRPr lang="pt-BR" sz="1100" b="0" dirty="0">
              <a:solidFill>
                <a:srgbClr val="003452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032" y="1746158"/>
            <a:ext cx="2836778" cy="27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circuito recebido:</a:t>
            </a:r>
          </a:p>
          <a:p>
            <a:pPr lvl="1"/>
            <a:r>
              <a:rPr lang="pt-BR" dirty="0" smtClean="0"/>
              <a:t>Realizar a validação lógica</a:t>
            </a:r>
          </a:p>
          <a:p>
            <a:pPr lvl="2"/>
            <a:r>
              <a:rPr lang="pt-BR" dirty="0" smtClean="0"/>
              <a:t>Determinar a função (pode ser mostrar a tabela verdade)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PRÊMIO PARA QUEM IDENTIFICAR CORRETAMENTE PRIMEIRO!</a:t>
            </a:r>
          </a:p>
          <a:p>
            <a:pPr marL="457200" lvl="1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Realizar a caracterização elétrica</a:t>
            </a:r>
          </a:p>
          <a:p>
            <a:pPr lvl="2"/>
            <a:r>
              <a:rPr lang="pt-BR" dirty="0" smtClean="0"/>
              <a:t>Determinar os atrasos (no papel)</a:t>
            </a:r>
          </a:p>
          <a:p>
            <a:pPr lvl="2"/>
            <a:r>
              <a:rPr lang="pt-BR" dirty="0" smtClean="0"/>
              <a:t>Definir as formas de onda para medir os atrasos no NGSPICE</a:t>
            </a:r>
          </a:p>
          <a:p>
            <a:pPr lvl="2"/>
            <a:r>
              <a:rPr lang="pt-BR" dirty="0" smtClean="0"/>
              <a:t>Medir os atrasos e determinar a potência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66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lue - Lab">
  <a:themeElements>
    <a:clrScheme name="Template Blue -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Blue - Lab">
      <a:majorFont>
        <a:latin typeface="Tahoma"/>
        <a:ea typeface="Geneva"/>
        <a:cs typeface=""/>
      </a:majorFont>
      <a:minorFont>
        <a:latin typeface="Tahoma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1" charset="-128"/>
          </a:defRPr>
        </a:defPPr>
      </a:lstStyle>
    </a:lnDef>
  </a:objectDefaults>
  <a:extraClrSchemeLst>
    <a:extraClrScheme>
      <a:clrScheme name="Template Blue -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Blue - Lab</Template>
  <TotalTime>200</TotalTime>
  <Words>180</Words>
  <Application>Microsoft Office PowerPoint</Application>
  <PresentationFormat>Papel Carta (216 x 279 mm)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Geneva</vt:lpstr>
      <vt:lpstr>Tahoma</vt:lpstr>
      <vt:lpstr>Vrinda</vt:lpstr>
      <vt:lpstr>Wingdings</vt:lpstr>
      <vt:lpstr>Template Blue - Lab</vt:lpstr>
      <vt:lpstr>Microeletrônica:  Introdução ao Projeto Físico de Portas Lógicas</vt:lpstr>
      <vt:lpstr>Organização do Curso</vt:lpstr>
      <vt:lpstr>Organização do Curso</vt:lpstr>
      <vt:lpstr>Nem tudo é CMOS Complementar</vt:lpstr>
      <vt:lpstr>Exemplo Somador de 1 bit</vt:lpstr>
      <vt:lpstr>Desafio </vt:lpstr>
    </vt:vector>
  </TitlesOfParts>
  <Company>UFRGS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pbutzen</dc:creator>
  <cp:lastModifiedBy>Cris_2014</cp:lastModifiedBy>
  <cp:revision>54</cp:revision>
  <cp:lastPrinted>2006-06-26T11:16:33Z</cp:lastPrinted>
  <dcterms:created xsi:type="dcterms:W3CDTF">2008-04-30T11:30:22Z</dcterms:created>
  <dcterms:modified xsi:type="dcterms:W3CDTF">2016-04-13T14:03:45Z</dcterms:modified>
</cp:coreProperties>
</file>