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Roboto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aleway-regular.fntdata"/><Relationship Id="rId34" Type="http://schemas.openxmlformats.org/officeDocument/2006/relationships/slide" Target="slides/slide29.xml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Roboto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Light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RobotoLight-italic.fntdata"/><Relationship Id="rId52" Type="http://schemas.openxmlformats.org/officeDocument/2006/relationships/font" Target="fonts/Robo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f21acac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f21acac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6d5a388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6d5a388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f21acac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f21acac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33db4b57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33db4b57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33db4b57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33db4b57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77bcd7e1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77bcd7e1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852e71b0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852e71b0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852e71b0a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852e71b0a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852e71b0a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852e71b0a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3e800473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3e800473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e800473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e800473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ee00dbee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ee00dbee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f21acac5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f21acac5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77bcd7e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77bcd7e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2e24b7a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2e24b7a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2e24b7a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2e24b7a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ee00dbee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ee00dbee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2e24b7aa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2e24b7aa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2e24b7a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2e24b7a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2e24b7aa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2e24b7aa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2e24b7aa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2e24b7aa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e00dbee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e00dbe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e00dbee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e00dbe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33db4b5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33db4b5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3db4b57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33db4b57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e6cd2d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e6cd2d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33db4b57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33db4b57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Привет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ee00dbe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ee00dbe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150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98650"/>
            <a:ext cx="4546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020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83859" y="13734"/>
            <a:ext cx="453850" cy="4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226550" y="78500"/>
            <a:ext cx="1184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aleway"/>
                <a:ea typeface="Raleway"/>
                <a:cs typeface="Raleway"/>
                <a:sym typeface="Raleway"/>
              </a:rPr>
              <a:t>Created by </a:t>
            </a:r>
            <a:r>
              <a:rPr b="1" lang="en-GB" sz="800">
                <a:latin typeface="Raleway"/>
                <a:ea typeface="Raleway"/>
                <a:cs typeface="Raleway"/>
                <a:sym typeface="Raleway"/>
              </a:rPr>
              <a:t>Itgenio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alt1">
  <p:cSld name="SECTION_HEADER_2">
    <p:bg>
      <p:bgPr>
        <a:solidFill>
          <a:srgbClr val="43434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729450" y="7128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11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1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1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1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1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Created by </a:t>
            </a:r>
            <a:r>
              <a:rPr b="1" lang="en-GB" sz="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Itgenio</a:t>
            </a:r>
            <a:endParaRPr sz="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1296775" y="78500"/>
            <a:ext cx="2303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Непонятно, о чём написано на слайде? Позови тренера!</a:t>
            </a:r>
            <a:endParaRPr sz="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5" name="Google Shape;125;p11"/>
          <p:cNvGrpSpPr/>
          <p:nvPr/>
        </p:nvGrpSpPr>
        <p:grpSpPr>
          <a:xfrm>
            <a:off x="830392" y="643460"/>
            <a:ext cx="745763" cy="45826"/>
            <a:chOff x="4580561" y="2589004"/>
            <a:chExt cx="1064464" cy="25200"/>
          </a:xfrm>
        </p:grpSpPr>
        <p:sp>
          <p:nvSpPr>
            <p:cNvPr id="126" name="Google Shape;12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3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" name="Google Shape;26;p3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3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3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3"/>
          <p:cNvSpPr txBox="1"/>
          <p:nvPr/>
        </p:nvSpPr>
        <p:spPr>
          <a:xfrm>
            <a:off x="226550" y="78500"/>
            <a:ext cx="1184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Created by </a:t>
            </a:r>
            <a:r>
              <a:rPr b="1"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Itgenio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1372975" y="78500"/>
            <a:ext cx="3104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Непонятно, о чём написано на слайде? Позови тренера!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30392" y="643460"/>
            <a:ext cx="745763" cy="45826"/>
            <a:chOff x="4580561" y="2589004"/>
            <a:chExt cx="1064464" cy="25200"/>
          </a:xfrm>
        </p:grpSpPr>
        <p:sp>
          <p:nvSpPr>
            <p:cNvPr id="34" name="Google Shape;34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4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○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■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○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■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○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Font typeface="Roboto Light"/>
              <a:buChar char="■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226550" y="78500"/>
            <a:ext cx="1184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Created by </a:t>
            </a:r>
            <a:r>
              <a:rPr b="1" lang="en-GB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Itgenio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1372975" y="78500"/>
            <a:ext cx="3104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Непонятно, о чём написано на слайде? Позови тренера!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5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5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5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5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5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Created by </a:t>
            </a:r>
            <a:r>
              <a:rPr b="1" lang="en-GB" sz="600">
                <a:latin typeface="Raleway"/>
                <a:ea typeface="Raleway"/>
                <a:cs typeface="Raleway"/>
                <a:sym typeface="Raleway"/>
              </a:rPr>
              <a:t>Itgenio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1296775" y="78500"/>
            <a:ext cx="2303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Непонятно, о чём написано на слайде? Позови тренера!</a:t>
            </a:r>
            <a:endParaRPr sz="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6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6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6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6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Created by </a:t>
            </a:r>
            <a:r>
              <a:rPr b="1" lang="en-GB" sz="600">
                <a:latin typeface="Raleway"/>
                <a:ea typeface="Raleway"/>
                <a:cs typeface="Raleway"/>
                <a:sym typeface="Raleway"/>
              </a:rPr>
              <a:t>Itgenio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1296775" y="78500"/>
            <a:ext cx="2303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Непонятно, о чём написано на слайде? Позови тренера!</a:t>
            </a:r>
            <a:endParaRPr sz="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3" name="Google Shape;7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7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7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7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7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7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Created by </a:t>
            </a:r>
            <a:r>
              <a:rPr b="1" lang="en-GB" sz="600">
                <a:latin typeface="Raleway"/>
                <a:ea typeface="Raleway"/>
                <a:cs typeface="Raleway"/>
                <a:sym typeface="Raleway"/>
              </a:rPr>
              <a:t>Itgenio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1296775" y="78500"/>
            <a:ext cx="2303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Непонятно, о чём написано на слайде? Позови тренера!</a:t>
            </a:r>
            <a:endParaRPr sz="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8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8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8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8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8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Created by </a:t>
            </a:r>
            <a:r>
              <a:rPr b="1" lang="en-GB" sz="600">
                <a:latin typeface="Raleway"/>
                <a:ea typeface="Raleway"/>
                <a:cs typeface="Raleway"/>
                <a:sym typeface="Raleway"/>
              </a:rPr>
              <a:t>Itgenio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1296775" y="78500"/>
            <a:ext cx="2303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Непонятно, о чём написано на слайде? Позови тренера!</a:t>
            </a:r>
            <a:endParaRPr sz="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9" name="Google Shape;9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9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9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9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9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9"/>
          <p:cNvSpPr txBox="1"/>
          <p:nvPr/>
        </p:nvSpPr>
        <p:spPr>
          <a:xfrm>
            <a:off x="226550" y="78500"/>
            <a:ext cx="1184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Created by </a:t>
            </a:r>
            <a:r>
              <a:rPr b="1" lang="en-GB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Itgenio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1372975" y="78500"/>
            <a:ext cx="3104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Непонятно, о чём написано на слайде? Позови тренера!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10"/>
          <p:cNvSpPr txBox="1"/>
          <p:nvPr/>
        </p:nvSpPr>
        <p:spPr>
          <a:xfrm>
            <a:off x="226550" y="78500"/>
            <a:ext cx="1184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Created by </a:t>
            </a:r>
            <a:r>
              <a:rPr b="1"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Itgenio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1372975" y="78500"/>
            <a:ext cx="3104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Непонятно, о чём написано на слайде? Позови тренера!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hyperlink" Target="https://docs.google.com/presentation/d/1B_7mFyjn-6Sn1UKkgTHRwbKIXJmLEcoNuMyUUi_rqnw/edit#slide=id.g706e0e7aed_0_86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https://docs.google.com/presentation/d/1B_7mFyjn-6Sn1UKkgTHRwbKIXJmLEcoNuMyUUi_rqnw/edit#slide=id.g706e0e7aed_0_8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4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2"/>
          <p:cNvPicPr preferRelativeResize="0"/>
          <p:nvPr/>
        </p:nvPicPr>
        <p:blipFill rotWithShape="1">
          <a:blip r:embed="rId3">
            <a:alphaModFix amt="18000"/>
          </a:blip>
          <a:srcRect b="0" l="0" r="0" t="2950"/>
          <a:stretch/>
        </p:blipFill>
        <p:spPr>
          <a:xfrm>
            <a:off x="1675" y="501625"/>
            <a:ext cx="9144000" cy="42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2"/>
          <p:cNvSpPr txBox="1"/>
          <p:nvPr>
            <p:ph type="ctrTitle"/>
          </p:nvPr>
        </p:nvSpPr>
        <p:spPr>
          <a:xfrm>
            <a:off x="729450" y="1656852"/>
            <a:ext cx="7899900" cy="766800"/>
          </a:xfrm>
          <a:prstGeom prst="rect">
            <a:avLst/>
          </a:prstGeom>
          <a:effectLst>
            <a:outerShdw blurRad="57150" rotWithShape="0" algn="bl" dist="1905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Цикл for</a:t>
            </a:r>
            <a:endParaRPr/>
          </a:p>
        </p:txBody>
      </p:sp>
      <p:sp>
        <p:nvSpPr>
          <p:cNvPr id="134" name="Google Shape;134;p12"/>
          <p:cNvSpPr txBox="1"/>
          <p:nvPr>
            <p:ph idx="1" type="subTitle"/>
          </p:nvPr>
        </p:nvSpPr>
        <p:spPr>
          <a:xfrm>
            <a:off x="729627" y="3020500"/>
            <a:ext cx="7688100" cy="541200"/>
          </a:xfrm>
          <a:prstGeom prst="rect">
            <a:avLst/>
          </a:prstGeom>
          <a:effectLst>
            <a:outerShdw blurRad="57150" rotWithShape="0" algn="bl" dist="19050">
              <a:srgbClr val="000000">
                <a:alpha val="44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Перебор строк, range, цикл while и операторы управления</a:t>
            </a:r>
            <a:endParaRPr sz="14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Функция range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Циклом for также можно выводить диапазон чисел. Для этого существует функция range, которая </a:t>
            </a:r>
            <a:r>
              <a:rPr lang="en-GB"/>
              <a:t>создает</a:t>
            </a:r>
            <a:r>
              <a:rPr lang="en-GB"/>
              <a:t> такой диапазон чисел.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Первый </a:t>
            </a:r>
            <a:r>
              <a:rPr lang="en-GB"/>
              <a:t>аргумент — начало диапазона, </a:t>
            </a:r>
            <a:r>
              <a:rPr i="1" lang="en-GB"/>
              <a:t>второй </a:t>
            </a:r>
            <a:r>
              <a:rPr lang="en-GB"/>
              <a:t>— его конец.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Последнее число </a:t>
            </a:r>
            <a:r>
              <a:rPr i="1" lang="en-GB"/>
              <a:t>не включается</a:t>
            </a:r>
            <a:r>
              <a:rPr lang="en-GB"/>
              <a:t> в диапазон.</a:t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5283575" y="35808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266" name="Google Shape;266;p21"/>
          <p:cNvSpPr/>
          <p:nvPr/>
        </p:nvSpPr>
        <p:spPr>
          <a:xfrm>
            <a:off x="5740775" y="35808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</a:t>
            </a:r>
            <a:endParaRPr sz="1800"/>
          </a:p>
        </p:txBody>
      </p:sp>
      <p:sp>
        <p:nvSpPr>
          <p:cNvPr id="267" name="Google Shape;267;p21"/>
          <p:cNvSpPr/>
          <p:nvPr/>
        </p:nvSpPr>
        <p:spPr>
          <a:xfrm>
            <a:off x="6197975" y="35808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</a:t>
            </a:r>
            <a:endParaRPr sz="1800"/>
          </a:p>
        </p:txBody>
      </p:sp>
      <p:sp>
        <p:nvSpPr>
          <p:cNvPr id="268" name="Google Shape;268;p21"/>
          <p:cNvSpPr/>
          <p:nvPr/>
        </p:nvSpPr>
        <p:spPr>
          <a:xfrm>
            <a:off x="6655175" y="35808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269" name="Google Shape;269;p21"/>
          <p:cNvSpPr/>
          <p:nvPr/>
        </p:nvSpPr>
        <p:spPr>
          <a:xfrm>
            <a:off x="7112375" y="35808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</a:t>
            </a:r>
            <a:endParaRPr sz="1800"/>
          </a:p>
        </p:txBody>
      </p:sp>
      <p:cxnSp>
        <p:nvCxnSpPr>
          <p:cNvPr id="270" name="Google Shape;270;p21"/>
          <p:cNvCxnSpPr/>
          <p:nvPr/>
        </p:nvCxnSpPr>
        <p:spPr>
          <a:xfrm>
            <a:off x="5282475" y="3478879"/>
            <a:ext cx="2220300" cy="0"/>
          </a:xfrm>
          <a:prstGeom prst="straightConnector1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1" name="Google Shape;271;p21"/>
          <p:cNvSpPr/>
          <p:nvPr/>
        </p:nvSpPr>
        <p:spPr>
          <a:xfrm>
            <a:off x="7569575" y="35808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272" name="Google Shape;272;p21"/>
          <p:cNvSpPr txBox="1"/>
          <p:nvPr/>
        </p:nvSpPr>
        <p:spPr>
          <a:xfrm>
            <a:off x="5663750" y="3093700"/>
            <a:ext cx="1564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  <a:latin typeface="Roboto Light"/>
                <a:ea typeface="Roboto Light"/>
                <a:cs typeface="Roboto Light"/>
                <a:sym typeface="Roboto Light"/>
              </a:rPr>
              <a:t>д</a:t>
            </a:r>
            <a:r>
              <a:rPr lang="en-GB">
                <a:solidFill>
                  <a:srgbClr val="1A1A1A"/>
                </a:solidFill>
                <a:latin typeface="Roboto Light"/>
                <a:ea typeface="Roboto Light"/>
                <a:cs typeface="Roboto Light"/>
                <a:sym typeface="Roboto Light"/>
              </a:rPr>
              <a:t>иапазон чисел</a:t>
            </a:r>
            <a:endParaRPr>
              <a:solidFill>
                <a:srgbClr val="1A1A1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73" name="Google Shape;273;p21"/>
          <p:cNvCxnSpPr/>
          <p:nvPr/>
        </p:nvCxnSpPr>
        <p:spPr>
          <a:xfrm rot="10800000">
            <a:off x="7590125" y="3594275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1"/>
          <p:cNvCxnSpPr/>
          <p:nvPr/>
        </p:nvCxnSpPr>
        <p:spPr>
          <a:xfrm flipH="1" rot="10800000">
            <a:off x="7578875" y="3590474"/>
            <a:ext cx="377400" cy="3774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5" name="Google Shape;2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650" y="4165012"/>
            <a:ext cx="14382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50" y="3509253"/>
            <a:ext cx="279308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Итератор цикла</a:t>
            </a:r>
            <a:endParaRPr/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В цикле for используется специальная переменная — </a:t>
            </a:r>
            <a:r>
              <a:rPr i="1" lang="en-GB"/>
              <a:t>итератор.</a:t>
            </a:r>
            <a:br>
              <a:rPr lang="en-GB"/>
            </a:br>
            <a:r>
              <a:rPr i="1" lang="en-GB"/>
              <a:t>Итератор </a:t>
            </a:r>
            <a:r>
              <a:rPr lang="en-GB"/>
              <a:t>по очереди хранит в себе каждое число из диапазона чисел range.</a:t>
            </a:r>
            <a:br>
              <a:rPr lang="en-GB"/>
            </a:br>
            <a:r>
              <a:rPr lang="en-GB"/>
              <a:t>Часто итератор имеет имя “i”, но можно присвоить ему и другое (более осмысленное) имя.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5386325" y="33943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5843525" y="33943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6300725" y="33943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</a:t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6757925" y="33943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</a:t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7215125" y="33943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</a:t>
            </a:r>
            <a:endParaRPr/>
          </a:p>
        </p:txBody>
      </p:sp>
      <p:cxnSp>
        <p:nvCxnSpPr>
          <p:cNvPr id="288" name="Google Shape;288;p22"/>
          <p:cNvCxnSpPr/>
          <p:nvPr/>
        </p:nvCxnSpPr>
        <p:spPr>
          <a:xfrm>
            <a:off x="5385225" y="3292379"/>
            <a:ext cx="2681700" cy="0"/>
          </a:xfrm>
          <a:prstGeom prst="straightConnector1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9" name="Google Shape;289;p22"/>
          <p:cNvSpPr/>
          <p:nvPr/>
        </p:nvSpPr>
        <p:spPr>
          <a:xfrm>
            <a:off x="7672325" y="33943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5995100" y="2907200"/>
            <a:ext cx="1564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  <a:latin typeface="Roboto Light"/>
                <a:ea typeface="Roboto Light"/>
                <a:cs typeface="Roboto Light"/>
                <a:sym typeface="Roboto Light"/>
              </a:rPr>
              <a:t>диапазон чисел</a:t>
            </a:r>
            <a:endParaRPr>
              <a:solidFill>
                <a:srgbClr val="1A1A1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1" name="Google Shape;2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25" y="4158675"/>
            <a:ext cx="2628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375" y="3186700"/>
            <a:ext cx="3458975" cy="63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2"/>
          <p:cNvCxnSpPr/>
          <p:nvPr/>
        </p:nvCxnSpPr>
        <p:spPr>
          <a:xfrm>
            <a:off x="3871450" y="4330777"/>
            <a:ext cx="5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2"/>
          <p:cNvSpPr txBox="1"/>
          <p:nvPr/>
        </p:nvSpPr>
        <p:spPr>
          <a:xfrm>
            <a:off x="4455250" y="4121850"/>
            <a:ext cx="3976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  <a:latin typeface="Roboto Light"/>
                <a:ea typeface="Roboto Light"/>
                <a:cs typeface="Roboto Light"/>
                <a:sym typeface="Roboto Light"/>
              </a:rPr>
              <a:t>6 итераций — 6 значений, которые поочерёдно хранит в себе итератор</a:t>
            </a:r>
            <a:endParaRPr>
              <a:solidFill>
                <a:srgbClr val="1A1A1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8129525" y="33943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</a:t>
            </a:r>
            <a:endParaRPr/>
          </a:p>
        </p:txBody>
      </p:sp>
      <p:cxnSp>
        <p:nvCxnSpPr>
          <p:cNvPr id="296" name="Google Shape;296;p22"/>
          <p:cNvCxnSpPr/>
          <p:nvPr/>
        </p:nvCxnSpPr>
        <p:spPr>
          <a:xfrm rot="10800000">
            <a:off x="8150075" y="3407775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2"/>
          <p:cNvCxnSpPr/>
          <p:nvPr/>
        </p:nvCxnSpPr>
        <p:spPr>
          <a:xfrm flipH="1" rot="10800000">
            <a:off x="8138825" y="3403974"/>
            <a:ext cx="377400" cy="3774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Аргументы range</a:t>
            </a:r>
            <a:endParaRPr/>
          </a:p>
        </p:txBody>
      </p:sp>
      <p:sp>
        <p:nvSpPr>
          <p:cNvPr id="303" name="Google Shape;303;p23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Если вписать одно число, то range примет его за конец диапазона и начнёт отсчёт от нуля. Тот же результат при </a:t>
            </a:r>
            <a:r>
              <a:rPr i="1" lang="en-GB"/>
              <a:t>range(0, 6)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5435975" y="281139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305" name="Google Shape;305;p23"/>
          <p:cNvSpPr/>
          <p:nvPr/>
        </p:nvSpPr>
        <p:spPr>
          <a:xfrm>
            <a:off x="5893175" y="281139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</a:t>
            </a:r>
            <a:endParaRPr sz="1800"/>
          </a:p>
        </p:txBody>
      </p:sp>
      <p:sp>
        <p:nvSpPr>
          <p:cNvPr id="306" name="Google Shape;306;p23"/>
          <p:cNvSpPr/>
          <p:nvPr/>
        </p:nvSpPr>
        <p:spPr>
          <a:xfrm>
            <a:off x="6350375" y="281139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</a:t>
            </a:r>
            <a:endParaRPr sz="1800"/>
          </a:p>
        </p:txBody>
      </p:sp>
      <p:sp>
        <p:nvSpPr>
          <p:cNvPr id="307" name="Google Shape;307;p23"/>
          <p:cNvSpPr/>
          <p:nvPr/>
        </p:nvSpPr>
        <p:spPr>
          <a:xfrm>
            <a:off x="6807575" y="281139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308" name="Google Shape;308;p23"/>
          <p:cNvSpPr/>
          <p:nvPr/>
        </p:nvSpPr>
        <p:spPr>
          <a:xfrm>
            <a:off x="7264775" y="281139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</a:t>
            </a:r>
            <a:endParaRPr sz="1800"/>
          </a:p>
        </p:txBody>
      </p:sp>
      <p:cxnSp>
        <p:nvCxnSpPr>
          <p:cNvPr id="309" name="Google Shape;309;p23"/>
          <p:cNvCxnSpPr/>
          <p:nvPr/>
        </p:nvCxnSpPr>
        <p:spPr>
          <a:xfrm>
            <a:off x="4983425" y="2709474"/>
            <a:ext cx="2671800" cy="0"/>
          </a:xfrm>
          <a:prstGeom prst="straightConnector1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0" name="Google Shape;310;p23"/>
          <p:cNvSpPr/>
          <p:nvPr/>
        </p:nvSpPr>
        <p:spPr>
          <a:xfrm>
            <a:off x="7721975" y="281139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311" name="Google Shape;311;p23"/>
          <p:cNvSpPr txBox="1"/>
          <p:nvPr/>
        </p:nvSpPr>
        <p:spPr>
          <a:xfrm>
            <a:off x="5560675" y="2324299"/>
            <a:ext cx="15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  <a:latin typeface="Roboto Light"/>
                <a:ea typeface="Roboto Light"/>
                <a:cs typeface="Roboto Light"/>
                <a:sym typeface="Roboto Light"/>
              </a:rPr>
              <a:t>д</a:t>
            </a:r>
            <a:r>
              <a:rPr lang="en-GB">
                <a:solidFill>
                  <a:srgbClr val="1A1A1A"/>
                </a:solidFill>
                <a:latin typeface="Roboto Light"/>
                <a:ea typeface="Roboto Light"/>
                <a:cs typeface="Roboto Light"/>
                <a:sym typeface="Roboto Light"/>
              </a:rPr>
              <a:t>иапазон чисел</a:t>
            </a:r>
            <a:endParaRPr>
              <a:solidFill>
                <a:srgbClr val="1A1A1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4978775" y="281139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</a:t>
            </a:r>
            <a:endParaRPr sz="1800"/>
          </a:p>
        </p:txBody>
      </p:sp>
      <p:cxnSp>
        <p:nvCxnSpPr>
          <p:cNvPr id="313" name="Google Shape;313;p23"/>
          <p:cNvCxnSpPr/>
          <p:nvPr/>
        </p:nvCxnSpPr>
        <p:spPr>
          <a:xfrm rot="10800000">
            <a:off x="7742525" y="2824874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3"/>
          <p:cNvCxnSpPr/>
          <p:nvPr/>
        </p:nvCxnSpPr>
        <p:spPr>
          <a:xfrm flipH="1" rot="10800000">
            <a:off x="7731275" y="2821074"/>
            <a:ext cx="377400" cy="3774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5" name="Google Shape;3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50" y="2701049"/>
            <a:ext cx="31813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038" y="3702302"/>
            <a:ext cx="16859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Шаг range</a:t>
            </a:r>
            <a:endParaRPr/>
          </a:p>
        </p:txBody>
      </p:sp>
      <p:sp>
        <p:nvSpPr>
          <p:cNvPr id="322" name="Google Shape;322;p24"/>
          <p:cNvSpPr txBox="1"/>
          <p:nvPr>
            <p:ph idx="1" type="body"/>
          </p:nvPr>
        </p:nvSpPr>
        <p:spPr>
          <a:xfrm>
            <a:off x="727650" y="1325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Третий аргумент — это </a:t>
            </a:r>
            <a:r>
              <a:rPr i="1" lang="en-GB"/>
              <a:t>шаг</a:t>
            </a:r>
            <a:r>
              <a:rPr lang="en-GB"/>
              <a:t>. Можно создать диапазон как в </a:t>
            </a:r>
            <a:r>
              <a:rPr i="1" lang="en-GB"/>
              <a:t>прямом </a:t>
            </a:r>
            <a:r>
              <a:rPr lang="en-GB"/>
              <a:t>порядке (например, каждый второй элемент):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br>
              <a:rPr lang="en-GB"/>
            </a:br>
            <a:r>
              <a:rPr lang="en-GB"/>
              <a:t>Так и в </a:t>
            </a:r>
            <a:r>
              <a:rPr i="1" lang="en-GB"/>
              <a:t>обратном </a:t>
            </a:r>
            <a:r>
              <a:rPr lang="en-GB"/>
              <a:t>порядке (например, каждый третий):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br>
              <a:rPr lang="en-GB"/>
            </a:br>
            <a:r>
              <a:rPr lang="en-GB"/>
              <a:t>Работа range очень похожа на работу со срезами в строках.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5207375" y="22092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324" name="Google Shape;324;p24"/>
          <p:cNvSpPr/>
          <p:nvPr/>
        </p:nvSpPr>
        <p:spPr>
          <a:xfrm>
            <a:off x="5664575" y="22092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</a:t>
            </a:r>
            <a:endParaRPr sz="1800"/>
          </a:p>
        </p:txBody>
      </p:sp>
      <p:sp>
        <p:nvSpPr>
          <p:cNvPr id="325" name="Google Shape;325;p24"/>
          <p:cNvSpPr/>
          <p:nvPr/>
        </p:nvSpPr>
        <p:spPr>
          <a:xfrm>
            <a:off x="6121775" y="22092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</a:t>
            </a:r>
            <a:endParaRPr sz="1800"/>
          </a:p>
        </p:txBody>
      </p:sp>
      <p:sp>
        <p:nvSpPr>
          <p:cNvPr id="326" name="Google Shape;326;p24"/>
          <p:cNvSpPr/>
          <p:nvPr/>
        </p:nvSpPr>
        <p:spPr>
          <a:xfrm>
            <a:off x="6578975" y="22092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327" name="Google Shape;327;p24"/>
          <p:cNvSpPr/>
          <p:nvPr/>
        </p:nvSpPr>
        <p:spPr>
          <a:xfrm>
            <a:off x="7036175" y="22092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</a:t>
            </a:r>
            <a:endParaRPr sz="1800"/>
          </a:p>
        </p:txBody>
      </p:sp>
      <p:sp>
        <p:nvSpPr>
          <p:cNvPr id="328" name="Google Shape;328;p24"/>
          <p:cNvSpPr/>
          <p:nvPr/>
        </p:nvSpPr>
        <p:spPr>
          <a:xfrm>
            <a:off x="7493375" y="2209200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cxnSp>
        <p:nvCxnSpPr>
          <p:cNvPr id="329" name="Google Shape;329;p24"/>
          <p:cNvCxnSpPr/>
          <p:nvPr/>
        </p:nvCxnSpPr>
        <p:spPr>
          <a:xfrm rot="10800000">
            <a:off x="5403425" y="2010300"/>
            <a:ext cx="0" cy="198900"/>
          </a:xfrm>
          <a:prstGeom prst="straightConnector1">
            <a:avLst/>
          </a:prstGeom>
          <a:noFill/>
          <a:ln cap="flat" cmpd="sng" w="19050">
            <a:solidFill>
              <a:srgbClr val="1A998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0" name="Google Shape;330;p24"/>
          <p:cNvCxnSpPr/>
          <p:nvPr/>
        </p:nvCxnSpPr>
        <p:spPr>
          <a:xfrm rot="10800000">
            <a:off x="6317825" y="2010300"/>
            <a:ext cx="0" cy="198900"/>
          </a:xfrm>
          <a:prstGeom prst="straightConnector1">
            <a:avLst/>
          </a:prstGeom>
          <a:noFill/>
          <a:ln cap="flat" cmpd="sng" w="19050">
            <a:solidFill>
              <a:srgbClr val="1A998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1" name="Google Shape;331;p24"/>
          <p:cNvCxnSpPr/>
          <p:nvPr/>
        </p:nvCxnSpPr>
        <p:spPr>
          <a:xfrm rot="10800000">
            <a:off x="7232225" y="2010300"/>
            <a:ext cx="0" cy="198900"/>
          </a:xfrm>
          <a:prstGeom prst="straightConnector1">
            <a:avLst/>
          </a:prstGeom>
          <a:noFill/>
          <a:ln cap="flat" cmpd="sng" w="19050">
            <a:solidFill>
              <a:srgbClr val="1A998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2" name="Google Shape;332;p24"/>
          <p:cNvCxnSpPr/>
          <p:nvPr/>
        </p:nvCxnSpPr>
        <p:spPr>
          <a:xfrm rot="10800000">
            <a:off x="5677724" y="2215274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4"/>
          <p:cNvCxnSpPr/>
          <p:nvPr/>
        </p:nvCxnSpPr>
        <p:spPr>
          <a:xfrm flipH="1" rot="10800000">
            <a:off x="5666474" y="2211474"/>
            <a:ext cx="377400" cy="3774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4"/>
          <p:cNvCxnSpPr/>
          <p:nvPr/>
        </p:nvCxnSpPr>
        <p:spPr>
          <a:xfrm rot="10800000">
            <a:off x="6592124" y="2215274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4"/>
          <p:cNvCxnSpPr/>
          <p:nvPr/>
        </p:nvCxnSpPr>
        <p:spPr>
          <a:xfrm flipH="1" rot="10800000">
            <a:off x="6580874" y="2211474"/>
            <a:ext cx="377400" cy="3774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4"/>
          <p:cNvCxnSpPr/>
          <p:nvPr/>
        </p:nvCxnSpPr>
        <p:spPr>
          <a:xfrm rot="10800000">
            <a:off x="7513925" y="2215274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4"/>
          <p:cNvCxnSpPr/>
          <p:nvPr/>
        </p:nvCxnSpPr>
        <p:spPr>
          <a:xfrm flipH="1" rot="10800000">
            <a:off x="7502675" y="2211474"/>
            <a:ext cx="377400" cy="3774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4"/>
          <p:cNvSpPr/>
          <p:nvPr/>
        </p:nvSpPr>
        <p:spPr>
          <a:xfrm>
            <a:off x="5207375" y="339984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</a:t>
            </a:r>
            <a:endParaRPr sz="1800"/>
          </a:p>
        </p:txBody>
      </p:sp>
      <p:sp>
        <p:nvSpPr>
          <p:cNvPr id="339" name="Google Shape;339;p24"/>
          <p:cNvSpPr/>
          <p:nvPr/>
        </p:nvSpPr>
        <p:spPr>
          <a:xfrm>
            <a:off x="5664575" y="339984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</a:t>
            </a:r>
            <a:endParaRPr sz="1800"/>
          </a:p>
        </p:txBody>
      </p:sp>
      <p:sp>
        <p:nvSpPr>
          <p:cNvPr id="340" name="Google Shape;340;p24"/>
          <p:cNvSpPr/>
          <p:nvPr/>
        </p:nvSpPr>
        <p:spPr>
          <a:xfrm>
            <a:off x="6121775" y="339984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</a:t>
            </a:r>
            <a:endParaRPr sz="1800"/>
          </a:p>
        </p:txBody>
      </p:sp>
      <p:sp>
        <p:nvSpPr>
          <p:cNvPr id="341" name="Google Shape;341;p24"/>
          <p:cNvSpPr/>
          <p:nvPr/>
        </p:nvSpPr>
        <p:spPr>
          <a:xfrm>
            <a:off x="6578975" y="339984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342" name="Google Shape;342;p24"/>
          <p:cNvSpPr/>
          <p:nvPr/>
        </p:nvSpPr>
        <p:spPr>
          <a:xfrm>
            <a:off x="7036175" y="339984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</a:t>
            </a:r>
            <a:endParaRPr sz="1800"/>
          </a:p>
        </p:txBody>
      </p:sp>
      <p:sp>
        <p:nvSpPr>
          <p:cNvPr id="343" name="Google Shape;343;p24"/>
          <p:cNvSpPr/>
          <p:nvPr/>
        </p:nvSpPr>
        <p:spPr>
          <a:xfrm>
            <a:off x="7493375" y="3399849"/>
            <a:ext cx="392100" cy="39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cxnSp>
        <p:nvCxnSpPr>
          <p:cNvPr id="344" name="Google Shape;344;p24"/>
          <p:cNvCxnSpPr/>
          <p:nvPr/>
        </p:nvCxnSpPr>
        <p:spPr>
          <a:xfrm rot="10800000">
            <a:off x="6317825" y="3200949"/>
            <a:ext cx="0" cy="198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5" name="Google Shape;345;p24"/>
          <p:cNvCxnSpPr/>
          <p:nvPr/>
        </p:nvCxnSpPr>
        <p:spPr>
          <a:xfrm rot="10800000">
            <a:off x="7689425" y="3200949"/>
            <a:ext cx="0" cy="198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6" name="Google Shape;346;p24"/>
          <p:cNvCxnSpPr/>
          <p:nvPr/>
        </p:nvCxnSpPr>
        <p:spPr>
          <a:xfrm rot="10800000">
            <a:off x="5220524" y="340592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4"/>
          <p:cNvCxnSpPr/>
          <p:nvPr/>
        </p:nvCxnSpPr>
        <p:spPr>
          <a:xfrm flipH="1" rot="10800000">
            <a:off x="5209274" y="3402122"/>
            <a:ext cx="377400" cy="3774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4"/>
          <p:cNvCxnSpPr/>
          <p:nvPr/>
        </p:nvCxnSpPr>
        <p:spPr>
          <a:xfrm rot="10800000">
            <a:off x="5677724" y="340592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4"/>
          <p:cNvCxnSpPr/>
          <p:nvPr/>
        </p:nvCxnSpPr>
        <p:spPr>
          <a:xfrm flipH="1" rot="10800000">
            <a:off x="5666474" y="3402122"/>
            <a:ext cx="377400" cy="3774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4"/>
          <p:cNvCxnSpPr/>
          <p:nvPr/>
        </p:nvCxnSpPr>
        <p:spPr>
          <a:xfrm rot="10800000">
            <a:off x="7056725" y="340592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4"/>
          <p:cNvCxnSpPr/>
          <p:nvPr/>
        </p:nvCxnSpPr>
        <p:spPr>
          <a:xfrm flipH="1" rot="10800000">
            <a:off x="7045475" y="3402122"/>
            <a:ext cx="377400" cy="3774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4"/>
          <p:cNvCxnSpPr/>
          <p:nvPr/>
        </p:nvCxnSpPr>
        <p:spPr>
          <a:xfrm rot="10800000">
            <a:off x="6599525" y="3405923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4"/>
          <p:cNvCxnSpPr/>
          <p:nvPr/>
        </p:nvCxnSpPr>
        <p:spPr>
          <a:xfrm flipH="1" rot="10800000">
            <a:off x="6588275" y="3402122"/>
            <a:ext cx="377400" cy="377400"/>
          </a:xfrm>
          <a:prstGeom prst="straightConnector1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63" y="2076325"/>
            <a:ext cx="36671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75" y="3275950"/>
            <a:ext cx="3829050" cy="65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4"/>
          <p:cNvCxnSpPr/>
          <p:nvPr/>
        </p:nvCxnSpPr>
        <p:spPr>
          <a:xfrm rot="10800000">
            <a:off x="5629075" y="3933187"/>
            <a:ext cx="19110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4"/>
          <p:cNvCxnSpPr/>
          <p:nvPr/>
        </p:nvCxnSpPr>
        <p:spPr>
          <a:xfrm rot="10800000">
            <a:off x="5629075" y="2727737"/>
            <a:ext cx="191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8" name="Google Shape;358;p24"/>
          <p:cNvCxnSpPr/>
          <p:nvPr/>
        </p:nvCxnSpPr>
        <p:spPr>
          <a:xfrm flipH="1">
            <a:off x="1212450" y="4166225"/>
            <a:ext cx="6010500" cy="734700"/>
          </a:xfrm>
          <a:prstGeom prst="bentConnector3">
            <a:avLst>
              <a:gd fmla="val -62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4"/>
          <p:cNvSpPr txBox="1"/>
          <p:nvPr/>
        </p:nvSpPr>
        <p:spPr>
          <a:xfrm>
            <a:off x="241400" y="4750264"/>
            <a:ext cx="1757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Строки и срезы</a:t>
            </a:r>
            <a:endParaRPr sz="8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Размер range</a:t>
            </a:r>
            <a:endParaRPr/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Вместо числа можно указать целочисленную переменную.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С помощью цикла for можно </a:t>
            </a:r>
            <a:r>
              <a:rPr lang="en-GB"/>
              <a:t> вывести индексы каждого символа строки: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5"/>
          <p:cNvPicPr preferRelativeResize="0"/>
          <p:nvPr/>
        </p:nvPicPr>
        <p:blipFill rotWithShape="1">
          <a:blip r:embed="rId3">
            <a:alphaModFix/>
          </a:blip>
          <a:srcRect b="0" l="0" r="0" t="51802"/>
          <a:stretch/>
        </p:blipFill>
        <p:spPr>
          <a:xfrm>
            <a:off x="837150" y="3529300"/>
            <a:ext cx="3505200" cy="5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25"/>
          <p:cNvCxnSpPr/>
          <p:nvPr/>
        </p:nvCxnSpPr>
        <p:spPr>
          <a:xfrm>
            <a:off x="4346019" y="3648375"/>
            <a:ext cx="8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25"/>
          <p:cNvSpPr txBox="1"/>
          <p:nvPr/>
        </p:nvSpPr>
        <p:spPr>
          <a:xfrm>
            <a:off x="5179675" y="3436600"/>
            <a:ext cx="3248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  <a:latin typeface="Roboto Light"/>
                <a:ea typeface="Roboto Light"/>
                <a:cs typeface="Roboto Light"/>
                <a:sym typeface="Roboto Light"/>
              </a:rPr>
              <a:t>Диапазон чисел от 0 до длины строки</a:t>
            </a:r>
            <a:endParaRPr>
              <a:solidFill>
                <a:srgbClr val="1A1A1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9" name="Google Shape;369;p25"/>
          <p:cNvPicPr preferRelativeResize="0"/>
          <p:nvPr/>
        </p:nvPicPr>
        <p:blipFill rotWithShape="1">
          <a:blip r:embed="rId3">
            <a:alphaModFix/>
          </a:blip>
          <a:srcRect b="48197" l="0" r="0" t="0"/>
          <a:stretch/>
        </p:blipFill>
        <p:spPr>
          <a:xfrm>
            <a:off x="837150" y="1895075"/>
            <a:ext cx="3505200" cy="5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4531425" y="2133598"/>
            <a:ext cx="4247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  <a:latin typeface="Roboto Light"/>
                <a:ea typeface="Roboto Light"/>
                <a:cs typeface="Roboto Light"/>
                <a:sym typeface="Roboto Light"/>
              </a:rPr>
              <a:t>Длина строки string - целочисленная переменная</a:t>
            </a:r>
            <a:endParaRPr>
              <a:solidFill>
                <a:srgbClr val="1A1A1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71" name="Google Shape;371;p25"/>
          <p:cNvCxnSpPr>
            <a:stCxn id="370" idx="1"/>
          </p:cNvCxnSpPr>
          <p:nvPr/>
        </p:nvCxnSpPr>
        <p:spPr>
          <a:xfrm rot="10800000">
            <a:off x="3929625" y="2339848"/>
            <a:ext cx="6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25"/>
          <p:cNvSpPr txBox="1"/>
          <p:nvPr/>
        </p:nvSpPr>
        <p:spPr>
          <a:xfrm>
            <a:off x="241400" y="4750264"/>
            <a:ext cx="1757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Строки и срезы</a:t>
            </a:r>
            <a:endParaRPr sz="8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730000" y="556650"/>
            <a:ext cx="38004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Задание 2 🥉</a:t>
            </a:r>
            <a:endParaRPr sz="2400"/>
          </a:p>
        </p:txBody>
      </p:sp>
      <p:sp>
        <p:nvSpPr>
          <p:cNvPr id="378" name="Google Shape;378;p26"/>
          <p:cNvSpPr txBox="1"/>
          <p:nvPr>
            <p:ph idx="2" type="body"/>
          </p:nvPr>
        </p:nvSpPr>
        <p:spPr>
          <a:xfrm>
            <a:off x="4921900" y="1391575"/>
            <a:ext cx="39258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Решите задачи с помощью цикла for и функции range.</a:t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Выведите все нечетные числа от 7 до -5.</a:t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Найдите сумму и произведение всех чисел от 1 до 10. </a:t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9" name="Google Shape;379;p26"/>
          <p:cNvSpPr txBox="1"/>
          <p:nvPr>
            <p:ph idx="2" type="body"/>
          </p:nvPr>
        </p:nvSpPr>
        <p:spPr>
          <a:xfrm>
            <a:off x="730900" y="1391575"/>
            <a:ext cx="36429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Решите задачи с помощью цикла for и функции range. Выведите:</a:t>
            </a:r>
            <a:br>
              <a:rPr lang="en-GB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-GB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GB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Все числа от 0 до 15.</a:t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Все числа от 7 до 18.</a:t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Все четные числа от 4 до 32.</a:t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26"/>
          <p:cNvSpPr txBox="1"/>
          <p:nvPr>
            <p:ph type="title"/>
          </p:nvPr>
        </p:nvSpPr>
        <p:spPr>
          <a:xfrm>
            <a:off x="4921900" y="556650"/>
            <a:ext cx="38004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Задание 3 🥉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Цикл for и универсальность range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1293885" y="19984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Ещё один способ перебора строки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7" name="Google Shape;387;p27"/>
          <p:cNvSpPr txBox="1"/>
          <p:nvPr/>
        </p:nvSpPr>
        <p:spPr>
          <a:xfrm>
            <a:off x="1293886" y="24001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Использование функции в функции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1293885" y="28018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Одинаковый код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27"/>
          <p:cNvSpPr txBox="1"/>
          <p:nvPr/>
        </p:nvSpPr>
        <p:spPr>
          <a:xfrm>
            <a:off x="241400" y="4637325"/>
            <a:ext cx="1066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строки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0" name="Google Shape;390;p27"/>
          <p:cNvSpPr txBox="1"/>
          <p:nvPr/>
        </p:nvSpPr>
        <p:spPr>
          <a:xfrm>
            <a:off x="1293875" y="4637325"/>
            <a:ext cx="1473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функция range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4677275" y="4637325"/>
            <a:ext cx="1243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цикл while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5920775" y="4637313"/>
            <a:ext cx="1879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операторы управления 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3" name="Google Shape;393;p27"/>
          <p:cNvSpPr txBox="1"/>
          <p:nvPr/>
        </p:nvSpPr>
        <p:spPr>
          <a:xfrm>
            <a:off x="2767775" y="4637325"/>
            <a:ext cx="1909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универсальность range</a:t>
            </a:r>
            <a:endParaRPr b="1"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Использование функции в функции</a:t>
            </a:r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Необязательно использовать отдельную переменную для длины строки, ведь можно использовать функцию </a:t>
            </a:r>
            <a:r>
              <a:rPr i="1" lang="en-GB"/>
              <a:t>len</a:t>
            </a:r>
            <a:r>
              <a:rPr lang="en-GB"/>
              <a:t> сразу в функции </a:t>
            </a:r>
            <a:r>
              <a:rPr i="1" lang="en-GB"/>
              <a:t>range</a:t>
            </a:r>
            <a:r>
              <a:rPr lang="en-GB"/>
              <a:t>:</a:t>
            </a:r>
            <a:endParaRPr/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975" y="3682750"/>
            <a:ext cx="44100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63" y="2142450"/>
            <a:ext cx="44100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8"/>
          <p:cNvSpPr/>
          <p:nvPr/>
        </p:nvSpPr>
        <p:spPr>
          <a:xfrm>
            <a:off x="3752474" y="2458750"/>
            <a:ext cx="1635300" cy="255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4721775" y="3990151"/>
            <a:ext cx="1635300" cy="255600"/>
          </a:xfrm>
          <a:prstGeom prst="rect">
            <a:avLst/>
          </a:prstGeom>
          <a:noFill/>
          <a:ln cap="flat" cmpd="sng" w="2857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28"/>
          <p:cNvCxnSpPr>
            <a:endCxn id="400" idx="3"/>
          </p:cNvCxnSpPr>
          <p:nvPr/>
        </p:nvCxnSpPr>
        <p:spPr>
          <a:xfrm flipH="1" rot="-5400000">
            <a:off x="5416650" y="2709213"/>
            <a:ext cx="1516500" cy="1278300"/>
          </a:xfrm>
          <a:prstGeom prst="bentConnector4">
            <a:avLst>
              <a:gd fmla="val 9" name="adj1"/>
              <a:gd fmla="val 118628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Одинаковый код</a:t>
            </a:r>
            <a:endParaRPr/>
          </a:p>
        </p:txBody>
      </p:sp>
      <p:sp>
        <p:nvSpPr>
          <p:cNvPr id="410" name="Google Shape;410;p29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Оба способа одинаково выводят строки по символам.</a:t>
            </a:r>
            <a:endParaRPr/>
          </a:p>
        </p:txBody>
      </p:sp>
      <p:pic>
        <p:nvPicPr>
          <p:cNvPr id="411" name="Google Shape;4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93" y="3087293"/>
            <a:ext cx="35528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80" y="2105792"/>
            <a:ext cx="3682322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68" y="3109336"/>
            <a:ext cx="355282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29"/>
          <p:cNvCxnSpPr/>
          <p:nvPr/>
        </p:nvCxnSpPr>
        <p:spPr>
          <a:xfrm>
            <a:off x="2050004" y="2654119"/>
            <a:ext cx="13395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5" name="Google Shape;41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818" y="2081594"/>
            <a:ext cx="4410075" cy="84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29"/>
          <p:cNvCxnSpPr/>
          <p:nvPr/>
        </p:nvCxnSpPr>
        <p:spPr>
          <a:xfrm>
            <a:off x="5853426" y="2646719"/>
            <a:ext cx="2657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9"/>
          <p:cNvCxnSpPr/>
          <p:nvPr/>
        </p:nvCxnSpPr>
        <p:spPr>
          <a:xfrm>
            <a:off x="1897604" y="2934524"/>
            <a:ext cx="86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9"/>
          <p:cNvCxnSpPr/>
          <p:nvPr/>
        </p:nvCxnSpPr>
        <p:spPr>
          <a:xfrm>
            <a:off x="6012404" y="2934524"/>
            <a:ext cx="1284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Цикл for и цикл while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1293885" y="19984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Устройство цикла while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1293885" y="24001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Устройство цикла for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6" name="Google Shape;426;p30"/>
          <p:cNvSpPr txBox="1"/>
          <p:nvPr/>
        </p:nvSpPr>
        <p:spPr>
          <a:xfrm>
            <a:off x="1293885" y="31828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Как правильно выбрать цикл?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7" name="Google Shape;427;p30"/>
          <p:cNvSpPr txBox="1"/>
          <p:nvPr/>
        </p:nvSpPr>
        <p:spPr>
          <a:xfrm>
            <a:off x="1293885" y="35845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Пример решения задачи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1293885" y="28018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Перебор последовательности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241400" y="4637325"/>
            <a:ext cx="1066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строки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0" name="Google Shape;430;p30"/>
          <p:cNvSpPr txBox="1"/>
          <p:nvPr/>
        </p:nvSpPr>
        <p:spPr>
          <a:xfrm>
            <a:off x="1293875" y="4637325"/>
            <a:ext cx="1473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функция range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>
            <a:off x="4677275" y="4637325"/>
            <a:ext cx="1243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цикл while</a:t>
            </a:r>
            <a:endParaRPr b="1"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2" name="Google Shape;432;p30"/>
          <p:cNvSpPr txBox="1"/>
          <p:nvPr/>
        </p:nvSpPr>
        <p:spPr>
          <a:xfrm>
            <a:off x="5920775" y="4637313"/>
            <a:ext cx="1879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операторы управления 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2767775" y="4637325"/>
            <a:ext cx="1909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универсальность range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Цикл for и строки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1293885" y="21508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Зачем нужны циклы?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1293886" y="25525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Синтаксис цикла for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1293885" y="29542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Итерация цикла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1293886" y="33559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Итератор цикла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241400" y="4637325"/>
            <a:ext cx="1135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строки</a:t>
            </a:r>
            <a:endParaRPr b="1"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1293875" y="4637325"/>
            <a:ext cx="1473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функция range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4677275" y="4637325"/>
            <a:ext cx="1243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цикл while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5920775" y="4637313"/>
            <a:ext cx="1879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операторы управления 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1293886" y="37369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Структура цикла for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2767775" y="4637325"/>
            <a:ext cx="1909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универсальность range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Устройство цикла while</a:t>
            </a:r>
            <a:endParaRPr/>
          </a:p>
        </p:txBody>
      </p:sp>
      <p:sp>
        <p:nvSpPr>
          <p:cNvPr id="439" name="Google Shape;439;p31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Вспомните, как устроен цикл while: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Или в случае с бесконечным циклом: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Цикл while в любом его виде можно заменить на бесконечный цикл с командой break.</a:t>
            </a:r>
            <a:endParaRPr/>
          </a:p>
        </p:txBody>
      </p:sp>
      <p:pic>
        <p:nvPicPr>
          <p:cNvPr id="440" name="Google Shape;4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327" y="2653225"/>
            <a:ext cx="6058924" cy="10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1"/>
          <p:cNvPicPr preferRelativeResize="0"/>
          <p:nvPr/>
        </p:nvPicPr>
        <p:blipFill rotWithShape="1">
          <a:blip r:embed="rId4">
            <a:alphaModFix/>
          </a:blip>
          <a:srcRect b="0" l="1700" r="0" t="0"/>
          <a:stretch/>
        </p:blipFill>
        <p:spPr>
          <a:xfrm>
            <a:off x="3165712" y="1758325"/>
            <a:ext cx="2816174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Устройство цикла for</a:t>
            </a:r>
            <a:endParaRPr/>
          </a:p>
        </p:txBody>
      </p:sp>
      <p:sp>
        <p:nvSpPr>
          <p:cNvPr id="447" name="Google Shape;447;p32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Цикл for </a:t>
            </a:r>
            <a:r>
              <a:rPr lang="en-GB"/>
              <a:t>не содержит никаких условий. Для работы заранее определяются все случаи его использования.  Точно известно, что получится на каждом этапе выполнения цикла и в конце его работы.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Например, в случае перебора диапазона range: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2930775"/>
            <a:ext cx="53721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388" y="3747500"/>
            <a:ext cx="2123225" cy="11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Перебор последовательности</a:t>
            </a:r>
            <a:endParaRPr/>
          </a:p>
        </p:txBody>
      </p:sp>
      <p:sp>
        <p:nvSpPr>
          <p:cNvPr id="455" name="Google Shape;455;p33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Кроме перебора элементов диапазона range и символов строки возможен перебор последовательности (написанных через запятую) заранее известных значений: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br>
              <a:rPr lang="en-GB"/>
            </a:br>
            <a:r>
              <a:rPr lang="en-GB"/>
              <a:t>В последовательности таких значений могут одновременно находиться числа, переменные и строки.</a:t>
            </a:r>
            <a:endParaRPr/>
          </a:p>
        </p:txBody>
      </p:sp>
      <p:pic>
        <p:nvPicPr>
          <p:cNvPr id="456" name="Google Shape;4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25" y="2467000"/>
            <a:ext cx="42767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правильно выбрать цикл?</a:t>
            </a:r>
            <a:endParaRPr/>
          </a:p>
        </p:txBody>
      </p:sp>
      <p:sp>
        <p:nvSpPr>
          <p:cNvPr id="462" name="Google Shape;462;p34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Учитывая отличия циклов, рекомендуется использовать: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Цикл</a:t>
            </a:r>
            <a:r>
              <a:rPr i="1" lang="en-GB"/>
              <a:t> while</a:t>
            </a:r>
            <a:r>
              <a:rPr lang="en-GB"/>
              <a:t>, если не важны промежуточные этапы, а важен только конечный результат. При этом количество этапов не известно.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Цикл</a:t>
            </a:r>
            <a:r>
              <a:rPr i="1" lang="en-GB"/>
              <a:t> for</a:t>
            </a:r>
            <a:r>
              <a:rPr lang="en-GB"/>
              <a:t>, если заранее известны все данные, с которыми необходимо работать, или же известно количество итераций цикла.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В некоторых случаях проще составить условие, чем перечислять все нужные значения.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Пример решения задачи</a:t>
            </a:r>
            <a:endParaRPr/>
          </a:p>
        </p:txBody>
      </p:sp>
      <p:sp>
        <p:nvSpPr>
          <p:cNvPr id="468" name="Google Shape;468;p35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Условие задачи: найти сумму чётных чисел от 10 до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Решение циклом while						Решение циклом for</a:t>
            </a:r>
            <a:endParaRPr/>
          </a:p>
        </p:txBody>
      </p:sp>
      <p:sp>
        <p:nvSpPr>
          <p:cNvPr id="469" name="Google Shape;469;p35"/>
          <p:cNvSpPr txBox="1"/>
          <p:nvPr/>
        </p:nvSpPr>
        <p:spPr>
          <a:xfrm>
            <a:off x="5079550" y="4056025"/>
            <a:ext cx="356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Light"/>
                <a:ea typeface="Roboto Light"/>
                <a:cs typeface="Roboto Light"/>
                <a:sym typeface="Roboto Light"/>
              </a:rPr>
              <a:t>Переменная i автоматически меняется от 1 до 10, размер цикла определяется функцией range.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455561" y="4014594"/>
            <a:ext cx="4029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Light"/>
                <a:ea typeface="Roboto Light"/>
                <a:cs typeface="Roboto Light"/>
                <a:sym typeface="Roboto Light"/>
              </a:rPr>
              <a:t>Переменную i нужно создавать и менять самостоятельно, размер цикла определяется условием.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471" name="Google Shape;471;p35"/>
          <p:cNvGrpSpPr/>
          <p:nvPr/>
        </p:nvGrpSpPr>
        <p:grpSpPr>
          <a:xfrm>
            <a:off x="823800" y="2289800"/>
            <a:ext cx="2000250" cy="1695450"/>
            <a:chOff x="823800" y="2289800"/>
            <a:chExt cx="2000250" cy="1695450"/>
          </a:xfrm>
        </p:grpSpPr>
        <p:pic>
          <p:nvPicPr>
            <p:cNvPr id="472" name="Google Shape;47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3800" y="2289800"/>
              <a:ext cx="2000250" cy="169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35"/>
            <p:cNvSpPr/>
            <p:nvPr/>
          </p:nvSpPr>
          <p:spPr>
            <a:xfrm>
              <a:off x="1740900" y="2855696"/>
              <a:ext cx="926400" cy="2556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826500" y="2558244"/>
              <a:ext cx="926400" cy="2556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1436100" y="3403791"/>
              <a:ext cx="926400" cy="255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5"/>
          <p:cNvGrpSpPr/>
          <p:nvPr/>
        </p:nvGrpSpPr>
        <p:grpSpPr>
          <a:xfrm>
            <a:off x="4648200" y="2309813"/>
            <a:ext cx="3962400" cy="1133475"/>
            <a:chOff x="4572000" y="2233613"/>
            <a:chExt cx="3962400" cy="1133475"/>
          </a:xfrm>
        </p:grpSpPr>
        <p:pic>
          <p:nvPicPr>
            <p:cNvPr id="477" name="Google Shape;47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0" y="2233613"/>
              <a:ext cx="3962400" cy="1133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35"/>
            <p:cNvSpPr/>
            <p:nvPr/>
          </p:nvSpPr>
          <p:spPr>
            <a:xfrm>
              <a:off x="7907372" y="2518796"/>
              <a:ext cx="329700" cy="255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860995" y="2518794"/>
              <a:ext cx="779100" cy="2556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730000" y="556650"/>
            <a:ext cx="38004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Задание 4 🥉</a:t>
            </a:r>
            <a:endParaRPr sz="2400"/>
          </a:p>
        </p:txBody>
      </p:sp>
      <p:sp>
        <p:nvSpPr>
          <p:cNvPr id="485" name="Google Shape;485;p36"/>
          <p:cNvSpPr txBox="1"/>
          <p:nvPr>
            <p:ph idx="2" type="body"/>
          </p:nvPr>
        </p:nvSpPr>
        <p:spPr>
          <a:xfrm>
            <a:off x="4921900" y="629575"/>
            <a:ext cx="39258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Выберите подходящий цикл и решите следующие задачи: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4а</a:t>
            </a: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Напишите программу, которая выводит все цвета радуги по очереди из последовательности строк: ‘красный’, ‘оранжевый’, ‘жёлтый’, ‘зелёный’, ‘голубой’, ‘синий’, ‘фиолетовый’ (22 слайд)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4б. Напишите программу, которая просит пользователя вводить числа до тех пор, пока он не введет 0.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4в. Выведите все четные числа от 1 до 50.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4г. Выведите все числа от 100 до -100, которые делятся на 3.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00" y="1546900"/>
            <a:ext cx="2834350" cy="28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Цикл for и операторы управления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1293885" y="19984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Чистота кода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37"/>
          <p:cNvSpPr txBox="1"/>
          <p:nvPr/>
        </p:nvSpPr>
        <p:spPr>
          <a:xfrm>
            <a:off x="1293886" y="24001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Использование операторов управления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241400" y="4637325"/>
            <a:ext cx="1066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строки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1293875" y="4637325"/>
            <a:ext cx="1473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функция range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4677275" y="4637325"/>
            <a:ext cx="1243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цикл while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7" name="Google Shape;497;p37"/>
          <p:cNvSpPr txBox="1"/>
          <p:nvPr/>
        </p:nvSpPr>
        <p:spPr>
          <a:xfrm>
            <a:off x="5920775" y="4637313"/>
            <a:ext cx="1879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операторы управления </a:t>
            </a:r>
            <a:endParaRPr b="1"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2767775" y="4637325"/>
            <a:ext cx="1909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универсальность range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Чистота кода</a:t>
            </a:r>
            <a:endParaRPr/>
          </a:p>
        </p:txBody>
      </p:sp>
      <p:sp>
        <p:nvSpPr>
          <p:cNvPr id="504" name="Google Shape;504;p38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Использование операторов управления циклом в цикле for обычно является дурным тоном и говорит о том, что цикл составлен некорректно.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Условие: выведите все четные числа в ряду от 1 до 50.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Плохое решение						Хорошее решение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203" y="3408494"/>
            <a:ext cx="3112923" cy="48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13" y="3408488"/>
            <a:ext cx="37623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Использование операторов управления</a:t>
            </a:r>
            <a:endParaRPr sz="2900"/>
          </a:p>
        </p:txBody>
      </p:sp>
      <p:sp>
        <p:nvSpPr>
          <p:cNvPr id="512" name="Google Shape;512;p39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 правильной работе цикла операторы управления стали не нужны.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Однако это не значит, что их никогда нельзя использовать.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Использование команд break/continue/else в цикле for ничем не отличается от их использования в цикле while.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>
            <p:ph type="title"/>
          </p:nvPr>
        </p:nvSpPr>
        <p:spPr>
          <a:xfrm>
            <a:off x="730000" y="556650"/>
            <a:ext cx="38004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Задание 5 🥈</a:t>
            </a:r>
            <a:endParaRPr sz="2400"/>
          </a:p>
        </p:txBody>
      </p:sp>
      <p:sp>
        <p:nvSpPr>
          <p:cNvPr id="518" name="Google Shape;518;p40"/>
          <p:cNvSpPr txBox="1"/>
          <p:nvPr>
            <p:ph idx="2" type="body"/>
          </p:nvPr>
        </p:nvSpPr>
        <p:spPr>
          <a:xfrm>
            <a:off x="4921900" y="629575"/>
            <a:ext cx="39258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Введите строку с клавиатуры.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Выведите все ее символы до: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5а. Первого вхождения буквы ‘а’. Используйте команду break для завершения цикла.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5б. Последнего вхождения буквы ‘а’.</a:t>
            </a:r>
            <a:b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Эту задачу нельзя решить только через break, для решения используйте методы строк find/rfind и range.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19" name="Google Shape;5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00" y="1546900"/>
            <a:ext cx="2834350" cy="28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</a:t>
            </a:r>
            <a:r>
              <a:rPr lang="en-GB"/>
              <a:t>адача любого цикла состоит в повторении (два раза, три, пять или сто раз) одного участка кода. При этом нужный код будет записан всего один раз.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Задача цикла for состоит в переборе всех элементов и выполнения определенных действий для каждого из них.</a:t>
            </a:r>
            <a:endParaRPr/>
          </a:p>
        </p:txBody>
      </p:sp>
      <p:sp>
        <p:nvSpPr>
          <p:cNvPr id="155" name="Google Shape;155;p14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Зачем нужны циклы?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Синтаксис цикла for</a:t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Цикл for может перебирать строки:</a:t>
            </a:r>
            <a:endParaRPr/>
          </a:p>
        </p:txBody>
      </p:sp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66583" l="0" r="0" t="0"/>
          <a:stretch/>
        </p:blipFill>
        <p:spPr>
          <a:xfrm>
            <a:off x="2955492" y="1896119"/>
            <a:ext cx="3133725" cy="26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5"/>
          <p:cNvCxnSpPr/>
          <p:nvPr/>
        </p:nvCxnSpPr>
        <p:spPr>
          <a:xfrm>
            <a:off x="1918850" y="3533925"/>
            <a:ext cx="1176000" cy="336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5"/>
          <p:cNvSpPr txBox="1"/>
          <p:nvPr/>
        </p:nvSpPr>
        <p:spPr>
          <a:xfrm>
            <a:off x="558925" y="3161925"/>
            <a:ext cx="2445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С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пециальное слово </a:t>
            </a:r>
            <a:r>
              <a:rPr lang="en-GB">
                <a:solidFill>
                  <a:schemeClr val="lt1"/>
                </a:solidFill>
                <a:highlight>
                  <a:schemeClr val="accent3"/>
                </a:highlight>
                <a:latin typeface="Roboto Light"/>
                <a:ea typeface="Roboto Light"/>
                <a:cs typeface="Roboto Light"/>
                <a:sym typeface="Roboto Light"/>
              </a:rPr>
              <a:t>for</a:t>
            </a:r>
            <a:endParaRPr>
              <a:solidFill>
                <a:schemeClr val="lt1"/>
              </a:solidFill>
              <a:highlight>
                <a:schemeClr val="accent3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369125" y="2323725"/>
            <a:ext cx="345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Специальная 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п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еременная – </a:t>
            </a:r>
            <a:r>
              <a:rPr lang="en-GB">
                <a:solidFill>
                  <a:schemeClr val="lt1"/>
                </a:solidFill>
                <a:highlight>
                  <a:schemeClr val="accent3"/>
                </a:highlight>
                <a:latin typeface="Roboto Light"/>
                <a:ea typeface="Roboto Light"/>
                <a:cs typeface="Roboto Light"/>
                <a:sym typeface="Roboto Light"/>
              </a:rPr>
              <a:t>итератор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– которая перебирает строку по символам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6674500" y="3314325"/>
            <a:ext cx="192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То, что перебирается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074" y="3721725"/>
            <a:ext cx="2716551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/>
          <p:nvPr/>
        </p:nvSpPr>
        <p:spPr>
          <a:xfrm>
            <a:off x="4902325" y="2628525"/>
            <a:ext cx="345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Специальное слово </a:t>
            </a:r>
            <a:r>
              <a:rPr lang="en-GB">
                <a:solidFill>
                  <a:schemeClr val="lt1"/>
                </a:solidFill>
                <a:highlight>
                  <a:schemeClr val="accent3"/>
                </a:highlight>
                <a:latin typeface="Roboto Light"/>
                <a:ea typeface="Roboto Light"/>
                <a:cs typeface="Roboto Light"/>
                <a:sym typeface="Roboto Light"/>
              </a:rPr>
              <a:t>in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указывает на то, что нужно перебрать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69" name="Google Shape;169;p15"/>
          <p:cNvCxnSpPr/>
          <p:nvPr/>
        </p:nvCxnSpPr>
        <p:spPr>
          <a:xfrm>
            <a:off x="2412625" y="2958650"/>
            <a:ext cx="1576200" cy="755100"/>
          </a:xfrm>
          <a:prstGeom prst="bentConnector3">
            <a:avLst>
              <a:gd fmla="val 10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5"/>
          <p:cNvCxnSpPr/>
          <p:nvPr/>
        </p:nvCxnSpPr>
        <p:spPr>
          <a:xfrm rot="5400000">
            <a:off x="4486614" y="3276336"/>
            <a:ext cx="692700" cy="191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5"/>
          <p:cNvCxnSpPr/>
          <p:nvPr/>
        </p:nvCxnSpPr>
        <p:spPr>
          <a:xfrm flipH="1">
            <a:off x="5470000" y="3505725"/>
            <a:ext cx="1204500" cy="216000"/>
          </a:xfrm>
          <a:prstGeom prst="bentConnector3">
            <a:avLst>
              <a:gd fmla="val 10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Итерация цикла</a:t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Цикл for будет выполняться столько раз, сколько символов находится в строке string. Каждое повторение цикла наз</a:t>
            </a:r>
            <a:r>
              <a:rPr lang="en-GB"/>
              <a:t>ывается </a:t>
            </a:r>
            <a:r>
              <a:rPr i="1" lang="en-GB"/>
              <a:t>итерацией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000" y="2388625"/>
            <a:ext cx="422850" cy="2312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6"/>
          <p:cNvCxnSpPr/>
          <p:nvPr/>
        </p:nvCxnSpPr>
        <p:spPr>
          <a:xfrm>
            <a:off x="5015539" y="2512597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6"/>
          <p:cNvSpPr txBox="1"/>
          <p:nvPr/>
        </p:nvSpPr>
        <p:spPr>
          <a:xfrm>
            <a:off x="5983918" y="230527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0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81" name="Google Shape;181;p16"/>
          <p:cNvCxnSpPr/>
          <p:nvPr/>
        </p:nvCxnSpPr>
        <p:spPr>
          <a:xfrm>
            <a:off x="5015539" y="2688262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6"/>
          <p:cNvCxnSpPr/>
          <p:nvPr/>
        </p:nvCxnSpPr>
        <p:spPr>
          <a:xfrm>
            <a:off x="5015539" y="2863926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6"/>
          <p:cNvCxnSpPr/>
          <p:nvPr/>
        </p:nvCxnSpPr>
        <p:spPr>
          <a:xfrm>
            <a:off x="5007577" y="3039590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6"/>
          <p:cNvCxnSpPr/>
          <p:nvPr/>
        </p:nvCxnSpPr>
        <p:spPr>
          <a:xfrm>
            <a:off x="5007577" y="3215255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/>
          <p:nvPr/>
        </p:nvCxnSpPr>
        <p:spPr>
          <a:xfrm>
            <a:off x="5007577" y="3390919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6"/>
          <p:cNvCxnSpPr/>
          <p:nvPr/>
        </p:nvCxnSpPr>
        <p:spPr>
          <a:xfrm>
            <a:off x="5015539" y="3566583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6"/>
          <p:cNvCxnSpPr/>
          <p:nvPr/>
        </p:nvCxnSpPr>
        <p:spPr>
          <a:xfrm>
            <a:off x="5015539" y="3742247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6"/>
          <p:cNvCxnSpPr/>
          <p:nvPr/>
        </p:nvCxnSpPr>
        <p:spPr>
          <a:xfrm>
            <a:off x="5015539" y="3917912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5015539" y="4093576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6"/>
          <p:cNvCxnSpPr/>
          <p:nvPr/>
        </p:nvCxnSpPr>
        <p:spPr>
          <a:xfrm>
            <a:off x="5015539" y="4269240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6"/>
          <p:cNvCxnSpPr/>
          <p:nvPr/>
        </p:nvCxnSpPr>
        <p:spPr>
          <a:xfrm>
            <a:off x="5015539" y="4444904"/>
            <a:ext cx="9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6"/>
          <p:cNvSpPr txBox="1"/>
          <p:nvPr/>
        </p:nvSpPr>
        <p:spPr>
          <a:xfrm>
            <a:off x="5983918" y="248176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5983918" y="265825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5983918" y="283474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5983918" y="301123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4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5983918" y="318772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5983918" y="336421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6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5983918" y="354070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7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5983918" y="371719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8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5983918" y="389368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9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5983918" y="4070176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5983918" y="4246665"/>
            <a:ext cx="1920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11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итерация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807100" y="2476125"/>
            <a:ext cx="3006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Пробел и восклицательный знак тоже являются символами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04" name="Google Shape;204;p16"/>
          <p:cNvCxnSpPr/>
          <p:nvPr/>
        </p:nvCxnSpPr>
        <p:spPr>
          <a:xfrm>
            <a:off x="3646625" y="2683225"/>
            <a:ext cx="1114800" cy="70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6"/>
          <p:cNvCxnSpPr/>
          <p:nvPr/>
        </p:nvCxnSpPr>
        <p:spPr>
          <a:xfrm>
            <a:off x="3224650" y="2898200"/>
            <a:ext cx="1592400" cy="1512900"/>
          </a:xfrm>
          <a:prstGeom prst="bentConnector3">
            <a:avLst>
              <a:gd fmla="val 52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910" y="3526549"/>
            <a:ext cx="3012060" cy="7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Итератор цикла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Переменная symbol – которая является </a:t>
            </a:r>
            <a:r>
              <a:rPr i="1" lang="en-GB"/>
              <a:t>итератором </a:t>
            </a:r>
            <a:r>
              <a:rPr lang="en-GB"/>
              <a:t>– хранит только один символ строки и помнит его </a:t>
            </a:r>
            <a:r>
              <a:rPr i="1" lang="en-GB"/>
              <a:t>только до конца итерации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Следующая итерация — следующий символ строки в итераторе symbol.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Имя итератора не обязательно должно быть symbol, например:</a:t>
            </a:r>
            <a:endParaRPr/>
          </a:p>
        </p:txBody>
      </p:sp>
      <p:cxnSp>
        <p:nvCxnSpPr>
          <p:cNvPr id="213" name="Google Shape;213;p17"/>
          <p:cNvCxnSpPr/>
          <p:nvPr/>
        </p:nvCxnSpPr>
        <p:spPr>
          <a:xfrm>
            <a:off x="3565900" y="3704601"/>
            <a:ext cx="10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7"/>
          <p:cNvSpPr txBox="1"/>
          <p:nvPr/>
        </p:nvSpPr>
        <p:spPr>
          <a:xfrm>
            <a:off x="4573650" y="3495160"/>
            <a:ext cx="3976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Снова перебор строки по символам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4565688" y="3768112"/>
            <a:ext cx="3976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Но в этот раз выводятся только те символы, которые являются буквами: проверка методом строк isalpha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6" name="Google Shape;216;p17"/>
          <p:cNvCxnSpPr/>
          <p:nvPr/>
        </p:nvCxnSpPr>
        <p:spPr>
          <a:xfrm>
            <a:off x="3930976" y="3957648"/>
            <a:ext cx="6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727650" y="7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Структура цикла for</a:t>
            </a:r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729450" y="136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23" name="Google Shape;2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375" y="2057400"/>
            <a:ext cx="3657600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8"/>
          <p:cNvCxnSpPr/>
          <p:nvPr/>
        </p:nvCxnSpPr>
        <p:spPr>
          <a:xfrm>
            <a:off x="1143419" y="1872326"/>
            <a:ext cx="1176000" cy="3369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225" name="Google Shape;225;p18"/>
          <p:cNvGrpSpPr/>
          <p:nvPr/>
        </p:nvGrpSpPr>
        <p:grpSpPr>
          <a:xfrm>
            <a:off x="2962400" y="2370627"/>
            <a:ext cx="3135974" cy="84778"/>
            <a:chOff x="5907675" y="830302"/>
            <a:chExt cx="2304000" cy="176400"/>
          </a:xfrm>
        </p:grpSpPr>
        <p:cxnSp>
          <p:nvCxnSpPr>
            <p:cNvPr id="226" name="Google Shape;226;p18"/>
            <p:cNvCxnSpPr/>
            <p:nvPr/>
          </p:nvCxnSpPr>
          <p:spPr>
            <a:xfrm>
              <a:off x="5911875" y="837652"/>
              <a:ext cx="2299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7" name="Google Shape;227;p18"/>
            <p:cNvCxnSpPr/>
            <p:nvPr/>
          </p:nvCxnSpPr>
          <p:spPr>
            <a:xfrm>
              <a:off x="5907675" y="830302"/>
              <a:ext cx="0" cy="176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8" name="Google Shape;228;p18"/>
          <p:cNvGrpSpPr/>
          <p:nvPr/>
        </p:nvGrpSpPr>
        <p:grpSpPr>
          <a:xfrm flipH="1" rot="10800000">
            <a:off x="2962400" y="2881099"/>
            <a:ext cx="3135974" cy="84778"/>
            <a:chOff x="5907675" y="830302"/>
            <a:chExt cx="2304000" cy="176400"/>
          </a:xfrm>
        </p:grpSpPr>
        <p:cxnSp>
          <p:nvCxnSpPr>
            <p:cNvPr id="229" name="Google Shape;229;p18"/>
            <p:cNvCxnSpPr/>
            <p:nvPr/>
          </p:nvCxnSpPr>
          <p:spPr>
            <a:xfrm>
              <a:off x="5911875" y="837652"/>
              <a:ext cx="2299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30" name="Google Shape;230;p18"/>
            <p:cNvCxnSpPr/>
            <p:nvPr/>
          </p:nvCxnSpPr>
          <p:spPr>
            <a:xfrm>
              <a:off x="5907675" y="830302"/>
              <a:ext cx="0" cy="176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cxnSp>
        <p:nvCxnSpPr>
          <p:cNvPr id="231" name="Google Shape;231;p18"/>
          <p:cNvCxnSpPr/>
          <p:nvPr/>
        </p:nvCxnSpPr>
        <p:spPr>
          <a:xfrm flipH="1" rot="10800000">
            <a:off x="1156850" y="3091685"/>
            <a:ext cx="1176000" cy="3369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32" name="Google Shape;232;p18"/>
          <p:cNvSpPr txBox="1"/>
          <p:nvPr/>
        </p:nvSpPr>
        <p:spPr>
          <a:xfrm>
            <a:off x="6142925" y="2159495"/>
            <a:ext cx="2220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Начало </a:t>
            </a: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oboto Light"/>
                <a:ea typeface="Roboto Light"/>
                <a:cs typeface="Roboto Light"/>
                <a:sym typeface="Roboto Light"/>
              </a:rPr>
              <a:t>тела цикла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6167690" y="2786724"/>
            <a:ext cx="2220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Конец </a:t>
            </a: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Roboto Light"/>
                <a:ea typeface="Roboto Light"/>
                <a:cs typeface="Roboto Light"/>
                <a:sym typeface="Roboto Light"/>
              </a:rPr>
              <a:t>тела цикла</a:t>
            </a:r>
            <a:endParaRPr>
              <a:solidFill>
                <a:schemeClr val="accent3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899925" y="3448367"/>
            <a:ext cx="735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Всё, что написано без отступа - </a:t>
            </a:r>
            <a:r>
              <a:rPr lang="en-GB">
                <a:solidFill>
                  <a:schemeClr val="lt1"/>
                </a:solidFill>
                <a:highlight>
                  <a:schemeClr val="accent3"/>
                </a:highlight>
                <a:latin typeface="Roboto Light"/>
                <a:ea typeface="Roboto Light"/>
                <a:cs typeface="Roboto Light"/>
                <a:sym typeface="Roboto Light"/>
              </a:rPr>
              <a:t>код после цикла</a:t>
            </a: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. Он никак не относится к циклу.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711325" y="1485525"/>
            <a:ext cx="3507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Начиная со слова for  - </a:t>
            </a:r>
            <a:r>
              <a:rPr lang="en-GB">
                <a:solidFill>
                  <a:schemeClr val="lt1"/>
                </a:solidFill>
                <a:highlight>
                  <a:schemeClr val="accent3"/>
                </a:highlight>
                <a:latin typeface="Roboto Light"/>
                <a:ea typeface="Roboto Light"/>
                <a:cs typeface="Roboto Light"/>
                <a:sym typeface="Roboto Light"/>
              </a:rPr>
              <a:t>заголовок цикла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730000" y="556650"/>
            <a:ext cx="38004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Задание 1 🏋️‍♀️</a:t>
            </a:r>
            <a:endParaRPr sz="2400"/>
          </a:p>
        </p:txBody>
      </p:sp>
      <p:sp>
        <p:nvSpPr>
          <p:cNvPr id="241" name="Google Shape;241;p19"/>
          <p:cNvSpPr txBox="1"/>
          <p:nvPr>
            <p:ph idx="2" type="body"/>
          </p:nvPr>
        </p:nvSpPr>
        <p:spPr>
          <a:xfrm>
            <a:off x="4955250" y="604650"/>
            <a:ext cx="39258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Напишите программу, которая перебирает строку, в которой находится следующий текст: 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b22%2mZUk$hv3^b^3s85Q#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Вместо букв вывести цифру 1</a:t>
            </a:r>
            <a:b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Вместо цифр вывести цифру 2</a:t>
            </a:r>
            <a:b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Вместо остальных символов вывести 3 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Ответ должен быть таким и выведен в такой форме: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2" name="Google Shape;2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175" y="3827575"/>
            <a:ext cx="2971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400" y="1546900"/>
            <a:ext cx="2834350" cy="28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Цикл for и функция range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1293885" y="19984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Функция range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1293886" y="24001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Итератор цикла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1293885" y="28018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Аргументы range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1293886" y="32035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Шаг range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1293886" y="3584525"/>
            <a:ext cx="6405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Размер range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241400" y="4637325"/>
            <a:ext cx="1066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строки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293875" y="4637325"/>
            <a:ext cx="1473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функция range</a:t>
            </a:r>
            <a:endParaRPr b="1"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4677275" y="4637325"/>
            <a:ext cx="1243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цикл while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5920775" y="4637313"/>
            <a:ext cx="1879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операторы управления 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2767775" y="4637325"/>
            <a:ext cx="1909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Цикл for и универсальность range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