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9C723-CD24-4F7C-AC66-847756469C63}" v="423" dt="2023-01-12T18:28:5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952/notebooks/Internship34_Project_Customer%20Retention.jpynb.ipynb#Normal-Distribution-Cur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2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</p:spPr>
        <p:txBody>
          <a:bodyPr anchor="t">
            <a:normAutofit/>
          </a:bodyPr>
          <a:lstStyle/>
          <a:p>
            <a:r>
              <a:rPr lang="en-GB" dirty="0"/>
              <a:t>Customer Retention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7496" y="738954"/>
            <a:ext cx="4071650" cy="213384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/>
              <a:t>Customer Retention use case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GB" sz="1700">
                <a:ea typeface="+mn-lt"/>
                <a:cs typeface="+mn-lt"/>
              </a:rPr>
              <a:t>The factors that influence the online customers repeat purchase </a:t>
            </a:r>
            <a:r>
              <a:rPr lang="en-GB" sz="1700" err="1">
                <a:ea typeface="+mn-lt"/>
                <a:cs typeface="+mn-lt"/>
              </a:rPr>
              <a:t>intention.Result</a:t>
            </a:r>
            <a:r>
              <a:rPr lang="en-GB" sz="1700">
                <a:ea typeface="+mn-lt"/>
                <a:cs typeface="+mn-lt"/>
              </a:rPr>
              <a:t> indicate the e-retail success </a:t>
            </a:r>
            <a:r>
              <a:rPr lang="en-GB" sz="1700" err="1">
                <a:ea typeface="+mn-lt"/>
                <a:cs typeface="+mn-lt"/>
              </a:rPr>
              <a:t>factors,which</a:t>
            </a:r>
            <a:r>
              <a:rPr lang="en-GB" sz="1700">
                <a:ea typeface="+mn-lt"/>
                <a:cs typeface="+mn-lt"/>
              </a:rPr>
              <a:t> are very much critical for customer satisfaction.</a:t>
            </a:r>
            <a:endParaRPr lang="en-GB" sz="1700"/>
          </a:p>
          <a:p>
            <a:pPr>
              <a:lnSpc>
                <a:spcPct val="100000"/>
              </a:lnSpc>
            </a:pPr>
            <a:endParaRPr lang="en-GB" sz="1700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BFC4C028-6673-45E4-A076-2A0E14246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42" r="-3" b="26514"/>
          <a:stretch/>
        </p:blipFill>
        <p:spPr>
          <a:xfrm>
            <a:off x="1" y="3271957"/>
            <a:ext cx="12198212" cy="4231967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E53E5-0911-1083-7D2A-3EDC8102CC4A}"/>
              </a:ext>
            </a:extLst>
          </p:cNvPr>
          <p:cNvSpPr txBox="1"/>
          <p:nvPr/>
        </p:nvSpPr>
        <p:spPr>
          <a:xfrm>
            <a:off x="166778" y="3200400"/>
            <a:ext cx="727206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inherit"/>
              </a:rPr>
              <a:t>Data Description</a:t>
            </a:r>
          </a:p>
          <a:p>
            <a:r>
              <a:rPr lang="en-US" dirty="0">
                <a:latin typeface="Helvetica Neue"/>
              </a:rPr>
              <a:t>Customer satisfaction has emerged as one of the important factors that contribute for the success of online </a:t>
            </a:r>
            <a:r>
              <a:rPr lang="en-US" dirty="0" err="1">
                <a:latin typeface="Helvetica Neue"/>
              </a:rPr>
              <a:t>store.Five</a:t>
            </a:r>
            <a:r>
              <a:rPr lang="en-US" dirty="0">
                <a:latin typeface="Helvetica Neue"/>
              </a:rPr>
              <a:t> major factors that contributed to the success of an e-commerce store have been identified as :service </a:t>
            </a:r>
            <a:r>
              <a:rPr lang="en-US" dirty="0" err="1">
                <a:latin typeface="Helvetica Neue"/>
              </a:rPr>
              <a:t>quality,system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quality,information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quality,trust</a:t>
            </a:r>
            <a:r>
              <a:rPr lang="en-US" dirty="0">
                <a:latin typeface="Helvetica Neue"/>
              </a:rPr>
              <a:t> and net benefit. The task is to train a e-retail success, which are very critical for customer satisfaction.</a:t>
            </a:r>
          </a:p>
          <a:p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r>
              <a:rPr lang="en-US" b="1" dirty="0">
                <a:latin typeface="inherit"/>
              </a:rPr>
              <a:t>Target</a:t>
            </a:r>
            <a:endParaRPr lang="en-US" dirty="0">
              <a:solidFill>
                <a:srgbClr val="303F9F"/>
              </a:solidFill>
              <a:latin typeface="Courier New"/>
              <a:cs typeface="Courier New"/>
            </a:endParaRPr>
          </a:p>
          <a:p>
            <a:endParaRPr lang="en-US">
              <a:latin typeface="Helvetica Neue"/>
            </a:endParaRPr>
          </a:p>
          <a:p>
            <a:pPr algn="r"/>
            <a:endParaRPr lang="en-US">
              <a:solidFill>
                <a:srgbClr val="303F9F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Helvetica Neue"/>
              </a:rPr>
              <a:t>Our target is variable class which contains e-retail success </a:t>
            </a:r>
            <a:r>
              <a:rPr lang="en-US" dirty="0" err="1">
                <a:latin typeface="Helvetica Neue"/>
              </a:rPr>
              <a:t>factors,net</a:t>
            </a:r>
            <a:r>
              <a:rPr lang="en-US" dirty="0">
                <a:latin typeface="Helvetica Neue"/>
              </a:rPr>
              <a:t> benefit and repeated purchase of customer.</a:t>
            </a:r>
          </a:p>
          <a:p>
            <a:endParaRPr 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D08B-B9C0-5337-17E5-E8262754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>
                <a:ea typeface="+mj-lt"/>
                <a:cs typeface="+mj-lt"/>
              </a:rPr>
              <a:t>About the Columns: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31F9-CB84-05DD-0BFC-52398449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62471"/>
            <a:ext cx="10325000" cy="501654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sz="1200" dirty="0"/>
          </a:p>
          <a:p>
            <a:pPr>
              <a:buClr>
                <a:srgbClr val="A07BB6"/>
              </a:buClr>
            </a:pPr>
            <a:r>
              <a:rPr lang="en-GB" sz="1400" dirty="0">
                <a:latin typeface="Helvetica Neue"/>
              </a:rPr>
              <a:t>1. (column no.6)How many times you have made an online purchase in the past 1 year:
    This Column Shows that how many times customer did the online purchase
2. (column no.24) User friendly Interface of the website:
    This Column shows that system quality </a:t>
            </a:r>
            <a:r>
              <a:rPr lang="en-GB" sz="1400" dirty="0" err="1">
                <a:latin typeface="Helvetica Neue"/>
              </a:rPr>
              <a:t>rating.How</a:t>
            </a:r>
            <a:r>
              <a:rPr lang="en-GB" sz="1400" dirty="0">
                <a:latin typeface="Helvetica Neue"/>
              </a:rPr>
              <a:t> user friendly the website is for customer.
3. (column no.27) Empathy (readiness to assist with queries) towards the customers:
    This Column shows that service quality provided to the </a:t>
            </a:r>
            <a:r>
              <a:rPr lang="en-GB" sz="1400" dirty="0" err="1">
                <a:latin typeface="Helvetica Neue"/>
              </a:rPr>
              <a:t>customer.i.e.rating</a:t>
            </a:r>
            <a:r>
              <a:rPr lang="en-GB" sz="1400" dirty="0">
                <a:latin typeface="Helvetica Neue"/>
              </a:rPr>
              <a:t> for customer queries </a:t>
            </a:r>
            <a:r>
              <a:rPr lang="en-GB" sz="1400" dirty="0" err="1">
                <a:latin typeface="Helvetica Neue"/>
              </a:rPr>
              <a:t>resoluation</a:t>
            </a:r>
            <a:r>
              <a:rPr lang="en-GB" sz="1400" dirty="0">
                <a:latin typeface="Helvetica Neue"/>
              </a:rPr>
              <a:t>.
4. (column no.28) Being able to guarantee the privacy of the customer:
    This Column shows the trust the customer will do on the website while purchasing any product.
5. (column no.35) Displaying quality Information on the website improves satisfaction of customers:
    This column shows the information quality i.e. information about the product how much the information about the products on the web site is reliable in context of </a:t>
            </a:r>
            <a:r>
              <a:rPr lang="en-GB" sz="1400" dirty="0" err="1">
                <a:latin typeface="Helvetica Neue"/>
              </a:rPr>
              <a:t>quality,material,price,value</a:t>
            </a:r>
            <a:r>
              <a:rPr lang="en-GB" sz="1400" dirty="0">
                <a:latin typeface="Helvetica Neue"/>
              </a:rPr>
              <a:t> for money.
7. (column no. 37)Net Benefit derived from shopping online can lead to users satisfaction:
    This column shows the rating for customer satisfaction for purchasing the products from the </a:t>
            </a:r>
            <a:r>
              <a:rPr lang="en-GB" sz="1400" dirty="0" err="1">
                <a:latin typeface="Helvetica Neue"/>
              </a:rPr>
              <a:t>website.The</a:t>
            </a:r>
            <a:r>
              <a:rPr lang="en-GB" sz="1400" dirty="0">
                <a:latin typeface="Helvetica Neue"/>
              </a:rPr>
              <a:t> maximum purchase rating </a:t>
            </a:r>
            <a:r>
              <a:rPr lang="en-GB" sz="1400" dirty="0" err="1">
                <a:latin typeface="Helvetica Neue"/>
              </a:rPr>
              <a:t>ie.maximum</a:t>
            </a:r>
            <a:r>
              <a:rPr lang="en-GB" sz="1400" dirty="0">
                <a:latin typeface="Helvetica Neue"/>
              </a:rPr>
              <a:t> sale .This is our Outcome Variable class.</a:t>
            </a:r>
          </a:p>
        </p:txBody>
      </p:sp>
    </p:spTree>
    <p:extLst>
      <p:ext uri="{BB962C8B-B14F-4D97-AF65-F5344CB8AC3E}">
        <p14:creationId xmlns:p14="http://schemas.microsoft.com/office/powerpoint/2010/main" val="3418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EA3C-0329-6C68-1201-03FA904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A5A4-02E9-F7CC-DEA1-D067260E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25112"/>
            <a:ext cx="10325000" cy="4628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Check is there any null </a:t>
            </a:r>
            <a:r>
              <a:rPr lang="en-GB" dirty="0">
                <a:latin typeface="Helvetica Neue"/>
                <a:ea typeface="+mn-lt"/>
                <a:cs typeface="+mn-lt"/>
              </a:rPr>
              <a:t>value</a:t>
            </a:r>
            <a:r>
              <a:rPr lang="en-GB" dirty="0">
                <a:ea typeface="+mn-lt"/>
                <a:cs typeface="+mn-lt"/>
              </a:rPr>
              <a:t> present in our </a:t>
            </a:r>
            <a:r>
              <a:rPr lang="en-GB" dirty="0" err="1">
                <a:ea typeface="+mn-lt"/>
                <a:cs typeface="+mn-lt"/>
              </a:rPr>
              <a:t>DataFrame</a:t>
            </a:r>
            <a:r>
              <a:rPr lang="en-GB" dirty="0">
                <a:ea typeface="+mn-lt"/>
                <a:cs typeface="+mn-lt"/>
              </a:rPr>
              <a:t> the we did </a:t>
            </a:r>
            <a:r>
              <a:rPr lang="en-GB" dirty="0" err="1">
                <a:ea typeface="+mn-lt"/>
                <a:cs typeface="+mn-lt"/>
              </a:rPr>
              <a:t>BarPlot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A07BB6"/>
              </a:buClr>
            </a:pPr>
            <a:r>
              <a:rPr lang="en-GB" dirty="0" err="1">
                <a:ea typeface="+mn-lt"/>
                <a:cs typeface="+mn-lt"/>
              </a:rPr>
              <a:t>BarPlot</a:t>
            </a:r>
            <a:r>
              <a:rPr lang="en-GB" dirty="0">
                <a:ea typeface="+mn-lt"/>
                <a:cs typeface="+mn-lt"/>
              </a:rPr>
              <a:t>:(1) Bar plot the User friendly Interface of the website with the Outcome </a:t>
            </a:r>
            <a:r>
              <a:rPr lang="en-GB" dirty="0" err="1">
                <a:ea typeface="+mn-lt"/>
                <a:cs typeface="+mn-lt"/>
              </a:rPr>
              <a:t>i.e.Net</a:t>
            </a:r>
            <a:r>
              <a:rPr lang="en-GB" dirty="0">
                <a:ea typeface="+mn-lt"/>
                <a:cs typeface="+mn-lt"/>
              </a:rPr>
              <a:t> Benefit derived from shopping online can lead to users satisfaction.</a:t>
            </a:r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</a:t>
            </a:r>
            <a:r>
              <a:rPr lang="en-GB" dirty="0" err="1">
                <a:ea typeface="+mn-lt"/>
                <a:cs typeface="+mn-lt"/>
              </a:rPr>
              <a:t>RepeatPurchase</a:t>
            </a:r>
            <a:r>
              <a:rPr lang="en-GB" dirty="0">
                <a:ea typeface="+mn-lt"/>
                <a:cs typeface="+mn-lt"/>
              </a:rPr>
              <a:t> is equally distributed in the range of 0 to 2.8</a:t>
            </a:r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System Quality is equally distributed in the range of 0 to 4.2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</a:t>
            </a:r>
            <a:r>
              <a:rPr lang="en-GB" dirty="0" err="1">
                <a:ea typeface="+mn-lt"/>
                <a:cs typeface="+mn-lt"/>
              </a:rPr>
              <a:t>ServiceQuality</a:t>
            </a:r>
            <a:r>
              <a:rPr lang="en-GB" dirty="0">
                <a:ea typeface="+mn-lt"/>
                <a:cs typeface="+mn-lt"/>
              </a:rPr>
              <a:t> is equally distributed in the range of 0 to 4.3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Customer Trust is equally distributed in the range of 0 to 4.5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Information Quality is equally distributed in the range of 0 to 4.1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Outcome is equally distributed in the range of 0 to 4.4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the User satisfaction is equally distributed with System </a:t>
            </a:r>
            <a:r>
              <a:rPr lang="en-GB" dirty="0" err="1">
                <a:ea typeface="+mn-lt"/>
                <a:cs typeface="+mn-lt"/>
              </a:rPr>
              <a:t>Quality,Service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Quality,Customer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Trust,Information</a:t>
            </a:r>
            <a:r>
              <a:rPr lang="en-GB" dirty="0">
                <a:ea typeface="+mn-lt"/>
                <a:cs typeface="+mn-lt"/>
              </a:rPr>
              <a:t> Quality. The Sale maximization is online purchase is highly depend on Customer </a:t>
            </a:r>
            <a:r>
              <a:rPr lang="en-GB" dirty="0" err="1">
                <a:ea typeface="+mn-lt"/>
                <a:cs typeface="+mn-lt"/>
              </a:rPr>
              <a:t>Trust.If</a:t>
            </a:r>
            <a:r>
              <a:rPr lang="en-GB" dirty="0">
                <a:ea typeface="+mn-lt"/>
                <a:cs typeface="+mn-lt"/>
              </a:rPr>
              <a:t> website guarantee the privacy of the customer is given then Sale can be maximize.4.5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After Customer </a:t>
            </a:r>
            <a:r>
              <a:rPr lang="en-GB" dirty="0" err="1">
                <a:ea typeface="+mn-lt"/>
                <a:cs typeface="+mn-lt"/>
              </a:rPr>
              <a:t>Trust,Serive</a:t>
            </a:r>
            <a:r>
              <a:rPr lang="en-GB" dirty="0">
                <a:ea typeface="+mn-lt"/>
                <a:cs typeface="+mn-lt"/>
              </a:rPr>
              <a:t> Quality contribute to the success of e-purchase and sale maximization.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We can see that User satisfaction is dependency on </a:t>
            </a:r>
            <a:r>
              <a:rPr lang="en-GB" dirty="0" err="1">
                <a:ea typeface="+mn-lt"/>
                <a:cs typeface="+mn-lt"/>
              </a:rPr>
              <a:t>SystemQuality,Service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Quality,CustomerTrust,Information</a:t>
            </a:r>
            <a:r>
              <a:rPr lang="en-GB" dirty="0">
                <a:ea typeface="+mn-lt"/>
                <a:cs typeface="+mn-lt"/>
              </a:rPr>
              <a:t> Quality.</a:t>
            </a:r>
            <a:endParaRPr lang="en-GB" dirty="0"/>
          </a:p>
          <a:p>
            <a:pPr>
              <a:buClr>
                <a:srgbClr val="A07BB6"/>
              </a:buClr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52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B456-89E8-571C-9E9D-24E94183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035F-F447-978E-9072-EBC833AE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Then we check correlation </a:t>
            </a:r>
            <a:r>
              <a:rPr lang="en-GB" dirty="0">
                <a:latin typeface="Helvetica Neue"/>
              </a:rPr>
              <a:t>between</a:t>
            </a:r>
            <a:r>
              <a:rPr lang="en-GB" dirty="0"/>
              <a:t> the variables.</a:t>
            </a:r>
          </a:p>
          <a:p>
            <a:pPr>
              <a:buClr>
                <a:srgbClr val="A07BB6"/>
              </a:buClr>
            </a:pPr>
            <a:r>
              <a:rPr lang="en-GB" dirty="0"/>
              <a:t>Plot heatmap</a:t>
            </a:r>
          </a:p>
          <a:p>
            <a:pPr>
              <a:buClr>
                <a:srgbClr val="A07BB6"/>
              </a:buClr>
            </a:pPr>
            <a:r>
              <a:rPr lang="en-GB" dirty="0" err="1">
                <a:ea typeface="+mn-lt"/>
                <a:cs typeface="+mn-lt"/>
              </a:rPr>
              <a:t>OutCome</a:t>
            </a:r>
            <a:r>
              <a:rPr lang="en-GB" dirty="0">
                <a:ea typeface="+mn-lt"/>
                <a:cs typeface="+mn-lt"/>
              </a:rPr>
              <a:t> of Correlation: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latin typeface="Consolas"/>
              </a:rPr>
              <a:t>All the Columns of dataset is positively correlated with the target column.
Max col :Customer Trust
Min col :</a:t>
            </a:r>
            <a:r>
              <a:rPr lang="en-GB" dirty="0" err="1">
                <a:latin typeface="Consolas"/>
              </a:rPr>
              <a:t>RepeatPurchase</a:t>
            </a:r>
            <a:r>
              <a:rPr lang="en-GB" dirty="0">
                <a:latin typeface="Consolas"/>
              </a:rPr>
              <a:t>(in_last_1YR)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4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5A00-0E0A-AEEF-34D9-7F9BBB9E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GB" b="1" dirty="0">
                <a:ea typeface="+mj-lt"/>
                <a:cs typeface="+mj-lt"/>
              </a:rPr>
              <a:t>Outcome of describe of dataset: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621A-7483-0195-DD68-B9E4A57B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19339"/>
            <a:ext cx="11892132" cy="7661981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2">
              <a:buClr>
                <a:srgbClr val="A07BB6"/>
              </a:buClr>
            </a:pPr>
            <a:r>
              <a:rPr lang="en-GB" sz="1000" dirty="0">
                <a:latin typeface="Helvetica Neue"/>
              </a:rPr>
              <a:t>From the above plotting we are </a:t>
            </a:r>
            <a:r>
              <a:rPr lang="en-GB" sz="1000" dirty="0" err="1">
                <a:latin typeface="Helvetica Neue"/>
              </a:rPr>
              <a:t>determing</a:t>
            </a:r>
            <a:r>
              <a:rPr lang="en-GB" sz="1000" dirty="0">
                <a:latin typeface="Helvetica Neue"/>
              </a:rPr>
              <a:t> </a:t>
            </a:r>
            <a:r>
              <a:rPr lang="en-GB" sz="1000" dirty="0" err="1">
                <a:latin typeface="Helvetica Neue"/>
              </a:rPr>
              <a:t>mean,standard</a:t>
            </a:r>
            <a:r>
              <a:rPr lang="en-GB" sz="1000" dirty="0">
                <a:latin typeface="Helvetica Neue"/>
              </a:rPr>
              <a:t> </a:t>
            </a:r>
            <a:r>
              <a:rPr lang="en-GB" sz="1000" dirty="0" err="1">
                <a:latin typeface="Helvetica Neue"/>
              </a:rPr>
              <a:t>deviation,minimum</a:t>
            </a:r>
            <a:r>
              <a:rPr lang="en-GB" sz="1000" dirty="0">
                <a:latin typeface="Helvetica Neue"/>
              </a:rPr>
              <a:t> and maximum value of each </a:t>
            </a:r>
            <a:r>
              <a:rPr lang="en-GB" sz="1000" dirty="0" err="1">
                <a:latin typeface="Helvetica Neue"/>
              </a:rPr>
              <a:t>column.It</a:t>
            </a:r>
            <a:r>
              <a:rPr lang="en-GB" sz="1000" dirty="0">
                <a:latin typeface="Helvetica Neue"/>
              </a:rPr>
              <a:t> help us further in data cleaning.
1.269 rows
2.6 </a:t>
            </a:r>
            <a:r>
              <a:rPr lang="en-GB" sz="1000" dirty="0" err="1">
                <a:latin typeface="Helvetica Neue"/>
              </a:rPr>
              <a:t>cloumns</a:t>
            </a:r>
            <a:r>
              <a:rPr lang="en-GB" sz="1000" dirty="0">
                <a:latin typeface="Helvetica Neue"/>
              </a:rPr>
              <a:t>
</a:t>
            </a:r>
            <a:r>
              <a:rPr lang="en-GB" sz="1000" dirty="0" err="1">
                <a:latin typeface="Helvetica Neue"/>
              </a:rPr>
              <a:t>RepeatPurchase</a:t>
            </a:r>
            <a:r>
              <a:rPr lang="en-GB" sz="1000" dirty="0">
                <a:latin typeface="Helvetica Neue"/>
              </a:rPr>
              <a:t>(in_last_1YR):                                                                              </a:t>
            </a:r>
            <a:r>
              <a:rPr lang="en-GB" sz="1000" dirty="0">
                <a:latin typeface="Grandview"/>
              </a:rPr>
              <a:t> </a:t>
            </a:r>
            <a:br>
              <a:rPr lang="en-GB" sz="1000" dirty="0">
                <a:ea typeface="+mn-lt"/>
                <a:cs typeface="+mn-lt"/>
              </a:rPr>
            </a:b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Outcome (User satisfaction):</a:t>
            </a: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    1. Mean = 4.379182</a:t>
            </a: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    2. std = 0.883775</a:t>
            </a: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    3. </a:t>
            </a:r>
            <a:r>
              <a:rPr lang="en-GB" sz="1000" dirty="0" err="1">
                <a:ea typeface="+mn-lt"/>
                <a:cs typeface="+mn-lt"/>
              </a:rPr>
              <a:t>max_value</a:t>
            </a:r>
            <a:r>
              <a:rPr lang="en-GB" sz="1000" dirty="0">
                <a:ea typeface="+mn-lt"/>
                <a:cs typeface="+mn-lt"/>
              </a:rPr>
              <a:t> = 5.000000</a:t>
            </a: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    4. </a:t>
            </a:r>
            <a:r>
              <a:rPr lang="en-GB" sz="1000" dirty="0" err="1">
                <a:ea typeface="+mn-lt"/>
                <a:cs typeface="+mn-lt"/>
              </a:rPr>
              <a:t>min_value</a:t>
            </a:r>
            <a:r>
              <a:rPr lang="en-GB" sz="1000" dirty="0">
                <a:ea typeface="+mn-lt"/>
                <a:cs typeface="+mn-lt"/>
              </a:rPr>
              <a:t> = 2.000000</a:t>
            </a:r>
          </a:p>
          <a:p>
            <a:pPr lvl="2">
              <a:buClr>
                <a:srgbClr val="A07BB6"/>
              </a:buClr>
            </a:pPr>
            <a:r>
              <a:rPr lang="en-GB" sz="1000" dirty="0">
                <a:latin typeface="Helvetica Neue"/>
              </a:rPr>
              <a:t>
    1. Mean = 2.672862    
    2. std = 1.651788    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    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 1.000000    
System Quality:
    1. Mean = 4.394052
    2. std = 1.162586    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    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 1.000000
Service Quality:
    1. Mean = 4.464684    
    2. std = 1.080551    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    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  1.000000
Customer Trust:
    1. Mean = 4.591078    
    2. std = 0.660785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    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=3.000000 
Information Quality:
    1. Mean = 4.286245    
    2. std = 0.789292    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 3.000000    
Outcome (User satisfaction):
    1. Mean = 4.379182
    2. std = 0.883775
    3. </a:t>
            </a:r>
            <a:r>
              <a:rPr lang="en-GB" sz="1000" dirty="0" err="1">
                <a:latin typeface="Helvetica Neue"/>
              </a:rPr>
              <a:t>max_value</a:t>
            </a:r>
            <a:r>
              <a:rPr lang="en-GB" sz="1000" dirty="0">
                <a:latin typeface="Helvetica Neue"/>
              </a:rPr>
              <a:t> = 5.000000
    4. </a:t>
            </a:r>
            <a:r>
              <a:rPr lang="en-GB" sz="1000" dirty="0" err="1">
                <a:latin typeface="Helvetica Neue"/>
              </a:rPr>
              <a:t>min_value</a:t>
            </a:r>
            <a:r>
              <a:rPr lang="en-GB" sz="1000" dirty="0">
                <a:latin typeface="Helvetica Neue"/>
              </a:rPr>
              <a:t> = 2.000000</a:t>
            </a:r>
            <a:endParaRPr lang="en-US" sz="100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86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0921-AB91-B0DC-5117-3A728E5D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for outliers: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E47A-0FB0-BF39-426C-371881BD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From the above outcome we can see that columns['</a:t>
            </a:r>
            <a:r>
              <a:rPr lang="en-GB" dirty="0" err="1">
                <a:ea typeface="+mn-lt"/>
                <a:cs typeface="+mn-lt"/>
              </a:rPr>
              <a:t>RepeatPurchase</a:t>
            </a:r>
            <a:r>
              <a:rPr lang="en-GB" dirty="0">
                <a:ea typeface="+mn-lt"/>
                <a:cs typeface="+mn-lt"/>
              </a:rPr>
              <a:t>(in_last_1YR)'] has maximum outliers columns['System Quality', 'Service Quality', 'Customer Trust', 'Information Quality']has less outliers and Outcome(User satisfaction) has min outliers.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8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1207-A9BA-B17F-8BDF-6A8B9A08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81" y="725951"/>
            <a:ext cx="10325000" cy="1442463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Checking for the skewness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C047-4768-80AA-6FB4-43D1C78E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Outcome of the skewness:Skewness threshold is taken is -1.10.Columns which are having </a:t>
            </a:r>
            <a:r>
              <a:rPr lang="en-GB" dirty="0" err="1">
                <a:ea typeface="+mn-lt"/>
                <a:cs typeface="+mn-lt"/>
              </a:rPr>
              <a:t>skewewss</a:t>
            </a:r>
            <a:r>
              <a:rPr lang="en-GB" dirty="0">
                <a:ea typeface="+mn-lt"/>
                <a:cs typeface="+mn-lt"/>
              </a:rPr>
              <a:t>: System Quality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Service Quality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Customer Trust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Information Quality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Outcome(User satisfaction)</a:t>
            </a:r>
          </a:p>
        </p:txBody>
      </p:sp>
    </p:spTree>
    <p:extLst>
      <p:ext uri="{BB962C8B-B14F-4D97-AF65-F5344CB8AC3E}">
        <p14:creationId xmlns:p14="http://schemas.microsoft.com/office/powerpoint/2010/main" val="7362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6E75-4BB5-FA48-B43A-03C744F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484C-8FBA-0042-2B94-1EDD2C54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Then we will plot</a:t>
            </a:r>
          </a:p>
          <a:p>
            <a:pPr>
              <a:buClr>
                <a:srgbClr val="A07BB6"/>
              </a:buClr>
            </a:pPr>
            <a:r>
              <a:rPr lang="en-GB" b="1" dirty="0">
                <a:latin typeface="Helvetica Neue"/>
              </a:rPr>
              <a:t>Normal Distribution Curve</a:t>
            </a:r>
            <a:r>
              <a:rPr lang="en-GB" b="1" dirty="0">
                <a:latin typeface="Helvetica Neue"/>
                <a:hlinkClick r:id="rId2"/>
              </a:rPr>
              <a:t>¶</a:t>
            </a:r>
            <a:endParaRPr lang="en-GB">
              <a:latin typeface="Helvetica Neue"/>
            </a:endParaRPr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The data of the column is not normalised .The </a:t>
            </a:r>
            <a:r>
              <a:rPr lang="en-GB" dirty="0" err="1">
                <a:ea typeface="+mn-lt"/>
                <a:cs typeface="+mn-lt"/>
              </a:rPr>
              <a:t>bulding</a:t>
            </a:r>
            <a:r>
              <a:rPr lang="en-GB" dirty="0">
                <a:ea typeface="+mn-lt"/>
                <a:cs typeface="+mn-lt"/>
              </a:rPr>
              <a:t> blocks is out of the normalised curve. The normal distribution curve of Outcome is irrelevant.</a:t>
            </a:r>
            <a:endParaRPr lang="en-GB" b="1" dirty="0">
              <a:latin typeface="Helvetica Neue"/>
            </a:endParaRPr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The normal distribution shows that the data is skewed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b="1" dirty="0">
                <a:latin typeface="Helvetica Neue"/>
              </a:rPr>
              <a:t>Then did </a:t>
            </a:r>
            <a:r>
              <a:rPr lang="en-GB" b="1" dirty="0" err="1">
                <a:latin typeface="Helvetica Neue"/>
              </a:rPr>
              <a:t>Datacleaning</a:t>
            </a:r>
            <a:endParaRPr lang="en-GB" dirty="0" err="1">
              <a:latin typeface="Grandview"/>
            </a:endParaRPr>
          </a:p>
          <a:p>
            <a:pPr>
              <a:buClr>
                <a:srgbClr val="A07BB6"/>
              </a:buClr>
            </a:pPr>
            <a:r>
              <a:rPr lang="en-GB" dirty="0">
                <a:latin typeface="Grandview"/>
              </a:rPr>
              <a:t>After that we did remove the outliers present.</a:t>
            </a:r>
            <a:endParaRPr lang="en-GB" b="1" dirty="0">
              <a:latin typeface="Helvetica Neue"/>
            </a:endParaRPr>
          </a:p>
          <a:p>
            <a:pPr>
              <a:buClr>
                <a:srgbClr val="A07BB6"/>
              </a:buClr>
            </a:pPr>
            <a:r>
              <a:rPr lang="en-GB" b="1" dirty="0">
                <a:latin typeface="Helvetica Neue"/>
              </a:rPr>
              <a:t>Then calculated percentage data loss</a:t>
            </a:r>
          </a:p>
          <a:p>
            <a:pPr>
              <a:buClr>
                <a:srgbClr val="A07BB6"/>
              </a:buClr>
            </a:pPr>
            <a:endParaRPr lang="en-GB" b="1" dirty="0">
              <a:latin typeface="Helvetica Neue"/>
            </a:endParaRPr>
          </a:p>
          <a:p>
            <a:pPr>
              <a:buClr>
                <a:srgbClr val="A07BB6"/>
              </a:buClr>
            </a:pPr>
            <a:endParaRPr lang="en-GB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97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EE96-4085-29C3-DF44-6990915D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56E7-E5EE-2B93-0F9D-1741A29C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Then splitting the data set</a:t>
            </a:r>
          </a:p>
          <a:p>
            <a:pPr>
              <a:buClr>
                <a:srgbClr val="A07BB6"/>
              </a:buClr>
            </a:pPr>
            <a:r>
              <a:rPr lang="en-GB" dirty="0"/>
              <a:t>Did Cross </a:t>
            </a:r>
            <a:r>
              <a:rPr lang="en-GB" dirty="0" err="1"/>
              <a:t>validtion</a:t>
            </a:r>
            <a:r>
              <a:rPr lang="en-GB" dirty="0"/>
              <a:t> </a:t>
            </a:r>
            <a:r>
              <a:rPr lang="en-GB" b="1" dirty="0"/>
              <a:t>score for logistic regression</a:t>
            </a:r>
            <a:endParaRPr lang="en-GB" dirty="0"/>
          </a:p>
          <a:p>
            <a:pPr>
              <a:buClr>
                <a:srgbClr val="A07BB6"/>
              </a:buClr>
            </a:pPr>
            <a:r>
              <a:rPr lang="en-GB" dirty="0">
                <a:ea typeface="+mn-lt"/>
                <a:cs typeface="+mn-lt"/>
              </a:rPr>
              <a:t>since cross validation score accuracy score are almost same. We are heading with a good </a:t>
            </a:r>
            <a:r>
              <a:rPr lang="en-GB" dirty="0" err="1">
                <a:ea typeface="+mn-lt"/>
                <a:cs typeface="+mn-lt"/>
              </a:rPr>
              <a:t>approch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b="1" dirty="0"/>
          </a:p>
          <a:p>
            <a:pPr>
              <a:buClr>
                <a:srgbClr val="A07BB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313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4E8E2"/>
      </a:lt2>
      <a:accent1>
        <a:srgbClr val="BF6EEE"/>
      </a:accent1>
      <a:accent2>
        <a:srgbClr val="EB4EE3"/>
      </a:accent2>
      <a:accent3>
        <a:srgbClr val="EE6EB3"/>
      </a:accent3>
      <a:accent4>
        <a:srgbClr val="EB4E61"/>
      </a:accent4>
      <a:accent5>
        <a:srgbClr val="ED895F"/>
      </a:accent5>
      <a:accent6>
        <a:srgbClr val="C79C31"/>
      </a:accent6>
      <a:hlink>
        <a:srgbClr val="6A8D5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CosineVTI</vt:lpstr>
      <vt:lpstr>Customer Retention </vt:lpstr>
      <vt:lpstr>About the Columns: </vt:lpstr>
      <vt:lpstr>Bar plot and observations</vt:lpstr>
      <vt:lpstr>PowerPoint Presentation</vt:lpstr>
      <vt:lpstr>Outcome of describe of dataset: </vt:lpstr>
      <vt:lpstr>Checking for outliers:</vt:lpstr>
      <vt:lpstr>Checking for the skewness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2023-01-12T18:03:13Z</dcterms:created>
  <dcterms:modified xsi:type="dcterms:W3CDTF">2023-01-12T18:29:00Z</dcterms:modified>
</cp:coreProperties>
</file>