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16"/>
  </p:notesMasterIdLst>
  <p:handoutMasterIdLst>
    <p:handoutMasterId r:id="rId17"/>
  </p:handoutMasterIdLst>
  <p:sldIdLst>
    <p:sldId id="466" r:id="rId5"/>
    <p:sldId id="468" r:id="rId6"/>
    <p:sldId id="464" r:id="rId7"/>
    <p:sldId id="449" r:id="rId8"/>
    <p:sldId id="458" r:id="rId9"/>
    <p:sldId id="461" r:id="rId10"/>
    <p:sldId id="462" r:id="rId11"/>
    <p:sldId id="465" r:id="rId12"/>
    <p:sldId id="450" r:id="rId13"/>
    <p:sldId id="463" r:id="rId14"/>
    <p:sldId id="4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201E43"/>
    <a:srgbClr val="134B70"/>
    <a:srgbClr val="508C9B"/>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94" autoAdjust="0"/>
  </p:normalViewPr>
  <p:slideViewPr>
    <p:cSldViewPr snapToGrid="0">
      <p:cViewPr varScale="1">
        <p:scale>
          <a:sx n="59" d="100"/>
          <a:sy n="59" d="100"/>
        </p:scale>
        <p:origin x="924" y="5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1" Type="http://schemas.openxmlformats.org/officeDocument/2006/relationships/image" Target="../media/image9.1"/></Relationships>
</file>

<file path=ppt/diagrams/_rels/data3.xml.rels><?xml version="1.0" encoding="UTF-8" standalone="yes"?>
<Relationships xmlns="http://schemas.openxmlformats.org/package/2006/relationships"><Relationship Id="rId1" Type="http://schemas.openxmlformats.org/officeDocument/2006/relationships/image" Target="../media/image9.1"/></Relationships>
</file>

<file path=ppt/diagrams/_rels/data4.xml.rels><?xml version="1.0" encoding="UTF-8" standalone="yes"?>
<Relationships xmlns="http://schemas.openxmlformats.org/package/2006/relationships"><Relationship Id="rId1" Type="http://schemas.openxmlformats.org/officeDocument/2006/relationships/image" Target="../media/image9.1"/></Relationships>
</file>

<file path=ppt/diagrams/_rels/data5.xml.rels><?xml version="1.0" encoding="UTF-8" standalone="yes"?>
<Relationships xmlns="http://schemas.openxmlformats.org/package/2006/relationships"><Relationship Id="rId1" Type="http://schemas.openxmlformats.org/officeDocument/2006/relationships/image" Target="../media/image9.1"/></Relationships>
</file>

<file path=ppt/diagrams/_rels/data6.xml.rels><?xml version="1.0" encoding="UTF-8" standalone="yes"?>
<Relationships xmlns="http://schemas.openxmlformats.org/package/2006/relationships"><Relationship Id="rId1" Type="http://schemas.openxmlformats.org/officeDocument/2006/relationships/image" Target="../media/image9.1"/></Relationships>
</file>

<file path=ppt/diagrams/_rels/drawing2.xml.rels><?xml version="1.0" encoding="UTF-8" standalone="yes"?>
<Relationships xmlns="http://schemas.openxmlformats.org/package/2006/relationships"><Relationship Id="rId1" Type="http://schemas.openxmlformats.org/officeDocument/2006/relationships/image" Target="../media/image9.1"/></Relationships>
</file>

<file path=ppt/diagrams/_rels/drawing3.xml.rels><?xml version="1.0" encoding="UTF-8" standalone="yes"?>
<Relationships xmlns="http://schemas.openxmlformats.org/package/2006/relationships"><Relationship Id="rId1" Type="http://schemas.openxmlformats.org/officeDocument/2006/relationships/image" Target="../media/image9.1"/></Relationships>
</file>

<file path=ppt/diagrams/_rels/drawing4.xml.rels><?xml version="1.0" encoding="UTF-8" standalone="yes"?>
<Relationships xmlns="http://schemas.openxmlformats.org/package/2006/relationships"><Relationship Id="rId1" Type="http://schemas.openxmlformats.org/officeDocument/2006/relationships/image" Target="../media/image9.1"/></Relationships>
</file>

<file path=ppt/diagrams/_rels/drawing5.xml.rels><?xml version="1.0" encoding="UTF-8" standalone="yes"?>
<Relationships xmlns="http://schemas.openxmlformats.org/package/2006/relationships"><Relationship Id="rId1" Type="http://schemas.openxmlformats.org/officeDocument/2006/relationships/image" Target="../media/image9.1"/></Relationships>
</file>

<file path=ppt/diagrams/_rels/drawing6.xml.rels><?xml version="1.0" encoding="UTF-8" standalone="yes"?>
<Relationships xmlns="http://schemas.openxmlformats.org/package/2006/relationships"><Relationship Id="rId1" Type="http://schemas.openxmlformats.org/officeDocument/2006/relationships/image" Target="../media/image9.1"/></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0852E-6855-4B53-9C9A-296850C502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E4675A10-9B18-4564-AE3B-D4A2D2C33D89}">
      <dgm:prSet/>
      <dgm:spPr>
        <a:solidFill>
          <a:srgbClr val="EEEEEE"/>
        </a:solidFill>
        <a:ln>
          <a:solidFill>
            <a:srgbClr val="134B70"/>
          </a:solidFill>
        </a:ln>
      </dgm:spPr>
      <dgm:t>
        <a:bodyPr/>
        <a:lstStyle/>
        <a:p>
          <a:r>
            <a:rPr lang="en-GB" b="1" dirty="0">
              <a:solidFill>
                <a:srgbClr val="201E43"/>
              </a:solidFill>
            </a:rPr>
            <a:t>Insight: </a:t>
          </a:r>
          <a:r>
            <a:rPr lang="en-GB" dirty="0">
              <a:solidFill>
                <a:srgbClr val="201E43"/>
              </a:solidFill>
            </a:rPr>
            <a:t>62.5% of customers are classified as low-risk, indicating a substantial portion of customers have a stable financial profile. Meanwhile, 37.5% are high-risk, which suggests potential areas for improving customer support or screening.</a:t>
          </a:r>
          <a:br>
            <a:rPr lang="en-GB" dirty="0">
              <a:solidFill>
                <a:srgbClr val="201E43"/>
              </a:solidFill>
            </a:rPr>
          </a:br>
          <a:endParaRPr lang="en-GB" dirty="0">
            <a:solidFill>
              <a:srgbClr val="201E43"/>
            </a:solidFill>
          </a:endParaRPr>
        </a:p>
      </dgm:t>
    </dgm:pt>
    <dgm:pt modelId="{0C67BF15-DC6D-4A8C-AFF1-693246AAB04E}" type="parTrans" cxnId="{74FDB13A-81F4-4EB9-9A3D-F278F1C41A93}">
      <dgm:prSet/>
      <dgm:spPr/>
      <dgm:t>
        <a:bodyPr/>
        <a:lstStyle/>
        <a:p>
          <a:endParaRPr lang="en-GB"/>
        </a:p>
      </dgm:t>
    </dgm:pt>
    <dgm:pt modelId="{2047F1AA-521D-469F-B4A8-49C5F69F0618}" type="sibTrans" cxnId="{74FDB13A-81F4-4EB9-9A3D-F278F1C41A93}">
      <dgm:prSet/>
      <dgm:spPr/>
      <dgm:t>
        <a:bodyPr/>
        <a:lstStyle/>
        <a:p>
          <a:endParaRPr lang="en-GB"/>
        </a:p>
      </dgm:t>
    </dgm:pt>
    <dgm:pt modelId="{B3344311-7729-47F0-976E-E5543D0BD600}">
      <dgm:prSet/>
      <dgm:spPr>
        <a:solidFill>
          <a:srgbClr val="EEEEEE"/>
        </a:solidFill>
        <a:ln>
          <a:solidFill>
            <a:srgbClr val="134B70"/>
          </a:solidFill>
        </a:ln>
      </dgm:spPr>
      <dgm:t>
        <a:bodyPr/>
        <a:lstStyle/>
        <a:p>
          <a:r>
            <a:rPr lang="en-GB" b="1" dirty="0">
              <a:solidFill>
                <a:srgbClr val="201E43"/>
              </a:solidFill>
            </a:rPr>
            <a:t>Prescription: </a:t>
          </a:r>
          <a:r>
            <a:rPr lang="en-GB" dirty="0">
              <a:solidFill>
                <a:srgbClr val="201E43"/>
              </a:solidFill>
            </a:rPr>
            <a:t>Introduce targeted financial education or support programs for high-risk customers to help them reduce financial stress and improve creditworthiness. Additionally, refine risk assessment criteria to more accurately predict high-risk profiles, potentially using engagement scores or other behavioural metrics as early indicators of risk.</a:t>
          </a:r>
        </a:p>
      </dgm:t>
    </dgm:pt>
    <dgm:pt modelId="{25C476EA-D108-4840-99DE-491B1982F174}" type="parTrans" cxnId="{99C2C2E6-D4E1-4B79-8834-98C0F1E3109C}">
      <dgm:prSet/>
      <dgm:spPr/>
      <dgm:t>
        <a:bodyPr/>
        <a:lstStyle/>
        <a:p>
          <a:endParaRPr lang="en-GB"/>
        </a:p>
      </dgm:t>
    </dgm:pt>
    <dgm:pt modelId="{49CA2DBA-FCFF-47CF-875B-34D30ED9664D}" type="sibTrans" cxnId="{99C2C2E6-D4E1-4B79-8834-98C0F1E3109C}">
      <dgm:prSet/>
      <dgm:spPr/>
      <dgm:t>
        <a:bodyPr/>
        <a:lstStyle/>
        <a:p>
          <a:endParaRPr lang="en-GB"/>
        </a:p>
      </dgm:t>
    </dgm:pt>
    <dgm:pt modelId="{E944BD2C-152F-486E-ADB2-219EEA15A5DE}" type="pres">
      <dgm:prSet presAssocID="{96F0852E-6855-4B53-9C9A-296850C50278}" presName="linear" presStyleCnt="0">
        <dgm:presLayoutVars>
          <dgm:animLvl val="lvl"/>
          <dgm:resizeHandles val="exact"/>
        </dgm:presLayoutVars>
      </dgm:prSet>
      <dgm:spPr/>
    </dgm:pt>
    <dgm:pt modelId="{CB5842ED-7505-49A1-9CB9-18D04DEADF72}" type="pres">
      <dgm:prSet presAssocID="{E4675A10-9B18-4564-AE3B-D4A2D2C33D89}" presName="parentText" presStyleLbl="node1" presStyleIdx="0" presStyleCnt="2" custScaleX="87540">
        <dgm:presLayoutVars>
          <dgm:chMax val="0"/>
          <dgm:bulletEnabled val="1"/>
        </dgm:presLayoutVars>
      </dgm:prSet>
      <dgm:spPr/>
    </dgm:pt>
    <dgm:pt modelId="{F9126364-78AF-4EFB-88CB-9370A41D91E9}" type="pres">
      <dgm:prSet presAssocID="{2047F1AA-521D-469F-B4A8-49C5F69F0618}" presName="spacer" presStyleCnt="0"/>
      <dgm:spPr/>
    </dgm:pt>
    <dgm:pt modelId="{4C5799E1-0692-428D-8059-22D1AF6432D5}" type="pres">
      <dgm:prSet presAssocID="{B3344311-7729-47F0-976E-E5543D0BD600}" presName="parentText" presStyleLbl="node1" presStyleIdx="1" presStyleCnt="2" custScaleX="87540">
        <dgm:presLayoutVars>
          <dgm:chMax val="0"/>
          <dgm:bulletEnabled val="1"/>
        </dgm:presLayoutVars>
      </dgm:prSet>
      <dgm:spPr/>
    </dgm:pt>
  </dgm:ptLst>
  <dgm:cxnLst>
    <dgm:cxn modelId="{74FDB13A-81F4-4EB9-9A3D-F278F1C41A93}" srcId="{96F0852E-6855-4B53-9C9A-296850C50278}" destId="{E4675A10-9B18-4564-AE3B-D4A2D2C33D89}" srcOrd="0" destOrd="0" parTransId="{0C67BF15-DC6D-4A8C-AFF1-693246AAB04E}" sibTransId="{2047F1AA-521D-469F-B4A8-49C5F69F0618}"/>
    <dgm:cxn modelId="{F6F1235F-769D-4439-9F7B-BBACE06BC7D2}" type="presOf" srcId="{E4675A10-9B18-4564-AE3B-D4A2D2C33D89}" destId="{CB5842ED-7505-49A1-9CB9-18D04DEADF72}" srcOrd="0" destOrd="0" presId="urn:microsoft.com/office/officeart/2005/8/layout/vList2"/>
    <dgm:cxn modelId="{73DDCA63-FF2B-45E2-ABA8-E0518249596C}" type="presOf" srcId="{B3344311-7729-47F0-976E-E5543D0BD600}" destId="{4C5799E1-0692-428D-8059-22D1AF6432D5}" srcOrd="0" destOrd="0" presId="urn:microsoft.com/office/officeart/2005/8/layout/vList2"/>
    <dgm:cxn modelId="{8EB87C56-6574-447E-A4A7-424173562852}" type="presOf" srcId="{96F0852E-6855-4B53-9C9A-296850C50278}" destId="{E944BD2C-152F-486E-ADB2-219EEA15A5DE}" srcOrd="0" destOrd="0" presId="urn:microsoft.com/office/officeart/2005/8/layout/vList2"/>
    <dgm:cxn modelId="{99C2C2E6-D4E1-4B79-8834-98C0F1E3109C}" srcId="{96F0852E-6855-4B53-9C9A-296850C50278}" destId="{B3344311-7729-47F0-976E-E5543D0BD600}" srcOrd="1" destOrd="0" parTransId="{25C476EA-D108-4840-99DE-491B1982F174}" sibTransId="{49CA2DBA-FCFF-47CF-875B-34D30ED9664D}"/>
    <dgm:cxn modelId="{52839329-6F11-4C2A-9577-71F038ECBD7A}" type="presParOf" srcId="{E944BD2C-152F-486E-ADB2-219EEA15A5DE}" destId="{CB5842ED-7505-49A1-9CB9-18D04DEADF72}" srcOrd="0" destOrd="0" presId="urn:microsoft.com/office/officeart/2005/8/layout/vList2"/>
    <dgm:cxn modelId="{3FE0F643-E98F-4087-AF2F-3F77AF90CE87}" type="presParOf" srcId="{E944BD2C-152F-486E-ADB2-219EEA15A5DE}" destId="{F9126364-78AF-4EFB-88CB-9370A41D91E9}" srcOrd="1" destOrd="0" presId="urn:microsoft.com/office/officeart/2005/8/layout/vList2"/>
    <dgm:cxn modelId="{42FBAC8A-43CC-4004-9FF1-6296CA53947E}" type="presParOf" srcId="{E944BD2C-152F-486E-ADB2-219EEA15A5DE}" destId="{4C5799E1-0692-428D-8059-22D1AF6432D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18BBEB-59A9-40C3-A604-EB264854382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94551F7E-B26F-43EE-B02C-D5CB3411E4C2}">
      <dgm:prSet/>
      <dgm:spPr>
        <a:solidFill>
          <a:srgbClr val="EEEEEE"/>
        </a:solidFill>
        <a:ln>
          <a:solidFill>
            <a:srgbClr val="134B70"/>
          </a:solidFill>
        </a:ln>
      </dgm:spPr>
      <dgm:t>
        <a:bodyPr/>
        <a:lstStyle/>
        <a:p>
          <a:r>
            <a:rPr lang="en-GB" dirty="0">
              <a:solidFill>
                <a:srgbClr val="201E43"/>
              </a:solidFill>
            </a:rPr>
            <a:t>26-35: 50% eligibility, indicating this age group is building eligibility, potentially affected by early career income constraints.</a:t>
          </a:r>
        </a:p>
      </dgm:t>
    </dgm:pt>
    <dgm:pt modelId="{033E8C84-AFBA-400A-B979-BF6A6A0615E8}" type="parTrans" cxnId="{6591956D-5C6E-44FB-BFB4-710FFE07DFBA}">
      <dgm:prSet/>
      <dgm:spPr/>
      <dgm:t>
        <a:bodyPr/>
        <a:lstStyle/>
        <a:p>
          <a:endParaRPr lang="en-GB"/>
        </a:p>
      </dgm:t>
    </dgm:pt>
    <dgm:pt modelId="{5FA0ADC2-316A-4D4D-9CDE-96DD98358D60}" type="sibTrans" cxnId="{6591956D-5C6E-44FB-BFB4-710FFE07DFBA}">
      <dgm:prSet/>
      <dgm:spPr/>
      <dgm:t>
        <a:bodyPr/>
        <a:lstStyle/>
        <a:p>
          <a:endParaRPr lang="en-GB"/>
        </a:p>
      </dgm:t>
    </dgm:pt>
    <dgm:pt modelId="{EAE63398-B431-4F48-B391-C11AEB64DB46}">
      <dgm:prSet/>
      <dgm:spPr>
        <a:solidFill>
          <a:srgbClr val="EEEEEE"/>
        </a:solidFill>
        <a:ln>
          <a:solidFill>
            <a:srgbClr val="134B70"/>
          </a:solidFill>
        </a:ln>
      </dgm:spPr>
      <dgm:t>
        <a:bodyPr/>
        <a:lstStyle/>
        <a:p>
          <a:r>
            <a:rPr lang="en-GB" dirty="0">
              <a:solidFill>
                <a:srgbClr val="201E43"/>
              </a:solidFill>
            </a:rPr>
            <a:t>36-45: 62% eligibility, the highest among all age groups, aligning with peak earning years.</a:t>
          </a:r>
        </a:p>
      </dgm:t>
    </dgm:pt>
    <dgm:pt modelId="{8E86576C-9911-4F58-8289-395F135007A4}" type="parTrans" cxnId="{6744BB6E-7297-4C37-A0E8-C0C707A977EC}">
      <dgm:prSet/>
      <dgm:spPr/>
      <dgm:t>
        <a:bodyPr/>
        <a:lstStyle/>
        <a:p>
          <a:endParaRPr lang="en-GB"/>
        </a:p>
      </dgm:t>
    </dgm:pt>
    <dgm:pt modelId="{EFB2C83D-10D3-4BD7-A6DA-C6E40D1142EE}" type="sibTrans" cxnId="{6744BB6E-7297-4C37-A0E8-C0C707A977EC}">
      <dgm:prSet/>
      <dgm:spPr/>
      <dgm:t>
        <a:bodyPr/>
        <a:lstStyle/>
        <a:p>
          <a:endParaRPr lang="en-GB"/>
        </a:p>
      </dgm:t>
    </dgm:pt>
    <dgm:pt modelId="{323E44F1-ABDA-438E-BD31-56A8A405FC66}">
      <dgm:prSet/>
      <dgm:spPr>
        <a:solidFill>
          <a:srgbClr val="EEEEEE"/>
        </a:solidFill>
        <a:ln>
          <a:solidFill>
            <a:srgbClr val="134B70"/>
          </a:solidFill>
        </a:ln>
      </dgm:spPr>
      <dgm:t>
        <a:bodyPr/>
        <a:lstStyle/>
        <a:p>
          <a:r>
            <a:rPr lang="en-GB" dirty="0">
              <a:solidFill>
                <a:srgbClr val="201E43"/>
              </a:solidFill>
            </a:rPr>
            <a:t>46-55: High eligibility, although data shows a slight decrease in loan need.</a:t>
          </a:r>
        </a:p>
      </dgm:t>
    </dgm:pt>
    <dgm:pt modelId="{C1385242-E076-4811-9C9E-48193ED16927}" type="parTrans" cxnId="{E18C3BE8-3FCF-43B3-BFB6-5F627199A904}">
      <dgm:prSet/>
      <dgm:spPr/>
      <dgm:t>
        <a:bodyPr/>
        <a:lstStyle/>
        <a:p>
          <a:endParaRPr lang="en-GB"/>
        </a:p>
      </dgm:t>
    </dgm:pt>
    <dgm:pt modelId="{FC520A9E-D981-40C0-8217-74CADB2334E4}" type="sibTrans" cxnId="{E18C3BE8-3FCF-43B3-BFB6-5F627199A904}">
      <dgm:prSet/>
      <dgm:spPr/>
      <dgm:t>
        <a:bodyPr/>
        <a:lstStyle/>
        <a:p>
          <a:endParaRPr lang="en-GB"/>
        </a:p>
      </dgm:t>
    </dgm:pt>
    <dgm:pt modelId="{8143B889-493E-41FC-BF15-D24043C330F1}">
      <dgm:prSet/>
      <dgm:spPr>
        <a:solidFill>
          <a:srgbClr val="EEEEEE"/>
        </a:solidFill>
        <a:ln>
          <a:solidFill>
            <a:srgbClr val="134B70"/>
          </a:solidFill>
        </a:ln>
      </dgm:spPr>
      <dgm:t>
        <a:bodyPr/>
        <a:lstStyle/>
        <a:p>
          <a:r>
            <a:rPr lang="en-GB" dirty="0">
              <a:solidFill>
                <a:srgbClr val="201E43"/>
              </a:solidFill>
            </a:rPr>
            <a:t>56-65: 67% eligibility rate, likely reflecting higher income and asset stability, making them attractive loan candidates.</a:t>
          </a:r>
        </a:p>
      </dgm:t>
    </dgm:pt>
    <dgm:pt modelId="{7E564837-74F8-4846-9E74-5184B671651A}" type="parTrans" cxnId="{21ED84D6-3357-4777-A264-45065E27E256}">
      <dgm:prSet/>
      <dgm:spPr/>
      <dgm:t>
        <a:bodyPr/>
        <a:lstStyle/>
        <a:p>
          <a:endParaRPr lang="en-GB"/>
        </a:p>
      </dgm:t>
    </dgm:pt>
    <dgm:pt modelId="{71D1DD31-E4E8-466A-9285-6306C27A14A0}" type="sibTrans" cxnId="{21ED84D6-3357-4777-A264-45065E27E256}">
      <dgm:prSet/>
      <dgm:spPr/>
      <dgm:t>
        <a:bodyPr/>
        <a:lstStyle/>
        <a:p>
          <a:endParaRPr lang="en-GB"/>
        </a:p>
      </dgm:t>
    </dgm:pt>
    <dgm:pt modelId="{CC0BA5E1-8E67-4F3C-A80F-D9532C0378D2}">
      <dgm:prSet/>
      <dgm:spPr>
        <a:solidFill>
          <a:srgbClr val="EEEEEE"/>
        </a:solidFill>
        <a:ln>
          <a:solidFill>
            <a:srgbClr val="134B70"/>
          </a:solidFill>
        </a:ln>
      </dgm:spPr>
      <dgm:t>
        <a:bodyPr/>
        <a:lstStyle/>
        <a:p>
          <a:r>
            <a:rPr lang="en-GB" dirty="0">
              <a:solidFill>
                <a:srgbClr val="201E43"/>
              </a:solidFill>
            </a:rPr>
            <a:t>Under 25: 59% eligibility rate, reflecting the growing financial independence and creditworthiness of younger customers.</a:t>
          </a:r>
        </a:p>
      </dgm:t>
    </dgm:pt>
    <dgm:pt modelId="{823A07E9-A49F-44DE-A0D3-2A3C61A95925}" type="sibTrans" cxnId="{B0CA55A1-CEB1-4F6D-BED7-57C4C94C98F4}">
      <dgm:prSet/>
      <dgm:spPr/>
      <dgm:t>
        <a:bodyPr/>
        <a:lstStyle/>
        <a:p>
          <a:endParaRPr lang="en-GB"/>
        </a:p>
      </dgm:t>
    </dgm:pt>
    <dgm:pt modelId="{9914E385-E1E1-4D59-A12E-FF1984D0F032}" type="parTrans" cxnId="{B0CA55A1-CEB1-4F6D-BED7-57C4C94C98F4}">
      <dgm:prSet/>
      <dgm:spPr/>
      <dgm:t>
        <a:bodyPr/>
        <a:lstStyle/>
        <a:p>
          <a:endParaRPr lang="en-GB"/>
        </a:p>
      </dgm:t>
    </dgm:pt>
    <dgm:pt modelId="{0F3A8773-51FB-4E93-B9A2-969CF2E2224D}" type="pres">
      <dgm:prSet presAssocID="{A518BBEB-59A9-40C3-A604-EB264854382B}" presName="linearFlow" presStyleCnt="0">
        <dgm:presLayoutVars>
          <dgm:dir/>
          <dgm:resizeHandles val="exact"/>
        </dgm:presLayoutVars>
      </dgm:prSet>
      <dgm:spPr/>
    </dgm:pt>
    <dgm:pt modelId="{FEA794E8-BDC6-4AB3-A040-4A83FD1DEAAA}" type="pres">
      <dgm:prSet presAssocID="{CC0BA5E1-8E67-4F3C-A80F-D9532C0378D2}" presName="composite" presStyleCnt="0"/>
      <dgm:spPr/>
    </dgm:pt>
    <dgm:pt modelId="{B5B24887-14E3-4C07-910C-82A834050427}" type="pres">
      <dgm:prSet presAssocID="{CC0BA5E1-8E67-4F3C-A80F-D9532C0378D2}"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A03E2F2B-A74D-4376-BBE0-5070D773C07B}" type="pres">
      <dgm:prSet presAssocID="{CC0BA5E1-8E67-4F3C-A80F-D9532C0378D2}" presName="txShp" presStyleLbl="node1" presStyleIdx="0" presStyleCnt="5">
        <dgm:presLayoutVars>
          <dgm:bulletEnabled val="1"/>
        </dgm:presLayoutVars>
      </dgm:prSet>
      <dgm:spPr/>
    </dgm:pt>
    <dgm:pt modelId="{2901FC8F-709B-40EF-9EFA-87AFD8D2DBBE}" type="pres">
      <dgm:prSet presAssocID="{823A07E9-A49F-44DE-A0D3-2A3C61A95925}" presName="spacing" presStyleCnt="0"/>
      <dgm:spPr/>
    </dgm:pt>
    <dgm:pt modelId="{3758D74C-403D-4DE9-991F-214DD7813A9F}" type="pres">
      <dgm:prSet presAssocID="{94551F7E-B26F-43EE-B02C-D5CB3411E4C2}" presName="composite" presStyleCnt="0"/>
      <dgm:spPr/>
    </dgm:pt>
    <dgm:pt modelId="{4861C12D-105B-4D0B-B996-2B930853F450}" type="pres">
      <dgm:prSet presAssocID="{94551F7E-B26F-43EE-B02C-D5CB3411E4C2}"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345D31B6-CA24-428D-8B29-5F8CF191A78E}" type="pres">
      <dgm:prSet presAssocID="{94551F7E-B26F-43EE-B02C-D5CB3411E4C2}" presName="txShp" presStyleLbl="node1" presStyleIdx="1" presStyleCnt="5">
        <dgm:presLayoutVars>
          <dgm:bulletEnabled val="1"/>
        </dgm:presLayoutVars>
      </dgm:prSet>
      <dgm:spPr/>
    </dgm:pt>
    <dgm:pt modelId="{1B0E6546-1E96-4A37-8CB0-7D1D2108EBFE}" type="pres">
      <dgm:prSet presAssocID="{5FA0ADC2-316A-4D4D-9CDE-96DD98358D60}" presName="spacing" presStyleCnt="0"/>
      <dgm:spPr/>
    </dgm:pt>
    <dgm:pt modelId="{FC03ED3F-9ECF-4779-BA26-A619D6912C25}" type="pres">
      <dgm:prSet presAssocID="{EAE63398-B431-4F48-B391-C11AEB64DB46}" presName="composite" presStyleCnt="0"/>
      <dgm:spPr/>
    </dgm:pt>
    <dgm:pt modelId="{A8683A8C-70E9-4C55-B7D5-6831318FF5DE}" type="pres">
      <dgm:prSet presAssocID="{EAE63398-B431-4F48-B391-C11AEB64DB46}"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BC5BE214-8AE2-470B-A7E7-E59C9003B60E}" type="pres">
      <dgm:prSet presAssocID="{EAE63398-B431-4F48-B391-C11AEB64DB46}" presName="txShp" presStyleLbl="node1" presStyleIdx="2" presStyleCnt="5">
        <dgm:presLayoutVars>
          <dgm:bulletEnabled val="1"/>
        </dgm:presLayoutVars>
      </dgm:prSet>
      <dgm:spPr/>
    </dgm:pt>
    <dgm:pt modelId="{BCBBC9F8-7389-4C66-B392-C8566EFA7152}" type="pres">
      <dgm:prSet presAssocID="{EFB2C83D-10D3-4BD7-A6DA-C6E40D1142EE}" presName="spacing" presStyleCnt="0"/>
      <dgm:spPr/>
    </dgm:pt>
    <dgm:pt modelId="{085974B4-B4C2-46E6-802B-137D8633024A}" type="pres">
      <dgm:prSet presAssocID="{323E44F1-ABDA-438E-BD31-56A8A405FC66}" presName="composite" presStyleCnt="0"/>
      <dgm:spPr/>
    </dgm:pt>
    <dgm:pt modelId="{C12571DD-61DC-4EA8-BAFF-DB8819267E60}" type="pres">
      <dgm:prSet presAssocID="{323E44F1-ABDA-438E-BD31-56A8A405FC66}"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3D73A4B1-DA49-4DF7-8F31-E49B75A5829E}" type="pres">
      <dgm:prSet presAssocID="{323E44F1-ABDA-438E-BD31-56A8A405FC66}" presName="txShp" presStyleLbl="node1" presStyleIdx="3" presStyleCnt="5">
        <dgm:presLayoutVars>
          <dgm:bulletEnabled val="1"/>
        </dgm:presLayoutVars>
      </dgm:prSet>
      <dgm:spPr/>
    </dgm:pt>
    <dgm:pt modelId="{1186BF49-6AC8-48EA-9C2A-D0DFE7F8E05D}" type="pres">
      <dgm:prSet presAssocID="{FC520A9E-D981-40C0-8217-74CADB2334E4}" presName="spacing" presStyleCnt="0"/>
      <dgm:spPr/>
    </dgm:pt>
    <dgm:pt modelId="{09DC8868-F888-4909-9F8E-2E646BC27D5F}" type="pres">
      <dgm:prSet presAssocID="{8143B889-493E-41FC-BF15-D24043C330F1}" presName="composite" presStyleCnt="0"/>
      <dgm:spPr/>
    </dgm:pt>
    <dgm:pt modelId="{6B706C01-8C4F-4E3A-91F6-4634F79FA2FF}" type="pres">
      <dgm:prSet presAssocID="{8143B889-493E-41FC-BF15-D24043C330F1}"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B58D0406-6D0C-4A30-9B6D-E8C38F0B2D01}" type="pres">
      <dgm:prSet presAssocID="{8143B889-493E-41FC-BF15-D24043C330F1}" presName="txShp" presStyleLbl="node1" presStyleIdx="4" presStyleCnt="5">
        <dgm:presLayoutVars>
          <dgm:bulletEnabled val="1"/>
        </dgm:presLayoutVars>
      </dgm:prSet>
      <dgm:spPr/>
    </dgm:pt>
  </dgm:ptLst>
  <dgm:cxnLst>
    <dgm:cxn modelId="{77732D11-FA12-47D8-94D0-D5898D74B147}" type="presOf" srcId="{8143B889-493E-41FC-BF15-D24043C330F1}" destId="{B58D0406-6D0C-4A30-9B6D-E8C38F0B2D01}" srcOrd="0" destOrd="0" presId="urn:microsoft.com/office/officeart/2005/8/layout/vList3"/>
    <dgm:cxn modelId="{FA4BA835-D7EE-4FDB-87C1-23CA1A1CF433}" type="presOf" srcId="{323E44F1-ABDA-438E-BD31-56A8A405FC66}" destId="{3D73A4B1-DA49-4DF7-8F31-E49B75A5829E}" srcOrd="0" destOrd="0" presId="urn:microsoft.com/office/officeart/2005/8/layout/vList3"/>
    <dgm:cxn modelId="{F0923966-1DBC-4C52-B42F-F7742D9D18CA}" type="presOf" srcId="{A518BBEB-59A9-40C3-A604-EB264854382B}" destId="{0F3A8773-51FB-4E93-B9A2-969CF2E2224D}" srcOrd="0" destOrd="0" presId="urn:microsoft.com/office/officeart/2005/8/layout/vList3"/>
    <dgm:cxn modelId="{6591956D-5C6E-44FB-BFB4-710FFE07DFBA}" srcId="{A518BBEB-59A9-40C3-A604-EB264854382B}" destId="{94551F7E-B26F-43EE-B02C-D5CB3411E4C2}" srcOrd="1" destOrd="0" parTransId="{033E8C84-AFBA-400A-B979-BF6A6A0615E8}" sibTransId="{5FA0ADC2-316A-4D4D-9CDE-96DD98358D60}"/>
    <dgm:cxn modelId="{6744BB6E-7297-4C37-A0E8-C0C707A977EC}" srcId="{A518BBEB-59A9-40C3-A604-EB264854382B}" destId="{EAE63398-B431-4F48-B391-C11AEB64DB46}" srcOrd="2" destOrd="0" parTransId="{8E86576C-9911-4F58-8289-395F135007A4}" sibTransId="{EFB2C83D-10D3-4BD7-A6DA-C6E40D1142EE}"/>
    <dgm:cxn modelId="{0ABCE68A-823D-4FD7-9394-95811CAB3B53}" type="presOf" srcId="{EAE63398-B431-4F48-B391-C11AEB64DB46}" destId="{BC5BE214-8AE2-470B-A7E7-E59C9003B60E}" srcOrd="0" destOrd="0" presId="urn:microsoft.com/office/officeart/2005/8/layout/vList3"/>
    <dgm:cxn modelId="{B0CA55A1-CEB1-4F6D-BED7-57C4C94C98F4}" srcId="{A518BBEB-59A9-40C3-A604-EB264854382B}" destId="{CC0BA5E1-8E67-4F3C-A80F-D9532C0378D2}" srcOrd="0" destOrd="0" parTransId="{9914E385-E1E1-4D59-A12E-FF1984D0F032}" sibTransId="{823A07E9-A49F-44DE-A0D3-2A3C61A95925}"/>
    <dgm:cxn modelId="{21ED84D6-3357-4777-A264-45065E27E256}" srcId="{A518BBEB-59A9-40C3-A604-EB264854382B}" destId="{8143B889-493E-41FC-BF15-D24043C330F1}" srcOrd="4" destOrd="0" parTransId="{7E564837-74F8-4846-9E74-5184B671651A}" sibTransId="{71D1DD31-E4E8-466A-9285-6306C27A14A0}"/>
    <dgm:cxn modelId="{6D5592D9-ECD0-41FD-902B-CCB1D7D6D590}" type="presOf" srcId="{94551F7E-B26F-43EE-B02C-D5CB3411E4C2}" destId="{345D31B6-CA24-428D-8B29-5F8CF191A78E}" srcOrd="0" destOrd="0" presId="urn:microsoft.com/office/officeart/2005/8/layout/vList3"/>
    <dgm:cxn modelId="{9A2537DF-DB09-43B6-AB6D-82779FF84DB1}" type="presOf" srcId="{CC0BA5E1-8E67-4F3C-A80F-D9532C0378D2}" destId="{A03E2F2B-A74D-4376-BBE0-5070D773C07B}" srcOrd="0" destOrd="0" presId="urn:microsoft.com/office/officeart/2005/8/layout/vList3"/>
    <dgm:cxn modelId="{E18C3BE8-3FCF-43B3-BFB6-5F627199A904}" srcId="{A518BBEB-59A9-40C3-A604-EB264854382B}" destId="{323E44F1-ABDA-438E-BD31-56A8A405FC66}" srcOrd="3" destOrd="0" parTransId="{C1385242-E076-4811-9C9E-48193ED16927}" sibTransId="{FC520A9E-D981-40C0-8217-74CADB2334E4}"/>
    <dgm:cxn modelId="{26E173DC-CB19-4ABC-B51F-1DFA60CD5820}" type="presParOf" srcId="{0F3A8773-51FB-4E93-B9A2-969CF2E2224D}" destId="{FEA794E8-BDC6-4AB3-A040-4A83FD1DEAAA}" srcOrd="0" destOrd="0" presId="urn:microsoft.com/office/officeart/2005/8/layout/vList3"/>
    <dgm:cxn modelId="{69318377-548D-4FD1-99A7-55724EDF80BE}" type="presParOf" srcId="{FEA794E8-BDC6-4AB3-A040-4A83FD1DEAAA}" destId="{B5B24887-14E3-4C07-910C-82A834050427}" srcOrd="0" destOrd="0" presId="urn:microsoft.com/office/officeart/2005/8/layout/vList3"/>
    <dgm:cxn modelId="{3368D9BB-CAF1-4871-9ACB-9D11FC5C6EB1}" type="presParOf" srcId="{FEA794E8-BDC6-4AB3-A040-4A83FD1DEAAA}" destId="{A03E2F2B-A74D-4376-BBE0-5070D773C07B}" srcOrd="1" destOrd="0" presId="urn:microsoft.com/office/officeart/2005/8/layout/vList3"/>
    <dgm:cxn modelId="{3B613DDD-242C-4003-A72C-6D2F9BDA75BF}" type="presParOf" srcId="{0F3A8773-51FB-4E93-B9A2-969CF2E2224D}" destId="{2901FC8F-709B-40EF-9EFA-87AFD8D2DBBE}" srcOrd="1" destOrd="0" presId="urn:microsoft.com/office/officeart/2005/8/layout/vList3"/>
    <dgm:cxn modelId="{D157E8EF-A261-4281-BCDA-A0CC68A70DA4}" type="presParOf" srcId="{0F3A8773-51FB-4E93-B9A2-969CF2E2224D}" destId="{3758D74C-403D-4DE9-991F-214DD7813A9F}" srcOrd="2" destOrd="0" presId="urn:microsoft.com/office/officeart/2005/8/layout/vList3"/>
    <dgm:cxn modelId="{E291F98D-801A-441D-9055-E8C77E634A04}" type="presParOf" srcId="{3758D74C-403D-4DE9-991F-214DD7813A9F}" destId="{4861C12D-105B-4D0B-B996-2B930853F450}" srcOrd="0" destOrd="0" presId="urn:microsoft.com/office/officeart/2005/8/layout/vList3"/>
    <dgm:cxn modelId="{CEDC8FD5-A079-4145-B797-9F84B63B8BC5}" type="presParOf" srcId="{3758D74C-403D-4DE9-991F-214DD7813A9F}" destId="{345D31B6-CA24-428D-8B29-5F8CF191A78E}" srcOrd="1" destOrd="0" presId="urn:microsoft.com/office/officeart/2005/8/layout/vList3"/>
    <dgm:cxn modelId="{0A0753C8-9310-4C5F-B97F-953F6EF093EE}" type="presParOf" srcId="{0F3A8773-51FB-4E93-B9A2-969CF2E2224D}" destId="{1B0E6546-1E96-4A37-8CB0-7D1D2108EBFE}" srcOrd="3" destOrd="0" presId="urn:microsoft.com/office/officeart/2005/8/layout/vList3"/>
    <dgm:cxn modelId="{AC761140-5FEF-4D3B-8099-69BA40895699}" type="presParOf" srcId="{0F3A8773-51FB-4E93-B9A2-969CF2E2224D}" destId="{FC03ED3F-9ECF-4779-BA26-A619D6912C25}" srcOrd="4" destOrd="0" presId="urn:microsoft.com/office/officeart/2005/8/layout/vList3"/>
    <dgm:cxn modelId="{5DC6356E-2876-4B41-8393-1B5B84FCAB8C}" type="presParOf" srcId="{FC03ED3F-9ECF-4779-BA26-A619D6912C25}" destId="{A8683A8C-70E9-4C55-B7D5-6831318FF5DE}" srcOrd="0" destOrd="0" presId="urn:microsoft.com/office/officeart/2005/8/layout/vList3"/>
    <dgm:cxn modelId="{D37272AE-8A3D-4AD3-8A03-EC7E38B1FFA7}" type="presParOf" srcId="{FC03ED3F-9ECF-4779-BA26-A619D6912C25}" destId="{BC5BE214-8AE2-470B-A7E7-E59C9003B60E}" srcOrd="1" destOrd="0" presId="urn:microsoft.com/office/officeart/2005/8/layout/vList3"/>
    <dgm:cxn modelId="{ABC9F94D-6A07-4C24-9EAA-824C54A94CB6}" type="presParOf" srcId="{0F3A8773-51FB-4E93-B9A2-969CF2E2224D}" destId="{BCBBC9F8-7389-4C66-B392-C8566EFA7152}" srcOrd="5" destOrd="0" presId="urn:microsoft.com/office/officeart/2005/8/layout/vList3"/>
    <dgm:cxn modelId="{8FAC3887-A21B-4B6D-A568-A078518C8054}" type="presParOf" srcId="{0F3A8773-51FB-4E93-B9A2-969CF2E2224D}" destId="{085974B4-B4C2-46E6-802B-137D8633024A}" srcOrd="6" destOrd="0" presId="urn:microsoft.com/office/officeart/2005/8/layout/vList3"/>
    <dgm:cxn modelId="{43A4184D-BCE8-426A-9138-E1D20B11B49C}" type="presParOf" srcId="{085974B4-B4C2-46E6-802B-137D8633024A}" destId="{C12571DD-61DC-4EA8-BAFF-DB8819267E60}" srcOrd="0" destOrd="0" presId="urn:microsoft.com/office/officeart/2005/8/layout/vList3"/>
    <dgm:cxn modelId="{B55F878C-97EF-47C3-9434-AEA50C103F84}" type="presParOf" srcId="{085974B4-B4C2-46E6-802B-137D8633024A}" destId="{3D73A4B1-DA49-4DF7-8F31-E49B75A5829E}" srcOrd="1" destOrd="0" presId="urn:microsoft.com/office/officeart/2005/8/layout/vList3"/>
    <dgm:cxn modelId="{28589A09-C2E4-4238-8E33-21BAB46072F5}" type="presParOf" srcId="{0F3A8773-51FB-4E93-B9A2-969CF2E2224D}" destId="{1186BF49-6AC8-48EA-9C2A-D0DFE7F8E05D}" srcOrd="7" destOrd="0" presId="urn:microsoft.com/office/officeart/2005/8/layout/vList3"/>
    <dgm:cxn modelId="{3ED97660-F760-4243-958D-FFCF75685E9D}" type="presParOf" srcId="{0F3A8773-51FB-4E93-B9A2-969CF2E2224D}" destId="{09DC8868-F888-4909-9F8E-2E646BC27D5F}" srcOrd="8" destOrd="0" presId="urn:microsoft.com/office/officeart/2005/8/layout/vList3"/>
    <dgm:cxn modelId="{520D1F24-2AA6-47C5-86D5-1CA582921F48}" type="presParOf" srcId="{09DC8868-F888-4909-9F8E-2E646BC27D5F}" destId="{6B706C01-8C4F-4E3A-91F6-4634F79FA2FF}" srcOrd="0" destOrd="0" presId="urn:microsoft.com/office/officeart/2005/8/layout/vList3"/>
    <dgm:cxn modelId="{ABF8E48C-DD25-449A-A5B2-14D85290560B}" type="presParOf" srcId="{09DC8868-F888-4909-9F8E-2E646BC27D5F}" destId="{B58D0406-6D0C-4A30-9B6D-E8C38F0B2D01}" srcOrd="1" destOrd="0" presId="urn:microsoft.com/office/officeart/2005/8/layout/v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F0852E-6855-4B53-9C9A-296850C5027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E34084E5-7BDD-4550-A6F9-38868A3F995E}">
      <dgm:prSet/>
      <dgm:spPr>
        <a:solidFill>
          <a:srgbClr val="EEEEEE"/>
        </a:solidFill>
        <a:ln>
          <a:solidFill>
            <a:srgbClr val="134B70"/>
          </a:solidFill>
        </a:ln>
      </dgm:spPr>
      <dgm:t>
        <a:bodyPr/>
        <a:lstStyle/>
        <a:p>
          <a:r>
            <a:rPr lang="en-GB" dirty="0">
              <a:solidFill>
                <a:srgbClr val="201E43"/>
              </a:solidFill>
            </a:rPr>
            <a:t>Car Loans: Popular among various age groups, especially those aged 36-45 and 46-55, indicating strong demand for personal vehicle financing.</a:t>
          </a:r>
        </a:p>
      </dgm:t>
    </dgm:pt>
    <dgm:pt modelId="{892547BE-205A-4579-8538-0CCB4810FE83}" type="parTrans" cxnId="{C542616D-6A56-44CE-B0AC-EC1CDA994510}">
      <dgm:prSet/>
      <dgm:spPr/>
      <dgm:t>
        <a:bodyPr/>
        <a:lstStyle/>
        <a:p>
          <a:endParaRPr lang="en-GB"/>
        </a:p>
      </dgm:t>
    </dgm:pt>
    <dgm:pt modelId="{6E320E6A-15F6-441A-B155-057783E4E6F4}" type="sibTrans" cxnId="{C542616D-6A56-44CE-B0AC-EC1CDA994510}">
      <dgm:prSet/>
      <dgm:spPr/>
      <dgm:t>
        <a:bodyPr/>
        <a:lstStyle/>
        <a:p>
          <a:endParaRPr lang="en-GB"/>
        </a:p>
      </dgm:t>
    </dgm:pt>
    <dgm:pt modelId="{5B34BEF2-6149-4936-858D-938269189AEE}">
      <dgm:prSet/>
      <dgm:spPr>
        <a:solidFill>
          <a:srgbClr val="EEEEEE"/>
        </a:solidFill>
        <a:ln>
          <a:solidFill>
            <a:srgbClr val="134B70"/>
          </a:solidFill>
        </a:ln>
      </dgm:spPr>
      <dgm:t>
        <a:bodyPr/>
        <a:lstStyle/>
        <a:p>
          <a:r>
            <a:rPr lang="en-GB">
              <a:solidFill>
                <a:srgbClr val="201E43"/>
              </a:solidFill>
            </a:rPr>
            <a:t>School Loans: Predominantly requested by younger age groups (23-35), reflecting career-focused or skill-building educational goals.</a:t>
          </a:r>
        </a:p>
      </dgm:t>
    </dgm:pt>
    <dgm:pt modelId="{25B4554A-23A1-45E5-9758-48E9A45B2BE8}" type="parTrans" cxnId="{EA4874ED-38AA-4B5C-87A7-CDE021CDB9CC}">
      <dgm:prSet/>
      <dgm:spPr/>
      <dgm:t>
        <a:bodyPr/>
        <a:lstStyle/>
        <a:p>
          <a:endParaRPr lang="en-GB"/>
        </a:p>
      </dgm:t>
    </dgm:pt>
    <dgm:pt modelId="{5097C735-C035-4494-8C12-29CE53B2087A}" type="sibTrans" cxnId="{EA4874ED-38AA-4B5C-87A7-CDE021CDB9CC}">
      <dgm:prSet/>
      <dgm:spPr/>
      <dgm:t>
        <a:bodyPr/>
        <a:lstStyle/>
        <a:p>
          <a:endParaRPr lang="en-GB"/>
        </a:p>
      </dgm:t>
    </dgm:pt>
    <dgm:pt modelId="{E0C50733-586B-4A1D-88F8-FC058A4B4916}">
      <dgm:prSet/>
      <dgm:spPr>
        <a:solidFill>
          <a:srgbClr val="EEEEEE"/>
        </a:solidFill>
        <a:ln>
          <a:solidFill>
            <a:srgbClr val="134B70"/>
          </a:solidFill>
        </a:ln>
      </dgm:spPr>
      <dgm:t>
        <a:bodyPr/>
        <a:lstStyle/>
        <a:p>
          <a:r>
            <a:rPr lang="en-GB">
              <a:solidFill>
                <a:srgbClr val="201E43"/>
              </a:solidFill>
            </a:rPr>
            <a:t>Property Loans: Higher demand among the older age groups (46-55), indicating an interest in long-term investment and asset acquisition as customers approach retirement.</a:t>
          </a:r>
        </a:p>
      </dgm:t>
    </dgm:pt>
    <dgm:pt modelId="{613BF96F-1A8B-41F6-8F0C-5C20E8202EF4}" type="parTrans" cxnId="{9E671109-214A-4C9B-9D8F-077EA97C2B5E}">
      <dgm:prSet/>
      <dgm:spPr/>
      <dgm:t>
        <a:bodyPr/>
        <a:lstStyle/>
        <a:p>
          <a:endParaRPr lang="en-GB"/>
        </a:p>
      </dgm:t>
    </dgm:pt>
    <dgm:pt modelId="{18155031-81B5-42B3-91DD-4D44D8644059}" type="sibTrans" cxnId="{9E671109-214A-4C9B-9D8F-077EA97C2B5E}">
      <dgm:prSet/>
      <dgm:spPr/>
      <dgm:t>
        <a:bodyPr/>
        <a:lstStyle/>
        <a:p>
          <a:endParaRPr lang="en-GB"/>
        </a:p>
      </dgm:t>
    </dgm:pt>
    <dgm:pt modelId="{C4A837BF-B132-4EE2-8BE9-9F69353977D8}">
      <dgm:prSet/>
      <dgm:spPr>
        <a:solidFill>
          <a:srgbClr val="EEEEEE"/>
        </a:solidFill>
        <a:ln>
          <a:solidFill>
            <a:srgbClr val="134B70"/>
          </a:solidFill>
        </a:ln>
      </dgm:spPr>
      <dgm:t>
        <a:bodyPr/>
        <a:lstStyle/>
        <a:p>
          <a:r>
            <a:rPr lang="en-GB">
              <a:solidFill>
                <a:srgbClr val="201E43"/>
              </a:solidFill>
            </a:rPr>
            <a:t>Land Loans: Generally lower in demand but more frequent among the 46-55 age group, potentially for retirement or asset diversification purposes.</a:t>
          </a:r>
        </a:p>
      </dgm:t>
    </dgm:pt>
    <dgm:pt modelId="{BAE60087-B630-4B65-BA6B-CF6C5AD69551}" type="parTrans" cxnId="{6AEC9996-B0E1-480D-9627-4CC74E335682}">
      <dgm:prSet/>
      <dgm:spPr/>
      <dgm:t>
        <a:bodyPr/>
        <a:lstStyle/>
        <a:p>
          <a:endParaRPr lang="en-GB"/>
        </a:p>
      </dgm:t>
    </dgm:pt>
    <dgm:pt modelId="{B558A341-0AD2-4157-BB1C-ED6C49B18B0F}" type="sibTrans" cxnId="{6AEC9996-B0E1-480D-9627-4CC74E335682}">
      <dgm:prSet/>
      <dgm:spPr/>
      <dgm:t>
        <a:bodyPr/>
        <a:lstStyle/>
        <a:p>
          <a:endParaRPr lang="en-GB"/>
        </a:p>
      </dgm:t>
    </dgm:pt>
    <dgm:pt modelId="{98BFABEF-54C7-4646-90F5-2B21E018B4A6}" type="pres">
      <dgm:prSet presAssocID="{96F0852E-6855-4B53-9C9A-296850C50278}" presName="linearFlow" presStyleCnt="0">
        <dgm:presLayoutVars>
          <dgm:dir/>
          <dgm:resizeHandles val="exact"/>
        </dgm:presLayoutVars>
      </dgm:prSet>
      <dgm:spPr/>
    </dgm:pt>
    <dgm:pt modelId="{197BED93-FBB4-4B70-BC4E-F68135860222}" type="pres">
      <dgm:prSet presAssocID="{E34084E5-7BDD-4550-A6F9-38868A3F995E}" presName="composite" presStyleCnt="0"/>
      <dgm:spPr/>
    </dgm:pt>
    <dgm:pt modelId="{552A68D0-083D-4541-A441-C1F9A0CE1F12}" type="pres">
      <dgm:prSet presAssocID="{E34084E5-7BDD-4550-A6F9-38868A3F995E}"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228D8FC9-1D07-4F67-93FD-4BA5ED1BA0A9}" type="pres">
      <dgm:prSet presAssocID="{E34084E5-7BDD-4550-A6F9-38868A3F995E}" presName="txShp" presStyleLbl="node1" presStyleIdx="0" presStyleCnt="4">
        <dgm:presLayoutVars>
          <dgm:bulletEnabled val="1"/>
        </dgm:presLayoutVars>
      </dgm:prSet>
      <dgm:spPr/>
    </dgm:pt>
    <dgm:pt modelId="{1F23F348-45D0-4CDD-8C6F-AC3228CD7A32}" type="pres">
      <dgm:prSet presAssocID="{6E320E6A-15F6-441A-B155-057783E4E6F4}" presName="spacing" presStyleCnt="0"/>
      <dgm:spPr/>
    </dgm:pt>
    <dgm:pt modelId="{6733E377-2F10-4DA0-91B3-2A0F0884ACB1}" type="pres">
      <dgm:prSet presAssocID="{5B34BEF2-6149-4936-858D-938269189AEE}" presName="composite" presStyleCnt="0"/>
      <dgm:spPr/>
    </dgm:pt>
    <dgm:pt modelId="{53D32D50-0CC9-42AB-BD44-DB2286B4EE26}" type="pres">
      <dgm:prSet presAssocID="{5B34BEF2-6149-4936-858D-938269189AEE}"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CD779BFF-530E-4DCB-A08F-5E6DCFC7ED0B}" type="pres">
      <dgm:prSet presAssocID="{5B34BEF2-6149-4936-858D-938269189AEE}" presName="txShp" presStyleLbl="node1" presStyleIdx="1" presStyleCnt="4">
        <dgm:presLayoutVars>
          <dgm:bulletEnabled val="1"/>
        </dgm:presLayoutVars>
      </dgm:prSet>
      <dgm:spPr/>
    </dgm:pt>
    <dgm:pt modelId="{0E32EE78-8F10-4E41-B3CD-3E8305325C7D}" type="pres">
      <dgm:prSet presAssocID="{5097C735-C035-4494-8C12-29CE53B2087A}" presName="spacing" presStyleCnt="0"/>
      <dgm:spPr/>
    </dgm:pt>
    <dgm:pt modelId="{5768EF64-A082-481D-A762-5E37EF2C9C2A}" type="pres">
      <dgm:prSet presAssocID="{E0C50733-586B-4A1D-88F8-FC058A4B4916}" presName="composite" presStyleCnt="0"/>
      <dgm:spPr/>
    </dgm:pt>
    <dgm:pt modelId="{04C5165D-FD4D-4271-98D9-832A04931043}" type="pres">
      <dgm:prSet presAssocID="{E0C50733-586B-4A1D-88F8-FC058A4B4916}"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77D101EC-F594-4C07-9BA1-A337EA083192}" type="pres">
      <dgm:prSet presAssocID="{E0C50733-586B-4A1D-88F8-FC058A4B4916}" presName="txShp" presStyleLbl="node1" presStyleIdx="2" presStyleCnt="4">
        <dgm:presLayoutVars>
          <dgm:bulletEnabled val="1"/>
        </dgm:presLayoutVars>
      </dgm:prSet>
      <dgm:spPr/>
    </dgm:pt>
    <dgm:pt modelId="{F016FD5F-7879-4D99-8DDF-5B79B398DFDA}" type="pres">
      <dgm:prSet presAssocID="{18155031-81B5-42B3-91DD-4D44D8644059}" presName="spacing" presStyleCnt="0"/>
      <dgm:spPr/>
    </dgm:pt>
    <dgm:pt modelId="{49847D0B-0BE1-4C1B-9D29-BF53B15094E0}" type="pres">
      <dgm:prSet presAssocID="{C4A837BF-B132-4EE2-8BE9-9F69353977D8}" presName="composite" presStyleCnt="0"/>
      <dgm:spPr/>
    </dgm:pt>
    <dgm:pt modelId="{8F5B3168-5496-4350-9F7E-5A435F3874FD}" type="pres">
      <dgm:prSet presAssocID="{C4A837BF-B132-4EE2-8BE9-9F69353977D8}"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9304392-F3E3-43E6-9F8E-EDABA3572D57}" type="pres">
      <dgm:prSet presAssocID="{C4A837BF-B132-4EE2-8BE9-9F69353977D8}" presName="txShp" presStyleLbl="node1" presStyleIdx="3" presStyleCnt="4">
        <dgm:presLayoutVars>
          <dgm:bulletEnabled val="1"/>
        </dgm:presLayoutVars>
      </dgm:prSet>
      <dgm:spPr/>
    </dgm:pt>
  </dgm:ptLst>
  <dgm:cxnLst>
    <dgm:cxn modelId="{52AC7103-5CC0-4A29-9F00-B99C0DD3ED06}" type="presOf" srcId="{E34084E5-7BDD-4550-A6F9-38868A3F995E}" destId="{228D8FC9-1D07-4F67-93FD-4BA5ED1BA0A9}" srcOrd="0" destOrd="0" presId="urn:microsoft.com/office/officeart/2005/8/layout/vList3"/>
    <dgm:cxn modelId="{9E671109-214A-4C9B-9D8F-077EA97C2B5E}" srcId="{96F0852E-6855-4B53-9C9A-296850C50278}" destId="{E0C50733-586B-4A1D-88F8-FC058A4B4916}" srcOrd="2" destOrd="0" parTransId="{613BF96F-1A8B-41F6-8F0C-5C20E8202EF4}" sibTransId="{18155031-81B5-42B3-91DD-4D44D8644059}"/>
    <dgm:cxn modelId="{C542616D-6A56-44CE-B0AC-EC1CDA994510}" srcId="{96F0852E-6855-4B53-9C9A-296850C50278}" destId="{E34084E5-7BDD-4550-A6F9-38868A3F995E}" srcOrd="0" destOrd="0" parTransId="{892547BE-205A-4579-8538-0CCB4810FE83}" sibTransId="{6E320E6A-15F6-441A-B155-057783E4E6F4}"/>
    <dgm:cxn modelId="{599B1E7E-E315-4760-9E65-B44F29C51CE8}" type="presOf" srcId="{5B34BEF2-6149-4936-858D-938269189AEE}" destId="{CD779BFF-530E-4DCB-A08F-5E6DCFC7ED0B}" srcOrd="0" destOrd="0" presId="urn:microsoft.com/office/officeart/2005/8/layout/vList3"/>
    <dgm:cxn modelId="{8BEF9891-2DCE-492F-B468-EBF46F0FB6C8}" type="presOf" srcId="{96F0852E-6855-4B53-9C9A-296850C50278}" destId="{98BFABEF-54C7-4646-90F5-2B21E018B4A6}" srcOrd="0" destOrd="0" presId="urn:microsoft.com/office/officeart/2005/8/layout/vList3"/>
    <dgm:cxn modelId="{6AEC9996-B0E1-480D-9627-4CC74E335682}" srcId="{96F0852E-6855-4B53-9C9A-296850C50278}" destId="{C4A837BF-B132-4EE2-8BE9-9F69353977D8}" srcOrd="3" destOrd="0" parTransId="{BAE60087-B630-4B65-BA6B-CF6C5AD69551}" sibTransId="{B558A341-0AD2-4157-BB1C-ED6C49B18B0F}"/>
    <dgm:cxn modelId="{C5E6E1BF-0B41-497A-B453-5FF842B791F2}" type="presOf" srcId="{C4A837BF-B132-4EE2-8BE9-9F69353977D8}" destId="{09304392-F3E3-43E6-9F8E-EDABA3572D57}" srcOrd="0" destOrd="0" presId="urn:microsoft.com/office/officeart/2005/8/layout/vList3"/>
    <dgm:cxn modelId="{791F6DCA-F20D-4396-AB36-B436F8229BD5}" type="presOf" srcId="{E0C50733-586B-4A1D-88F8-FC058A4B4916}" destId="{77D101EC-F594-4C07-9BA1-A337EA083192}" srcOrd="0" destOrd="0" presId="urn:microsoft.com/office/officeart/2005/8/layout/vList3"/>
    <dgm:cxn modelId="{EA4874ED-38AA-4B5C-87A7-CDE021CDB9CC}" srcId="{96F0852E-6855-4B53-9C9A-296850C50278}" destId="{5B34BEF2-6149-4936-858D-938269189AEE}" srcOrd="1" destOrd="0" parTransId="{25B4554A-23A1-45E5-9758-48E9A45B2BE8}" sibTransId="{5097C735-C035-4494-8C12-29CE53B2087A}"/>
    <dgm:cxn modelId="{3E9DDF0E-94BC-40B5-96DB-2C0C27F0C7EF}" type="presParOf" srcId="{98BFABEF-54C7-4646-90F5-2B21E018B4A6}" destId="{197BED93-FBB4-4B70-BC4E-F68135860222}" srcOrd="0" destOrd="0" presId="urn:microsoft.com/office/officeart/2005/8/layout/vList3"/>
    <dgm:cxn modelId="{2CFF1C13-0CD2-4CCA-BB9C-173179E65FB6}" type="presParOf" srcId="{197BED93-FBB4-4B70-BC4E-F68135860222}" destId="{552A68D0-083D-4541-A441-C1F9A0CE1F12}" srcOrd="0" destOrd="0" presId="urn:microsoft.com/office/officeart/2005/8/layout/vList3"/>
    <dgm:cxn modelId="{8F7F9102-28B7-48CB-90FF-34CE7D6B3208}" type="presParOf" srcId="{197BED93-FBB4-4B70-BC4E-F68135860222}" destId="{228D8FC9-1D07-4F67-93FD-4BA5ED1BA0A9}" srcOrd="1" destOrd="0" presId="urn:microsoft.com/office/officeart/2005/8/layout/vList3"/>
    <dgm:cxn modelId="{D3716042-D8FF-4D0C-9BF5-960A50CDF312}" type="presParOf" srcId="{98BFABEF-54C7-4646-90F5-2B21E018B4A6}" destId="{1F23F348-45D0-4CDD-8C6F-AC3228CD7A32}" srcOrd="1" destOrd="0" presId="urn:microsoft.com/office/officeart/2005/8/layout/vList3"/>
    <dgm:cxn modelId="{8F00AF0A-C5B7-4D8A-93BF-FF95AE76C583}" type="presParOf" srcId="{98BFABEF-54C7-4646-90F5-2B21E018B4A6}" destId="{6733E377-2F10-4DA0-91B3-2A0F0884ACB1}" srcOrd="2" destOrd="0" presId="urn:microsoft.com/office/officeart/2005/8/layout/vList3"/>
    <dgm:cxn modelId="{38D08FD7-10AD-4409-9FB2-ACE2EA31645C}" type="presParOf" srcId="{6733E377-2F10-4DA0-91B3-2A0F0884ACB1}" destId="{53D32D50-0CC9-42AB-BD44-DB2286B4EE26}" srcOrd="0" destOrd="0" presId="urn:microsoft.com/office/officeart/2005/8/layout/vList3"/>
    <dgm:cxn modelId="{56113017-C7B0-4B8E-94B7-3F9F57D0474F}" type="presParOf" srcId="{6733E377-2F10-4DA0-91B3-2A0F0884ACB1}" destId="{CD779BFF-530E-4DCB-A08F-5E6DCFC7ED0B}" srcOrd="1" destOrd="0" presId="urn:microsoft.com/office/officeart/2005/8/layout/vList3"/>
    <dgm:cxn modelId="{D141571B-614F-4DAE-9FC1-41F8C0DC2CC7}" type="presParOf" srcId="{98BFABEF-54C7-4646-90F5-2B21E018B4A6}" destId="{0E32EE78-8F10-4E41-B3CD-3E8305325C7D}" srcOrd="3" destOrd="0" presId="urn:microsoft.com/office/officeart/2005/8/layout/vList3"/>
    <dgm:cxn modelId="{41BAFB93-2170-437D-B1BE-1718C3A06975}" type="presParOf" srcId="{98BFABEF-54C7-4646-90F5-2B21E018B4A6}" destId="{5768EF64-A082-481D-A762-5E37EF2C9C2A}" srcOrd="4" destOrd="0" presId="urn:microsoft.com/office/officeart/2005/8/layout/vList3"/>
    <dgm:cxn modelId="{57F47549-C301-4625-97FC-0DDC103E9D90}" type="presParOf" srcId="{5768EF64-A082-481D-A762-5E37EF2C9C2A}" destId="{04C5165D-FD4D-4271-98D9-832A04931043}" srcOrd="0" destOrd="0" presId="urn:microsoft.com/office/officeart/2005/8/layout/vList3"/>
    <dgm:cxn modelId="{75F53550-663E-4A4C-B38E-BDC1C4F07CCD}" type="presParOf" srcId="{5768EF64-A082-481D-A762-5E37EF2C9C2A}" destId="{77D101EC-F594-4C07-9BA1-A337EA083192}" srcOrd="1" destOrd="0" presId="urn:microsoft.com/office/officeart/2005/8/layout/vList3"/>
    <dgm:cxn modelId="{0F527ED5-8C2C-4207-B527-DC8D1C8ED9F5}" type="presParOf" srcId="{98BFABEF-54C7-4646-90F5-2B21E018B4A6}" destId="{F016FD5F-7879-4D99-8DDF-5B79B398DFDA}" srcOrd="5" destOrd="0" presId="urn:microsoft.com/office/officeart/2005/8/layout/vList3"/>
    <dgm:cxn modelId="{0053E15C-B327-4421-8857-D4412AD8EC7F}" type="presParOf" srcId="{98BFABEF-54C7-4646-90F5-2B21E018B4A6}" destId="{49847D0B-0BE1-4C1B-9D29-BF53B15094E0}" srcOrd="6" destOrd="0" presId="urn:microsoft.com/office/officeart/2005/8/layout/vList3"/>
    <dgm:cxn modelId="{EF736FA9-D098-4B2D-BD71-A8915EBD0DD9}" type="presParOf" srcId="{49847D0B-0BE1-4C1B-9D29-BF53B15094E0}" destId="{8F5B3168-5496-4350-9F7E-5A435F3874FD}" srcOrd="0" destOrd="0" presId="urn:microsoft.com/office/officeart/2005/8/layout/vList3"/>
    <dgm:cxn modelId="{129C0C42-5799-4926-AC3F-AEB71A49B2D3}" type="presParOf" srcId="{49847D0B-0BE1-4C1B-9D29-BF53B15094E0}" destId="{09304392-F3E3-43E6-9F8E-EDABA3572D5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F0852E-6855-4B53-9C9A-296850C5027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E34084E5-7BDD-4550-A6F9-38868A3F995E}">
      <dgm:prSet custT="1"/>
      <dgm:spPr>
        <a:solidFill>
          <a:srgbClr val="EEEEEE"/>
        </a:solidFill>
        <a:ln>
          <a:solidFill>
            <a:srgbClr val="134B70"/>
          </a:solidFill>
        </a:ln>
      </dgm:spPr>
      <dgm:t>
        <a:bodyPr/>
        <a:lstStyle/>
        <a:p>
          <a:r>
            <a:rPr lang="en-GB" sz="1100" dirty="0">
              <a:solidFill>
                <a:srgbClr val="201E43"/>
              </a:solidFill>
            </a:rPr>
            <a:t>To meet the needs of high-income customers, consider introducing premium property loan options with additional perks, such as priority processing, flexible repayment terms, and potential tax advisory support.</a:t>
          </a:r>
        </a:p>
      </dgm:t>
    </dgm:pt>
    <dgm:pt modelId="{892547BE-205A-4579-8538-0CCB4810FE83}" type="parTrans" cxnId="{C542616D-6A56-44CE-B0AC-EC1CDA994510}">
      <dgm:prSet/>
      <dgm:spPr/>
      <dgm:t>
        <a:bodyPr/>
        <a:lstStyle/>
        <a:p>
          <a:endParaRPr lang="en-GB"/>
        </a:p>
      </dgm:t>
    </dgm:pt>
    <dgm:pt modelId="{6E320E6A-15F6-441A-B155-057783E4E6F4}" type="sibTrans" cxnId="{C542616D-6A56-44CE-B0AC-EC1CDA994510}">
      <dgm:prSet/>
      <dgm:spPr/>
      <dgm:t>
        <a:bodyPr/>
        <a:lstStyle/>
        <a:p>
          <a:endParaRPr lang="en-GB"/>
        </a:p>
      </dgm:t>
    </dgm:pt>
    <dgm:pt modelId="{5B34BEF2-6149-4936-858D-938269189AEE}">
      <dgm:prSet custT="1"/>
      <dgm:spPr>
        <a:solidFill>
          <a:srgbClr val="EEEEEE"/>
        </a:solidFill>
        <a:ln>
          <a:solidFill>
            <a:srgbClr val="134B70"/>
          </a:solidFill>
        </a:ln>
      </dgm:spPr>
      <dgm:t>
        <a:bodyPr/>
        <a:lstStyle/>
        <a:p>
          <a:r>
            <a:rPr lang="en-GB" sz="1100" dirty="0">
              <a:solidFill>
                <a:srgbClr val="201E43"/>
              </a:solidFill>
            </a:rPr>
            <a:t>Offer co-branded school loans with educational institutions, allowing high-income clients to access exclusive scholarships or tuition discounts for dependents, making education financing more appealing to this group.</a:t>
          </a:r>
        </a:p>
      </dgm:t>
    </dgm:pt>
    <dgm:pt modelId="{25B4554A-23A1-45E5-9758-48E9A45B2BE8}" type="parTrans" cxnId="{EA4874ED-38AA-4B5C-87A7-CDE021CDB9CC}">
      <dgm:prSet/>
      <dgm:spPr/>
      <dgm:t>
        <a:bodyPr/>
        <a:lstStyle/>
        <a:p>
          <a:endParaRPr lang="en-GB"/>
        </a:p>
      </dgm:t>
    </dgm:pt>
    <dgm:pt modelId="{5097C735-C035-4494-8C12-29CE53B2087A}" type="sibTrans" cxnId="{EA4874ED-38AA-4B5C-87A7-CDE021CDB9CC}">
      <dgm:prSet/>
      <dgm:spPr/>
      <dgm:t>
        <a:bodyPr/>
        <a:lstStyle/>
        <a:p>
          <a:endParaRPr lang="en-GB"/>
        </a:p>
      </dgm:t>
    </dgm:pt>
    <dgm:pt modelId="{C4A837BF-B132-4EE2-8BE9-9F69353977D8}">
      <dgm:prSet/>
      <dgm:spPr>
        <a:solidFill>
          <a:srgbClr val="EEEEEE"/>
        </a:solidFill>
        <a:ln>
          <a:solidFill>
            <a:srgbClr val="134B70"/>
          </a:solidFill>
        </a:ln>
      </dgm:spPr>
      <dgm:t>
        <a:bodyPr/>
        <a:lstStyle/>
        <a:p>
          <a:r>
            <a:rPr lang="en-GB" dirty="0">
              <a:solidFill>
                <a:srgbClr val="201E43"/>
              </a:solidFill>
            </a:rPr>
            <a:t>Car loans can be marketed with flexible down payment options, which could appeal to upper-middle-income customers who may want easier access to financing for personal or family vehicles.</a:t>
          </a:r>
        </a:p>
        <a:p>
          <a:r>
            <a:rPr lang="en-GB" dirty="0">
              <a:solidFill>
                <a:srgbClr val="201E43"/>
              </a:solidFill>
            </a:rPr>
            <a:t>Consider offering incentives for eco-friendly or luxury car financing options to attract higher-income customers interested in sustainability or premium vehicle brands.</a:t>
          </a:r>
        </a:p>
      </dgm:t>
    </dgm:pt>
    <dgm:pt modelId="{BAE60087-B630-4B65-BA6B-CF6C5AD69551}" type="parTrans" cxnId="{6AEC9996-B0E1-480D-9627-4CC74E335682}">
      <dgm:prSet/>
      <dgm:spPr/>
      <dgm:t>
        <a:bodyPr/>
        <a:lstStyle/>
        <a:p>
          <a:endParaRPr lang="en-GB"/>
        </a:p>
      </dgm:t>
    </dgm:pt>
    <dgm:pt modelId="{B558A341-0AD2-4157-BB1C-ED6C49B18B0F}" type="sibTrans" cxnId="{6AEC9996-B0E1-480D-9627-4CC74E335682}">
      <dgm:prSet/>
      <dgm:spPr/>
      <dgm:t>
        <a:bodyPr/>
        <a:lstStyle/>
        <a:p>
          <a:endParaRPr lang="en-GB"/>
        </a:p>
      </dgm:t>
    </dgm:pt>
    <dgm:pt modelId="{E0C50733-586B-4A1D-88F8-FC058A4B4916}">
      <dgm:prSet custT="1"/>
      <dgm:spPr>
        <a:solidFill>
          <a:srgbClr val="EEEEEE"/>
        </a:solidFill>
        <a:ln>
          <a:solidFill>
            <a:srgbClr val="134B70"/>
          </a:solidFill>
        </a:ln>
      </dgm:spPr>
      <dgm:t>
        <a:bodyPr/>
        <a:lstStyle/>
        <a:p>
          <a:r>
            <a:rPr lang="en-GB" sz="1100" dirty="0">
              <a:solidFill>
                <a:srgbClr val="201E43"/>
              </a:solidFill>
            </a:rPr>
            <a:t>Market land loans as investment vehicles for high-income customers, with incentives such as favourable interest rates or longer repayment terms to attract those interested in real estate as a long-term asset.</a:t>
          </a:r>
        </a:p>
      </dgm:t>
    </dgm:pt>
    <dgm:pt modelId="{18155031-81B5-42B3-91DD-4D44D8644059}" type="sibTrans" cxnId="{9E671109-214A-4C9B-9D8F-077EA97C2B5E}">
      <dgm:prSet/>
      <dgm:spPr/>
      <dgm:t>
        <a:bodyPr/>
        <a:lstStyle/>
        <a:p>
          <a:endParaRPr lang="en-GB"/>
        </a:p>
      </dgm:t>
    </dgm:pt>
    <dgm:pt modelId="{613BF96F-1A8B-41F6-8F0C-5C20E8202EF4}" type="parTrans" cxnId="{9E671109-214A-4C9B-9D8F-077EA97C2B5E}">
      <dgm:prSet/>
      <dgm:spPr/>
      <dgm:t>
        <a:bodyPr/>
        <a:lstStyle/>
        <a:p>
          <a:endParaRPr lang="en-GB"/>
        </a:p>
      </dgm:t>
    </dgm:pt>
    <dgm:pt modelId="{474F43E0-49C6-43E6-9FB5-363D53E07A6B}">
      <dgm:prSet/>
      <dgm:spPr>
        <a:solidFill>
          <a:srgbClr val="EEEEEE"/>
        </a:solidFill>
        <a:ln>
          <a:solidFill>
            <a:srgbClr val="134B70"/>
          </a:solidFill>
        </a:ln>
      </dgm:spPr>
      <dgm:t>
        <a:bodyPr/>
        <a:lstStyle/>
        <a:p>
          <a:r>
            <a:rPr lang="en-GB" dirty="0">
              <a:solidFill>
                <a:srgbClr val="201E43"/>
              </a:solidFill>
            </a:rPr>
            <a:t>To potentially reach low-income customers with no current loan offers, explore small loan products or microfinance options that support basic needs, which can create a pathway for future loan eligibility as their financial situation improves.</a:t>
          </a:r>
        </a:p>
      </dgm:t>
    </dgm:pt>
    <dgm:pt modelId="{8CEB5542-6482-4892-906F-F4FC224ECB3E}" type="parTrans" cxnId="{10F1FAC3-8C0A-4DCA-A049-6D20C9B95A08}">
      <dgm:prSet/>
      <dgm:spPr/>
      <dgm:t>
        <a:bodyPr/>
        <a:lstStyle/>
        <a:p>
          <a:endParaRPr lang="en-GB"/>
        </a:p>
      </dgm:t>
    </dgm:pt>
    <dgm:pt modelId="{97260A98-F73C-45DC-B9E4-A9CB3064F119}" type="sibTrans" cxnId="{10F1FAC3-8C0A-4DCA-A049-6D20C9B95A08}">
      <dgm:prSet/>
      <dgm:spPr/>
      <dgm:t>
        <a:bodyPr/>
        <a:lstStyle/>
        <a:p>
          <a:endParaRPr lang="en-GB"/>
        </a:p>
      </dgm:t>
    </dgm:pt>
    <dgm:pt modelId="{98BFABEF-54C7-4646-90F5-2B21E018B4A6}" type="pres">
      <dgm:prSet presAssocID="{96F0852E-6855-4B53-9C9A-296850C50278}" presName="linearFlow" presStyleCnt="0">
        <dgm:presLayoutVars>
          <dgm:dir/>
          <dgm:resizeHandles val="exact"/>
        </dgm:presLayoutVars>
      </dgm:prSet>
      <dgm:spPr/>
    </dgm:pt>
    <dgm:pt modelId="{197BED93-FBB4-4B70-BC4E-F68135860222}" type="pres">
      <dgm:prSet presAssocID="{E34084E5-7BDD-4550-A6F9-38868A3F995E}" presName="composite" presStyleCnt="0"/>
      <dgm:spPr/>
    </dgm:pt>
    <dgm:pt modelId="{552A68D0-083D-4541-A441-C1F9A0CE1F12}" type="pres">
      <dgm:prSet presAssocID="{E34084E5-7BDD-4550-A6F9-38868A3F995E}"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228D8FC9-1D07-4F67-93FD-4BA5ED1BA0A9}" type="pres">
      <dgm:prSet presAssocID="{E34084E5-7BDD-4550-A6F9-38868A3F995E}" presName="txShp" presStyleLbl="node1" presStyleIdx="0" presStyleCnt="5">
        <dgm:presLayoutVars>
          <dgm:bulletEnabled val="1"/>
        </dgm:presLayoutVars>
      </dgm:prSet>
      <dgm:spPr/>
    </dgm:pt>
    <dgm:pt modelId="{1F23F348-45D0-4CDD-8C6F-AC3228CD7A32}" type="pres">
      <dgm:prSet presAssocID="{6E320E6A-15F6-441A-B155-057783E4E6F4}" presName="spacing" presStyleCnt="0"/>
      <dgm:spPr/>
    </dgm:pt>
    <dgm:pt modelId="{6733E377-2F10-4DA0-91B3-2A0F0884ACB1}" type="pres">
      <dgm:prSet presAssocID="{5B34BEF2-6149-4936-858D-938269189AEE}" presName="composite" presStyleCnt="0"/>
      <dgm:spPr/>
    </dgm:pt>
    <dgm:pt modelId="{53D32D50-0CC9-42AB-BD44-DB2286B4EE26}" type="pres">
      <dgm:prSet presAssocID="{5B34BEF2-6149-4936-858D-938269189AEE}"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CD779BFF-530E-4DCB-A08F-5E6DCFC7ED0B}" type="pres">
      <dgm:prSet presAssocID="{5B34BEF2-6149-4936-858D-938269189AEE}" presName="txShp" presStyleLbl="node1" presStyleIdx="1" presStyleCnt="5">
        <dgm:presLayoutVars>
          <dgm:bulletEnabled val="1"/>
        </dgm:presLayoutVars>
      </dgm:prSet>
      <dgm:spPr/>
    </dgm:pt>
    <dgm:pt modelId="{0E32EE78-8F10-4E41-B3CD-3E8305325C7D}" type="pres">
      <dgm:prSet presAssocID="{5097C735-C035-4494-8C12-29CE53B2087A}" presName="spacing" presStyleCnt="0"/>
      <dgm:spPr/>
    </dgm:pt>
    <dgm:pt modelId="{5768EF64-A082-481D-A762-5E37EF2C9C2A}" type="pres">
      <dgm:prSet presAssocID="{E0C50733-586B-4A1D-88F8-FC058A4B4916}" presName="composite" presStyleCnt="0"/>
      <dgm:spPr/>
    </dgm:pt>
    <dgm:pt modelId="{04C5165D-FD4D-4271-98D9-832A04931043}" type="pres">
      <dgm:prSet presAssocID="{E0C50733-586B-4A1D-88F8-FC058A4B4916}"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77D101EC-F594-4C07-9BA1-A337EA083192}" type="pres">
      <dgm:prSet presAssocID="{E0C50733-586B-4A1D-88F8-FC058A4B4916}" presName="txShp" presStyleLbl="node1" presStyleIdx="2" presStyleCnt="5">
        <dgm:presLayoutVars>
          <dgm:bulletEnabled val="1"/>
        </dgm:presLayoutVars>
      </dgm:prSet>
      <dgm:spPr/>
    </dgm:pt>
    <dgm:pt modelId="{F016FD5F-7879-4D99-8DDF-5B79B398DFDA}" type="pres">
      <dgm:prSet presAssocID="{18155031-81B5-42B3-91DD-4D44D8644059}" presName="spacing" presStyleCnt="0"/>
      <dgm:spPr/>
    </dgm:pt>
    <dgm:pt modelId="{49847D0B-0BE1-4C1B-9D29-BF53B15094E0}" type="pres">
      <dgm:prSet presAssocID="{C4A837BF-B132-4EE2-8BE9-9F69353977D8}" presName="composite" presStyleCnt="0"/>
      <dgm:spPr/>
    </dgm:pt>
    <dgm:pt modelId="{8F5B3168-5496-4350-9F7E-5A435F3874FD}" type="pres">
      <dgm:prSet presAssocID="{C4A837BF-B132-4EE2-8BE9-9F69353977D8}"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9304392-F3E3-43E6-9F8E-EDABA3572D57}" type="pres">
      <dgm:prSet presAssocID="{C4A837BF-B132-4EE2-8BE9-9F69353977D8}" presName="txShp" presStyleLbl="node1" presStyleIdx="3" presStyleCnt="5">
        <dgm:presLayoutVars>
          <dgm:bulletEnabled val="1"/>
        </dgm:presLayoutVars>
      </dgm:prSet>
      <dgm:spPr/>
    </dgm:pt>
    <dgm:pt modelId="{0285CD28-68DA-4B91-AD01-67B465919AD6}" type="pres">
      <dgm:prSet presAssocID="{B558A341-0AD2-4157-BB1C-ED6C49B18B0F}" presName="spacing" presStyleCnt="0"/>
      <dgm:spPr/>
    </dgm:pt>
    <dgm:pt modelId="{5D9B7EDD-24CE-456B-83CF-BB0B7EEF0A9F}" type="pres">
      <dgm:prSet presAssocID="{474F43E0-49C6-43E6-9FB5-363D53E07A6B}" presName="composite" presStyleCnt="0"/>
      <dgm:spPr/>
    </dgm:pt>
    <dgm:pt modelId="{75F9CC9D-B1F5-462E-81A5-BC6F9393E5E2}" type="pres">
      <dgm:prSet presAssocID="{474F43E0-49C6-43E6-9FB5-363D53E07A6B}"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649F013-960C-42DE-98D6-7673519A06D7}" type="pres">
      <dgm:prSet presAssocID="{474F43E0-49C6-43E6-9FB5-363D53E07A6B}" presName="txShp" presStyleLbl="node1" presStyleIdx="4" presStyleCnt="5">
        <dgm:presLayoutVars>
          <dgm:bulletEnabled val="1"/>
        </dgm:presLayoutVars>
      </dgm:prSet>
      <dgm:spPr/>
    </dgm:pt>
  </dgm:ptLst>
  <dgm:cxnLst>
    <dgm:cxn modelId="{52AC7103-5CC0-4A29-9F00-B99C0DD3ED06}" type="presOf" srcId="{E34084E5-7BDD-4550-A6F9-38868A3F995E}" destId="{228D8FC9-1D07-4F67-93FD-4BA5ED1BA0A9}" srcOrd="0" destOrd="0" presId="urn:microsoft.com/office/officeart/2005/8/layout/vList3"/>
    <dgm:cxn modelId="{9E671109-214A-4C9B-9D8F-077EA97C2B5E}" srcId="{96F0852E-6855-4B53-9C9A-296850C50278}" destId="{E0C50733-586B-4A1D-88F8-FC058A4B4916}" srcOrd="2" destOrd="0" parTransId="{613BF96F-1A8B-41F6-8F0C-5C20E8202EF4}" sibTransId="{18155031-81B5-42B3-91DD-4D44D8644059}"/>
    <dgm:cxn modelId="{6250E427-F749-40B6-AF86-0938797175B4}" type="presOf" srcId="{474F43E0-49C6-43E6-9FB5-363D53E07A6B}" destId="{0649F013-960C-42DE-98D6-7673519A06D7}" srcOrd="0" destOrd="0" presId="urn:microsoft.com/office/officeart/2005/8/layout/vList3"/>
    <dgm:cxn modelId="{C542616D-6A56-44CE-B0AC-EC1CDA994510}" srcId="{96F0852E-6855-4B53-9C9A-296850C50278}" destId="{E34084E5-7BDD-4550-A6F9-38868A3F995E}" srcOrd="0" destOrd="0" parTransId="{892547BE-205A-4579-8538-0CCB4810FE83}" sibTransId="{6E320E6A-15F6-441A-B155-057783E4E6F4}"/>
    <dgm:cxn modelId="{599B1E7E-E315-4760-9E65-B44F29C51CE8}" type="presOf" srcId="{5B34BEF2-6149-4936-858D-938269189AEE}" destId="{CD779BFF-530E-4DCB-A08F-5E6DCFC7ED0B}" srcOrd="0" destOrd="0" presId="urn:microsoft.com/office/officeart/2005/8/layout/vList3"/>
    <dgm:cxn modelId="{8BEF9891-2DCE-492F-B468-EBF46F0FB6C8}" type="presOf" srcId="{96F0852E-6855-4B53-9C9A-296850C50278}" destId="{98BFABEF-54C7-4646-90F5-2B21E018B4A6}" srcOrd="0" destOrd="0" presId="urn:microsoft.com/office/officeart/2005/8/layout/vList3"/>
    <dgm:cxn modelId="{6AEC9996-B0E1-480D-9627-4CC74E335682}" srcId="{96F0852E-6855-4B53-9C9A-296850C50278}" destId="{C4A837BF-B132-4EE2-8BE9-9F69353977D8}" srcOrd="3" destOrd="0" parTransId="{BAE60087-B630-4B65-BA6B-CF6C5AD69551}" sibTransId="{B558A341-0AD2-4157-BB1C-ED6C49B18B0F}"/>
    <dgm:cxn modelId="{C5E6E1BF-0B41-497A-B453-5FF842B791F2}" type="presOf" srcId="{C4A837BF-B132-4EE2-8BE9-9F69353977D8}" destId="{09304392-F3E3-43E6-9F8E-EDABA3572D57}" srcOrd="0" destOrd="0" presId="urn:microsoft.com/office/officeart/2005/8/layout/vList3"/>
    <dgm:cxn modelId="{10F1FAC3-8C0A-4DCA-A049-6D20C9B95A08}" srcId="{96F0852E-6855-4B53-9C9A-296850C50278}" destId="{474F43E0-49C6-43E6-9FB5-363D53E07A6B}" srcOrd="4" destOrd="0" parTransId="{8CEB5542-6482-4892-906F-F4FC224ECB3E}" sibTransId="{97260A98-F73C-45DC-B9E4-A9CB3064F119}"/>
    <dgm:cxn modelId="{791F6DCA-F20D-4396-AB36-B436F8229BD5}" type="presOf" srcId="{E0C50733-586B-4A1D-88F8-FC058A4B4916}" destId="{77D101EC-F594-4C07-9BA1-A337EA083192}" srcOrd="0" destOrd="0" presId="urn:microsoft.com/office/officeart/2005/8/layout/vList3"/>
    <dgm:cxn modelId="{EA4874ED-38AA-4B5C-87A7-CDE021CDB9CC}" srcId="{96F0852E-6855-4B53-9C9A-296850C50278}" destId="{5B34BEF2-6149-4936-858D-938269189AEE}" srcOrd="1" destOrd="0" parTransId="{25B4554A-23A1-45E5-9758-48E9A45B2BE8}" sibTransId="{5097C735-C035-4494-8C12-29CE53B2087A}"/>
    <dgm:cxn modelId="{3E9DDF0E-94BC-40B5-96DB-2C0C27F0C7EF}" type="presParOf" srcId="{98BFABEF-54C7-4646-90F5-2B21E018B4A6}" destId="{197BED93-FBB4-4B70-BC4E-F68135860222}" srcOrd="0" destOrd="0" presId="urn:microsoft.com/office/officeart/2005/8/layout/vList3"/>
    <dgm:cxn modelId="{2CFF1C13-0CD2-4CCA-BB9C-173179E65FB6}" type="presParOf" srcId="{197BED93-FBB4-4B70-BC4E-F68135860222}" destId="{552A68D0-083D-4541-A441-C1F9A0CE1F12}" srcOrd="0" destOrd="0" presId="urn:microsoft.com/office/officeart/2005/8/layout/vList3"/>
    <dgm:cxn modelId="{8F7F9102-28B7-48CB-90FF-34CE7D6B3208}" type="presParOf" srcId="{197BED93-FBB4-4B70-BC4E-F68135860222}" destId="{228D8FC9-1D07-4F67-93FD-4BA5ED1BA0A9}" srcOrd="1" destOrd="0" presId="urn:microsoft.com/office/officeart/2005/8/layout/vList3"/>
    <dgm:cxn modelId="{D3716042-D8FF-4D0C-9BF5-960A50CDF312}" type="presParOf" srcId="{98BFABEF-54C7-4646-90F5-2B21E018B4A6}" destId="{1F23F348-45D0-4CDD-8C6F-AC3228CD7A32}" srcOrd="1" destOrd="0" presId="urn:microsoft.com/office/officeart/2005/8/layout/vList3"/>
    <dgm:cxn modelId="{8F00AF0A-C5B7-4D8A-93BF-FF95AE76C583}" type="presParOf" srcId="{98BFABEF-54C7-4646-90F5-2B21E018B4A6}" destId="{6733E377-2F10-4DA0-91B3-2A0F0884ACB1}" srcOrd="2" destOrd="0" presId="urn:microsoft.com/office/officeart/2005/8/layout/vList3"/>
    <dgm:cxn modelId="{38D08FD7-10AD-4409-9FB2-ACE2EA31645C}" type="presParOf" srcId="{6733E377-2F10-4DA0-91B3-2A0F0884ACB1}" destId="{53D32D50-0CC9-42AB-BD44-DB2286B4EE26}" srcOrd="0" destOrd="0" presId="urn:microsoft.com/office/officeart/2005/8/layout/vList3"/>
    <dgm:cxn modelId="{56113017-C7B0-4B8E-94B7-3F9F57D0474F}" type="presParOf" srcId="{6733E377-2F10-4DA0-91B3-2A0F0884ACB1}" destId="{CD779BFF-530E-4DCB-A08F-5E6DCFC7ED0B}" srcOrd="1" destOrd="0" presId="urn:microsoft.com/office/officeart/2005/8/layout/vList3"/>
    <dgm:cxn modelId="{D141571B-614F-4DAE-9FC1-41F8C0DC2CC7}" type="presParOf" srcId="{98BFABEF-54C7-4646-90F5-2B21E018B4A6}" destId="{0E32EE78-8F10-4E41-B3CD-3E8305325C7D}" srcOrd="3" destOrd="0" presId="urn:microsoft.com/office/officeart/2005/8/layout/vList3"/>
    <dgm:cxn modelId="{41BAFB93-2170-437D-B1BE-1718C3A06975}" type="presParOf" srcId="{98BFABEF-54C7-4646-90F5-2B21E018B4A6}" destId="{5768EF64-A082-481D-A762-5E37EF2C9C2A}" srcOrd="4" destOrd="0" presId="urn:microsoft.com/office/officeart/2005/8/layout/vList3"/>
    <dgm:cxn modelId="{57F47549-C301-4625-97FC-0DDC103E9D90}" type="presParOf" srcId="{5768EF64-A082-481D-A762-5E37EF2C9C2A}" destId="{04C5165D-FD4D-4271-98D9-832A04931043}" srcOrd="0" destOrd="0" presId="urn:microsoft.com/office/officeart/2005/8/layout/vList3"/>
    <dgm:cxn modelId="{75F53550-663E-4A4C-B38E-BDC1C4F07CCD}" type="presParOf" srcId="{5768EF64-A082-481D-A762-5E37EF2C9C2A}" destId="{77D101EC-F594-4C07-9BA1-A337EA083192}" srcOrd="1" destOrd="0" presId="urn:microsoft.com/office/officeart/2005/8/layout/vList3"/>
    <dgm:cxn modelId="{0F527ED5-8C2C-4207-B527-DC8D1C8ED9F5}" type="presParOf" srcId="{98BFABEF-54C7-4646-90F5-2B21E018B4A6}" destId="{F016FD5F-7879-4D99-8DDF-5B79B398DFDA}" srcOrd="5" destOrd="0" presId="urn:microsoft.com/office/officeart/2005/8/layout/vList3"/>
    <dgm:cxn modelId="{0053E15C-B327-4421-8857-D4412AD8EC7F}" type="presParOf" srcId="{98BFABEF-54C7-4646-90F5-2B21E018B4A6}" destId="{49847D0B-0BE1-4C1B-9D29-BF53B15094E0}" srcOrd="6" destOrd="0" presId="urn:microsoft.com/office/officeart/2005/8/layout/vList3"/>
    <dgm:cxn modelId="{EF736FA9-D098-4B2D-BD71-A8915EBD0DD9}" type="presParOf" srcId="{49847D0B-0BE1-4C1B-9D29-BF53B15094E0}" destId="{8F5B3168-5496-4350-9F7E-5A435F3874FD}" srcOrd="0" destOrd="0" presId="urn:microsoft.com/office/officeart/2005/8/layout/vList3"/>
    <dgm:cxn modelId="{129C0C42-5799-4926-AC3F-AEB71A49B2D3}" type="presParOf" srcId="{49847D0B-0BE1-4C1B-9D29-BF53B15094E0}" destId="{09304392-F3E3-43E6-9F8E-EDABA3572D57}" srcOrd="1" destOrd="0" presId="urn:microsoft.com/office/officeart/2005/8/layout/vList3"/>
    <dgm:cxn modelId="{927B6B9B-6B1B-4A07-9137-0138D4BDAD81}" type="presParOf" srcId="{98BFABEF-54C7-4646-90F5-2B21E018B4A6}" destId="{0285CD28-68DA-4B91-AD01-67B465919AD6}" srcOrd="7" destOrd="0" presId="urn:microsoft.com/office/officeart/2005/8/layout/vList3"/>
    <dgm:cxn modelId="{54A8B1BE-3985-4973-98B1-FDC7E3B6A49C}" type="presParOf" srcId="{98BFABEF-54C7-4646-90F5-2B21E018B4A6}" destId="{5D9B7EDD-24CE-456B-83CF-BB0B7EEF0A9F}" srcOrd="8" destOrd="0" presId="urn:microsoft.com/office/officeart/2005/8/layout/vList3"/>
    <dgm:cxn modelId="{3194D5E8-4E8B-4FDB-A38C-77CFC7F554E4}" type="presParOf" srcId="{5D9B7EDD-24CE-456B-83CF-BB0B7EEF0A9F}" destId="{75F9CC9D-B1F5-462E-81A5-BC6F9393E5E2}" srcOrd="0" destOrd="0" presId="urn:microsoft.com/office/officeart/2005/8/layout/vList3"/>
    <dgm:cxn modelId="{DD9AB548-7C79-49D4-9638-2CFC5377D2F5}" type="presParOf" srcId="{5D9B7EDD-24CE-456B-83CF-BB0B7EEF0A9F}" destId="{0649F013-960C-42DE-98D6-7673519A06D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F0852E-6855-4B53-9C9A-296850C5027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E34084E5-7BDD-4550-A6F9-38868A3F995E}">
      <dgm:prSet custT="1"/>
      <dgm:spPr>
        <a:solidFill>
          <a:srgbClr val="EEEEEE"/>
        </a:solidFill>
        <a:ln>
          <a:solidFill>
            <a:srgbClr val="134B70"/>
          </a:solidFill>
        </a:ln>
      </dgm:spPr>
      <dgm:t>
        <a:bodyPr/>
        <a:lstStyle/>
        <a:p>
          <a:r>
            <a:rPr lang="en-GB" sz="1000" dirty="0">
              <a:solidFill>
                <a:srgbClr val="201E43"/>
              </a:solidFill>
            </a:rPr>
            <a:t> Given its high demand, car loan disbursements are expected to be a significant portion of overall loan distribution. This will require careful planning for cash flow and the alignment of the company's lending capacity.</a:t>
          </a:r>
        </a:p>
        <a:p>
          <a:r>
            <a:rPr lang="en-GB" sz="1000" dirty="0">
              <a:solidFill>
                <a:srgbClr val="201E43"/>
              </a:solidFill>
            </a:rPr>
            <a:t>Customer Profile: Likely to be individuals with medium-to-high incomes, looking for personal or business vehicles.</a:t>
          </a:r>
        </a:p>
      </dgm:t>
    </dgm:pt>
    <dgm:pt modelId="{892547BE-205A-4579-8538-0CCB4810FE83}" type="parTrans" cxnId="{C542616D-6A56-44CE-B0AC-EC1CDA994510}">
      <dgm:prSet/>
      <dgm:spPr/>
      <dgm:t>
        <a:bodyPr/>
        <a:lstStyle/>
        <a:p>
          <a:endParaRPr lang="en-GB"/>
        </a:p>
      </dgm:t>
    </dgm:pt>
    <dgm:pt modelId="{6E320E6A-15F6-441A-B155-057783E4E6F4}" type="sibTrans" cxnId="{C542616D-6A56-44CE-B0AC-EC1CDA994510}">
      <dgm:prSet/>
      <dgm:spPr/>
      <dgm:t>
        <a:bodyPr/>
        <a:lstStyle/>
        <a:p>
          <a:endParaRPr lang="en-GB"/>
        </a:p>
      </dgm:t>
    </dgm:pt>
    <dgm:pt modelId="{5B34BEF2-6149-4936-858D-938269189AEE}">
      <dgm:prSet custT="1"/>
      <dgm:spPr>
        <a:solidFill>
          <a:srgbClr val="EEEEEE"/>
        </a:solidFill>
        <a:ln>
          <a:solidFill>
            <a:srgbClr val="134B70"/>
          </a:solidFill>
        </a:ln>
      </dgm:spPr>
      <dgm:t>
        <a:bodyPr/>
        <a:lstStyle/>
        <a:p>
          <a:r>
            <a:rPr lang="en-GB" sz="1100" dirty="0">
              <a:solidFill>
                <a:srgbClr val="201E43"/>
              </a:solidFill>
            </a:rPr>
            <a:t>These loans are likely to be larger in value and longer in tenor, which means the company should ensure liquidity for long-term repayment schedules. Property loans also require more stringent credit checks due to their size and the collateral involved.</a:t>
          </a:r>
        </a:p>
        <a:p>
          <a:r>
            <a:rPr lang="en-GB" sz="1100" dirty="0">
              <a:solidFill>
                <a:srgbClr val="201E43"/>
              </a:solidFill>
            </a:rPr>
            <a:t>Customer Profile: Homebuyers, real estate investors, or individuals seeking to secure property for residential or business purposes.</a:t>
          </a:r>
        </a:p>
      </dgm:t>
    </dgm:pt>
    <dgm:pt modelId="{25B4554A-23A1-45E5-9758-48E9A45B2BE8}" type="parTrans" cxnId="{EA4874ED-38AA-4B5C-87A7-CDE021CDB9CC}">
      <dgm:prSet/>
      <dgm:spPr/>
      <dgm:t>
        <a:bodyPr/>
        <a:lstStyle/>
        <a:p>
          <a:endParaRPr lang="en-GB"/>
        </a:p>
      </dgm:t>
    </dgm:pt>
    <dgm:pt modelId="{5097C735-C035-4494-8C12-29CE53B2087A}" type="sibTrans" cxnId="{EA4874ED-38AA-4B5C-87A7-CDE021CDB9CC}">
      <dgm:prSet/>
      <dgm:spPr/>
      <dgm:t>
        <a:bodyPr/>
        <a:lstStyle/>
        <a:p>
          <a:endParaRPr lang="en-GB"/>
        </a:p>
      </dgm:t>
    </dgm:pt>
    <dgm:pt modelId="{C4A837BF-B132-4EE2-8BE9-9F69353977D8}">
      <dgm:prSet/>
      <dgm:spPr>
        <a:solidFill>
          <a:srgbClr val="EEEEEE"/>
        </a:solidFill>
        <a:ln>
          <a:solidFill>
            <a:srgbClr val="134B70"/>
          </a:solidFill>
        </a:ln>
      </dgm:spPr>
      <dgm:t>
        <a:bodyPr/>
        <a:lstStyle/>
        <a:p>
          <a:r>
            <a:rPr lang="en-GB" dirty="0">
              <a:solidFill>
                <a:srgbClr val="201E43"/>
              </a:solidFill>
            </a:rPr>
            <a:t>Although demand is lower, it’s important to monitor land loan eligibility closely, as this could shift based on changing economic conditions or investment trends. Offering incentives for land development could boost interest.</a:t>
          </a:r>
        </a:p>
        <a:p>
          <a:r>
            <a:rPr lang="en-GB" dirty="0">
              <a:solidFill>
                <a:srgbClr val="201E43"/>
              </a:solidFill>
            </a:rPr>
            <a:t>Customer Profile: Investors in land or individuals seeking to secure undeveloped property for future projects.</a:t>
          </a:r>
        </a:p>
      </dgm:t>
    </dgm:pt>
    <dgm:pt modelId="{BAE60087-B630-4B65-BA6B-CF6C5AD69551}" type="parTrans" cxnId="{6AEC9996-B0E1-480D-9627-4CC74E335682}">
      <dgm:prSet/>
      <dgm:spPr/>
      <dgm:t>
        <a:bodyPr/>
        <a:lstStyle/>
        <a:p>
          <a:endParaRPr lang="en-GB"/>
        </a:p>
      </dgm:t>
    </dgm:pt>
    <dgm:pt modelId="{B558A341-0AD2-4157-BB1C-ED6C49B18B0F}" type="sibTrans" cxnId="{6AEC9996-B0E1-480D-9627-4CC74E335682}">
      <dgm:prSet/>
      <dgm:spPr/>
      <dgm:t>
        <a:bodyPr/>
        <a:lstStyle/>
        <a:p>
          <a:endParaRPr lang="en-GB"/>
        </a:p>
      </dgm:t>
    </dgm:pt>
    <dgm:pt modelId="{E0C50733-586B-4A1D-88F8-FC058A4B4916}">
      <dgm:prSet custT="1"/>
      <dgm:spPr>
        <a:solidFill>
          <a:srgbClr val="EEEEEE"/>
        </a:solidFill>
        <a:ln>
          <a:solidFill>
            <a:srgbClr val="134B70"/>
          </a:solidFill>
        </a:ln>
      </dgm:spPr>
      <dgm:t>
        <a:bodyPr/>
        <a:lstStyle/>
        <a:p>
          <a:r>
            <a:rPr lang="en-GB" sz="1000" dirty="0">
              <a:solidFill>
                <a:srgbClr val="201E43"/>
              </a:solidFill>
            </a:rPr>
            <a:t>School loans are typically smaller in amount but can be frequent and require a structured disbursement plan. The company should consider offering flexible repayment terms, particularly for younger customers or students in lower income brackets.</a:t>
          </a:r>
        </a:p>
        <a:p>
          <a:r>
            <a:rPr lang="en-GB" sz="1000" dirty="0">
              <a:solidFill>
                <a:srgbClr val="201E43"/>
              </a:solidFill>
            </a:rPr>
            <a:t>Customer Profile: Parents, young adults, or students looking to finance higher education, professional certifications, or skills development.</a:t>
          </a:r>
        </a:p>
      </dgm:t>
    </dgm:pt>
    <dgm:pt modelId="{18155031-81B5-42B3-91DD-4D44D8644059}" type="sibTrans" cxnId="{9E671109-214A-4C9B-9D8F-077EA97C2B5E}">
      <dgm:prSet/>
      <dgm:spPr/>
      <dgm:t>
        <a:bodyPr/>
        <a:lstStyle/>
        <a:p>
          <a:endParaRPr lang="en-GB"/>
        </a:p>
      </dgm:t>
    </dgm:pt>
    <dgm:pt modelId="{613BF96F-1A8B-41F6-8F0C-5C20E8202EF4}" type="parTrans" cxnId="{9E671109-214A-4C9B-9D8F-077EA97C2B5E}">
      <dgm:prSet/>
      <dgm:spPr/>
      <dgm:t>
        <a:bodyPr/>
        <a:lstStyle/>
        <a:p>
          <a:endParaRPr lang="en-GB"/>
        </a:p>
      </dgm:t>
    </dgm:pt>
    <dgm:pt modelId="{98BFABEF-54C7-4646-90F5-2B21E018B4A6}" type="pres">
      <dgm:prSet presAssocID="{96F0852E-6855-4B53-9C9A-296850C50278}" presName="linearFlow" presStyleCnt="0">
        <dgm:presLayoutVars>
          <dgm:dir/>
          <dgm:resizeHandles val="exact"/>
        </dgm:presLayoutVars>
      </dgm:prSet>
      <dgm:spPr/>
    </dgm:pt>
    <dgm:pt modelId="{197BED93-FBB4-4B70-BC4E-F68135860222}" type="pres">
      <dgm:prSet presAssocID="{E34084E5-7BDD-4550-A6F9-38868A3F995E}" presName="composite" presStyleCnt="0"/>
      <dgm:spPr/>
    </dgm:pt>
    <dgm:pt modelId="{552A68D0-083D-4541-A441-C1F9A0CE1F12}" type="pres">
      <dgm:prSet presAssocID="{E34084E5-7BDD-4550-A6F9-38868A3F995E}"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228D8FC9-1D07-4F67-93FD-4BA5ED1BA0A9}" type="pres">
      <dgm:prSet presAssocID="{E34084E5-7BDD-4550-A6F9-38868A3F995E}" presName="txShp" presStyleLbl="node1" presStyleIdx="0" presStyleCnt="4">
        <dgm:presLayoutVars>
          <dgm:bulletEnabled val="1"/>
        </dgm:presLayoutVars>
      </dgm:prSet>
      <dgm:spPr/>
    </dgm:pt>
    <dgm:pt modelId="{1F23F348-45D0-4CDD-8C6F-AC3228CD7A32}" type="pres">
      <dgm:prSet presAssocID="{6E320E6A-15F6-441A-B155-057783E4E6F4}" presName="spacing" presStyleCnt="0"/>
      <dgm:spPr/>
    </dgm:pt>
    <dgm:pt modelId="{6733E377-2F10-4DA0-91B3-2A0F0884ACB1}" type="pres">
      <dgm:prSet presAssocID="{5B34BEF2-6149-4936-858D-938269189AEE}" presName="composite" presStyleCnt="0"/>
      <dgm:spPr/>
    </dgm:pt>
    <dgm:pt modelId="{53D32D50-0CC9-42AB-BD44-DB2286B4EE26}" type="pres">
      <dgm:prSet presAssocID="{5B34BEF2-6149-4936-858D-938269189AEE}"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CD779BFF-530E-4DCB-A08F-5E6DCFC7ED0B}" type="pres">
      <dgm:prSet presAssocID="{5B34BEF2-6149-4936-858D-938269189AEE}" presName="txShp" presStyleLbl="node1" presStyleIdx="1" presStyleCnt="4">
        <dgm:presLayoutVars>
          <dgm:bulletEnabled val="1"/>
        </dgm:presLayoutVars>
      </dgm:prSet>
      <dgm:spPr/>
    </dgm:pt>
    <dgm:pt modelId="{0E32EE78-8F10-4E41-B3CD-3E8305325C7D}" type="pres">
      <dgm:prSet presAssocID="{5097C735-C035-4494-8C12-29CE53B2087A}" presName="spacing" presStyleCnt="0"/>
      <dgm:spPr/>
    </dgm:pt>
    <dgm:pt modelId="{5768EF64-A082-481D-A762-5E37EF2C9C2A}" type="pres">
      <dgm:prSet presAssocID="{E0C50733-586B-4A1D-88F8-FC058A4B4916}" presName="composite" presStyleCnt="0"/>
      <dgm:spPr/>
    </dgm:pt>
    <dgm:pt modelId="{04C5165D-FD4D-4271-98D9-832A04931043}" type="pres">
      <dgm:prSet presAssocID="{E0C50733-586B-4A1D-88F8-FC058A4B4916}"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77D101EC-F594-4C07-9BA1-A337EA083192}" type="pres">
      <dgm:prSet presAssocID="{E0C50733-586B-4A1D-88F8-FC058A4B4916}" presName="txShp" presStyleLbl="node1" presStyleIdx="2" presStyleCnt="4">
        <dgm:presLayoutVars>
          <dgm:bulletEnabled val="1"/>
        </dgm:presLayoutVars>
      </dgm:prSet>
      <dgm:spPr/>
    </dgm:pt>
    <dgm:pt modelId="{F016FD5F-7879-4D99-8DDF-5B79B398DFDA}" type="pres">
      <dgm:prSet presAssocID="{18155031-81B5-42B3-91DD-4D44D8644059}" presName="spacing" presStyleCnt="0"/>
      <dgm:spPr/>
    </dgm:pt>
    <dgm:pt modelId="{49847D0B-0BE1-4C1B-9D29-BF53B15094E0}" type="pres">
      <dgm:prSet presAssocID="{C4A837BF-B132-4EE2-8BE9-9F69353977D8}" presName="composite" presStyleCnt="0"/>
      <dgm:spPr/>
    </dgm:pt>
    <dgm:pt modelId="{8F5B3168-5496-4350-9F7E-5A435F3874FD}" type="pres">
      <dgm:prSet presAssocID="{C4A837BF-B132-4EE2-8BE9-9F69353977D8}"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9304392-F3E3-43E6-9F8E-EDABA3572D57}" type="pres">
      <dgm:prSet presAssocID="{C4A837BF-B132-4EE2-8BE9-9F69353977D8}" presName="txShp" presStyleLbl="node1" presStyleIdx="3" presStyleCnt="4">
        <dgm:presLayoutVars>
          <dgm:bulletEnabled val="1"/>
        </dgm:presLayoutVars>
      </dgm:prSet>
      <dgm:spPr/>
    </dgm:pt>
  </dgm:ptLst>
  <dgm:cxnLst>
    <dgm:cxn modelId="{52AC7103-5CC0-4A29-9F00-B99C0DD3ED06}" type="presOf" srcId="{E34084E5-7BDD-4550-A6F9-38868A3F995E}" destId="{228D8FC9-1D07-4F67-93FD-4BA5ED1BA0A9}" srcOrd="0" destOrd="0" presId="urn:microsoft.com/office/officeart/2005/8/layout/vList3"/>
    <dgm:cxn modelId="{9E671109-214A-4C9B-9D8F-077EA97C2B5E}" srcId="{96F0852E-6855-4B53-9C9A-296850C50278}" destId="{E0C50733-586B-4A1D-88F8-FC058A4B4916}" srcOrd="2" destOrd="0" parTransId="{613BF96F-1A8B-41F6-8F0C-5C20E8202EF4}" sibTransId="{18155031-81B5-42B3-91DD-4D44D8644059}"/>
    <dgm:cxn modelId="{C542616D-6A56-44CE-B0AC-EC1CDA994510}" srcId="{96F0852E-6855-4B53-9C9A-296850C50278}" destId="{E34084E5-7BDD-4550-A6F9-38868A3F995E}" srcOrd="0" destOrd="0" parTransId="{892547BE-205A-4579-8538-0CCB4810FE83}" sibTransId="{6E320E6A-15F6-441A-B155-057783E4E6F4}"/>
    <dgm:cxn modelId="{599B1E7E-E315-4760-9E65-B44F29C51CE8}" type="presOf" srcId="{5B34BEF2-6149-4936-858D-938269189AEE}" destId="{CD779BFF-530E-4DCB-A08F-5E6DCFC7ED0B}" srcOrd="0" destOrd="0" presId="urn:microsoft.com/office/officeart/2005/8/layout/vList3"/>
    <dgm:cxn modelId="{8BEF9891-2DCE-492F-B468-EBF46F0FB6C8}" type="presOf" srcId="{96F0852E-6855-4B53-9C9A-296850C50278}" destId="{98BFABEF-54C7-4646-90F5-2B21E018B4A6}" srcOrd="0" destOrd="0" presId="urn:microsoft.com/office/officeart/2005/8/layout/vList3"/>
    <dgm:cxn modelId="{6AEC9996-B0E1-480D-9627-4CC74E335682}" srcId="{96F0852E-6855-4B53-9C9A-296850C50278}" destId="{C4A837BF-B132-4EE2-8BE9-9F69353977D8}" srcOrd="3" destOrd="0" parTransId="{BAE60087-B630-4B65-BA6B-CF6C5AD69551}" sibTransId="{B558A341-0AD2-4157-BB1C-ED6C49B18B0F}"/>
    <dgm:cxn modelId="{C5E6E1BF-0B41-497A-B453-5FF842B791F2}" type="presOf" srcId="{C4A837BF-B132-4EE2-8BE9-9F69353977D8}" destId="{09304392-F3E3-43E6-9F8E-EDABA3572D57}" srcOrd="0" destOrd="0" presId="urn:microsoft.com/office/officeart/2005/8/layout/vList3"/>
    <dgm:cxn modelId="{791F6DCA-F20D-4396-AB36-B436F8229BD5}" type="presOf" srcId="{E0C50733-586B-4A1D-88F8-FC058A4B4916}" destId="{77D101EC-F594-4C07-9BA1-A337EA083192}" srcOrd="0" destOrd="0" presId="urn:microsoft.com/office/officeart/2005/8/layout/vList3"/>
    <dgm:cxn modelId="{EA4874ED-38AA-4B5C-87A7-CDE021CDB9CC}" srcId="{96F0852E-6855-4B53-9C9A-296850C50278}" destId="{5B34BEF2-6149-4936-858D-938269189AEE}" srcOrd="1" destOrd="0" parTransId="{25B4554A-23A1-45E5-9758-48E9A45B2BE8}" sibTransId="{5097C735-C035-4494-8C12-29CE53B2087A}"/>
    <dgm:cxn modelId="{3E9DDF0E-94BC-40B5-96DB-2C0C27F0C7EF}" type="presParOf" srcId="{98BFABEF-54C7-4646-90F5-2B21E018B4A6}" destId="{197BED93-FBB4-4B70-BC4E-F68135860222}" srcOrd="0" destOrd="0" presId="urn:microsoft.com/office/officeart/2005/8/layout/vList3"/>
    <dgm:cxn modelId="{2CFF1C13-0CD2-4CCA-BB9C-173179E65FB6}" type="presParOf" srcId="{197BED93-FBB4-4B70-BC4E-F68135860222}" destId="{552A68D0-083D-4541-A441-C1F9A0CE1F12}" srcOrd="0" destOrd="0" presId="urn:microsoft.com/office/officeart/2005/8/layout/vList3"/>
    <dgm:cxn modelId="{8F7F9102-28B7-48CB-90FF-34CE7D6B3208}" type="presParOf" srcId="{197BED93-FBB4-4B70-BC4E-F68135860222}" destId="{228D8FC9-1D07-4F67-93FD-4BA5ED1BA0A9}" srcOrd="1" destOrd="0" presId="urn:microsoft.com/office/officeart/2005/8/layout/vList3"/>
    <dgm:cxn modelId="{D3716042-D8FF-4D0C-9BF5-960A50CDF312}" type="presParOf" srcId="{98BFABEF-54C7-4646-90F5-2B21E018B4A6}" destId="{1F23F348-45D0-4CDD-8C6F-AC3228CD7A32}" srcOrd="1" destOrd="0" presId="urn:microsoft.com/office/officeart/2005/8/layout/vList3"/>
    <dgm:cxn modelId="{8F00AF0A-C5B7-4D8A-93BF-FF95AE76C583}" type="presParOf" srcId="{98BFABEF-54C7-4646-90F5-2B21E018B4A6}" destId="{6733E377-2F10-4DA0-91B3-2A0F0884ACB1}" srcOrd="2" destOrd="0" presId="urn:microsoft.com/office/officeart/2005/8/layout/vList3"/>
    <dgm:cxn modelId="{38D08FD7-10AD-4409-9FB2-ACE2EA31645C}" type="presParOf" srcId="{6733E377-2F10-4DA0-91B3-2A0F0884ACB1}" destId="{53D32D50-0CC9-42AB-BD44-DB2286B4EE26}" srcOrd="0" destOrd="0" presId="urn:microsoft.com/office/officeart/2005/8/layout/vList3"/>
    <dgm:cxn modelId="{56113017-C7B0-4B8E-94B7-3F9F57D0474F}" type="presParOf" srcId="{6733E377-2F10-4DA0-91B3-2A0F0884ACB1}" destId="{CD779BFF-530E-4DCB-A08F-5E6DCFC7ED0B}" srcOrd="1" destOrd="0" presId="urn:microsoft.com/office/officeart/2005/8/layout/vList3"/>
    <dgm:cxn modelId="{D141571B-614F-4DAE-9FC1-41F8C0DC2CC7}" type="presParOf" srcId="{98BFABEF-54C7-4646-90F5-2B21E018B4A6}" destId="{0E32EE78-8F10-4E41-B3CD-3E8305325C7D}" srcOrd="3" destOrd="0" presId="urn:microsoft.com/office/officeart/2005/8/layout/vList3"/>
    <dgm:cxn modelId="{41BAFB93-2170-437D-B1BE-1718C3A06975}" type="presParOf" srcId="{98BFABEF-54C7-4646-90F5-2B21E018B4A6}" destId="{5768EF64-A082-481D-A762-5E37EF2C9C2A}" srcOrd="4" destOrd="0" presId="urn:microsoft.com/office/officeart/2005/8/layout/vList3"/>
    <dgm:cxn modelId="{57F47549-C301-4625-97FC-0DDC103E9D90}" type="presParOf" srcId="{5768EF64-A082-481D-A762-5E37EF2C9C2A}" destId="{04C5165D-FD4D-4271-98D9-832A04931043}" srcOrd="0" destOrd="0" presId="urn:microsoft.com/office/officeart/2005/8/layout/vList3"/>
    <dgm:cxn modelId="{75F53550-663E-4A4C-B38E-BDC1C4F07CCD}" type="presParOf" srcId="{5768EF64-A082-481D-A762-5E37EF2C9C2A}" destId="{77D101EC-F594-4C07-9BA1-A337EA083192}" srcOrd="1" destOrd="0" presId="urn:microsoft.com/office/officeart/2005/8/layout/vList3"/>
    <dgm:cxn modelId="{0F527ED5-8C2C-4207-B527-DC8D1C8ED9F5}" type="presParOf" srcId="{98BFABEF-54C7-4646-90F5-2B21E018B4A6}" destId="{F016FD5F-7879-4D99-8DDF-5B79B398DFDA}" srcOrd="5" destOrd="0" presId="urn:microsoft.com/office/officeart/2005/8/layout/vList3"/>
    <dgm:cxn modelId="{0053E15C-B327-4421-8857-D4412AD8EC7F}" type="presParOf" srcId="{98BFABEF-54C7-4646-90F5-2B21E018B4A6}" destId="{49847D0B-0BE1-4C1B-9D29-BF53B15094E0}" srcOrd="6" destOrd="0" presId="urn:microsoft.com/office/officeart/2005/8/layout/vList3"/>
    <dgm:cxn modelId="{EF736FA9-D098-4B2D-BD71-A8915EBD0DD9}" type="presParOf" srcId="{49847D0B-0BE1-4C1B-9D29-BF53B15094E0}" destId="{8F5B3168-5496-4350-9F7E-5A435F3874FD}" srcOrd="0" destOrd="0" presId="urn:microsoft.com/office/officeart/2005/8/layout/vList3"/>
    <dgm:cxn modelId="{129C0C42-5799-4926-AC3F-AEB71A49B2D3}" type="presParOf" srcId="{49847D0B-0BE1-4C1B-9D29-BF53B15094E0}" destId="{09304392-F3E3-43E6-9F8E-EDABA3572D5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0852E-6855-4B53-9C9A-296850C5027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E34084E5-7BDD-4550-A6F9-38868A3F995E}">
      <dgm:prSet custT="1"/>
      <dgm:spPr>
        <a:solidFill>
          <a:srgbClr val="EEEEEE"/>
        </a:solidFill>
        <a:ln>
          <a:solidFill>
            <a:srgbClr val="134B70"/>
          </a:solidFill>
        </a:ln>
      </dgm:spPr>
      <dgm:t>
        <a:bodyPr/>
        <a:lstStyle/>
        <a:p>
          <a:r>
            <a:rPr lang="en-GB" sz="1400" dirty="0">
              <a:solidFill>
                <a:srgbClr val="201E43"/>
              </a:solidFill>
            </a:rPr>
            <a:t>Target marketing efforts for premium loan classes (e.g., property and car loans) to customers with low DTI and high engagement scores, as they show the highest eligibility potential.</a:t>
          </a:r>
        </a:p>
      </dgm:t>
    </dgm:pt>
    <dgm:pt modelId="{892547BE-205A-4579-8538-0CCB4810FE83}" type="parTrans" cxnId="{C542616D-6A56-44CE-B0AC-EC1CDA994510}">
      <dgm:prSet/>
      <dgm:spPr/>
      <dgm:t>
        <a:bodyPr/>
        <a:lstStyle/>
        <a:p>
          <a:endParaRPr lang="en-GB"/>
        </a:p>
      </dgm:t>
    </dgm:pt>
    <dgm:pt modelId="{6E320E6A-15F6-441A-B155-057783E4E6F4}" type="sibTrans" cxnId="{C542616D-6A56-44CE-B0AC-EC1CDA994510}">
      <dgm:prSet/>
      <dgm:spPr/>
      <dgm:t>
        <a:bodyPr/>
        <a:lstStyle/>
        <a:p>
          <a:endParaRPr lang="en-GB"/>
        </a:p>
      </dgm:t>
    </dgm:pt>
    <dgm:pt modelId="{5B34BEF2-6149-4936-858D-938269189AEE}">
      <dgm:prSet custT="1"/>
      <dgm:spPr>
        <a:solidFill>
          <a:srgbClr val="EEEEEE"/>
        </a:solidFill>
        <a:ln>
          <a:solidFill>
            <a:srgbClr val="134B70"/>
          </a:solidFill>
        </a:ln>
      </dgm:spPr>
      <dgm:t>
        <a:bodyPr/>
        <a:lstStyle/>
        <a:p>
          <a:r>
            <a:rPr lang="en-GB" sz="1400" dirty="0">
              <a:solidFill>
                <a:srgbClr val="201E43"/>
              </a:solidFill>
            </a:rPr>
            <a:t>Develop tailored loan products for younger segments, focusing on educational and entry-level loans to match their income profiles, and continue to promote premium loans to older, stable-income customers.</a:t>
          </a:r>
        </a:p>
      </dgm:t>
    </dgm:pt>
    <dgm:pt modelId="{25B4554A-23A1-45E5-9758-48E9A45B2BE8}" type="parTrans" cxnId="{EA4874ED-38AA-4B5C-87A7-CDE021CDB9CC}">
      <dgm:prSet/>
      <dgm:spPr/>
      <dgm:t>
        <a:bodyPr/>
        <a:lstStyle/>
        <a:p>
          <a:endParaRPr lang="en-GB"/>
        </a:p>
      </dgm:t>
    </dgm:pt>
    <dgm:pt modelId="{5097C735-C035-4494-8C12-29CE53B2087A}" type="sibTrans" cxnId="{EA4874ED-38AA-4B5C-87A7-CDE021CDB9CC}">
      <dgm:prSet/>
      <dgm:spPr/>
      <dgm:t>
        <a:bodyPr/>
        <a:lstStyle/>
        <a:p>
          <a:endParaRPr lang="en-GB"/>
        </a:p>
      </dgm:t>
    </dgm:pt>
    <dgm:pt modelId="{C4A837BF-B132-4EE2-8BE9-9F69353977D8}">
      <dgm:prSet/>
      <dgm:spPr>
        <a:solidFill>
          <a:srgbClr val="EEEEEE"/>
        </a:solidFill>
        <a:ln>
          <a:solidFill>
            <a:srgbClr val="134B70"/>
          </a:solidFill>
        </a:ln>
      </dgm:spPr>
      <dgm:t>
        <a:bodyPr/>
        <a:lstStyle/>
        <a:p>
          <a:r>
            <a:rPr lang="en-GB" dirty="0">
              <a:solidFill>
                <a:srgbClr val="201E43"/>
              </a:solidFill>
            </a:rPr>
            <a:t>Introduce more flexible tenure options for borderline-eligible customers to balance affordability and loan accessibility, especially for medium-income and moderate-risk customers.</a:t>
          </a:r>
        </a:p>
      </dgm:t>
    </dgm:pt>
    <dgm:pt modelId="{BAE60087-B630-4B65-BA6B-CF6C5AD69551}" type="parTrans" cxnId="{6AEC9996-B0E1-480D-9627-4CC74E335682}">
      <dgm:prSet/>
      <dgm:spPr/>
      <dgm:t>
        <a:bodyPr/>
        <a:lstStyle/>
        <a:p>
          <a:endParaRPr lang="en-GB"/>
        </a:p>
      </dgm:t>
    </dgm:pt>
    <dgm:pt modelId="{B558A341-0AD2-4157-BB1C-ED6C49B18B0F}" type="sibTrans" cxnId="{6AEC9996-B0E1-480D-9627-4CC74E335682}">
      <dgm:prSet/>
      <dgm:spPr/>
      <dgm:t>
        <a:bodyPr/>
        <a:lstStyle/>
        <a:p>
          <a:endParaRPr lang="en-GB"/>
        </a:p>
      </dgm:t>
    </dgm:pt>
    <dgm:pt modelId="{E0C50733-586B-4A1D-88F8-FC058A4B4916}">
      <dgm:prSet custT="1"/>
      <dgm:spPr>
        <a:solidFill>
          <a:srgbClr val="EEEEEE"/>
        </a:solidFill>
        <a:ln>
          <a:solidFill>
            <a:srgbClr val="134B70"/>
          </a:solidFill>
        </a:ln>
      </dgm:spPr>
      <dgm:t>
        <a:bodyPr/>
        <a:lstStyle/>
        <a:p>
          <a:r>
            <a:rPr lang="en-GB" sz="1400" dirty="0">
              <a:solidFill>
                <a:srgbClr val="201E43"/>
              </a:solidFill>
            </a:rPr>
            <a:t>Implement financial planning workshops for high DTI customers to help lower their ratios, making them eligible for larger loan amounts and potentially increasing their engagement with the brand.</a:t>
          </a:r>
        </a:p>
        <a:p>
          <a:r>
            <a:rPr lang="en-GB" sz="1400" dirty="0">
              <a:solidFill>
                <a:srgbClr val="201E43"/>
              </a:solidFill>
            </a:rPr>
            <a:t>Optimize Loan Tenure Options:</a:t>
          </a:r>
        </a:p>
      </dgm:t>
    </dgm:pt>
    <dgm:pt modelId="{18155031-81B5-42B3-91DD-4D44D8644059}" type="sibTrans" cxnId="{9E671109-214A-4C9B-9D8F-077EA97C2B5E}">
      <dgm:prSet/>
      <dgm:spPr/>
      <dgm:t>
        <a:bodyPr/>
        <a:lstStyle/>
        <a:p>
          <a:endParaRPr lang="en-GB"/>
        </a:p>
      </dgm:t>
    </dgm:pt>
    <dgm:pt modelId="{613BF96F-1A8B-41F6-8F0C-5C20E8202EF4}" type="parTrans" cxnId="{9E671109-214A-4C9B-9D8F-077EA97C2B5E}">
      <dgm:prSet/>
      <dgm:spPr/>
      <dgm:t>
        <a:bodyPr/>
        <a:lstStyle/>
        <a:p>
          <a:endParaRPr lang="en-GB"/>
        </a:p>
      </dgm:t>
    </dgm:pt>
    <dgm:pt modelId="{98BFABEF-54C7-4646-90F5-2B21E018B4A6}" type="pres">
      <dgm:prSet presAssocID="{96F0852E-6855-4B53-9C9A-296850C50278}" presName="linearFlow" presStyleCnt="0">
        <dgm:presLayoutVars>
          <dgm:dir/>
          <dgm:resizeHandles val="exact"/>
        </dgm:presLayoutVars>
      </dgm:prSet>
      <dgm:spPr/>
    </dgm:pt>
    <dgm:pt modelId="{197BED93-FBB4-4B70-BC4E-F68135860222}" type="pres">
      <dgm:prSet presAssocID="{E34084E5-7BDD-4550-A6F9-38868A3F995E}" presName="composite" presStyleCnt="0"/>
      <dgm:spPr/>
    </dgm:pt>
    <dgm:pt modelId="{552A68D0-083D-4541-A441-C1F9A0CE1F12}" type="pres">
      <dgm:prSet presAssocID="{E34084E5-7BDD-4550-A6F9-38868A3F995E}"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228D8FC9-1D07-4F67-93FD-4BA5ED1BA0A9}" type="pres">
      <dgm:prSet presAssocID="{E34084E5-7BDD-4550-A6F9-38868A3F995E}" presName="txShp" presStyleLbl="node1" presStyleIdx="0" presStyleCnt="4">
        <dgm:presLayoutVars>
          <dgm:bulletEnabled val="1"/>
        </dgm:presLayoutVars>
      </dgm:prSet>
      <dgm:spPr/>
    </dgm:pt>
    <dgm:pt modelId="{1F23F348-45D0-4CDD-8C6F-AC3228CD7A32}" type="pres">
      <dgm:prSet presAssocID="{6E320E6A-15F6-441A-B155-057783E4E6F4}" presName="spacing" presStyleCnt="0"/>
      <dgm:spPr/>
    </dgm:pt>
    <dgm:pt modelId="{6733E377-2F10-4DA0-91B3-2A0F0884ACB1}" type="pres">
      <dgm:prSet presAssocID="{5B34BEF2-6149-4936-858D-938269189AEE}" presName="composite" presStyleCnt="0"/>
      <dgm:spPr/>
    </dgm:pt>
    <dgm:pt modelId="{53D32D50-0CC9-42AB-BD44-DB2286B4EE26}" type="pres">
      <dgm:prSet presAssocID="{5B34BEF2-6149-4936-858D-938269189AEE}"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CD779BFF-530E-4DCB-A08F-5E6DCFC7ED0B}" type="pres">
      <dgm:prSet presAssocID="{5B34BEF2-6149-4936-858D-938269189AEE}" presName="txShp" presStyleLbl="node1" presStyleIdx="1" presStyleCnt="4">
        <dgm:presLayoutVars>
          <dgm:bulletEnabled val="1"/>
        </dgm:presLayoutVars>
      </dgm:prSet>
      <dgm:spPr/>
    </dgm:pt>
    <dgm:pt modelId="{0E32EE78-8F10-4E41-B3CD-3E8305325C7D}" type="pres">
      <dgm:prSet presAssocID="{5097C735-C035-4494-8C12-29CE53B2087A}" presName="spacing" presStyleCnt="0"/>
      <dgm:spPr/>
    </dgm:pt>
    <dgm:pt modelId="{5768EF64-A082-481D-A762-5E37EF2C9C2A}" type="pres">
      <dgm:prSet presAssocID="{E0C50733-586B-4A1D-88F8-FC058A4B4916}" presName="composite" presStyleCnt="0"/>
      <dgm:spPr/>
    </dgm:pt>
    <dgm:pt modelId="{04C5165D-FD4D-4271-98D9-832A04931043}" type="pres">
      <dgm:prSet presAssocID="{E0C50733-586B-4A1D-88F8-FC058A4B4916}"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77D101EC-F594-4C07-9BA1-A337EA083192}" type="pres">
      <dgm:prSet presAssocID="{E0C50733-586B-4A1D-88F8-FC058A4B4916}" presName="txShp" presStyleLbl="node1" presStyleIdx="2" presStyleCnt="4">
        <dgm:presLayoutVars>
          <dgm:bulletEnabled val="1"/>
        </dgm:presLayoutVars>
      </dgm:prSet>
      <dgm:spPr/>
    </dgm:pt>
    <dgm:pt modelId="{F016FD5F-7879-4D99-8DDF-5B79B398DFDA}" type="pres">
      <dgm:prSet presAssocID="{18155031-81B5-42B3-91DD-4D44D8644059}" presName="spacing" presStyleCnt="0"/>
      <dgm:spPr/>
    </dgm:pt>
    <dgm:pt modelId="{49847D0B-0BE1-4C1B-9D29-BF53B15094E0}" type="pres">
      <dgm:prSet presAssocID="{C4A837BF-B132-4EE2-8BE9-9F69353977D8}" presName="composite" presStyleCnt="0"/>
      <dgm:spPr/>
    </dgm:pt>
    <dgm:pt modelId="{8F5B3168-5496-4350-9F7E-5A435F3874FD}" type="pres">
      <dgm:prSet presAssocID="{C4A837BF-B132-4EE2-8BE9-9F69353977D8}"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9304392-F3E3-43E6-9F8E-EDABA3572D57}" type="pres">
      <dgm:prSet presAssocID="{C4A837BF-B132-4EE2-8BE9-9F69353977D8}" presName="txShp" presStyleLbl="node1" presStyleIdx="3" presStyleCnt="4">
        <dgm:presLayoutVars>
          <dgm:bulletEnabled val="1"/>
        </dgm:presLayoutVars>
      </dgm:prSet>
      <dgm:spPr/>
    </dgm:pt>
  </dgm:ptLst>
  <dgm:cxnLst>
    <dgm:cxn modelId="{52AC7103-5CC0-4A29-9F00-B99C0DD3ED06}" type="presOf" srcId="{E34084E5-7BDD-4550-A6F9-38868A3F995E}" destId="{228D8FC9-1D07-4F67-93FD-4BA5ED1BA0A9}" srcOrd="0" destOrd="0" presId="urn:microsoft.com/office/officeart/2005/8/layout/vList3"/>
    <dgm:cxn modelId="{9E671109-214A-4C9B-9D8F-077EA97C2B5E}" srcId="{96F0852E-6855-4B53-9C9A-296850C50278}" destId="{E0C50733-586B-4A1D-88F8-FC058A4B4916}" srcOrd="2" destOrd="0" parTransId="{613BF96F-1A8B-41F6-8F0C-5C20E8202EF4}" sibTransId="{18155031-81B5-42B3-91DD-4D44D8644059}"/>
    <dgm:cxn modelId="{C542616D-6A56-44CE-B0AC-EC1CDA994510}" srcId="{96F0852E-6855-4B53-9C9A-296850C50278}" destId="{E34084E5-7BDD-4550-A6F9-38868A3F995E}" srcOrd="0" destOrd="0" parTransId="{892547BE-205A-4579-8538-0CCB4810FE83}" sibTransId="{6E320E6A-15F6-441A-B155-057783E4E6F4}"/>
    <dgm:cxn modelId="{599B1E7E-E315-4760-9E65-B44F29C51CE8}" type="presOf" srcId="{5B34BEF2-6149-4936-858D-938269189AEE}" destId="{CD779BFF-530E-4DCB-A08F-5E6DCFC7ED0B}" srcOrd="0" destOrd="0" presId="urn:microsoft.com/office/officeart/2005/8/layout/vList3"/>
    <dgm:cxn modelId="{8BEF9891-2DCE-492F-B468-EBF46F0FB6C8}" type="presOf" srcId="{96F0852E-6855-4B53-9C9A-296850C50278}" destId="{98BFABEF-54C7-4646-90F5-2B21E018B4A6}" srcOrd="0" destOrd="0" presId="urn:microsoft.com/office/officeart/2005/8/layout/vList3"/>
    <dgm:cxn modelId="{6AEC9996-B0E1-480D-9627-4CC74E335682}" srcId="{96F0852E-6855-4B53-9C9A-296850C50278}" destId="{C4A837BF-B132-4EE2-8BE9-9F69353977D8}" srcOrd="3" destOrd="0" parTransId="{BAE60087-B630-4B65-BA6B-CF6C5AD69551}" sibTransId="{B558A341-0AD2-4157-BB1C-ED6C49B18B0F}"/>
    <dgm:cxn modelId="{C5E6E1BF-0B41-497A-B453-5FF842B791F2}" type="presOf" srcId="{C4A837BF-B132-4EE2-8BE9-9F69353977D8}" destId="{09304392-F3E3-43E6-9F8E-EDABA3572D57}" srcOrd="0" destOrd="0" presId="urn:microsoft.com/office/officeart/2005/8/layout/vList3"/>
    <dgm:cxn modelId="{791F6DCA-F20D-4396-AB36-B436F8229BD5}" type="presOf" srcId="{E0C50733-586B-4A1D-88F8-FC058A4B4916}" destId="{77D101EC-F594-4C07-9BA1-A337EA083192}" srcOrd="0" destOrd="0" presId="urn:microsoft.com/office/officeart/2005/8/layout/vList3"/>
    <dgm:cxn modelId="{EA4874ED-38AA-4B5C-87A7-CDE021CDB9CC}" srcId="{96F0852E-6855-4B53-9C9A-296850C50278}" destId="{5B34BEF2-6149-4936-858D-938269189AEE}" srcOrd="1" destOrd="0" parTransId="{25B4554A-23A1-45E5-9758-48E9A45B2BE8}" sibTransId="{5097C735-C035-4494-8C12-29CE53B2087A}"/>
    <dgm:cxn modelId="{3E9DDF0E-94BC-40B5-96DB-2C0C27F0C7EF}" type="presParOf" srcId="{98BFABEF-54C7-4646-90F5-2B21E018B4A6}" destId="{197BED93-FBB4-4B70-BC4E-F68135860222}" srcOrd="0" destOrd="0" presId="urn:microsoft.com/office/officeart/2005/8/layout/vList3"/>
    <dgm:cxn modelId="{2CFF1C13-0CD2-4CCA-BB9C-173179E65FB6}" type="presParOf" srcId="{197BED93-FBB4-4B70-BC4E-F68135860222}" destId="{552A68D0-083D-4541-A441-C1F9A0CE1F12}" srcOrd="0" destOrd="0" presId="urn:microsoft.com/office/officeart/2005/8/layout/vList3"/>
    <dgm:cxn modelId="{8F7F9102-28B7-48CB-90FF-34CE7D6B3208}" type="presParOf" srcId="{197BED93-FBB4-4B70-BC4E-F68135860222}" destId="{228D8FC9-1D07-4F67-93FD-4BA5ED1BA0A9}" srcOrd="1" destOrd="0" presId="urn:microsoft.com/office/officeart/2005/8/layout/vList3"/>
    <dgm:cxn modelId="{D3716042-D8FF-4D0C-9BF5-960A50CDF312}" type="presParOf" srcId="{98BFABEF-54C7-4646-90F5-2B21E018B4A6}" destId="{1F23F348-45D0-4CDD-8C6F-AC3228CD7A32}" srcOrd="1" destOrd="0" presId="urn:microsoft.com/office/officeart/2005/8/layout/vList3"/>
    <dgm:cxn modelId="{8F00AF0A-C5B7-4D8A-93BF-FF95AE76C583}" type="presParOf" srcId="{98BFABEF-54C7-4646-90F5-2B21E018B4A6}" destId="{6733E377-2F10-4DA0-91B3-2A0F0884ACB1}" srcOrd="2" destOrd="0" presId="urn:microsoft.com/office/officeart/2005/8/layout/vList3"/>
    <dgm:cxn modelId="{38D08FD7-10AD-4409-9FB2-ACE2EA31645C}" type="presParOf" srcId="{6733E377-2F10-4DA0-91B3-2A0F0884ACB1}" destId="{53D32D50-0CC9-42AB-BD44-DB2286B4EE26}" srcOrd="0" destOrd="0" presId="urn:microsoft.com/office/officeart/2005/8/layout/vList3"/>
    <dgm:cxn modelId="{56113017-C7B0-4B8E-94B7-3F9F57D0474F}" type="presParOf" srcId="{6733E377-2F10-4DA0-91B3-2A0F0884ACB1}" destId="{CD779BFF-530E-4DCB-A08F-5E6DCFC7ED0B}" srcOrd="1" destOrd="0" presId="urn:microsoft.com/office/officeart/2005/8/layout/vList3"/>
    <dgm:cxn modelId="{D141571B-614F-4DAE-9FC1-41F8C0DC2CC7}" type="presParOf" srcId="{98BFABEF-54C7-4646-90F5-2B21E018B4A6}" destId="{0E32EE78-8F10-4E41-B3CD-3E8305325C7D}" srcOrd="3" destOrd="0" presId="urn:microsoft.com/office/officeart/2005/8/layout/vList3"/>
    <dgm:cxn modelId="{41BAFB93-2170-437D-B1BE-1718C3A06975}" type="presParOf" srcId="{98BFABEF-54C7-4646-90F5-2B21E018B4A6}" destId="{5768EF64-A082-481D-A762-5E37EF2C9C2A}" srcOrd="4" destOrd="0" presId="urn:microsoft.com/office/officeart/2005/8/layout/vList3"/>
    <dgm:cxn modelId="{57F47549-C301-4625-97FC-0DDC103E9D90}" type="presParOf" srcId="{5768EF64-A082-481D-A762-5E37EF2C9C2A}" destId="{04C5165D-FD4D-4271-98D9-832A04931043}" srcOrd="0" destOrd="0" presId="urn:microsoft.com/office/officeart/2005/8/layout/vList3"/>
    <dgm:cxn modelId="{75F53550-663E-4A4C-B38E-BDC1C4F07CCD}" type="presParOf" srcId="{5768EF64-A082-481D-A762-5E37EF2C9C2A}" destId="{77D101EC-F594-4C07-9BA1-A337EA083192}" srcOrd="1" destOrd="0" presId="urn:microsoft.com/office/officeart/2005/8/layout/vList3"/>
    <dgm:cxn modelId="{0F527ED5-8C2C-4207-B527-DC8D1C8ED9F5}" type="presParOf" srcId="{98BFABEF-54C7-4646-90F5-2B21E018B4A6}" destId="{F016FD5F-7879-4D99-8DDF-5B79B398DFDA}" srcOrd="5" destOrd="0" presId="urn:microsoft.com/office/officeart/2005/8/layout/vList3"/>
    <dgm:cxn modelId="{0053E15C-B327-4421-8857-D4412AD8EC7F}" type="presParOf" srcId="{98BFABEF-54C7-4646-90F5-2B21E018B4A6}" destId="{49847D0B-0BE1-4C1B-9D29-BF53B15094E0}" srcOrd="6" destOrd="0" presId="urn:microsoft.com/office/officeart/2005/8/layout/vList3"/>
    <dgm:cxn modelId="{EF736FA9-D098-4B2D-BD71-A8915EBD0DD9}" type="presParOf" srcId="{49847D0B-0BE1-4C1B-9D29-BF53B15094E0}" destId="{8F5B3168-5496-4350-9F7E-5A435F3874FD}" srcOrd="0" destOrd="0" presId="urn:microsoft.com/office/officeart/2005/8/layout/vList3"/>
    <dgm:cxn modelId="{129C0C42-5799-4926-AC3F-AEB71A49B2D3}" type="presParOf" srcId="{49847D0B-0BE1-4C1B-9D29-BF53B15094E0}" destId="{09304392-F3E3-43E6-9F8E-EDABA3572D5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842ED-7505-49A1-9CB9-18D04DEADF72}">
      <dsp:nvSpPr>
        <dsp:cNvPr id="0" name=""/>
        <dsp:cNvSpPr/>
      </dsp:nvSpPr>
      <dsp:spPr>
        <a:xfrm>
          <a:off x="425808" y="107077"/>
          <a:ext cx="5983191" cy="2218612"/>
        </a:xfrm>
        <a:prstGeom prst="roundRect">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dirty="0">
              <a:solidFill>
                <a:srgbClr val="201E43"/>
              </a:solidFill>
            </a:rPr>
            <a:t>Insight: </a:t>
          </a:r>
          <a:r>
            <a:rPr lang="en-GB" sz="1900" kern="1200" dirty="0">
              <a:solidFill>
                <a:srgbClr val="201E43"/>
              </a:solidFill>
            </a:rPr>
            <a:t>62.5% of customers are classified as low-risk, indicating a substantial portion of customers have a stable financial profile. Meanwhile, 37.5% are high-risk, which suggests potential areas for improving customer support or screening.</a:t>
          </a:r>
          <a:br>
            <a:rPr lang="en-GB" sz="1900" kern="1200" dirty="0">
              <a:solidFill>
                <a:srgbClr val="201E43"/>
              </a:solidFill>
            </a:rPr>
          </a:br>
          <a:endParaRPr lang="en-GB" sz="1900" kern="1200" dirty="0">
            <a:solidFill>
              <a:srgbClr val="201E43"/>
            </a:solidFill>
          </a:endParaRPr>
        </a:p>
      </dsp:txBody>
      <dsp:txXfrm>
        <a:off x="534112" y="215381"/>
        <a:ext cx="5766583" cy="2002004"/>
      </dsp:txXfrm>
    </dsp:sp>
    <dsp:sp modelId="{4C5799E1-0692-428D-8059-22D1AF6432D5}">
      <dsp:nvSpPr>
        <dsp:cNvPr id="0" name=""/>
        <dsp:cNvSpPr/>
      </dsp:nvSpPr>
      <dsp:spPr>
        <a:xfrm>
          <a:off x="425808" y="2383290"/>
          <a:ext cx="5983191" cy="2218612"/>
        </a:xfrm>
        <a:prstGeom prst="roundRect">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dirty="0">
              <a:solidFill>
                <a:srgbClr val="201E43"/>
              </a:solidFill>
            </a:rPr>
            <a:t>Prescription: </a:t>
          </a:r>
          <a:r>
            <a:rPr lang="en-GB" sz="1900" kern="1200" dirty="0">
              <a:solidFill>
                <a:srgbClr val="201E43"/>
              </a:solidFill>
            </a:rPr>
            <a:t>Introduce targeted financial education or support programs for high-risk customers to help them reduce financial stress and improve creditworthiness. Additionally, refine risk assessment criteria to more accurately predict high-risk profiles, potentially using engagement scores or other behavioural metrics as early indicators of risk.</a:t>
          </a:r>
        </a:p>
      </dsp:txBody>
      <dsp:txXfrm>
        <a:off x="534112" y="2491594"/>
        <a:ext cx="5766583" cy="2002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E2F2B-A74D-4376-BBE0-5070D773C07B}">
      <dsp:nvSpPr>
        <dsp:cNvPr id="0" name=""/>
        <dsp:cNvSpPr/>
      </dsp:nvSpPr>
      <dsp:spPr>
        <a:xfrm rot="10800000">
          <a:off x="1503375" y="2529"/>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Under 25: 59% eligibility rate, reflecting the growing financial independence and creditworthiness of younger customers.</a:t>
          </a:r>
        </a:p>
      </dsp:txBody>
      <dsp:txXfrm rot="10800000">
        <a:off x="1679347" y="2529"/>
        <a:ext cx="5094020" cy="703887"/>
      </dsp:txXfrm>
    </dsp:sp>
    <dsp:sp modelId="{B5B24887-14E3-4C07-910C-82A834050427}">
      <dsp:nvSpPr>
        <dsp:cNvPr id="0" name=""/>
        <dsp:cNvSpPr/>
      </dsp:nvSpPr>
      <dsp:spPr>
        <a:xfrm>
          <a:off x="1151432" y="2529"/>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5D31B6-CA24-428D-8B29-5F8CF191A78E}">
      <dsp:nvSpPr>
        <dsp:cNvPr id="0" name=""/>
        <dsp:cNvSpPr/>
      </dsp:nvSpPr>
      <dsp:spPr>
        <a:xfrm rot="10800000">
          <a:off x="1503375" y="916531"/>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26-35: 50% eligibility, indicating this age group is building eligibility, potentially affected by early career income constraints.</a:t>
          </a:r>
        </a:p>
      </dsp:txBody>
      <dsp:txXfrm rot="10800000">
        <a:off x="1679347" y="916531"/>
        <a:ext cx="5094020" cy="703887"/>
      </dsp:txXfrm>
    </dsp:sp>
    <dsp:sp modelId="{4861C12D-105B-4D0B-B996-2B930853F450}">
      <dsp:nvSpPr>
        <dsp:cNvPr id="0" name=""/>
        <dsp:cNvSpPr/>
      </dsp:nvSpPr>
      <dsp:spPr>
        <a:xfrm>
          <a:off x="1151432" y="916531"/>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BE214-8AE2-470B-A7E7-E59C9003B60E}">
      <dsp:nvSpPr>
        <dsp:cNvPr id="0" name=""/>
        <dsp:cNvSpPr/>
      </dsp:nvSpPr>
      <dsp:spPr>
        <a:xfrm rot="10800000">
          <a:off x="1503375" y="1830534"/>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36-45: 62% eligibility, the highest among all age groups, aligning with peak earning years.</a:t>
          </a:r>
        </a:p>
      </dsp:txBody>
      <dsp:txXfrm rot="10800000">
        <a:off x="1679347" y="1830534"/>
        <a:ext cx="5094020" cy="703887"/>
      </dsp:txXfrm>
    </dsp:sp>
    <dsp:sp modelId="{A8683A8C-70E9-4C55-B7D5-6831318FF5DE}">
      <dsp:nvSpPr>
        <dsp:cNvPr id="0" name=""/>
        <dsp:cNvSpPr/>
      </dsp:nvSpPr>
      <dsp:spPr>
        <a:xfrm>
          <a:off x="1151432" y="1830534"/>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3A4B1-DA49-4DF7-8F31-E49B75A5829E}">
      <dsp:nvSpPr>
        <dsp:cNvPr id="0" name=""/>
        <dsp:cNvSpPr/>
      </dsp:nvSpPr>
      <dsp:spPr>
        <a:xfrm rot="10800000">
          <a:off x="1503375" y="2744537"/>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46-55: High eligibility, although data shows a slight decrease in loan need.</a:t>
          </a:r>
        </a:p>
      </dsp:txBody>
      <dsp:txXfrm rot="10800000">
        <a:off x="1679347" y="2744537"/>
        <a:ext cx="5094020" cy="703887"/>
      </dsp:txXfrm>
    </dsp:sp>
    <dsp:sp modelId="{C12571DD-61DC-4EA8-BAFF-DB8819267E60}">
      <dsp:nvSpPr>
        <dsp:cNvPr id="0" name=""/>
        <dsp:cNvSpPr/>
      </dsp:nvSpPr>
      <dsp:spPr>
        <a:xfrm>
          <a:off x="1151432" y="2744537"/>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D0406-6D0C-4A30-9B6D-E8C38F0B2D01}">
      <dsp:nvSpPr>
        <dsp:cNvPr id="0" name=""/>
        <dsp:cNvSpPr/>
      </dsp:nvSpPr>
      <dsp:spPr>
        <a:xfrm rot="10800000">
          <a:off x="1503375" y="3658539"/>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56-65: 67% eligibility rate, likely reflecting higher income and asset stability, making them attractive loan candidates.</a:t>
          </a:r>
        </a:p>
      </dsp:txBody>
      <dsp:txXfrm rot="10800000">
        <a:off x="1679347" y="3658539"/>
        <a:ext cx="5094020" cy="703887"/>
      </dsp:txXfrm>
    </dsp:sp>
    <dsp:sp modelId="{6B706C01-8C4F-4E3A-91F6-4634F79FA2FF}">
      <dsp:nvSpPr>
        <dsp:cNvPr id="0" name=""/>
        <dsp:cNvSpPr/>
      </dsp:nvSpPr>
      <dsp:spPr>
        <a:xfrm>
          <a:off x="1151432" y="3658539"/>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8FC9-1D07-4F67-93FD-4BA5ED1BA0A9}">
      <dsp:nvSpPr>
        <dsp:cNvPr id="0" name=""/>
        <dsp:cNvSpPr/>
      </dsp:nvSpPr>
      <dsp:spPr>
        <a:xfrm rot="10800000">
          <a:off x="1500554" y="1721"/>
          <a:ext cx="5003408" cy="961192"/>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859"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rgbClr val="201E43"/>
              </a:solidFill>
            </a:rPr>
            <a:t>Car Loans: Popular among various age groups, especially those aged 36-45 and 46-55, indicating strong demand for personal vehicle financing.</a:t>
          </a:r>
        </a:p>
      </dsp:txBody>
      <dsp:txXfrm rot="10800000">
        <a:off x="1740852" y="1721"/>
        <a:ext cx="4763110" cy="961192"/>
      </dsp:txXfrm>
    </dsp:sp>
    <dsp:sp modelId="{552A68D0-083D-4541-A441-C1F9A0CE1F12}">
      <dsp:nvSpPr>
        <dsp:cNvPr id="0" name=""/>
        <dsp:cNvSpPr/>
      </dsp:nvSpPr>
      <dsp:spPr>
        <a:xfrm>
          <a:off x="1019958" y="1721"/>
          <a:ext cx="961192" cy="961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79BFF-530E-4DCB-A08F-5E6DCFC7ED0B}">
      <dsp:nvSpPr>
        <dsp:cNvPr id="0" name=""/>
        <dsp:cNvSpPr/>
      </dsp:nvSpPr>
      <dsp:spPr>
        <a:xfrm rot="10800000">
          <a:off x="1500554" y="1249836"/>
          <a:ext cx="5003408" cy="961192"/>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859"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a:solidFill>
                <a:srgbClr val="201E43"/>
              </a:solidFill>
            </a:rPr>
            <a:t>School Loans: Predominantly requested by younger age groups (23-35), reflecting career-focused or skill-building educational goals.</a:t>
          </a:r>
        </a:p>
      </dsp:txBody>
      <dsp:txXfrm rot="10800000">
        <a:off x="1740852" y="1249836"/>
        <a:ext cx="4763110" cy="961192"/>
      </dsp:txXfrm>
    </dsp:sp>
    <dsp:sp modelId="{53D32D50-0CC9-42AB-BD44-DB2286B4EE26}">
      <dsp:nvSpPr>
        <dsp:cNvPr id="0" name=""/>
        <dsp:cNvSpPr/>
      </dsp:nvSpPr>
      <dsp:spPr>
        <a:xfrm>
          <a:off x="1019958" y="1249836"/>
          <a:ext cx="961192" cy="961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101EC-F594-4C07-9BA1-A337EA083192}">
      <dsp:nvSpPr>
        <dsp:cNvPr id="0" name=""/>
        <dsp:cNvSpPr/>
      </dsp:nvSpPr>
      <dsp:spPr>
        <a:xfrm rot="10800000">
          <a:off x="1500554" y="2497952"/>
          <a:ext cx="5003408" cy="961192"/>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859"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a:solidFill>
                <a:srgbClr val="201E43"/>
              </a:solidFill>
            </a:rPr>
            <a:t>Property Loans: Higher demand among the older age groups (46-55), indicating an interest in long-term investment and asset acquisition as customers approach retirement.</a:t>
          </a:r>
        </a:p>
      </dsp:txBody>
      <dsp:txXfrm rot="10800000">
        <a:off x="1740852" y="2497952"/>
        <a:ext cx="4763110" cy="961192"/>
      </dsp:txXfrm>
    </dsp:sp>
    <dsp:sp modelId="{04C5165D-FD4D-4271-98D9-832A04931043}">
      <dsp:nvSpPr>
        <dsp:cNvPr id="0" name=""/>
        <dsp:cNvSpPr/>
      </dsp:nvSpPr>
      <dsp:spPr>
        <a:xfrm>
          <a:off x="1019958" y="2497952"/>
          <a:ext cx="961192" cy="961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04392-F3E3-43E6-9F8E-EDABA3572D57}">
      <dsp:nvSpPr>
        <dsp:cNvPr id="0" name=""/>
        <dsp:cNvSpPr/>
      </dsp:nvSpPr>
      <dsp:spPr>
        <a:xfrm rot="10800000">
          <a:off x="1500554" y="3746067"/>
          <a:ext cx="5003408" cy="961192"/>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859"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a:solidFill>
                <a:srgbClr val="201E43"/>
              </a:solidFill>
            </a:rPr>
            <a:t>Land Loans: Generally lower in demand but more frequent among the 46-55 age group, potentially for retirement or asset diversification purposes.</a:t>
          </a:r>
        </a:p>
      </dsp:txBody>
      <dsp:txXfrm rot="10800000">
        <a:off x="1740852" y="3746067"/>
        <a:ext cx="4763110" cy="961192"/>
      </dsp:txXfrm>
    </dsp:sp>
    <dsp:sp modelId="{8F5B3168-5496-4350-9F7E-5A435F3874FD}">
      <dsp:nvSpPr>
        <dsp:cNvPr id="0" name=""/>
        <dsp:cNvSpPr/>
      </dsp:nvSpPr>
      <dsp:spPr>
        <a:xfrm>
          <a:off x="1019958" y="3746067"/>
          <a:ext cx="961192" cy="961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8FC9-1D07-4F67-93FD-4BA5ED1BA0A9}">
      <dsp:nvSpPr>
        <dsp:cNvPr id="0" name=""/>
        <dsp:cNvSpPr/>
      </dsp:nvSpPr>
      <dsp:spPr>
        <a:xfrm rot="10800000">
          <a:off x="1461479" y="879"/>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To meet the needs of high-income customers, consider introducing premium property loan options with additional perks, such as priority processing, flexible repayment terms, and potential tax advisory support.</a:t>
          </a:r>
        </a:p>
      </dsp:txBody>
      <dsp:txXfrm rot="10800000">
        <a:off x="1662701" y="879"/>
        <a:ext cx="4802186" cy="804890"/>
      </dsp:txXfrm>
    </dsp:sp>
    <dsp:sp modelId="{552A68D0-083D-4541-A441-C1F9A0CE1F12}">
      <dsp:nvSpPr>
        <dsp:cNvPr id="0" name=""/>
        <dsp:cNvSpPr/>
      </dsp:nvSpPr>
      <dsp:spPr>
        <a:xfrm>
          <a:off x="1059034" y="879"/>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79BFF-530E-4DCB-A08F-5E6DCFC7ED0B}">
      <dsp:nvSpPr>
        <dsp:cNvPr id="0" name=""/>
        <dsp:cNvSpPr/>
      </dsp:nvSpPr>
      <dsp:spPr>
        <a:xfrm rot="10800000">
          <a:off x="1461479" y="1046035"/>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Offer co-branded school loans with educational institutions, allowing high-income clients to access exclusive scholarships or tuition discounts for dependents, making education financing more appealing to this group.</a:t>
          </a:r>
        </a:p>
      </dsp:txBody>
      <dsp:txXfrm rot="10800000">
        <a:off x="1662701" y="1046035"/>
        <a:ext cx="4802186" cy="804890"/>
      </dsp:txXfrm>
    </dsp:sp>
    <dsp:sp modelId="{53D32D50-0CC9-42AB-BD44-DB2286B4EE26}">
      <dsp:nvSpPr>
        <dsp:cNvPr id="0" name=""/>
        <dsp:cNvSpPr/>
      </dsp:nvSpPr>
      <dsp:spPr>
        <a:xfrm>
          <a:off x="1059034" y="1046035"/>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101EC-F594-4C07-9BA1-A337EA083192}">
      <dsp:nvSpPr>
        <dsp:cNvPr id="0" name=""/>
        <dsp:cNvSpPr/>
      </dsp:nvSpPr>
      <dsp:spPr>
        <a:xfrm rot="10800000">
          <a:off x="1461479" y="2091192"/>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Market land loans as investment vehicles for high-income customers, with incentives such as favourable interest rates or longer repayment terms to attract those interested in real estate as a long-term asset.</a:t>
          </a:r>
        </a:p>
      </dsp:txBody>
      <dsp:txXfrm rot="10800000">
        <a:off x="1662701" y="2091192"/>
        <a:ext cx="4802186" cy="804890"/>
      </dsp:txXfrm>
    </dsp:sp>
    <dsp:sp modelId="{04C5165D-FD4D-4271-98D9-832A04931043}">
      <dsp:nvSpPr>
        <dsp:cNvPr id="0" name=""/>
        <dsp:cNvSpPr/>
      </dsp:nvSpPr>
      <dsp:spPr>
        <a:xfrm>
          <a:off x="1059034" y="2091192"/>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04392-F3E3-43E6-9F8E-EDABA3572D57}">
      <dsp:nvSpPr>
        <dsp:cNvPr id="0" name=""/>
        <dsp:cNvSpPr/>
      </dsp:nvSpPr>
      <dsp:spPr>
        <a:xfrm rot="10800000">
          <a:off x="1461479" y="3136348"/>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34290" rIns="64008"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201E43"/>
              </a:solidFill>
            </a:rPr>
            <a:t>Car loans can be marketed with flexible down payment options, which could appeal to upper-middle-income customers who may want easier access to financing for personal or family vehicles.</a:t>
          </a:r>
        </a:p>
        <a:p>
          <a:pPr marL="0" lvl="0" indent="0" algn="ctr" defTabSz="400050">
            <a:lnSpc>
              <a:spcPct val="90000"/>
            </a:lnSpc>
            <a:spcBef>
              <a:spcPct val="0"/>
            </a:spcBef>
            <a:spcAft>
              <a:spcPct val="35000"/>
            </a:spcAft>
            <a:buNone/>
          </a:pPr>
          <a:r>
            <a:rPr lang="en-GB" sz="900" kern="1200" dirty="0">
              <a:solidFill>
                <a:srgbClr val="201E43"/>
              </a:solidFill>
            </a:rPr>
            <a:t>Consider offering incentives for eco-friendly or luxury car financing options to attract higher-income customers interested in sustainability or premium vehicle brands.</a:t>
          </a:r>
        </a:p>
      </dsp:txBody>
      <dsp:txXfrm rot="10800000">
        <a:off x="1662701" y="3136348"/>
        <a:ext cx="4802186" cy="804890"/>
      </dsp:txXfrm>
    </dsp:sp>
    <dsp:sp modelId="{8F5B3168-5496-4350-9F7E-5A435F3874FD}">
      <dsp:nvSpPr>
        <dsp:cNvPr id="0" name=""/>
        <dsp:cNvSpPr/>
      </dsp:nvSpPr>
      <dsp:spPr>
        <a:xfrm>
          <a:off x="1059034" y="3136348"/>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49F013-960C-42DE-98D6-7673519A06D7}">
      <dsp:nvSpPr>
        <dsp:cNvPr id="0" name=""/>
        <dsp:cNvSpPr/>
      </dsp:nvSpPr>
      <dsp:spPr>
        <a:xfrm rot="10800000">
          <a:off x="1461479" y="4181505"/>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34290" rIns="64008"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201E43"/>
              </a:solidFill>
            </a:rPr>
            <a:t>To potentially reach low-income customers with no current loan offers, explore small loan products or microfinance options that support basic needs, which can create a pathway for future loan eligibility as their financial situation improves.</a:t>
          </a:r>
        </a:p>
      </dsp:txBody>
      <dsp:txXfrm rot="10800000">
        <a:off x="1662701" y="4181505"/>
        <a:ext cx="4802186" cy="804890"/>
      </dsp:txXfrm>
    </dsp:sp>
    <dsp:sp modelId="{75F9CC9D-B1F5-462E-81A5-BC6F9393E5E2}">
      <dsp:nvSpPr>
        <dsp:cNvPr id="0" name=""/>
        <dsp:cNvSpPr/>
      </dsp:nvSpPr>
      <dsp:spPr>
        <a:xfrm>
          <a:off x="1059034" y="4181505"/>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8FC9-1D07-4F67-93FD-4BA5ED1BA0A9}">
      <dsp:nvSpPr>
        <dsp:cNvPr id="0" name=""/>
        <dsp:cNvSpPr/>
      </dsp:nvSpPr>
      <dsp:spPr>
        <a:xfrm rot="10800000">
          <a:off x="1752912" y="1650"/>
          <a:ext cx="5928741" cy="103833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875" tIns="38100" rIns="71120" bIns="3810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rgbClr val="201E43"/>
              </a:solidFill>
            </a:rPr>
            <a:t> Given its high demand, car loan disbursements are expected to be a significant portion of overall loan distribution. This will require careful planning for cash flow and the alignment of the company's lending capacity.</a:t>
          </a:r>
        </a:p>
        <a:p>
          <a:pPr marL="0" lvl="0" indent="0" algn="ctr" defTabSz="444500">
            <a:lnSpc>
              <a:spcPct val="90000"/>
            </a:lnSpc>
            <a:spcBef>
              <a:spcPct val="0"/>
            </a:spcBef>
            <a:spcAft>
              <a:spcPct val="35000"/>
            </a:spcAft>
            <a:buNone/>
          </a:pPr>
          <a:r>
            <a:rPr lang="en-GB" sz="1000" kern="1200" dirty="0">
              <a:solidFill>
                <a:srgbClr val="201E43"/>
              </a:solidFill>
            </a:rPr>
            <a:t>Customer Profile: Likely to be individuals with medium-to-high incomes, looking for personal or business vehicles.</a:t>
          </a:r>
        </a:p>
      </dsp:txBody>
      <dsp:txXfrm rot="10800000">
        <a:off x="2012494" y="1650"/>
        <a:ext cx="5669159" cy="1038330"/>
      </dsp:txXfrm>
    </dsp:sp>
    <dsp:sp modelId="{552A68D0-083D-4541-A441-C1F9A0CE1F12}">
      <dsp:nvSpPr>
        <dsp:cNvPr id="0" name=""/>
        <dsp:cNvSpPr/>
      </dsp:nvSpPr>
      <dsp:spPr>
        <a:xfrm>
          <a:off x="1233746" y="1650"/>
          <a:ext cx="1038330" cy="1038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79BFF-530E-4DCB-A08F-5E6DCFC7ED0B}">
      <dsp:nvSpPr>
        <dsp:cNvPr id="0" name=""/>
        <dsp:cNvSpPr/>
      </dsp:nvSpPr>
      <dsp:spPr>
        <a:xfrm rot="10800000">
          <a:off x="1752912" y="1349930"/>
          <a:ext cx="5928741" cy="103833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875"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These loans are likely to be larger in value and longer in tenor, which means the company should ensure liquidity for long-term repayment schedules. Property loans also require more stringent credit checks due to their size and the collateral involved.</a:t>
          </a:r>
        </a:p>
        <a:p>
          <a:pPr marL="0" lvl="0" indent="0" algn="ctr" defTabSz="488950">
            <a:lnSpc>
              <a:spcPct val="90000"/>
            </a:lnSpc>
            <a:spcBef>
              <a:spcPct val="0"/>
            </a:spcBef>
            <a:spcAft>
              <a:spcPct val="35000"/>
            </a:spcAft>
            <a:buNone/>
          </a:pPr>
          <a:r>
            <a:rPr lang="en-GB" sz="1100" kern="1200" dirty="0">
              <a:solidFill>
                <a:srgbClr val="201E43"/>
              </a:solidFill>
            </a:rPr>
            <a:t>Customer Profile: Homebuyers, real estate investors, or individuals seeking to secure property for residential or business purposes.</a:t>
          </a:r>
        </a:p>
      </dsp:txBody>
      <dsp:txXfrm rot="10800000">
        <a:off x="2012494" y="1349930"/>
        <a:ext cx="5669159" cy="1038330"/>
      </dsp:txXfrm>
    </dsp:sp>
    <dsp:sp modelId="{53D32D50-0CC9-42AB-BD44-DB2286B4EE26}">
      <dsp:nvSpPr>
        <dsp:cNvPr id="0" name=""/>
        <dsp:cNvSpPr/>
      </dsp:nvSpPr>
      <dsp:spPr>
        <a:xfrm>
          <a:off x="1233746" y="1349930"/>
          <a:ext cx="1038330" cy="1038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101EC-F594-4C07-9BA1-A337EA083192}">
      <dsp:nvSpPr>
        <dsp:cNvPr id="0" name=""/>
        <dsp:cNvSpPr/>
      </dsp:nvSpPr>
      <dsp:spPr>
        <a:xfrm rot="10800000">
          <a:off x="1752912" y="2698210"/>
          <a:ext cx="5928741" cy="103833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875" tIns="38100" rIns="71120" bIns="3810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rgbClr val="201E43"/>
              </a:solidFill>
            </a:rPr>
            <a:t>School loans are typically smaller in amount but can be frequent and require a structured disbursement plan. The company should consider offering flexible repayment terms, particularly for younger customers or students in lower income brackets.</a:t>
          </a:r>
        </a:p>
        <a:p>
          <a:pPr marL="0" lvl="0" indent="0" algn="ctr" defTabSz="444500">
            <a:lnSpc>
              <a:spcPct val="90000"/>
            </a:lnSpc>
            <a:spcBef>
              <a:spcPct val="0"/>
            </a:spcBef>
            <a:spcAft>
              <a:spcPct val="35000"/>
            </a:spcAft>
            <a:buNone/>
          </a:pPr>
          <a:r>
            <a:rPr lang="en-GB" sz="1000" kern="1200" dirty="0">
              <a:solidFill>
                <a:srgbClr val="201E43"/>
              </a:solidFill>
            </a:rPr>
            <a:t>Customer Profile: Parents, young adults, or students looking to finance higher education, professional certifications, or skills development.</a:t>
          </a:r>
        </a:p>
      </dsp:txBody>
      <dsp:txXfrm rot="10800000">
        <a:off x="2012494" y="2698210"/>
        <a:ext cx="5669159" cy="1038330"/>
      </dsp:txXfrm>
    </dsp:sp>
    <dsp:sp modelId="{04C5165D-FD4D-4271-98D9-832A04931043}">
      <dsp:nvSpPr>
        <dsp:cNvPr id="0" name=""/>
        <dsp:cNvSpPr/>
      </dsp:nvSpPr>
      <dsp:spPr>
        <a:xfrm>
          <a:off x="1233746" y="2698210"/>
          <a:ext cx="1038330" cy="1038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04392-F3E3-43E6-9F8E-EDABA3572D57}">
      <dsp:nvSpPr>
        <dsp:cNvPr id="0" name=""/>
        <dsp:cNvSpPr/>
      </dsp:nvSpPr>
      <dsp:spPr>
        <a:xfrm rot="10800000">
          <a:off x="1752912" y="4046491"/>
          <a:ext cx="5928741" cy="103833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875"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Although demand is lower, it’s important to monitor land loan eligibility closely, as this could shift based on changing economic conditions or investment trends. Offering incentives for land development could boost interest.</a:t>
          </a:r>
        </a:p>
        <a:p>
          <a:pPr marL="0" lvl="0" indent="0" algn="ctr" defTabSz="488950">
            <a:lnSpc>
              <a:spcPct val="90000"/>
            </a:lnSpc>
            <a:spcBef>
              <a:spcPct val="0"/>
            </a:spcBef>
            <a:spcAft>
              <a:spcPct val="35000"/>
            </a:spcAft>
            <a:buNone/>
          </a:pPr>
          <a:r>
            <a:rPr lang="en-GB" sz="1100" kern="1200" dirty="0">
              <a:solidFill>
                <a:srgbClr val="201E43"/>
              </a:solidFill>
            </a:rPr>
            <a:t>Customer Profile: Investors in land or individuals seeking to secure undeveloped property for future projects.</a:t>
          </a:r>
        </a:p>
      </dsp:txBody>
      <dsp:txXfrm rot="10800000">
        <a:off x="2012494" y="4046491"/>
        <a:ext cx="5669159" cy="1038330"/>
      </dsp:txXfrm>
    </dsp:sp>
    <dsp:sp modelId="{8F5B3168-5496-4350-9F7E-5A435F3874FD}">
      <dsp:nvSpPr>
        <dsp:cNvPr id="0" name=""/>
        <dsp:cNvSpPr/>
      </dsp:nvSpPr>
      <dsp:spPr>
        <a:xfrm>
          <a:off x="1233746" y="4046491"/>
          <a:ext cx="1038330" cy="1038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8FC9-1D07-4F67-93FD-4BA5ED1BA0A9}">
      <dsp:nvSpPr>
        <dsp:cNvPr id="0" name=""/>
        <dsp:cNvSpPr/>
      </dsp:nvSpPr>
      <dsp:spPr>
        <a:xfrm rot="10800000">
          <a:off x="1514708" y="2293"/>
          <a:ext cx="5003408" cy="1017805"/>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8824"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Target marketing efforts for premium loan classes (e.g., property and car loans) to customers with low DTI and high engagement scores, as they show the highest eligibility potential.</a:t>
          </a:r>
        </a:p>
      </dsp:txBody>
      <dsp:txXfrm rot="10800000">
        <a:off x="1769159" y="2293"/>
        <a:ext cx="4748957" cy="1017805"/>
      </dsp:txXfrm>
    </dsp:sp>
    <dsp:sp modelId="{552A68D0-083D-4541-A441-C1F9A0CE1F12}">
      <dsp:nvSpPr>
        <dsp:cNvPr id="0" name=""/>
        <dsp:cNvSpPr/>
      </dsp:nvSpPr>
      <dsp:spPr>
        <a:xfrm>
          <a:off x="1005805" y="2293"/>
          <a:ext cx="1017805" cy="10178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79BFF-530E-4DCB-A08F-5E6DCFC7ED0B}">
      <dsp:nvSpPr>
        <dsp:cNvPr id="0" name=""/>
        <dsp:cNvSpPr/>
      </dsp:nvSpPr>
      <dsp:spPr>
        <a:xfrm rot="10800000">
          <a:off x="1514708" y="1323921"/>
          <a:ext cx="5003408" cy="1017805"/>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8824"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Develop tailored loan products for younger segments, focusing on educational and entry-level loans to match their income profiles, and continue to promote premium loans to older, stable-income customers.</a:t>
          </a:r>
        </a:p>
      </dsp:txBody>
      <dsp:txXfrm rot="10800000">
        <a:off x="1769159" y="1323921"/>
        <a:ext cx="4748957" cy="1017805"/>
      </dsp:txXfrm>
    </dsp:sp>
    <dsp:sp modelId="{53D32D50-0CC9-42AB-BD44-DB2286B4EE26}">
      <dsp:nvSpPr>
        <dsp:cNvPr id="0" name=""/>
        <dsp:cNvSpPr/>
      </dsp:nvSpPr>
      <dsp:spPr>
        <a:xfrm>
          <a:off x="1005805" y="1323921"/>
          <a:ext cx="1017805" cy="10178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101EC-F594-4C07-9BA1-A337EA083192}">
      <dsp:nvSpPr>
        <dsp:cNvPr id="0" name=""/>
        <dsp:cNvSpPr/>
      </dsp:nvSpPr>
      <dsp:spPr>
        <a:xfrm rot="10800000">
          <a:off x="1514708" y="2645548"/>
          <a:ext cx="5003408" cy="1017805"/>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8824"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Implement financial planning workshops for high DTI customers to help lower their ratios, making them eligible for larger loan amounts and potentially increasing their engagement with the brand.</a:t>
          </a:r>
        </a:p>
        <a:p>
          <a:pPr marL="0" lvl="0" indent="0" algn="ctr" defTabSz="622300">
            <a:lnSpc>
              <a:spcPct val="90000"/>
            </a:lnSpc>
            <a:spcBef>
              <a:spcPct val="0"/>
            </a:spcBef>
            <a:spcAft>
              <a:spcPct val="35000"/>
            </a:spcAft>
            <a:buNone/>
          </a:pPr>
          <a:r>
            <a:rPr lang="en-GB" sz="1400" kern="1200" dirty="0">
              <a:solidFill>
                <a:srgbClr val="201E43"/>
              </a:solidFill>
            </a:rPr>
            <a:t>Optimize Loan Tenure Options:</a:t>
          </a:r>
        </a:p>
      </dsp:txBody>
      <dsp:txXfrm rot="10800000">
        <a:off x="1769159" y="2645548"/>
        <a:ext cx="4748957" cy="1017805"/>
      </dsp:txXfrm>
    </dsp:sp>
    <dsp:sp modelId="{04C5165D-FD4D-4271-98D9-832A04931043}">
      <dsp:nvSpPr>
        <dsp:cNvPr id="0" name=""/>
        <dsp:cNvSpPr/>
      </dsp:nvSpPr>
      <dsp:spPr>
        <a:xfrm>
          <a:off x="1005805" y="2645548"/>
          <a:ext cx="1017805" cy="10178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04392-F3E3-43E6-9F8E-EDABA3572D57}">
      <dsp:nvSpPr>
        <dsp:cNvPr id="0" name=""/>
        <dsp:cNvSpPr/>
      </dsp:nvSpPr>
      <dsp:spPr>
        <a:xfrm rot="10800000">
          <a:off x="1514708" y="3967176"/>
          <a:ext cx="5003408" cy="1017805"/>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8824"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rgbClr val="201E43"/>
              </a:solidFill>
            </a:rPr>
            <a:t>Introduce more flexible tenure options for borderline-eligible customers to balance affordability and loan accessibility, especially for medium-income and moderate-risk customers.</a:t>
          </a:r>
        </a:p>
      </dsp:txBody>
      <dsp:txXfrm rot="10800000">
        <a:off x="1769159" y="3967176"/>
        <a:ext cx="4748957" cy="1017805"/>
      </dsp:txXfrm>
    </dsp:sp>
    <dsp:sp modelId="{8F5B3168-5496-4350-9F7E-5A435F3874FD}">
      <dsp:nvSpPr>
        <dsp:cNvPr id="0" name=""/>
        <dsp:cNvSpPr/>
      </dsp:nvSpPr>
      <dsp:spPr>
        <a:xfrm>
          <a:off x="1005805" y="3967176"/>
          <a:ext cx="1017805" cy="10178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2/10/2025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2/10/2025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151B2567-F194-5BC0-87A4-A2355DF61349}"/>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3F966F9F-A8CE-CD82-88E9-D24E331B52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9372420E-3A93-0051-115C-2348B94CD9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311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212C966F-10A6-7DE6-2067-89050F98AED6}"/>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3E814198-0E1C-C8D4-A4C4-3D8631C5B6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8364B2BF-360A-5016-B737-11BD9E43B5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19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7A7DFF6E-6541-D96D-2F2F-274FBE9CA113}"/>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A0EF3C46-5492-DE64-6404-B543D8FFB2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748AFC66-0E70-017D-DDD6-A181147706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57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290418B1-9DFD-F49A-B1A8-0D02F0C61640}"/>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475C5685-F212-A334-A107-E3AA4652EB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CFA3A7C3-A975-4EE0-D45C-74333FC97E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90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6BBF3DA9-DA53-F6DF-8E6E-E983761DF532}"/>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4D71DF1F-C830-4B4A-F0D4-117D856DD5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DDD3C804-B70B-0D93-C0C9-F8D89A4972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47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D9F79B8E-3DCF-C55E-3F3F-9B4BAAEC0DF1}"/>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9358422B-5E62-9910-040A-1F725BCA37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FF8FC33A-CDD5-EDE6-43B5-D22328E9FC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530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2FCAEDDD-2600-EE80-2BEB-5FD128B286BA}"/>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8A6C37C7-E822-587D-6E0B-5F8560BA97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F95AAFA0-3152-98E2-7F71-E07CA18116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15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1E24B900-EC1D-06D3-7C13-EEEAA6CCD61C}"/>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F0F481E8-BB96-6ED0-B688-CA3A57E0C4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C0797E8D-E15A-9C3C-425F-E20ED4BE50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5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F7E91E0D-3D73-F4CA-BF85-1CF9AFB7414F}"/>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65760B54-8EFA-A633-3544-A2ABCCA21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648BFB4E-DDE2-1C18-66A3-FD6F0BFC8B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82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61292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5501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4388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0005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0484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4031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0507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3918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516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37228582"/>
      </p:ext>
    </p:extLst>
  </p:cSld>
  <p:clrMap bg1="lt1" tx1="dk1" bg2="dk2" tx2="lt2" accent1="accent1" accent2="accent2" accent3="accent3" accent4="accent4" accent5="accent5" accent6="accent6" hlink="hlink" folHlink="folHlink"/>
  <p:sldLayoutIdLst>
    <p:sldLayoutId id="2147483738"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8.png"/><Relationship Id="rId10" Type="http://schemas.microsoft.com/office/2007/relationships/diagramDrawing" Target="../diagrams/drawing2.xml"/><Relationship Id="rId4" Type="http://schemas.openxmlformats.org/officeDocument/2006/relationships/image" Target="../media/image7.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6B9CDE54-4308-6030-99BE-690774368EAB}"/>
              </a:ext>
            </a:extLst>
          </p:cNvPr>
          <p:cNvSpPr/>
          <p:nvPr/>
        </p:nvSpPr>
        <p:spPr>
          <a:xfrm>
            <a:off x="0" y="1"/>
            <a:ext cx="5618922" cy="6857999"/>
          </a:xfrm>
          <a:prstGeom prst="round1Rect">
            <a:avLst/>
          </a:prstGeom>
          <a:solidFill>
            <a:srgbClr val="134B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89F5AFE4-7E10-14E5-AEE1-118B948B4833}"/>
              </a:ext>
            </a:extLst>
          </p:cNvPr>
          <p:cNvSpPr txBox="1"/>
          <p:nvPr/>
        </p:nvSpPr>
        <p:spPr>
          <a:xfrm>
            <a:off x="291548" y="954157"/>
            <a:ext cx="5049077" cy="2062103"/>
          </a:xfrm>
          <a:prstGeom prst="rect">
            <a:avLst/>
          </a:prstGeom>
          <a:noFill/>
        </p:spPr>
        <p:txBody>
          <a:bodyPr wrap="square" rtlCol="0">
            <a:spAutoFit/>
          </a:bodyPr>
          <a:lstStyle/>
          <a:p>
            <a:r>
              <a:rPr lang="en-GB" sz="3200" dirty="0">
                <a:solidFill>
                  <a:srgbClr val="EEEEEE"/>
                </a:solidFill>
                <a:latin typeface="Algerian" panose="04020705040A02060702" pitchFamily="82" charset="0"/>
              </a:rPr>
              <a:t>Data-Driven Personalization in Fintech: Insights and Solutions</a:t>
            </a:r>
          </a:p>
        </p:txBody>
      </p:sp>
      <p:sp>
        <p:nvSpPr>
          <p:cNvPr id="11" name="TextBox 10">
            <a:extLst>
              <a:ext uri="{FF2B5EF4-FFF2-40B4-BE49-F238E27FC236}">
                <a16:creationId xmlns:a16="http://schemas.microsoft.com/office/drawing/2014/main" id="{E8D76A3C-DFC9-0FF3-334B-7976B3BA5445}"/>
              </a:ext>
            </a:extLst>
          </p:cNvPr>
          <p:cNvSpPr txBox="1"/>
          <p:nvPr/>
        </p:nvSpPr>
        <p:spPr>
          <a:xfrm>
            <a:off x="0" y="4055165"/>
            <a:ext cx="3326296" cy="646331"/>
          </a:xfrm>
          <a:prstGeom prst="rect">
            <a:avLst/>
          </a:prstGeom>
          <a:noFill/>
        </p:spPr>
        <p:txBody>
          <a:bodyPr wrap="square" rtlCol="0">
            <a:spAutoFit/>
          </a:bodyPr>
          <a:lstStyle/>
          <a:p>
            <a:r>
              <a:rPr lang="en-GB" dirty="0">
                <a:solidFill>
                  <a:srgbClr val="EEEEEE"/>
                </a:solidFill>
                <a:latin typeface="Algerian" panose="04020705040A02060702" pitchFamily="82" charset="0"/>
              </a:rPr>
              <a:t>Name: Eniola Taiwo</a:t>
            </a:r>
            <a:br>
              <a:rPr lang="en-GB" dirty="0">
                <a:solidFill>
                  <a:srgbClr val="EEEEEE"/>
                </a:solidFill>
                <a:latin typeface="Algerian" panose="04020705040A02060702" pitchFamily="82" charset="0"/>
              </a:rPr>
            </a:br>
            <a:r>
              <a:rPr lang="en-GB" dirty="0">
                <a:solidFill>
                  <a:srgbClr val="EEEEEE"/>
                </a:solidFill>
                <a:latin typeface="Algerian" panose="04020705040A02060702" pitchFamily="82" charset="0"/>
              </a:rPr>
              <a:t>Date: November 2024</a:t>
            </a:r>
          </a:p>
        </p:txBody>
      </p:sp>
      <p:pic>
        <p:nvPicPr>
          <p:cNvPr id="21" name="Graphic 20" descr="Bank">
            <a:extLst>
              <a:ext uri="{FF2B5EF4-FFF2-40B4-BE49-F238E27FC236}">
                <a16:creationId xmlns:a16="http://schemas.microsoft.com/office/drawing/2014/main" id="{99B78953-AED5-1CD1-4172-C9AFC84AD8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1374" y="738807"/>
            <a:ext cx="4711148" cy="5380383"/>
          </a:xfrm>
          <a:prstGeom prst="rect">
            <a:avLst/>
          </a:prstGeom>
        </p:spPr>
      </p:pic>
    </p:spTree>
    <p:extLst>
      <p:ext uri="{BB962C8B-B14F-4D97-AF65-F5344CB8AC3E}">
        <p14:creationId xmlns:p14="http://schemas.microsoft.com/office/powerpoint/2010/main" val="3763720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423EABCD-3611-3083-C4C4-E89018B9E616}"/>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1FC73A4-291F-DDDB-2B43-6E0E76059B83}"/>
              </a:ext>
            </a:extLst>
          </p:cNvPr>
          <p:cNvGraphicFramePr/>
          <p:nvPr>
            <p:extLst>
              <p:ext uri="{D42A27DB-BD31-4B8C-83A1-F6EECF244321}">
                <p14:modId xmlns:p14="http://schemas.microsoft.com/office/powerpoint/2010/main" val="1913348176"/>
              </p:ext>
            </p:extLst>
          </p:nvPr>
        </p:nvGraphicFramePr>
        <p:xfrm>
          <a:off x="5158408" y="1497496"/>
          <a:ext cx="7523922" cy="498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27FCD09D-8D6E-02D9-1BB5-FC33DA3707BC}"/>
              </a:ext>
            </a:extLst>
          </p:cNvPr>
          <p:cNvSpPr txBox="1"/>
          <p:nvPr/>
        </p:nvSpPr>
        <p:spPr>
          <a:xfrm>
            <a:off x="167143" y="1173977"/>
            <a:ext cx="5571049" cy="5909310"/>
          </a:xfrm>
          <a:prstGeom prst="rect">
            <a:avLst/>
          </a:prstGeom>
          <a:noFill/>
        </p:spPr>
        <p:txBody>
          <a:bodyPr wrap="square" rtlCol="0">
            <a:spAutoFit/>
          </a:bodyPr>
          <a:lstStyle/>
          <a:p>
            <a:r>
              <a:rPr lang="en-GB" sz="1400" b="1" dirty="0">
                <a:solidFill>
                  <a:srgbClr val="201E43"/>
                </a:solidFill>
                <a:latin typeface="Aptos Black" panose="020B0004020202020204" pitchFamily="34" charset="0"/>
              </a:rPr>
              <a:t>Summary:</a:t>
            </a:r>
            <a:br>
              <a:rPr lang="en-GB" sz="1400" b="1" dirty="0">
                <a:solidFill>
                  <a:srgbClr val="201E43"/>
                </a:solidFill>
              </a:rPr>
            </a:br>
            <a:r>
              <a:rPr lang="en-GB" sz="1400" b="1" dirty="0">
                <a:solidFill>
                  <a:srgbClr val="201E43"/>
                </a:solidFill>
              </a:rPr>
              <a:t>Risk Distribution and Eligibility:</a:t>
            </a:r>
            <a:endParaRPr lang="en-GB" sz="1400" dirty="0">
              <a:solidFill>
                <a:srgbClr val="201E43"/>
              </a:solidFill>
            </a:endParaRPr>
          </a:p>
          <a:p>
            <a:r>
              <a:rPr lang="en-GB" sz="1400" dirty="0">
                <a:solidFill>
                  <a:srgbClr val="201E43"/>
                </a:solidFill>
              </a:rPr>
              <a:t>Our customer base shows a 62.5% low-risk and 37.5% high-risk profile. Low-risk customers, especially those with a DTI below 0.35, are more likely to qualify for higher-value loans, confirming DTI as a critical eligibility indicator.</a:t>
            </a:r>
          </a:p>
          <a:p>
            <a:endParaRPr lang="en-GB" sz="1400" dirty="0">
              <a:solidFill>
                <a:srgbClr val="201E43"/>
              </a:solidFill>
            </a:endParaRPr>
          </a:p>
          <a:p>
            <a:r>
              <a:rPr lang="en-GB" sz="1400" b="1" dirty="0">
                <a:solidFill>
                  <a:srgbClr val="201E43"/>
                </a:solidFill>
              </a:rPr>
              <a:t>Income-Driven Eligibility for Loan Classes:</a:t>
            </a:r>
          </a:p>
          <a:p>
            <a:r>
              <a:rPr lang="en-GB" sz="1400" dirty="0">
                <a:solidFill>
                  <a:srgbClr val="201E43"/>
                </a:solidFill>
              </a:rPr>
              <a:t>Customers with average monthly incomes around £2.3M qualify for higher-value loans like property and car loans. Income plays a substantial role in determining loan eligibility, especially for premium loan classes.</a:t>
            </a:r>
          </a:p>
          <a:p>
            <a:endParaRPr lang="en-GB" sz="1400" dirty="0">
              <a:solidFill>
                <a:srgbClr val="201E43"/>
              </a:solidFill>
            </a:endParaRPr>
          </a:p>
          <a:p>
            <a:r>
              <a:rPr lang="en-GB" sz="1400" b="1" dirty="0">
                <a:solidFill>
                  <a:srgbClr val="201E43"/>
                </a:solidFill>
              </a:rPr>
              <a:t>Engagement Score Influence</a:t>
            </a:r>
            <a:r>
              <a:rPr lang="en-GB" sz="1400" dirty="0">
                <a:solidFill>
                  <a:srgbClr val="201E43"/>
                </a:solidFill>
              </a:rPr>
              <a:t>:</a:t>
            </a:r>
          </a:p>
          <a:p>
            <a:r>
              <a:rPr lang="en-GB" sz="1400" dirty="0">
                <a:solidFill>
                  <a:srgbClr val="201E43"/>
                </a:solidFill>
              </a:rPr>
              <a:t>High engagement scores correlate with eligibility for larger loan amounts, particularly for car loans, while lower engagement scores often align with smaller loans (e.g., school or land loans). Engagement scoring serves as a potential predictor for loan class preference.</a:t>
            </a:r>
          </a:p>
          <a:p>
            <a:endParaRPr lang="en-GB" sz="1400" dirty="0">
              <a:solidFill>
                <a:srgbClr val="201E43"/>
              </a:solidFill>
            </a:endParaRPr>
          </a:p>
          <a:p>
            <a:r>
              <a:rPr lang="en-GB" sz="1400" b="1" dirty="0">
                <a:solidFill>
                  <a:srgbClr val="201E43"/>
                </a:solidFill>
              </a:rPr>
              <a:t>Demographics and Loan Distribution:</a:t>
            </a:r>
          </a:p>
          <a:p>
            <a:r>
              <a:rPr lang="en-GB" sz="1400" dirty="0">
                <a:solidFill>
                  <a:srgbClr val="201E43"/>
                </a:solidFill>
              </a:rPr>
              <a:t>Age group analysis reveals that customers aged 56-65 have the highest eligibility rate across loan classes, likely due to income stability and low DTI ratios. Gender analysis shows a slightly higher loan eligibility rate for male customers (53%), suggesting potential to explore more inclusive strategies for female customers.</a:t>
            </a:r>
          </a:p>
        </p:txBody>
      </p:sp>
      <p:sp>
        <p:nvSpPr>
          <p:cNvPr id="8" name="Rectangle: Rounded Corners 7">
            <a:extLst>
              <a:ext uri="{FF2B5EF4-FFF2-40B4-BE49-F238E27FC236}">
                <a16:creationId xmlns:a16="http://schemas.microsoft.com/office/drawing/2014/main" id="{3F4902D7-4FE5-8096-C917-73D29DD43B12}"/>
              </a:ext>
            </a:extLst>
          </p:cNvPr>
          <p:cNvSpPr/>
          <p:nvPr/>
        </p:nvSpPr>
        <p:spPr>
          <a:xfrm>
            <a:off x="6732105" y="145932"/>
            <a:ext cx="4982818"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dirty="0">
                <a:solidFill>
                  <a:schemeClr val="bg1"/>
                </a:solidFill>
              </a:rPr>
              <a:t> Summary &amp; Recommendations</a:t>
            </a:r>
          </a:p>
        </p:txBody>
      </p:sp>
    </p:spTree>
    <p:extLst>
      <p:ext uri="{BB962C8B-B14F-4D97-AF65-F5344CB8AC3E}">
        <p14:creationId xmlns:p14="http://schemas.microsoft.com/office/powerpoint/2010/main" val="19626984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1C7E9B65-B3E0-697D-F08B-D95C3D3D16A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048EF8D4-BD13-B05B-12A9-E46FC948F343}"/>
              </a:ext>
            </a:extLst>
          </p:cNvPr>
          <p:cNvSpPr txBox="1"/>
          <p:nvPr/>
        </p:nvSpPr>
        <p:spPr>
          <a:xfrm>
            <a:off x="167143" y="1173977"/>
            <a:ext cx="11561031" cy="2400657"/>
          </a:xfrm>
          <a:prstGeom prst="rect">
            <a:avLst/>
          </a:prstGeom>
          <a:noFill/>
        </p:spPr>
        <p:txBody>
          <a:bodyPr wrap="square" rtlCol="0">
            <a:spAutoFit/>
          </a:bodyPr>
          <a:lstStyle/>
          <a:p>
            <a:pPr algn="ctr"/>
            <a:r>
              <a:rPr lang="en-GB" sz="15000" dirty="0">
                <a:solidFill>
                  <a:srgbClr val="201E43"/>
                </a:solidFill>
              </a:rPr>
              <a:t>Thank You</a:t>
            </a:r>
          </a:p>
        </p:txBody>
      </p:sp>
    </p:spTree>
    <p:extLst>
      <p:ext uri="{BB962C8B-B14F-4D97-AF65-F5344CB8AC3E}">
        <p14:creationId xmlns:p14="http://schemas.microsoft.com/office/powerpoint/2010/main" val="192254168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a:extLst>
            <a:ext uri="{FF2B5EF4-FFF2-40B4-BE49-F238E27FC236}">
              <a16:creationId xmlns:a16="http://schemas.microsoft.com/office/drawing/2014/main" id="{530D0D6F-3A12-BCDE-C11B-190369BCA37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D82A3D4-3001-91B1-3B5A-4D8CBDC9D7FE}"/>
              </a:ext>
            </a:extLst>
          </p:cNvPr>
          <p:cNvSpPr txBox="1"/>
          <p:nvPr/>
        </p:nvSpPr>
        <p:spPr>
          <a:xfrm>
            <a:off x="291548" y="954157"/>
            <a:ext cx="5049077" cy="1200329"/>
          </a:xfrm>
          <a:prstGeom prst="rect">
            <a:avLst/>
          </a:prstGeom>
          <a:noFill/>
        </p:spPr>
        <p:txBody>
          <a:bodyPr wrap="square" rtlCol="0">
            <a:spAutoFit/>
          </a:bodyPr>
          <a:lstStyle/>
          <a:p>
            <a:r>
              <a:rPr lang="en-GB" sz="3600" dirty="0">
                <a:solidFill>
                  <a:srgbClr val="EEEEEE"/>
                </a:solidFill>
              </a:rPr>
              <a:t>Customer Profiling and Loan Eligibility Analysis</a:t>
            </a:r>
          </a:p>
        </p:txBody>
      </p:sp>
      <p:sp>
        <p:nvSpPr>
          <p:cNvPr id="11" name="TextBox 10">
            <a:extLst>
              <a:ext uri="{FF2B5EF4-FFF2-40B4-BE49-F238E27FC236}">
                <a16:creationId xmlns:a16="http://schemas.microsoft.com/office/drawing/2014/main" id="{FEB3C6AE-8083-9B4A-6E4C-81486EE937F5}"/>
              </a:ext>
            </a:extLst>
          </p:cNvPr>
          <p:cNvSpPr txBox="1"/>
          <p:nvPr/>
        </p:nvSpPr>
        <p:spPr>
          <a:xfrm>
            <a:off x="0" y="4055165"/>
            <a:ext cx="3326296" cy="646331"/>
          </a:xfrm>
          <a:prstGeom prst="rect">
            <a:avLst/>
          </a:prstGeom>
          <a:noFill/>
        </p:spPr>
        <p:txBody>
          <a:bodyPr wrap="square" rtlCol="0">
            <a:spAutoFit/>
          </a:bodyPr>
          <a:lstStyle/>
          <a:p>
            <a:r>
              <a:rPr lang="en-GB" dirty="0">
                <a:solidFill>
                  <a:srgbClr val="EEEEEE"/>
                </a:solidFill>
              </a:rPr>
              <a:t>Name: Eniola Taiwo</a:t>
            </a:r>
            <a:br>
              <a:rPr lang="en-GB" dirty="0">
                <a:solidFill>
                  <a:srgbClr val="EEEEEE"/>
                </a:solidFill>
              </a:rPr>
            </a:br>
            <a:r>
              <a:rPr lang="en-GB" dirty="0">
                <a:solidFill>
                  <a:srgbClr val="EEEEEE"/>
                </a:solidFill>
              </a:rPr>
              <a:t>Date: November 2024</a:t>
            </a:r>
          </a:p>
        </p:txBody>
      </p:sp>
      <p:pic>
        <p:nvPicPr>
          <p:cNvPr id="3" name="Picture 2">
            <a:extLst>
              <a:ext uri="{FF2B5EF4-FFF2-40B4-BE49-F238E27FC236}">
                <a16:creationId xmlns:a16="http://schemas.microsoft.com/office/drawing/2014/main" id="{25B803E5-3BED-3907-84F3-5B6BC72866E9}"/>
              </a:ext>
            </a:extLst>
          </p:cNvPr>
          <p:cNvPicPr>
            <a:picLocks noChangeAspect="1"/>
          </p:cNvPicPr>
          <p:nvPr/>
        </p:nvPicPr>
        <p:blipFill>
          <a:blip r:embed="rId2"/>
          <a:stretch>
            <a:fillRect/>
          </a:stretch>
        </p:blipFill>
        <p:spPr>
          <a:xfrm>
            <a:off x="143838" y="154112"/>
            <a:ext cx="11876926" cy="6441897"/>
          </a:xfrm>
          <a:prstGeom prst="rect">
            <a:avLst/>
          </a:prstGeom>
        </p:spPr>
      </p:pic>
    </p:spTree>
    <p:extLst>
      <p:ext uri="{BB962C8B-B14F-4D97-AF65-F5344CB8AC3E}">
        <p14:creationId xmlns:p14="http://schemas.microsoft.com/office/powerpoint/2010/main" val="3476029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B5B6C807-38F4-3ACD-E288-61D3E51ED914}"/>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252331CE-279E-E520-A470-A99D35E318A7}"/>
              </a:ext>
            </a:extLst>
          </p:cNvPr>
          <p:cNvSpPr>
            <a:spLocks noChangeArrowheads="1"/>
          </p:cNvSpPr>
          <p:nvPr/>
        </p:nvSpPr>
        <p:spPr bwMode="auto">
          <a:xfrm>
            <a:off x="0" y="1357863"/>
            <a:ext cx="11887197"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201E43"/>
                </a:solidFill>
                <a:effectLst/>
                <a:latin typeface="Century Gothic" panose="020B0502020202020204" pitchFamily="34" charset="0"/>
              </a:rPr>
              <a:t>Objective: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To assess customer profiles and determine loan eligibility across various loan classes, using insights from DTI, income levels, engagement scores, and demographics.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201E43"/>
                </a:solidFill>
                <a:effectLst/>
                <a:latin typeface="Century Gothic" panose="020B0502020202020204" pitchFamily="34" charset="0"/>
              </a:rPr>
              <a:t>Core Findings: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201E43"/>
                </a:solidFill>
                <a:effectLst/>
                <a:latin typeface="Century Gothic" panose="020B0502020202020204" pitchFamily="34" charset="0"/>
              </a:rPr>
              <a:t>Risk and Eligibility Profiles: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62.5% of customers are low-risk, qualifying more easily for loans due to favourable DTI and income factors.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DTI Ratio: A key factor, with customers below a 0.35 DTI ratio showing higher eligibility, especially for premium loan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Income-Based Loan Suitability: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Average monthly income plays a crucial role, with high-income customers qualifying for larger loans such as property and car loans.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Engagement Scores and Loan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Engagement scores influence loan types: high engagement aligns with premium loans (e.g., car loans), whereas lower engagement is seen with smaller loan products like school loans.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Demographic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Eligibility peaks among customers aged 56-65, largely due to income stability, while younger customers qualify more for school and land loans.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201E43"/>
                </a:solidFill>
                <a:effectLst/>
                <a:latin typeface="Century Gothic" panose="020B0502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This analysis supports targeted loan marketing and tailored product offerings, helping align loan classes with customer profiles for more effective engagement and growth strategies.</a:t>
            </a:r>
            <a:endParaRPr kumimoji="0" lang="en-US" altLang="en-US" sz="1400" b="0" i="0" u="none" strike="noStrike" cap="none" normalizeH="0" baseline="0" dirty="0">
              <a:ln>
                <a:noFill/>
              </a:ln>
              <a:solidFill>
                <a:srgbClr val="201E43"/>
              </a:solidFill>
              <a:effectLst/>
              <a:latin typeface="Arial" panose="020B0604020202020204" pitchFamily="34" charset="0"/>
            </a:endParaRPr>
          </a:p>
        </p:txBody>
      </p:sp>
      <p:sp>
        <p:nvSpPr>
          <p:cNvPr id="2" name="Rectangle 1">
            <a:extLst>
              <a:ext uri="{FF2B5EF4-FFF2-40B4-BE49-F238E27FC236}">
                <a16:creationId xmlns:a16="http://schemas.microsoft.com/office/drawing/2014/main" id="{CF49E937-BF1D-6BDF-ED3D-9862DC688EEE}"/>
              </a:ext>
            </a:extLst>
          </p:cNvPr>
          <p:cNvSpPr>
            <a:spLocks noChangeArrowheads="1"/>
          </p:cNvSpPr>
          <p:nvPr/>
        </p:nvSpPr>
        <p:spPr bwMode="auto">
          <a:xfrm>
            <a:off x="4900773" y="3238091"/>
            <a:ext cx="729122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F8948E84-9AA0-9AB7-7FBD-3B2D681CC3FD}"/>
              </a:ext>
            </a:extLst>
          </p:cNvPr>
          <p:cNvSpPr/>
          <p:nvPr/>
        </p:nvSpPr>
        <p:spPr>
          <a:xfrm>
            <a:off x="1855304" y="44740"/>
            <a:ext cx="8613913" cy="1157828"/>
          </a:xfrm>
          <a:prstGeom prst="roundRect">
            <a:avLst/>
          </a:prstGeom>
          <a:solidFill>
            <a:srgbClr val="134B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Overview</a:t>
            </a:r>
            <a:endParaRPr lang="en-GB" dirty="0"/>
          </a:p>
        </p:txBody>
      </p:sp>
    </p:spTree>
    <p:extLst>
      <p:ext uri="{BB962C8B-B14F-4D97-AF65-F5344CB8AC3E}">
        <p14:creationId xmlns:p14="http://schemas.microsoft.com/office/powerpoint/2010/main" val="29109469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C057F61E-D126-0F01-91F2-04BAA4D28D4F}"/>
            </a:ext>
          </a:extLst>
        </p:cNvPr>
        <p:cNvGrpSpPr/>
        <p:nvPr/>
      </p:nvGrpSpPr>
      <p:grpSpPr>
        <a:xfrm>
          <a:off x="0" y="0"/>
          <a:ext cx="0" cy="0"/>
          <a:chOff x="0" y="0"/>
          <a:chExt cx="0" cy="0"/>
        </a:xfrm>
      </p:grpSpPr>
      <p:pic>
        <p:nvPicPr>
          <p:cNvPr id="133" name="Google Shape;133;p15" descr="Bar chart with solid fill">
            <a:extLst>
              <a:ext uri="{FF2B5EF4-FFF2-40B4-BE49-F238E27FC236}">
                <a16:creationId xmlns:a16="http://schemas.microsoft.com/office/drawing/2014/main" id="{2F375B56-B143-0D2D-3966-543EB04CC317}"/>
              </a:ext>
            </a:extLst>
          </p:cNvPr>
          <p:cNvPicPr preferRelativeResize="0"/>
          <p:nvPr/>
        </p:nvPicPr>
        <p:blipFill rotWithShape="1">
          <a:blip r:embed="rId3">
            <a:alphaModFix/>
          </a:blip>
          <a:srcRect/>
          <a:stretch/>
        </p:blipFill>
        <p:spPr>
          <a:xfrm>
            <a:off x="5721350" y="2326807"/>
            <a:ext cx="749300" cy="749300"/>
          </a:xfrm>
          <a:prstGeom prst="rect">
            <a:avLst/>
          </a:prstGeom>
          <a:noFill/>
          <a:ln>
            <a:noFill/>
          </a:ln>
        </p:spPr>
      </p:pic>
      <p:graphicFrame>
        <p:nvGraphicFramePr>
          <p:cNvPr id="4" name="Diagram 3">
            <a:extLst>
              <a:ext uri="{FF2B5EF4-FFF2-40B4-BE49-F238E27FC236}">
                <a16:creationId xmlns:a16="http://schemas.microsoft.com/office/drawing/2014/main" id="{975D3A25-F45A-F88C-9B08-528D302DC074}"/>
              </a:ext>
            </a:extLst>
          </p:cNvPr>
          <p:cNvGraphicFramePr/>
          <p:nvPr>
            <p:extLst>
              <p:ext uri="{D42A27DB-BD31-4B8C-83A1-F6EECF244321}">
                <p14:modId xmlns:p14="http://schemas.microsoft.com/office/powerpoint/2010/main" val="2454529885"/>
              </p:ext>
            </p:extLst>
          </p:nvPr>
        </p:nvGraphicFramePr>
        <p:xfrm>
          <a:off x="5357191" y="1630017"/>
          <a:ext cx="6834809" cy="47089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60DE883B-20CB-8CF7-BDC9-40F2ECFD4251}"/>
              </a:ext>
            </a:extLst>
          </p:cNvPr>
          <p:cNvSpPr txBox="1"/>
          <p:nvPr/>
        </p:nvSpPr>
        <p:spPr>
          <a:xfrm>
            <a:off x="140638" y="3429000"/>
            <a:ext cx="4744724" cy="2062103"/>
          </a:xfrm>
          <a:prstGeom prst="rect">
            <a:avLst/>
          </a:prstGeom>
          <a:noFill/>
        </p:spPr>
        <p:txBody>
          <a:bodyPr wrap="square" rtlCol="0">
            <a:spAutoFit/>
          </a:bodyPr>
          <a:lstStyle/>
          <a:p>
            <a:endParaRPr lang="en-US" sz="2000" b="1" dirty="0">
              <a:solidFill>
                <a:srgbClr val="201E43"/>
              </a:solidFill>
              <a:latin typeface="Aptos Black" panose="020B0004020202020204" pitchFamily="34" charset="0"/>
            </a:endParaRPr>
          </a:p>
          <a:p>
            <a:r>
              <a:rPr lang="en-GB" sz="1800" b="1" dirty="0">
                <a:solidFill>
                  <a:srgbClr val="201E43"/>
                </a:solidFill>
              </a:rPr>
              <a:t>62.5% Low-Risk Customers</a:t>
            </a:r>
            <a:r>
              <a:rPr lang="en-GB" sz="1800" dirty="0">
                <a:solidFill>
                  <a:srgbClr val="201E43"/>
                </a:solidFill>
              </a:rPr>
              <a:t>: Indicates a majority of customers are relatively low risk.</a:t>
            </a:r>
            <a:br>
              <a:rPr lang="en-GB" sz="1800" dirty="0">
                <a:solidFill>
                  <a:srgbClr val="201E43"/>
                </a:solidFill>
              </a:rPr>
            </a:br>
            <a:endParaRPr lang="en-GB" sz="1800" dirty="0">
              <a:solidFill>
                <a:srgbClr val="201E43"/>
              </a:solidFill>
            </a:endParaRPr>
          </a:p>
          <a:p>
            <a:r>
              <a:rPr lang="en-GB" sz="1800" b="1" dirty="0">
                <a:solidFill>
                  <a:srgbClr val="201E43"/>
                </a:solidFill>
              </a:rPr>
              <a:t>37.5% High-Risk Customers</a:t>
            </a:r>
            <a:r>
              <a:rPr lang="en-GB" sz="1800" dirty="0">
                <a:solidFill>
                  <a:srgbClr val="201E43"/>
                </a:solidFill>
              </a:rPr>
              <a:t>: Suggests areas for improved screening or targeted support for higher-risk customers.</a:t>
            </a:r>
            <a:endParaRPr lang="en-GB" dirty="0">
              <a:solidFill>
                <a:srgbClr val="201E43"/>
              </a:solidFill>
            </a:endParaRPr>
          </a:p>
        </p:txBody>
      </p:sp>
      <p:pic>
        <p:nvPicPr>
          <p:cNvPr id="7" name="Picture 6">
            <a:extLst>
              <a:ext uri="{FF2B5EF4-FFF2-40B4-BE49-F238E27FC236}">
                <a16:creationId xmlns:a16="http://schemas.microsoft.com/office/drawing/2014/main" id="{21D5DCF3-AA9E-544A-DE6E-5E4EAFB6533C}"/>
              </a:ext>
            </a:extLst>
          </p:cNvPr>
          <p:cNvPicPr>
            <a:picLocks noChangeAspect="1"/>
          </p:cNvPicPr>
          <p:nvPr/>
        </p:nvPicPr>
        <p:blipFill>
          <a:blip r:embed="rId9"/>
          <a:stretch>
            <a:fillRect/>
          </a:stretch>
        </p:blipFill>
        <p:spPr>
          <a:xfrm>
            <a:off x="77885" y="422471"/>
            <a:ext cx="6373114" cy="1238423"/>
          </a:xfrm>
          <a:prstGeom prst="rect">
            <a:avLst/>
          </a:prstGeom>
        </p:spPr>
      </p:pic>
      <p:sp>
        <p:nvSpPr>
          <p:cNvPr id="8" name="Rectangle: Rounded Corners 7">
            <a:extLst>
              <a:ext uri="{FF2B5EF4-FFF2-40B4-BE49-F238E27FC236}">
                <a16:creationId xmlns:a16="http://schemas.microsoft.com/office/drawing/2014/main" id="{3D77EA67-C8FF-303B-3864-8F54D428FDCF}"/>
              </a:ext>
            </a:extLst>
          </p:cNvPr>
          <p:cNvSpPr/>
          <p:nvPr/>
        </p:nvSpPr>
        <p:spPr>
          <a:xfrm>
            <a:off x="7102735" y="422471"/>
            <a:ext cx="4437529" cy="1207546"/>
          </a:xfrm>
          <a:prstGeom prst="roundRect">
            <a:avLst/>
          </a:prstGeom>
          <a:solidFill>
            <a:srgbClr val="134B70"/>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Customer Risk Profile</a:t>
            </a:r>
          </a:p>
        </p:txBody>
      </p:sp>
    </p:spTree>
    <p:extLst>
      <p:ext uri="{BB962C8B-B14F-4D97-AF65-F5344CB8AC3E}">
        <p14:creationId xmlns:p14="http://schemas.microsoft.com/office/powerpoint/2010/main" val="42786887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8AA0DC6D-D459-F33B-E2E1-D4E6ABBF9D3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071FCD4-CDCE-F958-3EDF-D97FD6C60A62}"/>
              </a:ext>
            </a:extLst>
          </p:cNvPr>
          <p:cNvSpPr txBox="1"/>
          <p:nvPr/>
        </p:nvSpPr>
        <p:spPr>
          <a:xfrm>
            <a:off x="140638" y="3076107"/>
            <a:ext cx="5216553" cy="3539430"/>
          </a:xfrm>
          <a:prstGeom prst="rect">
            <a:avLst/>
          </a:prstGeom>
          <a:noFill/>
        </p:spPr>
        <p:txBody>
          <a:bodyPr wrap="square" rtlCol="0">
            <a:spAutoFit/>
          </a:bodyPr>
          <a:lstStyle/>
          <a:p>
            <a:r>
              <a:rPr lang="en-GB" sz="1400" b="1" dirty="0">
                <a:solidFill>
                  <a:srgbClr val="201E43"/>
                </a:solidFill>
                <a:latin typeface="Aptos Black" panose="020B0004020202020204" pitchFamily="34" charset="0"/>
              </a:rPr>
              <a:t>Young Adults (Under 25): </a:t>
            </a:r>
            <a:r>
              <a:rPr lang="en-GB" sz="1400" dirty="0">
                <a:solidFill>
                  <a:srgbClr val="201E43"/>
                </a:solidFill>
              </a:rPr>
              <a:t>Develop flexible school loan packages, perhaps with deferred payment options, to cater to younger customers building careers. Additionally, offer early credit-building products to increase their eligibility for future loans.</a:t>
            </a:r>
          </a:p>
          <a:p>
            <a:r>
              <a:rPr lang="en-GB" sz="1400" dirty="0">
                <a:solidFill>
                  <a:srgbClr val="201E43"/>
                </a:solidFill>
                <a:latin typeface="Aptos Black" panose="020B0004020202020204" pitchFamily="34" charset="0"/>
              </a:rPr>
              <a:t>Early Career (26-35): </a:t>
            </a:r>
            <a:r>
              <a:rPr lang="en-GB" sz="1400" dirty="0">
                <a:solidFill>
                  <a:srgbClr val="201E43"/>
                </a:solidFill>
              </a:rPr>
              <a:t>Consider short-term car loan packages or professional development loans to meet evolving needs as they stabilize income and career progression.</a:t>
            </a:r>
          </a:p>
          <a:p>
            <a:endParaRPr lang="en-GB" sz="1400" dirty="0">
              <a:solidFill>
                <a:srgbClr val="201E43"/>
              </a:solidFill>
            </a:endParaRPr>
          </a:p>
          <a:p>
            <a:r>
              <a:rPr lang="en-GB" sz="1400" dirty="0">
                <a:solidFill>
                  <a:srgbClr val="201E43"/>
                </a:solidFill>
                <a:latin typeface="Aptos Black" panose="020B0004020202020204" pitchFamily="34" charset="0"/>
              </a:rPr>
              <a:t>Peak Earning Age (36-45): </a:t>
            </a:r>
            <a:r>
              <a:rPr lang="en-GB" sz="1400" dirty="0">
                <a:solidFill>
                  <a:srgbClr val="201E43"/>
                </a:solidFill>
              </a:rPr>
              <a:t>Offer larger-scale loans like property and car loans with favourable terms, as this group has the highest eligibility and income levels.</a:t>
            </a:r>
          </a:p>
          <a:p>
            <a:endParaRPr lang="en-GB" sz="1400" dirty="0">
              <a:solidFill>
                <a:srgbClr val="201E43"/>
              </a:solidFill>
            </a:endParaRPr>
          </a:p>
          <a:p>
            <a:r>
              <a:rPr lang="en-GB" sz="1400" dirty="0">
                <a:solidFill>
                  <a:srgbClr val="201E43"/>
                </a:solidFill>
                <a:latin typeface="Aptos Black" panose="020B0004020202020204" pitchFamily="34" charset="0"/>
              </a:rPr>
              <a:t>Mature Customers (46-65): </a:t>
            </a:r>
            <a:r>
              <a:rPr lang="en-GB" sz="1400" dirty="0">
                <a:solidFill>
                  <a:srgbClr val="201E43"/>
                </a:solidFill>
              </a:rPr>
              <a:t>Introduce retirement-focused loans, such as land and property loans, which appeal to older customers looking for investment or retirement planning options.</a:t>
            </a:r>
          </a:p>
        </p:txBody>
      </p:sp>
      <p:sp>
        <p:nvSpPr>
          <p:cNvPr id="8" name="Rectangle: Rounded Corners 7">
            <a:extLst>
              <a:ext uri="{FF2B5EF4-FFF2-40B4-BE49-F238E27FC236}">
                <a16:creationId xmlns:a16="http://schemas.microsoft.com/office/drawing/2014/main" id="{92F34100-DBD2-5F9D-52C2-5AA48F903EF0}"/>
              </a:ext>
            </a:extLst>
          </p:cNvPr>
          <p:cNvSpPr/>
          <p:nvPr/>
        </p:nvSpPr>
        <p:spPr>
          <a:xfrm>
            <a:off x="7102735" y="422471"/>
            <a:ext cx="4437529"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Loan Eligibility by Age Group</a:t>
            </a:r>
          </a:p>
        </p:txBody>
      </p:sp>
      <p:pic>
        <p:nvPicPr>
          <p:cNvPr id="5" name="Picture 4">
            <a:extLst>
              <a:ext uri="{FF2B5EF4-FFF2-40B4-BE49-F238E27FC236}">
                <a16:creationId xmlns:a16="http://schemas.microsoft.com/office/drawing/2014/main" id="{DF75B974-51F9-EE80-EA69-D028C264CC9E}"/>
              </a:ext>
            </a:extLst>
          </p:cNvPr>
          <p:cNvPicPr>
            <a:picLocks noChangeAspect="1"/>
          </p:cNvPicPr>
          <p:nvPr/>
        </p:nvPicPr>
        <p:blipFill>
          <a:blip r:embed="rId3"/>
          <a:stretch>
            <a:fillRect/>
          </a:stretch>
        </p:blipFill>
        <p:spPr>
          <a:xfrm>
            <a:off x="140638" y="242463"/>
            <a:ext cx="3677163" cy="971686"/>
          </a:xfrm>
          <a:prstGeom prst="rect">
            <a:avLst/>
          </a:prstGeom>
        </p:spPr>
      </p:pic>
      <p:pic>
        <p:nvPicPr>
          <p:cNvPr id="10" name="Picture 9">
            <a:extLst>
              <a:ext uri="{FF2B5EF4-FFF2-40B4-BE49-F238E27FC236}">
                <a16:creationId xmlns:a16="http://schemas.microsoft.com/office/drawing/2014/main" id="{D0FC1B9A-1E24-292C-F1C4-027F23AF86D9}"/>
              </a:ext>
            </a:extLst>
          </p:cNvPr>
          <p:cNvPicPr>
            <a:picLocks noChangeAspect="1"/>
          </p:cNvPicPr>
          <p:nvPr/>
        </p:nvPicPr>
        <p:blipFill>
          <a:blip r:embed="rId4"/>
          <a:stretch>
            <a:fillRect/>
          </a:stretch>
        </p:blipFill>
        <p:spPr>
          <a:xfrm>
            <a:off x="140638" y="1404989"/>
            <a:ext cx="3677163" cy="962159"/>
          </a:xfrm>
          <a:prstGeom prst="rect">
            <a:avLst/>
          </a:prstGeom>
        </p:spPr>
      </p:pic>
      <p:pic>
        <p:nvPicPr>
          <p:cNvPr id="12" name="Picture 11">
            <a:extLst>
              <a:ext uri="{FF2B5EF4-FFF2-40B4-BE49-F238E27FC236}">
                <a16:creationId xmlns:a16="http://schemas.microsoft.com/office/drawing/2014/main" id="{1A7038AF-8EC9-C8DF-26D3-DE81CA15E870}"/>
              </a:ext>
            </a:extLst>
          </p:cNvPr>
          <p:cNvPicPr>
            <a:picLocks noChangeAspect="1"/>
          </p:cNvPicPr>
          <p:nvPr/>
        </p:nvPicPr>
        <p:blipFill>
          <a:blip r:embed="rId5"/>
          <a:stretch>
            <a:fillRect/>
          </a:stretch>
        </p:blipFill>
        <p:spPr>
          <a:xfrm>
            <a:off x="3886351" y="860612"/>
            <a:ext cx="1857634" cy="862422"/>
          </a:xfrm>
          <a:prstGeom prst="rect">
            <a:avLst/>
          </a:prstGeom>
        </p:spPr>
      </p:pic>
      <p:graphicFrame>
        <p:nvGraphicFramePr>
          <p:cNvPr id="15" name="Diagram 14">
            <a:extLst>
              <a:ext uri="{FF2B5EF4-FFF2-40B4-BE49-F238E27FC236}">
                <a16:creationId xmlns:a16="http://schemas.microsoft.com/office/drawing/2014/main" id="{CD5A35BB-9CA5-455E-3495-F6C2D85127FA}"/>
              </a:ext>
            </a:extLst>
          </p:cNvPr>
          <p:cNvGraphicFramePr/>
          <p:nvPr>
            <p:extLst>
              <p:ext uri="{D42A27DB-BD31-4B8C-83A1-F6EECF244321}">
                <p14:modId xmlns:p14="http://schemas.microsoft.com/office/powerpoint/2010/main" val="3728714802"/>
              </p:ext>
            </p:extLst>
          </p:nvPr>
        </p:nvGraphicFramePr>
        <p:xfrm>
          <a:off x="4969565" y="2367148"/>
          <a:ext cx="7924800" cy="43649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946604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3BBD7861-EBB1-C1C5-6687-DC5E538BE6E8}"/>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F028C4E-033E-9E69-75D0-580866730198}"/>
              </a:ext>
            </a:extLst>
          </p:cNvPr>
          <p:cNvGraphicFramePr/>
          <p:nvPr>
            <p:extLst>
              <p:ext uri="{D42A27DB-BD31-4B8C-83A1-F6EECF244321}">
                <p14:modId xmlns:p14="http://schemas.microsoft.com/office/powerpoint/2010/main" val="566228251"/>
              </p:ext>
            </p:extLst>
          </p:nvPr>
        </p:nvGraphicFramePr>
        <p:xfrm>
          <a:off x="5158408" y="1775790"/>
          <a:ext cx="7523922" cy="4708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D23092F4-31D0-DABF-7777-659F672EA3FE}"/>
              </a:ext>
            </a:extLst>
          </p:cNvPr>
          <p:cNvSpPr txBox="1"/>
          <p:nvPr/>
        </p:nvSpPr>
        <p:spPr>
          <a:xfrm>
            <a:off x="140638" y="3076107"/>
            <a:ext cx="5216553" cy="3539430"/>
          </a:xfrm>
          <a:prstGeom prst="rect">
            <a:avLst/>
          </a:prstGeom>
          <a:noFill/>
        </p:spPr>
        <p:txBody>
          <a:bodyPr wrap="square" rtlCol="0">
            <a:spAutoFit/>
          </a:bodyPr>
          <a:lstStyle/>
          <a:p>
            <a:r>
              <a:rPr lang="en-GB" sz="1400" b="1" dirty="0">
                <a:solidFill>
                  <a:srgbClr val="201E43"/>
                </a:solidFill>
                <a:latin typeface="Aptos Black" panose="020B0004020202020204" pitchFamily="34" charset="0"/>
              </a:rPr>
              <a:t>Car Loans: </a:t>
            </a:r>
            <a:r>
              <a:rPr lang="en-GB" sz="1400" dirty="0">
                <a:solidFill>
                  <a:srgbClr val="201E43"/>
                </a:solidFill>
              </a:rPr>
              <a:t>Continue promoting to 36-45 and 46-55 age groups. Enhance loan packages with incentives for eco-friendly vehicles or family car options, which may increase demand in these segments.</a:t>
            </a:r>
          </a:p>
          <a:p>
            <a:r>
              <a:rPr lang="en-GB" sz="1400" b="1" dirty="0">
                <a:solidFill>
                  <a:srgbClr val="201E43"/>
                </a:solidFill>
                <a:latin typeface="Aptos Black" panose="020B0004020202020204" pitchFamily="34" charset="0"/>
              </a:rPr>
              <a:t>School Loans</a:t>
            </a:r>
            <a:r>
              <a:rPr lang="en-GB" sz="1400" dirty="0">
                <a:solidFill>
                  <a:srgbClr val="201E43"/>
                </a:solidFill>
                <a:latin typeface="Aptos Black" panose="020B0004020202020204" pitchFamily="34" charset="0"/>
              </a:rPr>
              <a:t>:</a:t>
            </a:r>
            <a:r>
              <a:rPr lang="en-GB" sz="1400" dirty="0">
                <a:solidFill>
                  <a:srgbClr val="201E43"/>
                </a:solidFill>
              </a:rPr>
              <a:t> Increase promotions for school loans among young adults (under 25 and 26-35). Partnering with educational institutions for financing options could enhance visibility.</a:t>
            </a:r>
          </a:p>
          <a:p>
            <a:endParaRPr lang="en-GB" sz="1400" dirty="0">
              <a:solidFill>
                <a:srgbClr val="201E43"/>
              </a:solidFill>
            </a:endParaRPr>
          </a:p>
          <a:p>
            <a:r>
              <a:rPr lang="en-GB" sz="1400" b="1" dirty="0">
                <a:solidFill>
                  <a:srgbClr val="201E43"/>
                </a:solidFill>
                <a:latin typeface="Aptos Black" panose="020B0004020202020204" pitchFamily="34" charset="0"/>
              </a:rPr>
              <a:t>Property Loans</a:t>
            </a:r>
            <a:r>
              <a:rPr lang="en-GB" sz="1400" dirty="0">
                <a:solidFill>
                  <a:srgbClr val="201E43"/>
                </a:solidFill>
              </a:rPr>
              <a:t>: Market property loans as an investment opportunity for higher-income, older customers. Offer wealth management advice and retirement planning options to complement these loans</a:t>
            </a:r>
          </a:p>
          <a:p>
            <a:r>
              <a:rPr lang="en-GB" sz="1400" dirty="0">
                <a:solidFill>
                  <a:srgbClr val="201E43"/>
                </a:solidFill>
              </a:rPr>
              <a:t>.</a:t>
            </a:r>
          </a:p>
          <a:p>
            <a:r>
              <a:rPr lang="en-GB" sz="1400" b="1" dirty="0">
                <a:solidFill>
                  <a:srgbClr val="201E43"/>
                </a:solidFill>
                <a:latin typeface="Aptos Black" panose="020B0004020202020204" pitchFamily="34" charset="0"/>
              </a:rPr>
              <a:t>Land Loans: </a:t>
            </a:r>
            <a:r>
              <a:rPr lang="en-GB" sz="1400" dirty="0">
                <a:solidFill>
                  <a:srgbClr val="201E43"/>
                </a:solidFill>
              </a:rPr>
              <a:t>To increase uptake, consider promotional interest rates or flexible tenures targeting 46-55 age groups interested in investment diversification</a:t>
            </a:r>
            <a:r>
              <a:rPr lang="en-GB" sz="1400" b="1" dirty="0">
                <a:solidFill>
                  <a:srgbClr val="201E43"/>
                </a:solidFill>
                <a:latin typeface="Aptos Black" panose="020B0004020202020204" pitchFamily="34" charset="0"/>
              </a:rPr>
              <a:t>.</a:t>
            </a:r>
            <a:endParaRPr lang="en-GB" sz="1400" dirty="0">
              <a:solidFill>
                <a:srgbClr val="201E43"/>
              </a:solidFill>
            </a:endParaRPr>
          </a:p>
        </p:txBody>
      </p:sp>
      <p:sp>
        <p:nvSpPr>
          <p:cNvPr id="8" name="Rectangle: Rounded Corners 7">
            <a:extLst>
              <a:ext uri="{FF2B5EF4-FFF2-40B4-BE49-F238E27FC236}">
                <a16:creationId xmlns:a16="http://schemas.microsoft.com/office/drawing/2014/main" id="{11C9F390-B71B-958C-B4F9-51C287AD10E2}"/>
              </a:ext>
            </a:extLst>
          </p:cNvPr>
          <p:cNvSpPr/>
          <p:nvPr/>
        </p:nvSpPr>
        <p:spPr>
          <a:xfrm>
            <a:off x="6732105" y="145932"/>
            <a:ext cx="4982818"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dirty="0">
                <a:solidFill>
                  <a:schemeClr val="bg1"/>
                </a:solidFill>
              </a:rPr>
              <a:t>Customer Distribution by Age and Loan Class:</a:t>
            </a:r>
          </a:p>
        </p:txBody>
      </p:sp>
      <p:pic>
        <p:nvPicPr>
          <p:cNvPr id="3" name="Picture 2">
            <a:extLst>
              <a:ext uri="{FF2B5EF4-FFF2-40B4-BE49-F238E27FC236}">
                <a16:creationId xmlns:a16="http://schemas.microsoft.com/office/drawing/2014/main" id="{3C47760F-CB9C-76DD-7BD0-54E93FA69DF8}"/>
              </a:ext>
            </a:extLst>
          </p:cNvPr>
          <p:cNvPicPr>
            <a:picLocks noChangeAspect="1"/>
          </p:cNvPicPr>
          <p:nvPr/>
        </p:nvPicPr>
        <p:blipFill>
          <a:blip r:embed="rId8"/>
          <a:stretch>
            <a:fillRect/>
          </a:stretch>
        </p:blipFill>
        <p:spPr>
          <a:xfrm>
            <a:off x="477077" y="464343"/>
            <a:ext cx="4782217" cy="2200582"/>
          </a:xfrm>
          <a:prstGeom prst="rect">
            <a:avLst/>
          </a:prstGeom>
        </p:spPr>
      </p:pic>
    </p:spTree>
    <p:extLst>
      <p:ext uri="{BB962C8B-B14F-4D97-AF65-F5344CB8AC3E}">
        <p14:creationId xmlns:p14="http://schemas.microsoft.com/office/powerpoint/2010/main" val="1649689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57A78755-1572-36C6-F736-39FEABDA2322}"/>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4491E70-2375-2063-55A1-F19EEE5723F5}"/>
              </a:ext>
            </a:extLst>
          </p:cNvPr>
          <p:cNvGraphicFramePr/>
          <p:nvPr>
            <p:extLst>
              <p:ext uri="{D42A27DB-BD31-4B8C-83A1-F6EECF244321}">
                <p14:modId xmlns:p14="http://schemas.microsoft.com/office/powerpoint/2010/main" val="2315763088"/>
              </p:ext>
            </p:extLst>
          </p:nvPr>
        </p:nvGraphicFramePr>
        <p:xfrm>
          <a:off x="5158408" y="1497496"/>
          <a:ext cx="7523922" cy="498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BDB9C766-C6CE-3C94-3C87-F2597B5A6681}"/>
              </a:ext>
            </a:extLst>
          </p:cNvPr>
          <p:cNvSpPr txBox="1"/>
          <p:nvPr/>
        </p:nvSpPr>
        <p:spPr>
          <a:xfrm>
            <a:off x="140638" y="3076107"/>
            <a:ext cx="5216553" cy="3323987"/>
          </a:xfrm>
          <a:prstGeom prst="rect">
            <a:avLst/>
          </a:prstGeom>
          <a:noFill/>
        </p:spPr>
        <p:txBody>
          <a:bodyPr wrap="square" rtlCol="0">
            <a:spAutoFit/>
          </a:bodyPr>
          <a:lstStyle/>
          <a:p>
            <a:r>
              <a:rPr lang="en-GB" sz="1400" b="1" dirty="0">
                <a:solidFill>
                  <a:srgbClr val="201E43"/>
                </a:solidFill>
                <a:latin typeface="Aptos Black" panose="020B0004020202020204" pitchFamily="34" charset="0"/>
              </a:rPr>
              <a:t>Flexible Loan Structures</a:t>
            </a:r>
            <a:r>
              <a:rPr lang="en-GB" sz="1400" b="1" dirty="0">
                <a:solidFill>
                  <a:srgbClr val="201E43"/>
                </a:solidFill>
              </a:rPr>
              <a:t>: </a:t>
            </a:r>
            <a:r>
              <a:rPr lang="en-GB" sz="1400" dirty="0">
                <a:solidFill>
                  <a:srgbClr val="201E43"/>
                </a:solidFill>
              </a:rPr>
              <a:t>Customize loan terms for each class, adjusting for income brackets to better align with financial capacity and encourage uptake of various loan products.</a:t>
            </a:r>
          </a:p>
          <a:p>
            <a:r>
              <a:rPr lang="en-GB" sz="1400" b="1" dirty="0">
                <a:solidFill>
                  <a:srgbClr val="201E43"/>
                </a:solidFill>
                <a:latin typeface="Aptos Black" panose="020B0004020202020204" pitchFamily="34" charset="0"/>
              </a:rPr>
              <a:t>Segmented Marketing Strategies: </a:t>
            </a:r>
            <a:r>
              <a:rPr lang="en-GB" sz="1400" dirty="0">
                <a:solidFill>
                  <a:srgbClr val="201E43"/>
                </a:solidFill>
              </a:rPr>
              <a:t>Tailor marketing messages to specific income groups, promoting premium products to high-income earners and affordable options to middle-income earners to maximize reach</a:t>
            </a:r>
            <a:r>
              <a:rPr lang="en-GB" sz="1400" b="1" dirty="0">
                <a:solidFill>
                  <a:srgbClr val="201E43"/>
                </a:solidFill>
                <a:latin typeface="Aptos Black" panose="020B0004020202020204" pitchFamily="34" charset="0"/>
              </a:rPr>
              <a:t>.</a:t>
            </a:r>
          </a:p>
          <a:p>
            <a:r>
              <a:rPr lang="en-GB" sz="1400" b="1" dirty="0">
                <a:solidFill>
                  <a:srgbClr val="201E43"/>
                </a:solidFill>
                <a:latin typeface="Aptos Black" panose="020B0004020202020204" pitchFamily="34" charset="0"/>
              </a:rPr>
              <a:t>Cross-Sell Potential:</a:t>
            </a:r>
            <a:r>
              <a:rPr lang="en-GB" sz="1400" dirty="0">
                <a:solidFill>
                  <a:srgbClr val="201E43"/>
                </a:solidFill>
              </a:rPr>
              <a:t> For high-income customers with one type of loan (e.g., property), offer complementary products like school or land loans to diversify engagement and build brand loyalty.</a:t>
            </a:r>
          </a:p>
          <a:p>
            <a:r>
              <a:rPr lang="en-GB" sz="1400" b="1" dirty="0">
                <a:solidFill>
                  <a:srgbClr val="201E43"/>
                </a:solidFill>
                <a:latin typeface="Aptos Black" panose="020B0004020202020204" pitchFamily="34" charset="0"/>
              </a:rPr>
              <a:t>Financial Inclusion Initiatives: </a:t>
            </a:r>
            <a:r>
              <a:rPr lang="en-GB" sz="1400" dirty="0">
                <a:solidFill>
                  <a:srgbClr val="201E43"/>
                </a:solidFill>
              </a:rPr>
              <a:t>Introduce educational programs and small-scale loans for lower-income customers with no loan offers, creating pathways for improved financial literacy and future loan eligibility.</a:t>
            </a:r>
          </a:p>
        </p:txBody>
      </p:sp>
      <p:sp>
        <p:nvSpPr>
          <p:cNvPr id="8" name="Rectangle: Rounded Corners 7">
            <a:extLst>
              <a:ext uri="{FF2B5EF4-FFF2-40B4-BE49-F238E27FC236}">
                <a16:creationId xmlns:a16="http://schemas.microsoft.com/office/drawing/2014/main" id="{F4914227-8C17-09D3-8028-9700B88BB504}"/>
              </a:ext>
            </a:extLst>
          </p:cNvPr>
          <p:cNvSpPr/>
          <p:nvPr/>
        </p:nvSpPr>
        <p:spPr>
          <a:xfrm>
            <a:off x="6732105" y="145932"/>
            <a:ext cx="4982818"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dirty="0">
                <a:solidFill>
                  <a:schemeClr val="bg1"/>
                </a:solidFill>
              </a:rPr>
              <a:t>Monthly Income Across Loan Class:</a:t>
            </a:r>
          </a:p>
        </p:txBody>
      </p:sp>
      <p:pic>
        <p:nvPicPr>
          <p:cNvPr id="10" name="Picture 9">
            <a:extLst>
              <a:ext uri="{FF2B5EF4-FFF2-40B4-BE49-F238E27FC236}">
                <a16:creationId xmlns:a16="http://schemas.microsoft.com/office/drawing/2014/main" id="{E36047B4-D80D-105A-8186-B0A38962E66C}"/>
              </a:ext>
            </a:extLst>
          </p:cNvPr>
          <p:cNvPicPr>
            <a:picLocks noChangeAspect="1"/>
          </p:cNvPicPr>
          <p:nvPr/>
        </p:nvPicPr>
        <p:blipFill>
          <a:blip r:embed="rId8"/>
          <a:stretch>
            <a:fillRect/>
          </a:stretch>
        </p:blipFill>
        <p:spPr>
          <a:xfrm>
            <a:off x="331304" y="457906"/>
            <a:ext cx="4827104" cy="2410161"/>
          </a:xfrm>
          <a:prstGeom prst="rect">
            <a:avLst/>
          </a:prstGeom>
        </p:spPr>
      </p:pic>
    </p:spTree>
    <p:extLst>
      <p:ext uri="{BB962C8B-B14F-4D97-AF65-F5344CB8AC3E}">
        <p14:creationId xmlns:p14="http://schemas.microsoft.com/office/powerpoint/2010/main" val="2287965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03B328E5-0B07-6E63-E8C9-CD30FDB0EBC5}"/>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90CBFBC-62F5-864D-E411-8D48A84DEBEB}"/>
              </a:ext>
            </a:extLst>
          </p:cNvPr>
          <p:cNvGraphicFramePr/>
          <p:nvPr>
            <p:extLst>
              <p:ext uri="{D42A27DB-BD31-4B8C-83A1-F6EECF244321}">
                <p14:modId xmlns:p14="http://schemas.microsoft.com/office/powerpoint/2010/main" val="2306698562"/>
              </p:ext>
            </p:extLst>
          </p:nvPr>
        </p:nvGraphicFramePr>
        <p:xfrm>
          <a:off x="4310268" y="1510748"/>
          <a:ext cx="8915401" cy="5086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EE7CCBD-3731-E84D-EC95-B2AB5377841C}"/>
              </a:ext>
            </a:extLst>
          </p:cNvPr>
          <p:cNvSpPr txBox="1"/>
          <p:nvPr/>
        </p:nvSpPr>
        <p:spPr>
          <a:xfrm>
            <a:off x="140638" y="3076107"/>
            <a:ext cx="5216553" cy="3539430"/>
          </a:xfrm>
          <a:prstGeom prst="rect">
            <a:avLst/>
          </a:prstGeom>
          <a:noFill/>
        </p:spPr>
        <p:txBody>
          <a:bodyPr wrap="square" rtlCol="0">
            <a:spAutoFit/>
          </a:bodyPr>
          <a:lstStyle/>
          <a:p>
            <a:r>
              <a:rPr lang="en-GB" sz="1400" b="1" dirty="0">
                <a:solidFill>
                  <a:srgbClr val="201E43"/>
                </a:solidFill>
              </a:rPr>
              <a:t>Car loans: </a:t>
            </a:r>
            <a:r>
              <a:rPr lang="en-GB" sz="1400" dirty="0">
                <a:solidFill>
                  <a:srgbClr val="201E43"/>
                </a:solidFill>
              </a:rPr>
              <a:t>represents the highest demand among the loan types, highlighting customers' strong desire to invest in vehicles. This could be driven by personal transportation needs or business-related purchases</a:t>
            </a:r>
            <a:r>
              <a:rPr lang="en-GB" sz="1400" b="1" dirty="0">
                <a:solidFill>
                  <a:srgbClr val="201E43"/>
                </a:solidFill>
              </a:rPr>
              <a:t>. </a:t>
            </a:r>
            <a:br>
              <a:rPr lang="en-GB" sz="1400" b="1" dirty="0">
                <a:solidFill>
                  <a:srgbClr val="201E43"/>
                </a:solidFill>
              </a:rPr>
            </a:br>
            <a:r>
              <a:rPr lang="en-GB" sz="1400" b="1" dirty="0">
                <a:solidFill>
                  <a:srgbClr val="201E43"/>
                </a:solidFill>
              </a:rPr>
              <a:t>Property loans</a:t>
            </a:r>
            <a:r>
              <a:rPr lang="en-GB" sz="1400" dirty="0">
                <a:solidFill>
                  <a:srgbClr val="201E43"/>
                </a:solidFill>
              </a:rPr>
              <a:t>: though second in demand, still account for a significant share of the loan portfolio. These loans are typically long-term and may reflect customers' interest in securing real estate for personal or investment purposes.</a:t>
            </a:r>
            <a:br>
              <a:rPr lang="en-GB" sz="1400" dirty="0">
                <a:solidFill>
                  <a:srgbClr val="201E43"/>
                </a:solidFill>
              </a:rPr>
            </a:br>
            <a:r>
              <a:rPr lang="en-GB" sz="1400" b="1" dirty="0">
                <a:solidFill>
                  <a:srgbClr val="201E43"/>
                </a:solidFill>
              </a:rPr>
              <a:t>Education loans: </a:t>
            </a:r>
            <a:r>
              <a:rPr lang="en-GB" sz="1400" dirty="0">
                <a:solidFill>
                  <a:srgbClr val="201E43"/>
                </a:solidFill>
              </a:rPr>
              <a:t>highlight strong demand for funding academic pursuits. This is especially relevant to younger customers investing in their futures, or parents seeking to fund their children's education..</a:t>
            </a:r>
          </a:p>
          <a:p>
            <a:r>
              <a:rPr lang="en-GB" sz="1400" b="1" dirty="0">
                <a:solidFill>
                  <a:srgbClr val="201E43"/>
                </a:solidFill>
              </a:rPr>
              <a:t>Land loans:</a:t>
            </a:r>
            <a:r>
              <a:rPr lang="en-GB" sz="1400" dirty="0">
                <a:solidFill>
                  <a:srgbClr val="201E43"/>
                </a:solidFill>
              </a:rPr>
              <a:t> represent the lowest demand among the loan classes. This may be due to income constraints or the lower perceived value of land as an investment compared to property or vehicles.</a:t>
            </a:r>
          </a:p>
        </p:txBody>
      </p:sp>
      <p:sp>
        <p:nvSpPr>
          <p:cNvPr id="8" name="Rectangle: Rounded Corners 7">
            <a:extLst>
              <a:ext uri="{FF2B5EF4-FFF2-40B4-BE49-F238E27FC236}">
                <a16:creationId xmlns:a16="http://schemas.microsoft.com/office/drawing/2014/main" id="{3E306E62-915D-F3B1-645F-ECB8C592820E}"/>
              </a:ext>
            </a:extLst>
          </p:cNvPr>
          <p:cNvSpPr/>
          <p:nvPr/>
        </p:nvSpPr>
        <p:spPr>
          <a:xfrm>
            <a:off x="6732105" y="145932"/>
            <a:ext cx="4982818"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dirty="0">
                <a:solidFill>
                  <a:schemeClr val="bg1"/>
                </a:solidFill>
              </a:rPr>
              <a:t>Total Eligible Amount by Class</a:t>
            </a:r>
          </a:p>
        </p:txBody>
      </p:sp>
      <p:pic>
        <p:nvPicPr>
          <p:cNvPr id="3" name="Picture 2">
            <a:extLst>
              <a:ext uri="{FF2B5EF4-FFF2-40B4-BE49-F238E27FC236}">
                <a16:creationId xmlns:a16="http://schemas.microsoft.com/office/drawing/2014/main" id="{0093F2B7-ADCD-F748-8C37-E84539D35713}"/>
              </a:ext>
            </a:extLst>
          </p:cNvPr>
          <p:cNvPicPr>
            <a:picLocks noChangeAspect="1"/>
          </p:cNvPicPr>
          <p:nvPr/>
        </p:nvPicPr>
        <p:blipFill>
          <a:blip r:embed="rId8"/>
          <a:stretch>
            <a:fillRect/>
          </a:stretch>
        </p:blipFill>
        <p:spPr>
          <a:xfrm>
            <a:off x="338753" y="242464"/>
            <a:ext cx="4564552" cy="2606754"/>
          </a:xfrm>
          <a:prstGeom prst="rect">
            <a:avLst/>
          </a:prstGeom>
        </p:spPr>
      </p:pic>
    </p:spTree>
    <p:extLst>
      <p:ext uri="{BB962C8B-B14F-4D97-AF65-F5344CB8AC3E}">
        <p14:creationId xmlns:p14="http://schemas.microsoft.com/office/powerpoint/2010/main" val="1183984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0B67F270-26CC-DBAE-5EDC-C774E39E9C31}"/>
            </a:ext>
          </a:extLst>
        </p:cNvPr>
        <p:cNvGrpSpPr/>
        <p:nvPr/>
      </p:nvGrpSpPr>
      <p:grpSpPr>
        <a:xfrm>
          <a:off x="0" y="0"/>
          <a:ext cx="0" cy="0"/>
          <a:chOff x="0" y="0"/>
          <a:chExt cx="0" cy="0"/>
        </a:xfrm>
      </p:grpSpPr>
      <p:pic>
        <p:nvPicPr>
          <p:cNvPr id="133" name="Google Shape;133;p15" descr="Bar chart with solid fill">
            <a:extLst>
              <a:ext uri="{FF2B5EF4-FFF2-40B4-BE49-F238E27FC236}">
                <a16:creationId xmlns:a16="http://schemas.microsoft.com/office/drawing/2014/main" id="{0702F3F1-BC14-B895-D28A-BC904CB978A9}"/>
              </a:ext>
            </a:extLst>
          </p:cNvPr>
          <p:cNvPicPr preferRelativeResize="0"/>
          <p:nvPr/>
        </p:nvPicPr>
        <p:blipFill rotWithShape="1">
          <a:blip r:embed="rId3">
            <a:alphaModFix/>
          </a:blip>
          <a:srcRect/>
          <a:stretch/>
        </p:blipFill>
        <p:spPr>
          <a:xfrm>
            <a:off x="5721350" y="2326807"/>
            <a:ext cx="749300" cy="749300"/>
          </a:xfrm>
          <a:prstGeom prst="rect">
            <a:avLst/>
          </a:prstGeom>
          <a:noFill/>
          <a:ln>
            <a:noFill/>
          </a:ln>
        </p:spPr>
      </p:pic>
      <p:sp>
        <p:nvSpPr>
          <p:cNvPr id="6" name="Rectangle 1">
            <a:extLst>
              <a:ext uri="{FF2B5EF4-FFF2-40B4-BE49-F238E27FC236}">
                <a16:creationId xmlns:a16="http://schemas.microsoft.com/office/drawing/2014/main" id="{802E6BB9-AAA0-DFFE-41D6-680B57348D3C}"/>
              </a:ext>
            </a:extLst>
          </p:cNvPr>
          <p:cNvSpPr>
            <a:spLocks noChangeArrowheads="1"/>
          </p:cNvSpPr>
          <p:nvPr/>
        </p:nvSpPr>
        <p:spPr bwMode="auto">
          <a:xfrm>
            <a:off x="146966" y="3617724"/>
            <a:ext cx="45930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1" i="0" u="none" strike="noStrike" cap="none" normalizeH="0" baseline="0" dirty="0">
                <a:ln>
                  <a:noFill/>
                </a:ln>
                <a:solidFill>
                  <a:srgbClr val="201E43"/>
                </a:solidFill>
                <a:effectLst/>
                <a:latin typeface="Arial" panose="020B0604020202020204" pitchFamily="34" charset="0"/>
              </a:rPr>
              <a:t>Male Customers: </a:t>
            </a:r>
            <a:r>
              <a:rPr kumimoji="0" lang="en-GB" altLang="en-US" sz="1500" b="0" i="0" u="none" strike="noStrike" cap="none" normalizeH="0" baseline="0" dirty="0">
                <a:ln>
                  <a:noFill/>
                </a:ln>
                <a:solidFill>
                  <a:srgbClr val="201E43"/>
                </a:solidFill>
                <a:effectLst/>
                <a:latin typeface="Arial" panose="020B0604020202020204" pitchFamily="34" charset="0"/>
              </a:rPr>
              <a:t>53% are eligible for loans, showing slightly higher eligibility than females. This could suggest higher average income or a greater likelihood to meet loan criteria.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dirty="0">
              <a:ln>
                <a:noFill/>
              </a:ln>
              <a:solidFill>
                <a:srgbClr val="201E4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1" i="0" u="none" strike="noStrike" cap="none" normalizeH="0" baseline="0" dirty="0">
                <a:ln>
                  <a:noFill/>
                </a:ln>
                <a:solidFill>
                  <a:srgbClr val="201E43"/>
                </a:solidFill>
                <a:effectLst/>
                <a:latin typeface="Arial" panose="020B0604020202020204" pitchFamily="34" charset="0"/>
              </a:rPr>
              <a:t>Female Customers: </a:t>
            </a:r>
            <a:r>
              <a:rPr kumimoji="0" lang="en-GB" altLang="en-US" sz="1500" b="0" i="0" u="none" strike="noStrike" cap="none" normalizeH="0" baseline="0" dirty="0">
                <a:ln>
                  <a:noFill/>
                </a:ln>
                <a:solidFill>
                  <a:srgbClr val="201E43"/>
                </a:solidFill>
                <a:effectLst/>
                <a:latin typeface="Arial" panose="020B0604020202020204" pitchFamily="34" charset="0"/>
              </a:rPr>
              <a:t>47% eligibility, indicating strong but slightly lower loan eligibility rates compared to males.</a:t>
            </a:r>
            <a:endParaRPr kumimoji="0" lang="en-US" altLang="en-US" sz="1500" b="0" i="0" u="none" strike="noStrike" cap="none" normalizeH="0" baseline="0" dirty="0">
              <a:ln>
                <a:noFill/>
              </a:ln>
              <a:solidFill>
                <a:srgbClr val="201E43"/>
              </a:solidFill>
              <a:effectLst/>
              <a:latin typeface="Arial" panose="020B0604020202020204" pitchFamily="34" charset="0"/>
            </a:endParaRPr>
          </a:p>
        </p:txBody>
      </p:sp>
      <p:sp>
        <p:nvSpPr>
          <p:cNvPr id="2" name="Rectangle 1">
            <a:extLst>
              <a:ext uri="{FF2B5EF4-FFF2-40B4-BE49-F238E27FC236}">
                <a16:creationId xmlns:a16="http://schemas.microsoft.com/office/drawing/2014/main" id="{B8C65338-E5D3-1707-76A3-1A8B9DBAD277}"/>
              </a:ext>
            </a:extLst>
          </p:cNvPr>
          <p:cNvSpPr>
            <a:spLocks noChangeArrowheads="1"/>
          </p:cNvSpPr>
          <p:nvPr/>
        </p:nvSpPr>
        <p:spPr bwMode="auto">
          <a:xfrm>
            <a:off x="4900773" y="3238091"/>
            <a:ext cx="729122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E4F2703-9A89-6041-6D1F-80CE6A73B806}"/>
              </a:ext>
            </a:extLst>
          </p:cNvPr>
          <p:cNvPicPr>
            <a:picLocks noChangeAspect="1"/>
          </p:cNvPicPr>
          <p:nvPr/>
        </p:nvPicPr>
        <p:blipFill>
          <a:blip r:embed="rId4"/>
          <a:stretch>
            <a:fillRect/>
          </a:stretch>
        </p:blipFill>
        <p:spPr>
          <a:xfrm>
            <a:off x="284923" y="315906"/>
            <a:ext cx="4437529" cy="2306270"/>
          </a:xfrm>
          <a:prstGeom prst="rect">
            <a:avLst/>
          </a:prstGeom>
        </p:spPr>
      </p:pic>
      <p:sp>
        <p:nvSpPr>
          <p:cNvPr id="8" name="Rectangle: Rounded Corners 7">
            <a:extLst>
              <a:ext uri="{FF2B5EF4-FFF2-40B4-BE49-F238E27FC236}">
                <a16:creationId xmlns:a16="http://schemas.microsoft.com/office/drawing/2014/main" id="{8CF7C05E-1792-0AC0-597B-1E9B5CB8CD7E}"/>
              </a:ext>
            </a:extLst>
          </p:cNvPr>
          <p:cNvSpPr/>
          <p:nvPr/>
        </p:nvSpPr>
        <p:spPr>
          <a:xfrm>
            <a:off x="6674223" y="384409"/>
            <a:ext cx="4908175" cy="1157828"/>
          </a:xfrm>
          <a:prstGeom prst="roundRect">
            <a:avLst/>
          </a:prstGeom>
          <a:solidFill>
            <a:srgbClr val="134B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Gender-Based Loan Eligibility</a:t>
            </a:r>
            <a:r>
              <a:rPr lang="en-GB" dirty="0"/>
              <a:t>:</a:t>
            </a:r>
          </a:p>
          <a:p>
            <a:pPr algn="ctr"/>
            <a:endParaRPr lang="en-GB" dirty="0"/>
          </a:p>
        </p:txBody>
      </p:sp>
      <p:sp>
        <p:nvSpPr>
          <p:cNvPr id="9" name="Rectangle: Rounded Corners 8">
            <a:extLst>
              <a:ext uri="{FF2B5EF4-FFF2-40B4-BE49-F238E27FC236}">
                <a16:creationId xmlns:a16="http://schemas.microsoft.com/office/drawing/2014/main" id="{6D3D10F9-B2C5-82E4-84C7-283003AB0801}"/>
              </a:ext>
            </a:extLst>
          </p:cNvPr>
          <p:cNvSpPr/>
          <p:nvPr/>
        </p:nvSpPr>
        <p:spPr>
          <a:xfrm>
            <a:off x="5432611" y="1761565"/>
            <a:ext cx="6454587" cy="4074459"/>
          </a:xfrm>
          <a:prstGeom prst="roundRect">
            <a:avLst/>
          </a:prstGeom>
          <a:solidFill>
            <a:srgbClr val="EEEEEE"/>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kumimoji="0" lang="en-GB" altLang="en-US" sz="1800" b="1" i="0" u="none" strike="noStrike" cap="none" normalizeH="0" baseline="0" dirty="0">
              <a:ln>
                <a:noFill/>
              </a:ln>
              <a:solidFill>
                <a:srgbClr val="201E43"/>
              </a:solidFill>
              <a:effectLst/>
              <a:latin typeface="Arial" panose="020B0604020202020204" pitchFamily="34" charset="0"/>
            </a:endParaRPr>
          </a:p>
          <a:p>
            <a:pPr eaLnBrk="0" fontAlgn="base" hangingPunct="0">
              <a:spcBef>
                <a:spcPct val="0"/>
              </a:spcBef>
              <a:spcAft>
                <a:spcPct val="0"/>
              </a:spcAft>
            </a:pPr>
            <a:endParaRPr lang="en-GB" altLang="en-US" b="1" dirty="0">
              <a:solidFill>
                <a:srgbClr val="201E43"/>
              </a:solidFill>
              <a:latin typeface="Arial" panose="020B0604020202020204" pitchFamily="34" charset="0"/>
            </a:endParaRPr>
          </a:p>
          <a:p>
            <a:pPr eaLnBrk="0" fontAlgn="base" hangingPunct="0">
              <a:spcBef>
                <a:spcPct val="0"/>
              </a:spcBef>
              <a:spcAft>
                <a:spcPct val="0"/>
              </a:spcAft>
            </a:pPr>
            <a:r>
              <a:rPr kumimoji="0" lang="en-GB" altLang="en-US" sz="1800" b="1" i="0" u="none" strike="noStrike" cap="none" normalizeH="0" baseline="0" dirty="0">
                <a:ln>
                  <a:noFill/>
                </a:ln>
                <a:solidFill>
                  <a:srgbClr val="201E43"/>
                </a:solidFill>
                <a:effectLst/>
                <a:latin typeface="Arial" panose="020B0604020202020204" pitchFamily="34" charset="0"/>
              </a:rPr>
              <a:t>For Male Customers: </a:t>
            </a:r>
            <a:r>
              <a:rPr kumimoji="0" lang="en-GB" altLang="en-US" sz="1800" b="0" i="0" u="none" strike="noStrike" cap="none" normalizeH="0" baseline="0" dirty="0">
                <a:ln>
                  <a:noFill/>
                </a:ln>
                <a:solidFill>
                  <a:srgbClr val="201E43"/>
                </a:solidFill>
                <a:effectLst/>
                <a:latin typeface="Arial" panose="020B0604020202020204" pitchFamily="34" charset="0"/>
              </a:rPr>
              <a:t>Consider offering a range of investment-based loans, such as property or business loans, which align with their higher eligibility. Tailored financial literacy programs and consultations could also enhance uptake, particularly among high-income males.</a:t>
            </a:r>
            <a:br>
              <a:rPr kumimoji="0" lang="en-GB" altLang="en-US" sz="1800" b="0" i="0" u="none" strike="noStrike" cap="none" normalizeH="0" baseline="0" dirty="0">
                <a:ln>
                  <a:noFill/>
                </a:ln>
                <a:solidFill>
                  <a:srgbClr val="201E43"/>
                </a:solidFill>
                <a:effectLst/>
                <a:latin typeface="Arial" panose="020B0604020202020204" pitchFamily="34" charset="0"/>
              </a:rPr>
            </a:br>
            <a:endParaRPr kumimoji="0" lang="en-GB" altLang="en-US" sz="1800" b="0" i="0" u="none" strike="noStrike" cap="none" normalizeH="0" baseline="0" dirty="0">
              <a:ln>
                <a:noFill/>
              </a:ln>
              <a:solidFill>
                <a:srgbClr val="201E43"/>
              </a:solidFill>
              <a:effectLst/>
              <a:latin typeface="Arial" panose="020B0604020202020204" pitchFamily="34" charset="0"/>
            </a:endParaRPr>
          </a:p>
          <a:p>
            <a:pPr eaLnBrk="0" fontAlgn="base" hangingPunct="0">
              <a:spcBef>
                <a:spcPct val="0"/>
              </a:spcBef>
              <a:spcAft>
                <a:spcPct val="0"/>
              </a:spcAft>
            </a:pPr>
            <a:br>
              <a:rPr kumimoji="0" lang="en-GB" altLang="en-US" sz="1800" b="0" i="0" u="none" strike="noStrike" cap="none" normalizeH="0" baseline="0" dirty="0">
                <a:ln>
                  <a:noFill/>
                </a:ln>
                <a:solidFill>
                  <a:srgbClr val="201E43"/>
                </a:solidFill>
                <a:effectLst/>
                <a:latin typeface="Arial" panose="020B0604020202020204" pitchFamily="34" charset="0"/>
              </a:rPr>
            </a:br>
            <a:r>
              <a:rPr kumimoji="0" lang="en-GB" altLang="en-US" sz="1800" b="1" i="0" u="none" strike="noStrike" cap="none" normalizeH="0" baseline="0" dirty="0">
                <a:ln>
                  <a:noFill/>
                </a:ln>
                <a:solidFill>
                  <a:srgbClr val="201E43"/>
                </a:solidFill>
                <a:effectLst/>
                <a:latin typeface="Arial" panose="020B0604020202020204" pitchFamily="34" charset="0"/>
              </a:rPr>
              <a:t>For Female Customers: </a:t>
            </a:r>
            <a:r>
              <a:rPr kumimoji="0" lang="en-GB" altLang="en-US" sz="1800" b="0" i="0" u="none" strike="noStrike" cap="none" normalizeH="0" baseline="0" dirty="0">
                <a:ln>
                  <a:noFill/>
                </a:ln>
                <a:solidFill>
                  <a:srgbClr val="201E43"/>
                </a:solidFill>
                <a:effectLst/>
                <a:latin typeface="Arial" panose="020B0604020202020204" pitchFamily="34" charset="0"/>
              </a:rPr>
              <a:t>Focus on loan products that support career advancement or lifestyle goals, such as education or small business loans, and offer flexible terms to improve accessibility and eligibility.</a:t>
            </a:r>
            <a:endParaRPr kumimoji="0" lang="en-US" altLang="en-US" sz="1800" b="0" i="0" u="none" strike="noStrike" cap="none" normalizeH="0" baseline="0" dirty="0">
              <a:ln>
                <a:noFill/>
              </a:ln>
              <a:solidFill>
                <a:srgbClr val="201E4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01E4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800" dirty="0">
              <a:solidFill>
                <a:srgbClr val="201E43"/>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01E43"/>
              </a:solidFill>
              <a:effectLst/>
              <a:latin typeface="Arial" panose="020B0604020202020204" pitchFamily="34" charset="0"/>
            </a:endParaRPr>
          </a:p>
          <a:p>
            <a:pPr algn="ctr"/>
            <a:endParaRPr lang="en-GB" dirty="0">
              <a:solidFill>
                <a:srgbClr val="201E43"/>
              </a:solidFill>
            </a:endParaRPr>
          </a:p>
        </p:txBody>
      </p:sp>
    </p:spTree>
    <p:extLst>
      <p:ext uri="{BB962C8B-B14F-4D97-AF65-F5344CB8AC3E}">
        <p14:creationId xmlns:p14="http://schemas.microsoft.com/office/powerpoint/2010/main" val="10717290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{06FAF367-B12B-4B9F-9CA3-873254795383}tf89118109_win32</Template>
  <TotalTime>1459</TotalTime>
  <Words>1957</Words>
  <Application>Microsoft Office PowerPoint</Application>
  <PresentationFormat>Widescreen</PresentationFormat>
  <Paragraphs>105</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Aptos Black</vt:lpstr>
      <vt:lpstr>Arial</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Mosunmola Ewarawon</dc:creator>
  <cp:lastModifiedBy>Eniola Taiwo</cp:lastModifiedBy>
  <cp:revision>4</cp:revision>
  <dcterms:created xsi:type="dcterms:W3CDTF">2024-11-06T11:39:12Z</dcterms:created>
  <dcterms:modified xsi:type="dcterms:W3CDTF">2025-02-10T18:44:37Z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