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073F"/>
    <a:srgbClr val="7A1CAC"/>
    <a:srgbClr val="EBD3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57" d="100"/>
          <a:sy n="57" d="100"/>
        </p:scale>
        <p:origin x="9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iola Taiwo" userId="5a38a136ee92e53a" providerId="LiveId" clId="{B1D2C4D4-9DC5-4141-A5D5-C1072FAAC872}"/>
    <pc:docChg chg="custSel addSld modSld">
      <pc:chgData name="Eniola Taiwo" userId="5a38a136ee92e53a" providerId="LiveId" clId="{B1D2C4D4-9DC5-4141-A5D5-C1072FAAC872}" dt="2024-11-16T01:18:49.881" v="18" actId="14100"/>
      <pc:docMkLst>
        <pc:docMk/>
      </pc:docMkLst>
      <pc:sldChg chg="addSp delSp modSp add mod">
        <pc:chgData name="Eniola Taiwo" userId="5a38a136ee92e53a" providerId="LiveId" clId="{B1D2C4D4-9DC5-4141-A5D5-C1072FAAC872}" dt="2024-11-16T01:13:04.590" v="11" actId="14100"/>
        <pc:sldMkLst>
          <pc:docMk/>
          <pc:sldMk cId="2146847403" sldId="268"/>
        </pc:sldMkLst>
        <pc:spChg chg="del">
          <ac:chgData name="Eniola Taiwo" userId="5a38a136ee92e53a" providerId="LiveId" clId="{B1D2C4D4-9DC5-4141-A5D5-C1072FAAC872}" dt="2024-11-16T01:12:24.523" v="3" actId="21"/>
          <ac:spMkLst>
            <pc:docMk/>
            <pc:sldMk cId="2146847403" sldId="268"/>
            <ac:spMk id="7" creationId="{63A5BC6F-B27D-F0F4-83A2-D481073F5BCA}"/>
          </ac:spMkLst>
        </pc:spChg>
        <pc:spChg chg="del">
          <ac:chgData name="Eniola Taiwo" userId="5a38a136ee92e53a" providerId="LiveId" clId="{B1D2C4D4-9DC5-4141-A5D5-C1072FAAC872}" dt="2024-11-16T01:12:33.417" v="5" actId="21"/>
          <ac:spMkLst>
            <pc:docMk/>
            <pc:sldMk cId="2146847403" sldId="268"/>
            <ac:spMk id="8" creationId="{80DEE1E4-0043-C125-FE01-C606BF943456}"/>
          </ac:spMkLst>
        </pc:spChg>
        <pc:spChg chg="del">
          <ac:chgData name="Eniola Taiwo" userId="5a38a136ee92e53a" providerId="LiveId" clId="{B1D2C4D4-9DC5-4141-A5D5-C1072FAAC872}" dt="2024-11-16T01:12:39.998" v="6" actId="21"/>
          <ac:spMkLst>
            <pc:docMk/>
            <pc:sldMk cId="2146847403" sldId="268"/>
            <ac:spMk id="10" creationId="{8FE7E0AD-FC41-D1C9-D037-83AFF34740D8}"/>
          </ac:spMkLst>
        </pc:spChg>
        <pc:picChg chg="add mod">
          <ac:chgData name="Eniola Taiwo" userId="5a38a136ee92e53a" providerId="LiveId" clId="{B1D2C4D4-9DC5-4141-A5D5-C1072FAAC872}" dt="2024-11-16T01:13:04.590" v="11" actId="14100"/>
          <ac:picMkLst>
            <pc:docMk/>
            <pc:sldMk cId="2146847403" sldId="268"/>
            <ac:picMk id="3" creationId="{C61ECCDA-8BF3-5595-A046-909CDD96947F}"/>
          </ac:picMkLst>
        </pc:picChg>
        <pc:picChg chg="del">
          <ac:chgData name="Eniola Taiwo" userId="5a38a136ee92e53a" providerId="LiveId" clId="{B1D2C4D4-9DC5-4141-A5D5-C1072FAAC872}" dt="2024-11-16T01:12:19.924" v="2" actId="21"/>
          <ac:picMkLst>
            <pc:docMk/>
            <pc:sldMk cId="2146847403" sldId="268"/>
            <ac:picMk id="6" creationId="{44FAB202-285D-5F1A-D8C0-E90A211E75B2}"/>
          </ac:picMkLst>
        </pc:picChg>
      </pc:sldChg>
      <pc:sldChg chg="addSp delSp modSp add mod">
        <pc:chgData name="Eniola Taiwo" userId="5a38a136ee92e53a" providerId="LiveId" clId="{B1D2C4D4-9DC5-4141-A5D5-C1072FAAC872}" dt="2024-11-16T01:18:49.881" v="18" actId="14100"/>
        <pc:sldMkLst>
          <pc:docMk/>
          <pc:sldMk cId="3442072000" sldId="269"/>
        </pc:sldMkLst>
        <pc:picChg chg="del">
          <ac:chgData name="Eniola Taiwo" userId="5a38a136ee92e53a" providerId="LiveId" clId="{B1D2C4D4-9DC5-4141-A5D5-C1072FAAC872}" dt="2024-11-16T01:13:17.368" v="13" actId="21"/>
          <ac:picMkLst>
            <pc:docMk/>
            <pc:sldMk cId="3442072000" sldId="269"/>
            <ac:picMk id="3" creationId="{59163F53-ECE9-090F-42F4-4C35437072FE}"/>
          </ac:picMkLst>
        </pc:picChg>
        <pc:picChg chg="add mod">
          <ac:chgData name="Eniola Taiwo" userId="5a38a136ee92e53a" providerId="LiveId" clId="{B1D2C4D4-9DC5-4141-A5D5-C1072FAAC872}" dt="2024-11-16T01:18:49.881" v="18" actId="14100"/>
          <ac:picMkLst>
            <pc:docMk/>
            <pc:sldMk cId="3442072000" sldId="269"/>
            <ac:picMk id="4" creationId="{BE3B5409-C163-E9FF-4FA2-066D3B15AA06}"/>
          </ac:picMkLst>
        </pc:picChg>
      </pc:sldChg>
    </pc:docChg>
  </pc:docChgLst>
  <pc:docChgLst>
    <pc:chgData name="Eniola Taiwo" userId="5a38a136ee92e53a" providerId="LiveId" clId="{0FFB2A15-C99D-4732-87F9-7B1880F84C0E}"/>
    <pc:docChg chg="undo custSel modSld">
      <pc:chgData name="Eniola Taiwo" userId="5a38a136ee92e53a" providerId="LiveId" clId="{0FFB2A15-C99D-4732-87F9-7B1880F84C0E}" dt="2024-12-07T01:50:24.667" v="25" actId="14100"/>
      <pc:docMkLst>
        <pc:docMk/>
      </pc:docMkLst>
      <pc:sldChg chg="modSp mod">
        <pc:chgData name="Eniola Taiwo" userId="5a38a136ee92e53a" providerId="LiveId" clId="{0FFB2A15-C99D-4732-87F9-7B1880F84C0E}" dt="2024-12-07T01:50:24.667" v="25" actId="14100"/>
        <pc:sldMkLst>
          <pc:docMk/>
          <pc:sldMk cId="4253950126" sldId="256"/>
        </pc:sldMkLst>
        <pc:spChg chg="mod">
          <ac:chgData name="Eniola Taiwo" userId="5a38a136ee92e53a" providerId="LiveId" clId="{0FFB2A15-C99D-4732-87F9-7B1880F84C0E}" dt="2024-12-07T01:49:49.307" v="24" actId="207"/>
          <ac:spMkLst>
            <pc:docMk/>
            <pc:sldMk cId="4253950126" sldId="256"/>
            <ac:spMk id="10" creationId="{EF21F574-520C-D3AC-6FBB-6115433128CA}"/>
          </ac:spMkLst>
        </pc:spChg>
        <pc:picChg chg="mod">
          <ac:chgData name="Eniola Taiwo" userId="5a38a136ee92e53a" providerId="LiveId" clId="{0FFB2A15-C99D-4732-87F9-7B1880F84C0E}" dt="2024-12-07T01:50:24.667" v="25" actId="14100"/>
          <ac:picMkLst>
            <pc:docMk/>
            <pc:sldMk cId="4253950126" sldId="256"/>
            <ac:picMk id="6" creationId="{DBC4DBD8-A95B-6432-0572-59BE2448B627}"/>
          </ac:picMkLst>
        </pc:picChg>
      </pc:sldChg>
      <pc:sldChg chg="modSp mod">
        <pc:chgData name="Eniola Taiwo" userId="5a38a136ee92e53a" providerId="LiveId" clId="{0FFB2A15-C99D-4732-87F9-7B1880F84C0E}" dt="2024-12-07T01:43:32.136" v="14" actId="207"/>
        <pc:sldMkLst>
          <pc:docMk/>
          <pc:sldMk cId="1431837142" sldId="258"/>
        </pc:sldMkLst>
        <pc:spChg chg="mod">
          <ac:chgData name="Eniola Taiwo" userId="5a38a136ee92e53a" providerId="LiveId" clId="{0FFB2A15-C99D-4732-87F9-7B1880F84C0E}" dt="2024-12-07T01:43:32.136" v="14" actId="207"/>
          <ac:spMkLst>
            <pc:docMk/>
            <pc:sldMk cId="1431837142" sldId="258"/>
            <ac:spMk id="2" creationId="{8A20C68F-FFD1-FC53-4CEB-0EBD78DF2CA2}"/>
          </ac:spMkLst>
        </pc:spChg>
      </pc:sldChg>
      <pc:sldChg chg="modSp mod">
        <pc:chgData name="Eniola Taiwo" userId="5a38a136ee92e53a" providerId="LiveId" clId="{0FFB2A15-C99D-4732-87F9-7B1880F84C0E}" dt="2024-12-07T01:43:39.234" v="15" actId="207"/>
        <pc:sldMkLst>
          <pc:docMk/>
          <pc:sldMk cId="1734892517" sldId="260"/>
        </pc:sldMkLst>
        <pc:spChg chg="mod">
          <ac:chgData name="Eniola Taiwo" userId="5a38a136ee92e53a" providerId="LiveId" clId="{0FFB2A15-C99D-4732-87F9-7B1880F84C0E}" dt="2024-12-07T01:43:39.234" v="15" actId="207"/>
          <ac:spMkLst>
            <pc:docMk/>
            <pc:sldMk cId="1734892517" sldId="260"/>
            <ac:spMk id="2" creationId="{0D3CA300-3CD6-83BE-0A80-419FFF8263E3}"/>
          </ac:spMkLst>
        </pc:spChg>
      </pc:sldChg>
      <pc:sldChg chg="modSp mod">
        <pc:chgData name="Eniola Taiwo" userId="5a38a136ee92e53a" providerId="LiveId" clId="{0FFB2A15-C99D-4732-87F9-7B1880F84C0E}" dt="2024-12-07T01:43:47.484" v="16" actId="207"/>
        <pc:sldMkLst>
          <pc:docMk/>
          <pc:sldMk cId="2575406347" sldId="261"/>
        </pc:sldMkLst>
        <pc:spChg chg="mod">
          <ac:chgData name="Eniola Taiwo" userId="5a38a136ee92e53a" providerId="LiveId" clId="{0FFB2A15-C99D-4732-87F9-7B1880F84C0E}" dt="2024-12-07T01:43:47.484" v="16" actId="207"/>
          <ac:spMkLst>
            <pc:docMk/>
            <pc:sldMk cId="2575406347" sldId="261"/>
            <ac:spMk id="2" creationId="{E29B4FFB-FE61-9915-B752-2AB422A8061E}"/>
          </ac:spMkLst>
        </pc:spChg>
      </pc:sldChg>
      <pc:sldChg chg="modSp mod">
        <pc:chgData name="Eniola Taiwo" userId="5a38a136ee92e53a" providerId="LiveId" clId="{0FFB2A15-C99D-4732-87F9-7B1880F84C0E}" dt="2024-12-07T01:43:59.002" v="17" actId="207"/>
        <pc:sldMkLst>
          <pc:docMk/>
          <pc:sldMk cId="1790681366" sldId="262"/>
        </pc:sldMkLst>
        <pc:spChg chg="mod">
          <ac:chgData name="Eniola Taiwo" userId="5a38a136ee92e53a" providerId="LiveId" clId="{0FFB2A15-C99D-4732-87F9-7B1880F84C0E}" dt="2024-12-07T01:43:59.002" v="17" actId="207"/>
          <ac:spMkLst>
            <pc:docMk/>
            <pc:sldMk cId="1790681366" sldId="262"/>
            <ac:spMk id="2" creationId="{12DD6CC5-A9F3-96BB-69BE-6E955089CBE2}"/>
          </ac:spMkLst>
        </pc:spChg>
      </pc:sldChg>
      <pc:sldChg chg="modSp mod">
        <pc:chgData name="Eniola Taiwo" userId="5a38a136ee92e53a" providerId="LiveId" clId="{0FFB2A15-C99D-4732-87F9-7B1880F84C0E}" dt="2024-12-07T01:44:06.129" v="18" actId="207"/>
        <pc:sldMkLst>
          <pc:docMk/>
          <pc:sldMk cId="1479798633" sldId="263"/>
        </pc:sldMkLst>
        <pc:spChg chg="mod">
          <ac:chgData name="Eniola Taiwo" userId="5a38a136ee92e53a" providerId="LiveId" clId="{0FFB2A15-C99D-4732-87F9-7B1880F84C0E}" dt="2024-12-07T01:44:06.129" v="18" actId="207"/>
          <ac:spMkLst>
            <pc:docMk/>
            <pc:sldMk cId="1479798633" sldId="263"/>
            <ac:spMk id="2" creationId="{7EAE1706-2615-B5F3-D40A-71249F61B444}"/>
          </ac:spMkLst>
        </pc:spChg>
      </pc:sldChg>
      <pc:sldChg chg="modSp mod">
        <pc:chgData name="Eniola Taiwo" userId="5a38a136ee92e53a" providerId="LiveId" clId="{0FFB2A15-C99D-4732-87F9-7B1880F84C0E}" dt="2024-12-07T01:44:11.914" v="19" actId="207"/>
        <pc:sldMkLst>
          <pc:docMk/>
          <pc:sldMk cId="2329367158" sldId="264"/>
        </pc:sldMkLst>
        <pc:spChg chg="mod">
          <ac:chgData name="Eniola Taiwo" userId="5a38a136ee92e53a" providerId="LiveId" clId="{0FFB2A15-C99D-4732-87F9-7B1880F84C0E}" dt="2024-12-07T01:44:11.914" v="19" actId="207"/>
          <ac:spMkLst>
            <pc:docMk/>
            <pc:sldMk cId="2329367158" sldId="264"/>
            <ac:spMk id="2" creationId="{9E24BA68-E7FA-3446-9B79-1E97E27C149F}"/>
          </ac:spMkLst>
        </pc:spChg>
      </pc:sldChg>
      <pc:sldChg chg="modSp mod">
        <pc:chgData name="Eniola Taiwo" userId="5a38a136ee92e53a" providerId="LiveId" clId="{0FFB2A15-C99D-4732-87F9-7B1880F84C0E}" dt="2024-12-07T01:11:14.681" v="5" actId="122"/>
        <pc:sldMkLst>
          <pc:docMk/>
          <pc:sldMk cId="3267306952" sldId="265"/>
        </pc:sldMkLst>
        <pc:spChg chg="mod">
          <ac:chgData name="Eniola Taiwo" userId="5a38a136ee92e53a" providerId="LiveId" clId="{0FFB2A15-C99D-4732-87F9-7B1880F84C0E}" dt="2024-12-07T01:11:14.681" v="5" actId="122"/>
          <ac:spMkLst>
            <pc:docMk/>
            <pc:sldMk cId="3267306952" sldId="265"/>
            <ac:spMk id="2" creationId="{64DE71F4-49DF-380A-4389-2A6992D790AF}"/>
          </ac:spMkLst>
        </pc:spChg>
        <pc:spChg chg="mod">
          <ac:chgData name="Eniola Taiwo" userId="5a38a136ee92e53a" providerId="LiveId" clId="{0FFB2A15-C99D-4732-87F9-7B1880F84C0E}" dt="2024-12-07T01:09:38.652" v="2" actId="207"/>
          <ac:spMkLst>
            <pc:docMk/>
            <pc:sldMk cId="3267306952" sldId="265"/>
            <ac:spMk id="4" creationId="{D7B483C8-CB8C-A9A7-D880-98285C50BE8D}"/>
          </ac:spMkLst>
        </pc:spChg>
      </pc:sldChg>
      <pc:sldChg chg="modSp mod">
        <pc:chgData name="Eniola Taiwo" userId="5a38a136ee92e53a" providerId="LiveId" clId="{0FFB2A15-C99D-4732-87F9-7B1880F84C0E}" dt="2024-12-07T01:11:10.188" v="4" actId="122"/>
        <pc:sldMkLst>
          <pc:docMk/>
          <pc:sldMk cId="1571734290" sldId="266"/>
        </pc:sldMkLst>
        <pc:spChg chg="mod">
          <ac:chgData name="Eniola Taiwo" userId="5a38a136ee92e53a" providerId="LiveId" clId="{0FFB2A15-C99D-4732-87F9-7B1880F84C0E}" dt="2024-12-07T01:11:10.188" v="4" actId="122"/>
          <ac:spMkLst>
            <pc:docMk/>
            <pc:sldMk cId="1571734290" sldId="266"/>
            <ac:spMk id="2" creationId="{5C288378-652D-1D05-6E62-080194928FB2}"/>
          </ac:spMkLst>
        </pc:spChg>
        <pc:spChg chg="mod">
          <ac:chgData name="Eniola Taiwo" userId="5a38a136ee92e53a" providerId="LiveId" clId="{0FFB2A15-C99D-4732-87F9-7B1880F84C0E}" dt="2024-12-07T01:09:44.063" v="3" actId="207"/>
          <ac:spMkLst>
            <pc:docMk/>
            <pc:sldMk cId="1571734290" sldId="266"/>
            <ac:spMk id="3" creationId="{8F974151-A349-2224-1EB0-2EC1B2FC4E3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DC0827-E963-495D-846C-821909B0B96B}" type="doc">
      <dgm:prSet loTypeId="urn:microsoft.com/office/officeart/2005/8/layout/chevron2" loCatId="process" qsTypeId="urn:microsoft.com/office/officeart/2005/8/quickstyle/simple3" qsCatId="simple" csTypeId="urn:microsoft.com/office/officeart/2005/8/colors/accent1_2" csCatId="accent1" phldr="1"/>
      <dgm:spPr/>
      <dgm:t>
        <a:bodyPr/>
        <a:lstStyle/>
        <a:p>
          <a:endParaRPr lang="en-GB"/>
        </a:p>
      </dgm:t>
    </dgm:pt>
    <dgm:pt modelId="{757C9178-D854-4E3D-8FBA-37E670C21C23}">
      <dgm:prSet/>
      <dgm:spPr>
        <a:gradFill rotWithShape="0">
          <a:gsLst>
            <a:gs pos="0">
              <a:srgbClr val="2E073F"/>
            </a:gs>
            <a:gs pos="50000">
              <a:srgbClr val="2E073F"/>
            </a:gs>
            <a:gs pos="100000">
              <a:srgbClr val="2E073F"/>
            </a:gs>
          </a:gsLst>
        </a:gradFill>
      </dgm:spPr>
      <dgm:t>
        <a:bodyPr/>
        <a:lstStyle/>
        <a:p>
          <a:endParaRPr lang="en-GB" b="1" dirty="0">
            <a:solidFill>
              <a:srgbClr val="2E073F"/>
            </a:solidFill>
          </a:endParaRPr>
        </a:p>
      </dgm:t>
    </dgm:pt>
    <dgm:pt modelId="{210B1E97-A0B1-4DE8-863A-DDD25EDE93B7}" type="parTrans" cxnId="{4E73BF9B-89B0-4EEE-8166-F6C6408D13B2}">
      <dgm:prSet/>
      <dgm:spPr/>
      <dgm:t>
        <a:bodyPr/>
        <a:lstStyle/>
        <a:p>
          <a:endParaRPr lang="en-GB"/>
        </a:p>
      </dgm:t>
    </dgm:pt>
    <dgm:pt modelId="{32D961FB-4BE4-4085-85A4-E067C7C7AA97}" type="sibTrans" cxnId="{4E73BF9B-89B0-4EEE-8166-F6C6408D13B2}">
      <dgm:prSet/>
      <dgm:spPr/>
      <dgm:t>
        <a:bodyPr/>
        <a:lstStyle/>
        <a:p>
          <a:endParaRPr lang="en-GB"/>
        </a:p>
      </dgm:t>
    </dgm:pt>
    <dgm:pt modelId="{3AED6611-A1B7-4569-A5BF-D0A3FC16914F}">
      <dgm:prSet/>
      <dgm:spPr>
        <a:gradFill rotWithShape="0">
          <a:gsLst>
            <a:gs pos="0">
              <a:srgbClr val="2E073F"/>
            </a:gs>
            <a:gs pos="50000">
              <a:srgbClr val="2E073F"/>
            </a:gs>
            <a:gs pos="100000">
              <a:srgbClr val="2E073F"/>
            </a:gs>
          </a:gsLst>
        </a:gradFill>
      </dgm:spPr>
      <dgm:t>
        <a:bodyPr/>
        <a:lstStyle/>
        <a:p>
          <a:endParaRPr lang="en-GB" b="1" dirty="0"/>
        </a:p>
      </dgm:t>
    </dgm:pt>
    <dgm:pt modelId="{A75B1047-E04C-47FD-B0AF-406E165D0E6B}" type="parTrans" cxnId="{FC8A2A35-A96F-4C62-A6CF-C535BBC98F4D}">
      <dgm:prSet/>
      <dgm:spPr/>
      <dgm:t>
        <a:bodyPr/>
        <a:lstStyle/>
        <a:p>
          <a:endParaRPr lang="en-GB"/>
        </a:p>
      </dgm:t>
    </dgm:pt>
    <dgm:pt modelId="{F5D29470-78CD-4D32-A231-788F1CF6E663}" type="sibTrans" cxnId="{FC8A2A35-A96F-4C62-A6CF-C535BBC98F4D}">
      <dgm:prSet/>
      <dgm:spPr/>
      <dgm:t>
        <a:bodyPr/>
        <a:lstStyle/>
        <a:p>
          <a:endParaRPr lang="en-GB"/>
        </a:p>
      </dgm:t>
    </dgm:pt>
    <dgm:pt modelId="{D5A012CB-420C-4DE0-9742-1703F8400AB4}">
      <dgm:prSet/>
      <dgm:spPr>
        <a:gradFill rotWithShape="0">
          <a:gsLst>
            <a:gs pos="0">
              <a:srgbClr val="2E073F"/>
            </a:gs>
            <a:gs pos="50000">
              <a:srgbClr val="2E073F"/>
            </a:gs>
            <a:gs pos="100000">
              <a:srgbClr val="2E073F"/>
            </a:gs>
          </a:gsLst>
        </a:gradFill>
      </dgm:spPr>
      <dgm:t>
        <a:bodyPr/>
        <a:lstStyle/>
        <a:p>
          <a:endParaRPr lang="en-GB" b="1" dirty="0">
            <a:solidFill>
              <a:srgbClr val="2E073F"/>
            </a:solidFill>
          </a:endParaRPr>
        </a:p>
      </dgm:t>
    </dgm:pt>
    <dgm:pt modelId="{E0994235-7521-435D-A81C-071CB21A694C}" type="parTrans" cxnId="{F69D2E93-F856-46D2-B5E8-18F61DC0CB0E}">
      <dgm:prSet/>
      <dgm:spPr/>
      <dgm:t>
        <a:bodyPr/>
        <a:lstStyle/>
        <a:p>
          <a:endParaRPr lang="en-GB"/>
        </a:p>
      </dgm:t>
    </dgm:pt>
    <dgm:pt modelId="{8FF7C18B-C5EF-47AA-AACC-F406B2628E79}" type="sibTrans" cxnId="{F69D2E93-F856-46D2-B5E8-18F61DC0CB0E}">
      <dgm:prSet/>
      <dgm:spPr/>
      <dgm:t>
        <a:bodyPr/>
        <a:lstStyle/>
        <a:p>
          <a:endParaRPr lang="en-GB"/>
        </a:p>
      </dgm:t>
    </dgm:pt>
    <dgm:pt modelId="{23A25F29-C7DF-470A-8422-7F9B04DA085A}">
      <dgm:prSet/>
      <dgm:spPr>
        <a:gradFill rotWithShape="0">
          <a:gsLst>
            <a:gs pos="0">
              <a:srgbClr val="2E073F"/>
            </a:gs>
            <a:gs pos="50000">
              <a:srgbClr val="2E073F"/>
            </a:gs>
            <a:gs pos="100000">
              <a:srgbClr val="2E073F"/>
            </a:gs>
          </a:gsLst>
        </a:gradFill>
      </dgm:spPr>
      <dgm:t>
        <a:bodyPr/>
        <a:lstStyle/>
        <a:p>
          <a:endParaRPr lang="en-GB" dirty="0"/>
        </a:p>
      </dgm:t>
    </dgm:pt>
    <dgm:pt modelId="{9DBD698F-2232-45E5-98BB-517DAF8E724B}" type="parTrans" cxnId="{DA34C61F-95CD-46D2-BFC9-BFA169467126}">
      <dgm:prSet/>
      <dgm:spPr/>
      <dgm:t>
        <a:bodyPr/>
        <a:lstStyle/>
        <a:p>
          <a:endParaRPr lang="en-GB"/>
        </a:p>
      </dgm:t>
    </dgm:pt>
    <dgm:pt modelId="{E6A87C6A-003F-4389-8A47-0D0591E03A7C}" type="sibTrans" cxnId="{DA34C61F-95CD-46D2-BFC9-BFA169467126}">
      <dgm:prSet/>
      <dgm:spPr/>
      <dgm:t>
        <a:bodyPr/>
        <a:lstStyle/>
        <a:p>
          <a:endParaRPr lang="en-GB"/>
        </a:p>
      </dgm:t>
    </dgm:pt>
    <dgm:pt modelId="{02E1D43F-58C1-4312-AB1C-4FAAE7432EE2}">
      <dgm:prSet/>
      <dgm:spPr>
        <a:gradFill rotWithShape="0">
          <a:gsLst>
            <a:gs pos="0">
              <a:srgbClr val="2E073F"/>
            </a:gs>
            <a:gs pos="50000">
              <a:srgbClr val="2E073F"/>
            </a:gs>
            <a:gs pos="100000">
              <a:srgbClr val="2E073F"/>
            </a:gs>
          </a:gsLst>
        </a:gradFill>
      </dgm:spPr>
      <dgm:t>
        <a:bodyPr/>
        <a:lstStyle/>
        <a:p>
          <a:endParaRPr lang="en-GB" b="1" dirty="0">
            <a:solidFill>
              <a:srgbClr val="2E073F"/>
            </a:solidFill>
          </a:endParaRPr>
        </a:p>
      </dgm:t>
    </dgm:pt>
    <dgm:pt modelId="{390E48E7-9A25-4959-92E8-8DE439EC20B4}" type="sibTrans" cxnId="{3162FD60-89B4-40C4-92D1-1384D70884AE}">
      <dgm:prSet/>
      <dgm:spPr/>
      <dgm:t>
        <a:bodyPr/>
        <a:lstStyle/>
        <a:p>
          <a:endParaRPr lang="en-GB"/>
        </a:p>
      </dgm:t>
    </dgm:pt>
    <dgm:pt modelId="{37BF3EF6-B1F0-4530-BB29-148A7A078720}" type="parTrans" cxnId="{3162FD60-89B4-40C4-92D1-1384D70884AE}">
      <dgm:prSet/>
      <dgm:spPr/>
      <dgm:t>
        <a:bodyPr/>
        <a:lstStyle/>
        <a:p>
          <a:endParaRPr lang="en-GB"/>
        </a:p>
      </dgm:t>
    </dgm:pt>
    <dgm:pt modelId="{E52A30D9-B8F3-4561-8B9A-C2E15D59ADC4}">
      <dgm:prSet custT="1"/>
      <dgm:spPr>
        <a:solidFill>
          <a:srgbClr val="EBD3F8">
            <a:alpha val="90000"/>
          </a:srgbClr>
        </a:solidFill>
        <a:ln>
          <a:solidFill>
            <a:srgbClr val="2E073F"/>
          </a:solidFill>
        </a:ln>
      </dgm:spPr>
      <dgm:t>
        <a:bodyPr/>
        <a:lstStyle/>
        <a:p>
          <a:r>
            <a:rPr lang="en-GB" sz="1400" b="1" dirty="0">
              <a:solidFill>
                <a:srgbClr val="2E073F"/>
              </a:solidFill>
            </a:rPr>
            <a:t>Category Sales Performance: </a:t>
          </a:r>
          <a:r>
            <a:rPr lang="en-GB" sz="1400" dirty="0">
              <a:solidFill>
                <a:srgbClr val="2E073F"/>
              </a:solidFill>
            </a:rPr>
            <a:t>This shows the categories that are generating the highest revenue for the company</a:t>
          </a:r>
        </a:p>
      </dgm:t>
    </dgm:pt>
    <dgm:pt modelId="{0015708B-455B-481F-815C-638591B0B659}" type="sibTrans" cxnId="{B57FD333-7877-4CB0-98E1-BCC50C92B6F5}">
      <dgm:prSet/>
      <dgm:spPr/>
      <dgm:t>
        <a:bodyPr/>
        <a:lstStyle/>
        <a:p>
          <a:endParaRPr lang="en-GB"/>
        </a:p>
      </dgm:t>
    </dgm:pt>
    <dgm:pt modelId="{F104FE6B-0275-4163-816E-C74AC4258368}" type="parTrans" cxnId="{B57FD333-7877-4CB0-98E1-BCC50C92B6F5}">
      <dgm:prSet/>
      <dgm:spPr/>
      <dgm:t>
        <a:bodyPr/>
        <a:lstStyle/>
        <a:p>
          <a:endParaRPr lang="en-GB"/>
        </a:p>
      </dgm:t>
    </dgm:pt>
    <dgm:pt modelId="{4A51560C-DADB-46ED-A4F6-E84FBCA7CF87}">
      <dgm:prSet custT="1"/>
      <dgm:spPr>
        <a:solidFill>
          <a:srgbClr val="EBD3F8">
            <a:alpha val="90000"/>
          </a:srgbClr>
        </a:solidFill>
        <a:ln>
          <a:solidFill>
            <a:srgbClr val="2E073F"/>
          </a:solidFill>
        </a:ln>
      </dgm:spPr>
      <dgm:t>
        <a:bodyPr/>
        <a:lstStyle/>
        <a:p>
          <a:r>
            <a:rPr lang="en-GB" sz="1400" b="1" dirty="0">
              <a:solidFill>
                <a:srgbClr val="2E073F"/>
              </a:solidFill>
            </a:rPr>
            <a:t>Gender-Based Sales Analysis: </a:t>
          </a:r>
          <a:r>
            <a:rPr lang="en-GB" sz="1400" dirty="0">
              <a:solidFill>
                <a:srgbClr val="2E073F"/>
              </a:solidFill>
            </a:rPr>
            <a:t>This analyse the distribution of sales amidst the two gender we have</a:t>
          </a:r>
        </a:p>
      </dgm:t>
    </dgm:pt>
    <dgm:pt modelId="{E8B58643-606D-4806-B535-20D82D735EF3}" type="parTrans" cxnId="{BBE223AF-E94A-440C-B31D-1E3A871F9B65}">
      <dgm:prSet/>
      <dgm:spPr/>
      <dgm:t>
        <a:bodyPr/>
        <a:lstStyle/>
        <a:p>
          <a:endParaRPr lang="en-GB"/>
        </a:p>
      </dgm:t>
    </dgm:pt>
    <dgm:pt modelId="{80DD7455-C633-4EB3-B8B0-BFA21AB7F421}" type="sibTrans" cxnId="{BBE223AF-E94A-440C-B31D-1E3A871F9B65}">
      <dgm:prSet/>
      <dgm:spPr/>
      <dgm:t>
        <a:bodyPr/>
        <a:lstStyle/>
        <a:p>
          <a:endParaRPr lang="en-GB"/>
        </a:p>
      </dgm:t>
    </dgm:pt>
    <dgm:pt modelId="{C265E9BF-219A-4ECE-B974-80224FBFC982}">
      <dgm:prSet custT="1"/>
      <dgm:spPr>
        <a:solidFill>
          <a:srgbClr val="EBD3F8">
            <a:alpha val="90000"/>
          </a:srgbClr>
        </a:solidFill>
        <a:ln>
          <a:solidFill>
            <a:srgbClr val="2E073F"/>
          </a:solidFill>
        </a:ln>
      </dgm:spPr>
      <dgm:t>
        <a:bodyPr/>
        <a:lstStyle/>
        <a:p>
          <a:r>
            <a:rPr lang="en-GB" sz="1400" b="1" dirty="0">
              <a:solidFill>
                <a:srgbClr val="2E073F"/>
              </a:solidFill>
            </a:rPr>
            <a:t>Payment Method Analysis: </a:t>
          </a:r>
          <a:r>
            <a:rPr lang="en-GB" sz="1400" dirty="0">
              <a:solidFill>
                <a:srgbClr val="2E073F"/>
              </a:solidFill>
            </a:rPr>
            <a:t>This helps us to understand customer payment reference</a:t>
          </a:r>
        </a:p>
      </dgm:t>
    </dgm:pt>
    <dgm:pt modelId="{16828FE0-CDC3-415C-93E5-2928F43E1610}" type="parTrans" cxnId="{9D06E242-78F9-41FC-9F58-792CFF9400C3}">
      <dgm:prSet/>
      <dgm:spPr/>
      <dgm:t>
        <a:bodyPr/>
        <a:lstStyle/>
        <a:p>
          <a:endParaRPr lang="en-GB"/>
        </a:p>
      </dgm:t>
    </dgm:pt>
    <dgm:pt modelId="{4C640B15-E81A-4C1D-9568-6ED62B88544F}" type="sibTrans" cxnId="{9D06E242-78F9-41FC-9F58-792CFF9400C3}">
      <dgm:prSet/>
      <dgm:spPr/>
      <dgm:t>
        <a:bodyPr/>
        <a:lstStyle/>
        <a:p>
          <a:endParaRPr lang="en-GB"/>
        </a:p>
      </dgm:t>
    </dgm:pt>
    <dgm:pt modelId="{1C765FBB-8454-4412-B728-D80214939A85}">
      <dgm:prSet custT="1"/>
      <dgm:spPr>
        <a:solidFill>
          <a:srgbClr val="EBD3F8">
            <a:alpha val="90000"/>
          </a:srgbClr>
        </a:solidFill>
        <a:ln>
          <a:solidFill>
            <a:srgbClr val="2E073F"/>
          </a:solidFill>
        </a:ln>
      </dgm:spPr>
      <dgm:t>
        <a:bodyPr/>
        <a:lstStyle/>
        <a:p>
          <a:r>
            <a:rPr lang="en-GB" sz="1400" b="1" dirty="0">
              <a:solidFill>
                <a:srgbClr val="2E073F"/>
              </a:solidFill>
            </a:rPr>
            <a:t>Quarterly Average Sales Trend: </a:t>
          </a:r>
          <a:r>
            <a:rPr lang="en-GB" sz="1400" dirty="0">
              <a:solidFill>
                <a:srgbClr val="2E073F"/>
              </a:solidFill>
            </a:rPr>
            <a:t>This displays the </a:t>
          </a:r>
        </a:p>
      </dgm:t>
    </dgm:pt>
    <dgm:pt modelId="{1231A15E-A33C-4A17-852D-72F860B4E4F8}" type="parTrans" cxnId="{80831D1A-3B12-4561-BDC7-36EC895376A7}">
      <dgm:prSet/>
      <dgm:spPr/>
      <dgm:t>
        <a:bodyPr/>
        <a:lstStyle/>
        <a:p>
          <a:endParaRPr lang="en-GB"/>
        </a:p>
      </dgm:t>
    </dgm:pt>
    <dgm:pt modelId="{DD1C9F92-7669-49D0-9EF7-F8A81812B177}" type="sibTrans" cxnId="{80831D1A-3B12-4561-BDC7-36EC895376A7}">
      <dgm:prSet/>
      <dgm:spPr/>
      <dgm:t>
        <a:bodyPr/>
        <a:lstStyle/>
        <a:p>
          <a:endParaRPr lang="en-GB"/>
        </a:p>
      </dgm:t>
    </dgm:pt>
    <dgm:pt modelId="{82463A9A-069E-4B80-98A8-46052B39B7BE}">
      <dgm:prSet custT="1"/>
      <dgm:spPr>
        <a:solidFill>
          <a:srgbClr val="EBD3F8">
            <a:alpha val="90000"/>
          </a:srgbClr>
        </a:solidFill>
        <a:ln>
          <a:solidFill>
            <a:srgbClr val="2E073F"/>
          </a:solidFill>
        </a:ln>
      </dgm:spPr>
      <dgm:t>
        <a:bodyPr/>
        <a:lstStyle/>
        <a:p>
          <a:pPr>
            <a:buFont typeface="Arial" panose="020B0604020202020204" pitchFamily="34" charset="0"/>
            <a:buChar char="•"/>
          </a:pPr>
          <a:r>
            <a:rPr lang="en-GB" sz="1400" b="1" dirty="0">
              <a:solidFill>
                <a:srgbClr val="2E073F"/>
              </a:solidFill>
            </a:rPr>
            <a:t>Quantity Sold by Product Category: </a:t>
          </a:r>
          <a:r>
            <a:rPr lang="en-GB" sz="1400" dirty="0">
              <a:solidFill>
                <a:srgbClr val="2E073F"/>
              </a:solidFill>
            </a:rPr>
            <a:t> This identify the most sold product by quantity</a:t>
          </a:r>
        </a:p>
      </dgm:t>
    </dgm:pt>
    <dgm:pt modelId="{C82367A3-B5F6-4C66-B35C-833D71625C6F}" type="parTrans" cxnId="{BF9D8897-3310-4897-8046-346066864DCC}">
      <dgm:prSet/>
      <dgm:spPr/>
      <dgm:t>
        <a:bodyPr/>
        <a:lstStyle/>
        <a:p>
          <a:endParaRPr lang="en-GB"/>
        </a:p>
      </dgm:t>
    </dgm:pt>
    <dgm:pt modelId="{A02DB30C-9E19-4F57-BDA7-E4C44F2CD391}" type="sibTrans" cxnId="{BF9D8897-3310-4897-8046-346066864DCC}">
      <dgm:prSet/>
      <dgm:spPr/>
      <dgm:t>
        <a:bodyPr/>
        <a:lstStyle/>
        <a:p>
          <a:endParaRPr lang="en-GB"/>
        </a:p>
      </dgm:t>
    </dgm:pt>
    <dgm:pt modelId="{19114F13-1E80-4584-958F-DAB0B8A9E6A0}" type="pres">
      <dgm:prSet presAssocID="{81DC0827-E963-495D-846C-821909B0B96B}" presName="linearFlow" presStyleCnt="0">
        <dgm:presLayoutVars>
          <dgm:dir/>
          <dgm:animLvl val="lvl"/>
          <dgm:resizeHandles val="exact"/>
        </dgm:presLayoutVars>
      </dgm:prSet>
      <dgm:spPr/>
    </dgm:pt>
    <dgm:pt modelId="{028DF2B4-26C9-4FB1-8F03-6D56FE89D460}" type="pres">
      <dgm:prSet presAssocID="{02E1D43F-58C1-4312-AB1C-4FAAE7432EE2}" presName="composite" presStyleCnt="0"/>
      <dgm:spPr/>
    </dgm:pt>
    <dgm:pt modelId="{C5873E1B-9758-4C06-8121-9910C35E97D8}" type="pres">
      <dgm:prSet presAssocID="{02E1D43F-58C1-4312-AB1C-4FAAE7432EE2}" presName="parentText" presStyleLbl="alignNode1" presStyleIdx="0" presStyleCnt="5">
        <dgm:presLayoutVars>
          <dgm:chMax val="1"/>
          <dgm:bulletEnabled val="1"/>
        </dgm:presLayoutVars>
      </dgm:prSet>
      <dgm:spPr/>
    </dgm:pt>
    <dgm:pt modelId="{2A8DB430-7BAA-49BE-BFC6-ED7F1BAF6CEF}" type="pres">
      <dgm:prSet presAssocID="{02E1D43F-58C1-4312-AB1C-4FAAE7432EE2}" presName="descendantText" presStyleLbl="alignAcc1" presStyleIdx="0" presStyleCnt="5">
        <dgm:presLayoutVars>
          <dgm:bulletEnabled val="1"/>
        </dgm:presLayoutVars>
      </dgm:prSet>
      <dgm:spPr/>
    </dgm:pt>
    <dgm:pt modelId="{36112D4B-0B30-41DA-AD94-FC998691E137}" type="pres">
      <dgm:prSet presAssocID="{390E48E7-9A25-4959-92E8-8DE439EC20B4}" presName="sp" presStyleCnt="0"/>
      <dgm:spPr/>
    </dgm:pt>
    <dgm:pt modelId="{AE244BEB-C9C0-425F-B628-03E6B8499C6D}" type="pres">
      <dgm:prSet presAssocID="{757C9178-D854-4E3D-8FBA-37E670C21C23}" presName="composite" presStyleCnt="0"/>
      <dgm:spPr/>
    </dgm:pt>
    <dgm:pt modelId="{084C4DEB-EF21-4F58-85C6-02707A544524}" type="pres">
      <dgm:prSet presAssocID="{757C9178-D854-4E3D-8FBA-37E670C21C23}" presName="parentText" presStyleLbl="alignNode1" presStyleIdx="1" presStyleCnt="5">
        <dgm:presLayoutVars>
          <dgm:chMax val="1"/>
          <dgm:bulletEnabled val="1"/>
        </dgm:presLayoutVars>
      </dgm:prSet>
      <dgm:spPr/>
    </dgm:pt>
    <dgm:pt modelId="{76CE8826-ED68-4C18-A101-675363E8C479}" type="pres">
      <dgm:prSet presAssocID="{757C9178-D854-4E3D-8FBA-37E670C21C23}" presName="descendantText" presStyleLbl="alignAcc1" presStyleIdx="1" presStyleCnt="5">
        <dgm:presLayoutVars>
          <dgm:bulletEnabled val="1"/>
        </dgm:presLayoutVars>
      </dgm:prSet>
      <dgm:spPr/>
    </dgm:pt>
    <dgm:pt modelId="{64EB9FC5-BECD-4D2F-8C58-804672223582}" type="pres">
      <dgm:prSet presAssocID="{32D961FB-4BE4-4085-85A4-E067C7C7AA97}" presName="sp" presStyleCnt="0"/>
      <dgm:spPr/>
    </dgm:pt>
    <dgm:pt modelId="{8D7CCDD3-1F35-47D5-A43A-0DC89A359DA0}" type="pres">
      <dgm:prSet presAssocID="{3AED6611-A1B7-4569-A5BF-D0A3FC16914F}" presName="composite" presStyleCnt="0"/>
      <dgm:spPr/>
    </dgm:pt>
    <dgm:pt modelId="{60B927E2-E62B-44BF-8461-FE34EDD4CE2A}" type="pres">
      <dgm:prSet presAssocID="{3AED6611-A1B7-4569-A5BF-D0A3FC16914F}" presName="parentText" presStyleLbl="alignNode1" presStyleIdx="2" presStyleCnt="5">
        <dgm:presLayoutVars>
          <dgm:chMax val="1"/>
          <dgm:bulletEnabled val="1"/>
        </dgm:presLayoutVars>
      </dgm:prSet>
      <dgm:spPr/>
    </dgm:pt>
    <dgm:pt modelId="{2E89BB12-3A8B-4E47-82A4-4D2D04675B95}" type="pres">
      <dgm:prSet presAssocID="{3AED6611-A1B7-4569-A5BF-D0A3FC16914F}" presName="descendantText" presStyleLbl="alignAcc1" presStyleIdx="2" presStyleCnt="5">
        <dgm:presLayoutVars>
          <dgm:bulletEnabled val="1"/>
        </dgm:presLayoutVars>
      </dgm:prSet>
      <dgm:spPr/>
    </dgm:pt>
    <dgm:pt modelId="{01679FBF-3A4F-4BC1-824C-F4CFBA91A5E9}" type="pres">
      <dgm:prSet presAssocID="{F5D29470-78CD-4D32-A231-788F1CF6E663}" presName="sp" presStyleCnt="0"/>
      <dgm:spPr/>
    </dgm:pt>
    <dgm:pt modelId="{66106D52-20E2-4E30-806A-C0760E899F2E}" type="pres">
      <dgm:prSet presAssocID="{D5A012CB-420C-4DE0-9742-1703F8400AB4}" presName="composite" presStyleCnt="0"/>
      <dgm:spPr/>
    </dgm:pt>
    <dgm:pt modelId="{4F47FB08-F9C9-4AD7-9274-B381EB5D476B}" type="pres">
      <dgm:prSet presAssocID="{D5A012CB-420C-4DE0-9742-1703F8400AB4}" presName="parentText" presStyleLbl="alignNode1" presStyleIdx="3" presStyleCnt="5">
        <dgm:presLayoutVars>
          <dgm:chMax val="1"/>
          <dgm:bulletEnabled val="1"/>
        </dgm:presLayoutVars>
      </dgm:prSet>
      <dgm:spPr/>
    </dgm:pt>
    <dgm:pt modelId="{9D2C4C88-DEF5-49F1-953F-9FC2A498CB4D}" type="pres">
      <dgm:prSet presAssocID="{D5A012CB-420C-4DE0-9742-1703F8400AB4}" presName="descendantText" presStyleLbl="alignAcc1" presStyleIdx="3" presStyleCnt="5">
        <dgm:presLayoutVars>
          <dgm:bulletEnabled val="1"/>
        </dgm:presLayoutVars>
      </dgm:prSet>
      <dgm:spPr/>
    </dgm:pt>
    <dgm:pt modelId="{720F7B8A-8F8F-4751-85E7-EB6D7FBC04DF}" type="pres">
      <dgm:prSet presAssocID="{8FF7C18B-C5EF-47AA-AACC-F406B2628E79}" presName="sp" presStyleCnt="0"/>
      <dgm:spPr/>
    </dgm:pt>
    <dgm:pt modelId="{8CF60A53-B1B4-41BA-A353-867A2614DAE9}" type="pres">
      <dgm:prSet presAssocID="{23A25F29-C7DF-470A-8422-7F9B04DA085A}" presName="composite" presStyleCnt="0"/>
      <dgm:spPr/>
    </dgm:pt>
    <dgm:pt modelId="{C42C746A-7655-4C6B-B935-65C52F3FB72C}" type="pres">
      <dgm:prSet presAssocID="{23A25F29-C7DF-470A-8422-7F9B04DA085A}" presName="parentText" presStyleLbl="alignNode1" presStyleIdx="4" presStyleCnt="5">
        <dgm:presLayoutVars>
          <dgm:chMax val="1"/>
          <dgm:bulletEnabled val="1"/>
        </dgm:presLayoutVars>
      </dgm:prSet>
      <dgm:spPr/>
    </dgm:pt>
    <dgm:pt modelId="{7E67FB88-54BC-4526-A125-9A4F2F394014}" type="pres">
      <dgm:prSet presAssocID="{23A25F29-C7DF-470A-8422-7F9B04DA085A}" presName="descendantText" presStyleLbl="alignAcc1" presStyleIdx="4" presStyleCnt="5">
        <dgm:presLayoutVars>
          <dgm:bulletEnabled val="1"/>
        </dgm:presLayoutVars>
      </dgm:prSet>
      <dgm:spPr/>
    </dgm:pt>
  </dgm:ptLst>
  <dgm:cxnLst>
    <dgm:cxn modelId="{A5100B05-83B7-4644-8FB3-EB1D41D9A109}" type="presOf" srcId="{02E1D43F-58C1-4312-AB1C-4FAAE7432EE2}" destId="{C5873E1B-9758-4C06-8121-9910C35E97D8}" srcOrd="0" destOrd="0" presId="urn:microsoft.com/office/officeart/2005/8/layout/chevron2"/>
    <dgm:cxn modelId="{E3876F08-5932-433A-89D9-193EDB9E8077}" type="presOf" srcId="{4A51560C-DADB-46ED-A4F6-E84FBCA7CF87}" destId="{76CE8826-ED68-4C18-A101-675363E8C479}" srcOrd="0" destOrd="0" presId="urn:microsoft.com/office/officeart/2005/8/layout/chevron2"/>
    <dgm:cxn modelId="{8F6D8113-13C5-4F1A-AD88-1E180869A56F}" type="presOf" srcId="{82463A9A-069E-4B80-98A8-46052B39B7BE}" destId="{7E67FB88-54BC-4526-A125-9A4F2F394014}" srcOrd="0" destOrd="0" presId="urn:microsoft.com/office/officeart/2005/8/layout/chevron2"/>
    <dgm:cxn modelId="{80831D1A-3B12-4561-BDC7-36EC895376A7}" srcId="{D5A012CB-420C-4DE0-9742-1703F8400AB4}" destId="{1C765FBB-8454-4412-B728-D80214939A85}" srcOrd="0" destOrd="0" parTransId="{1231A15E-A33C-4A17-852D-72F860B4E4F8}" sibTransId="{DD1C9F92-7669-49D0-9EF7-F8A81812B177}"/>
    <dgm:cxn modelId="{DA34C61F-95CD-46D2-BFC9-BFA169467126}" srcId="{81DC0827-E963-495D-846C-821909B0B96B}" destId="{23A25F29-C7DF-470A-8422-7F9B04DA085A}" srcOrd="4" destOrd="0" parTransId="{9DBD698F-2232-45E5-98BB-517DAF8E724B}" sibTransId="{E6A87C6A-003F-4389-8A47-0D0591E03A7C}"/>
    <dgm:cxn modelId="{B57FD333-7877-4CB0-98E1-BCC50C92B6F5}" srcId="{02E1D43F-58C1-4312-AB1C-4FAAE7432EE2}" destId="{E52A30D9-B8F3-4561-8B9A-C2E15D59ADC4}" srcOrd="0" destOrd="0" parTransId="{F104FE6B-0275-4163-816E-C74AC4258368}" sibTransId="{0015708B-455B-481F-815C-638591B0B659}"/>
    <dgm:cxn modelId="{FC8A2A35-A96F-4C62-A6CF-C535BBC98F4D}" srcId="{81DC0827-E963-495D-846C-821909B0B96B}" destId="{3AED6611-A1B7-4569-A5BF-D0A3FC16914F}" srcOrd="2" destOrd="0" parTransId="{A75B1047-E04C-47FD-B0AF-406E165D0E6B}" sibTransId="{F5D29470-78CD-4D32-A231-788F1CF6E663}"/>
    <dgm:cxn modelId="{47F5963A-8D95-4F4D-948D-5938C2D8168E}" type="presOf" srcId="{23A25F29-C7DF-470A-8422-7F9B04DA085A}" destId="{C42C746A-7655-4C6B-B935-65C52F3FB72C}" srcOrd="0" destOrd="0" presId="urn:microsoft.com/office/officeart/2005/8/layout/chevron2"/>
    <dgm:cxn modelId="{3162FD60-89B4-40C4-92D1-1384D70884AE}" srcId="{81DC0827-E963-495D-846C-821909B0B96B}" destId="{02E1D43F-58C1-4312-AB1C-4FAAE7432EE2}" srcOrd="0" destOrd="0" parTransId="{37BF3EF6-B1F0-4530-BB29-148A7A078720}" sibTransId="{390E48E7-9A25-4959-92E8-8DE439EC20B4}"/>
    <dgm:cxn modelId="{9D06E242-78F9-41FC-9F58-792CFF9400C3}" srcId="{3AED6611-A1B7-4569-A5BF-D0A3FC16914F}" destId="{C265E9BF-219A-4ECE-B974-80224FBFC982}" srcOrd="0" destOrd="0" parTransId="{16828FE0-CDC3-415C-93E5-2928F43E1610}" sibTransId="{4C640B15-E81A-4C1D-9568-6ED62B88544F}"/>
    <dgm:cxn modelId="{24268764-23BC-47BF-87F7-6EED6915D6CC}" type="presOf" srcId="{D5A012CB-420C-4DE0-9742-1703F8400AB4}" destId="{4F47FB08-F9C9-4AD7-9274-B381EB5D476B}" srcOrd="0" destOrd="0" presId="urn:microsoft.com/office/officeart/2005/8/layout/chevron2"/>
    <dgm:cxn modelId="{CAE9857D-C352-498B-9EBE-A0C71E798B6B}" type="presOf" srcId="{3AED6611-A1B7-4569-A5BF-D0A3FC16914F}" destId="{60B927E2-E62B-44BF-8461-FE34EDD4CE2A}" srcOrd="0" destOrd="0" presId="urn:microsoft.com/office/officeart/2005/8/layout/chevron2"/>
    <dgm:cxn modelId="{822B938F-D374-4976-8F04-4505D63DFFB6}" type="presOf" srcId="{1C765FBB-8454-4412-B728-D80214939A85}" destId="{9D2C4C88-DEF5-49F1-953F-9FC2A498CB4D}" srcOrd="0" destOrd="0" presId="urn:microsoft.com/office/officeart/2005/8/layout/chevron2"/>
    <dgm:cxn modelId="{F69D2E93-F856-46D2-B5E8-18F61DC0CB0E}" srcId="{81DC0827-E963-495D-846C-821909B0B96B}" destId="{D5A012CB-420C-4DE0-9742-1703F8400AB4}" srcOrd="3" destOrd="0" parTransId="{E0994235-7521-435D-A81C-071CB21A694C}" sibTransId="{8FF7C18B-C5EF-47AA-AACC-F406B2628E79}"/>
    <dgm:cxn modelId="{BF9D8897-3310-4897-8046-346066864DCC}" srcId="{23A25F29-C7DF-470A-8422-7F9B04DA085A}" destId="{82463A9A-069E-4B80-98A8-46052B39B7BE}" srcOrd="0" destOrd="0" parTransId="{C82367A3-B5F6-4C66-B35C-833D71625C6F}" sibTransId="{A02DB30C-9E19-4F57-BDA7-E4C44F2CD391}"/>
    <dgm:cxn modelId="{4E73BF9B-89B0-4EEE-8166-F6C6408D13B2}" srcId="{81DC0827-E963-495D-846C-821909B0B96B}" destId="{757C9178-D854-4E3D-8FBA-37E670C21C23}" srcOrd="1" destOrd="0" parTransId="{210B1E97-A0B1-4DE8-863A-DDD25EDE93B7}" sibTransId="{32D961FB-4BE4-4085-85A4-E067C7C7AA97}"/>
    <dgm:cxn modelId="{BBE223AF-E94A-440C-B31D-1E3A871F9B65}" srcId="{757C9178-D854-4E3D-8FBA-37E670C21C23}" destId="{4A51560C-DADB-46ED-A4F6-E84FBCA7CF87}" srcOrd="0" destOrd="0" parTransId="{E8B58643-606D-4806-B535-20D82D735EF3}" sibTransId="{80DD7455-C633-4EB3-B8B0-BFA21AB7F421}"/>
    <dgm:cxn modelId="{4D3DE7B8-136C-47D2-84CD-7757BFA16C46}" type="presOf" srcId="{C265E9BF-219A-4ECE-B974-80224FBFC982}" destId="{2E89BB12-3A8B-4E47-82A4-4D2D04675B95}" srcOrd="0" destOrd="0" presId="urn:microsoft.com/office/officeart/2005/8/layout/chevron2"/>
    <dgm:cxn modelId="{16A4D8BB-9CE6-4981-8136-2B049EC7AC27}" type="presOf" srcId="{E52A30D9-B8F3-4561-8B9A-C2E15D59ADC4}" destId="{2A8DB430-7BAA-49BE-BFC6-ED7F1BAF6CEF}" srcOrd="0" destOrd="0" presId="urn:microsoft.com/office/officeart/2005/8/layout/chevron2"/>
    <dgm:cxn modelId="{127C19ED-1F04-4248-9F34-7B6BDC0C32BD}" type="presOf" srcId="{757C9178-D854-4E3D-8FBA-37E670C21C23}" destId="{084C4DEB-EF21-4F58-85C6-02707A544524}" srcOrd="0" destOrd="0" presId="urn:microsoft.com/office/officeart/2005/8/layout/chevron2"/>
    <dgm:cxn modelId="{DCEB7AEF-35FB-4B52-AEFF-6329A39AC091}" type="presOf" srcId="{81DC0827-E963-495D-846C-821909B0B96B}" destId="{19114F13-1E80-4584-958F-DAB0B8A9E6A0}" srcOrd="0" destOrd="0" presId="urn:microsoft.com/office/officeart/2005/8/layout/chevron2"/>
    <dgm:cxn modelId="{90498B1A-E9B2-4C90-95E7-8458DB49D04D}" type="presParOf" srcId="{19114F13-1E80-4584-958F-DAB0B8A9E6A0}" destId="{028DF2B4-26C9-4FB1-8F03-6D56FE89D460}" srcOrd="0" destOrd="0" presId="urn:microsoft.com/office/officeart/2005/8/layout/chevron2"/>
    <dgm:cxn modelId="{A3E51929-5578-4694-80E6-4CE96339AE57}" type="presParOf" srcId="{028DF2B4-26C9-4FB1-8F03-6D56FE89D460}" destId="{C5873E1B-9758-4C06-8121-9910C35E97D8}" srcOrd="0" destOrd="0" presId="urn:microsoft.com/office/officeart/2005/8/layout/chevron2"/>
    <dgm:cxn modelId="{6C8BF835-CB70-4D43-AAED-DCE167E5CF24}" type="presParOf" srcId="{028DF2B4-26C9-4FB1-8F03-6D56FE89D460}" destId="{2A8DB430-7BAA-49BE-BFC6-ED7F1BAF6CEF}" srcOrd="1" destOrd="0" presId="urn:microsoft.com/office/officeart/2005/8/layout/chevron2"/>
    <dgm:cxn modelId="{946E75D4-CC8A-4874-BB80-B511A1AF96E7}" type="presParOf" srcId="{19114F13-1E80-4584-958F-DAB0B8A9E6A0}" destId="{36112D4B-0B30-41DA-AD94-FC998691E137}" srcOrd="1" destOrd="0" presId="urn:microsoft.com/office/officeart/2005/8/layout/chevron2"/>
    <dgm:cxn modelId="{01598364-651A-40C6-A7B3-9D5B54E08D83}" type="presParOf" srcId="{19114F13-1E80-4584-958F-DAB0B8A9E6A0}" destId="{AE244BEB-C9C0-425F-B628-03E6B8499C6D}" srcOrd="2" destOrd="0" presId="urn:microsoft.com/office/officeart/2005/8/layout/chevron2"/>
    <dgm:cxn modelId="{620906AA-F87B-4FCC-8187-373B82C15455}" type="presParOf" srcId="{AE244BEB-C9C0-425F-B628-03E6B8499C6D}" destId="{084C4DEB-EF21-4F58-85C6-02707A544524}" srcOrd="0" destOrd="0" presId="urn:microsoft.com/office/officeart/2005/8/layout/chevron2"/>
    <dgm:cxn modelId="{27464591-A5BD-4E94-A036-93569F53E1BE}" type="presParOf" srcId="{AE244BEB-C9C0-425F-B628-03E6B8499C6D}" destId="{76CE8826-ED68-4C18-A101-675363E8C479}" srcOrd="1" destOrd="0" presId="urn:microsoft.com/office/officeart/2005/8/layout/chevron2"/>
    <dgm:cxn modelId="{9D3734EF-4FD9-429C-9623-4B5913966552}" type="presParOf" srcId="{19114F13-1E80-4584-958F-DAB0B8A9E6A0}" destId="{64EB9FC5-BECD-4D2F-8C58-804672223582}" srcOrd="3" destOrd="0" presId="urn:microsoft.com/office/officeart/2005/8/layout/chevron2"/>
    <dgm:cxn modelId="{6D9195AB-1C2D-4854-BAFB-75E2D79B0299}" type="presParOf" srcId="{19114F13-1E80-4584-958F-DAB0B8A9E6A0}" destId="{8D7CCDD3-1F35-47D5-A43A-0DC89A359DA0}" srcOrd="4" destOrd="0" presId="urn:microsoft.com/office/officeart/2005/8/layout/chevron2"/>
    <dgm:cxn modelId="{64909F2E-2937-46ED-9DBE-1DD76386796B}" type="presParOf" srcId="{8D7CCDD3-1F35-47D5-A43A-0DC89A359DA0}" destId="{60B927E2-E62B-44BF-8461-FE34EDD4CE2A}" srcOrd="0" destOrd="0" presId="urn:microsoft.com/office/officeart/2005/8/layout/chevron2"/>
    <dgm:cxn modelId="{821B6C1A-F518-488A-9C59-C901566C3132}" type="presParOf" srcId="{8D7CCDD3-1F35-47D5-A43A-0DC89A359DA0}" destId="{2E89BB12-3A8B-4E47-82A4-4D2D04675B95}" srcOrd="1" destOrd="0" presId="urn:microsoft.com/office/officeart/2005/8/layout/chevron2"/>
    <dgm:cxn modelId="{B9FEFCBB-8B78-4877-B793-24CD546976A7}" type="presParOf" srcId="{19114F13-1E80-4584-958F-DAB0B8A9E6A0}" destId="{01679FBF-3A4F-4BC1-824C-F4CFBA91A5E9}" srcOrd="5" destOrd="0" presId="urn:microsoft.com/office/officeart/2005/8/layout/chevron2"/>
    <dgm:cxn modelId="{94EBE203-2F45-4BE3-9F9B-6A970F996D80}" type="presParOf" srcId="{19114F13-1E80-4584-958F-DAB0B8A9E6A0}" destId="{66106D52-20E2-4E30-806A-C0760E899F2E}" srcOrd="6" destOrd="0" presId="urn:microsoft.com/office/officeart/2005/8/layout/chevron2"/>
    <dgm:cxn modelId="{0115D77F-6764-4D62-85DF-4D6F39A36952}" type="presParOf" srcId="{66106D52-20E2-4E30-806A-C0760E899F2E}" destId="{4F47FB08-F9C9-4AD7-9274-B381EB5D476B}" srcOrd="0" destOrd="0" presId="urn:microsoft.com/office/officeart/2005/8/layout/chevron2"/>
    <dgm:cxn modelId="{F7DA990B-932A-4CF5-90EC-5348F5D016B6}" type="presParOf" srcId="{66106D52-20E2-4E30-806A-C0760E899F2E}" destId="{9D2C4C88-DEF5-49F1-953F-9FC2A498CB4D}" srcOrd="1" destOrd="0" presId="urn:microsoft.com/office/officeart/2005/8/layout/chevron2"/>
    <dgm:cxn modelId="{37E24F2E-2509-4348-9664-809F3F19B036}" type="presParOf" srcId="{19114F13-1E80-4584-958F-DAB0B8A9E6A0}" destId="{720F7B8A-8F8F-4751-85E7-EB6D7FBC04DF}" srcOrd="7" destOrd="0" presId="urn:microsoft.com/office/officeart/2005/8/layout/chevron2"/>
    <dgm:cxn modelId="{4AC12629-7F17-4AFA-B67B-CF9DF95A9C6A}" type="presParOf" srcId="{19114F13-1E80-4584-958F-DAB0B8A9E6A0}" destId="{8CF60A53-B1B4-41BA-A353-867A2614DAE9}" srcOrd="8" destOrd="0" presId="urn:microsoft.com/office/officeart/2005/8/layout/chevron2"/>
    <dgm:cxn modelId="{A31CB1E7-138F-44AD-806D-70F97EAEFD3F}" type="presParOf" srcId="{8CF60A53-B1B4-41BA-A353-867A2614DAE9}" destId="{C42C746A-7655-4C6B-B935-65C52F3FB72C}" srcOrd="0" destOrd="0" presId="urn:microsoft.com/office/officeart/2005/8/layout/chevron2"/>
    <dgm:cxn modelId="{D7BCD3D3-DC8A-4976-A710-2094C8A5AB06}" type="presParOf" srcId="{8CF60A53-B1B4-41BA-A353-867A2614DAE9}" destId="{7E67FB88-54BC-4526-A125-9A4F2F394014}" srcOrd="1" destOrd="0" presId="urn:microsoft.com/office/officeart/2005/8/layout/chevron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415C85-4376-4D4E-8CC0-943B7EC7DB6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GB"/>
        </a:p>
      </dgm:t>
    </dgm:pt>
    <dgm:pt modelId="{B83F5B9B-04DB-4D79-B0C6-F46EFC6BE872}">
      <dgm:prSet/>
      <dgm:spPr>
        <a:solidFill>
          <a:srgbClr val="2E073F"/>
        </a:solidFill>
      </dgm:spPr>
      <dgm:t>
        <a:bodyPr/>
        <a:lstStyle/>
        <a:p>
          <a:endParaRPr lang="en-GB" b="1" dirty="0"/>
        </a:p>
      </dgm:t>
    </dgm:pt>
    <dgm:pt modelId="{300084EA-B29F-4093-80B7-70AD86D2C7D2}" type="sibTrans" cxnId="{E6330C68-A2C0-4C95-B329-00CA98A13D29}">
      <dgm:prSet/>
      <dgm:spPr/>
      <dgm:t>
        <a:bodyPr/>
        <a:lstStyle/>
        <a:p>
          <a:endParaRPr lang="en-GB"/>
        </a:p>
      </dgm:t>
    </dgm:pt>
    <dgm:pt modelId="{50354D80-002F-44B3-9A3E-4E6B2C03D96C}" type="parTrans" cxnId="{E6330C68-A2C0-4C95-B329-00CA98A13D29}">
      <dgm:prSet/>
      <dgm:spPr/>
      <dgm:t>
        <a:bodyPr/>
        <a:lstStyle/>
        <a:p>
          <a:endParaRPr lang="en-GB"/>
        </a:p>
      </dgm:t>
    </dgm:pt>
    <dgm:pt modelId="{70972262-756C-48CE-90F7-3E7023CFAC49}">
      <dgm:prSet/>
      <dgm:spPr>
        <a:solidFill>
          <a:srgbClr val="2E073F"/>
        </a:solidFill>
      </dgm:spPr>
      <dgm:t>
        <a:bodyPr/>
        <a:lstStyle/>
        <a:p>
          <a:endParaRPr lang="en-GB" dirty="0"/>
        </a:p>
      </dgm:t>
    </dgm:pt>
    <dgm:pt modelId="{485569F0-F7FC-419A-89F2-FD0E163E8E58}" type="sibTrans" cxnId="{0219D737-253D-462D-9EFC-D66DA2751A0D}">
      <dgm:prSet/>
      <dgm:spPr/>
      <dgm:t>
        <a:bodyPr/>
        <a:lstStyle/>
        <a:p>
          <a:endParaRPr lang="en-GB"/>
        </a:p>
      </dgm:t>
    </dgm:pt>
    <dgm:pt modelId="{24A43CFE-B8D7-425C-B8F7-5E4A0C1F9947}" type="parTrans" cxnId="{0219D737-253D-462D-9EFC-D66DA2751A0D}">
      <dgm:prSet/>
      <dgm:spPr/>
      <dgm:t>
        <a:bodyPr/>
        <a:lstStyle/>
        <a:p>
          <a:endParaRPr lang="en-GB"/>
        </a:p>
      </dgm:t>
    </dgm:pt>
    <dgm:pt modelId="{2D8BAEDC-FA7D-4037-8A9A-5FF28941EC2F}">
      <dgm:prSet/>
      <dgm:spPr>
        <a:solidFill>
          <a:srgbClr val="2E073F"/>
        </a:solidFill>
      </dgm:spPr>
      <dgm:t>
        <a:bodyPr/>
        <a:lstStyle/>
        <a:p>
          <a:endParaRPr lang="en-GB" dirty="0"/>
        </a:p>
      </dgm:t>
    </dgm:pt>
    <dgm:pt modelId="{F5944CDD-361E-40E7-B5EC-C776F974C04E}" type="sibTrans" cxnId="{A714CA4C-4BC6-49C0-8832-8F3F06C986A4}">
      <dgm:prSet/>
      <dgm:spPr/>
      <dgm:t>
        <a:bodyPr/>
        <a:lstStyle/>
        <a:p>
          <a:endParaRPr lang="en-GB"/>
        </a:p>
      </dgm:t>
    </dgm:pt>
    <dgm:pt modelId="{D35E9639-F49E-4221-B958-DF225ABA72B4}" type="parTrans" cxnId="{A714CA4C-4BC6-49C0-8832-8F3F06C986A4}">
      <dgm:prSet/>
      <dgm:spPr/>
      <dgm:t>
        <a:bodyPr/>
        <a:lstStyle/>
        <a:p>
          <a:endParaRPr lang="en-GB"/>
        </a:p>
      </dgm:t>
    </dgm:pt>
    <dgm:pt modelId="{3BF9A312-92AC-4668-8C26-79FCB47B53B9}">
      <dgm:prSet/>
      <dgm:spPr>
        <a:solidFill>
          <a:srgbClr val="2E073F"/>
        </a:solidFill>
      </dgm:spPr>
      <dgm:t>
        <a:bodyPr/>
        <a:lstStyle/>
        <a:p>
          <a:endParaRPr lang="en-GB" dirty="0"/>
        </a:p>
      </dgm:t>
    </dgm:pt>
    <dgm:pt modelId="{D60E9BAB-6934-489B-814A-1DBB4A40E523}" type="sibTrans" cxnId="{4991B3D9-437B-410E-92D1-330B1B2C132D}">
      <dgm:prSet/>
      <dgm:spPr/>
      <dgm:t>
        <a:bodyPr/>
        <a:lstStyle/>
        <a:p>
          <a:endParaRPr lang="en-GB"/>
        </a:p>
      </dgm:t>
    </dgm:pt>
    <dgm:pt modelId="{73874195-7556-401C-A42B-D2063F0A4492}" type="parTrans" cxnId="{4991B3D9-437B-410E-92D1-330B1B2C132D}">
      <dgm:prSet/>
      <dgm:spPr/>
      <dgm:t>
        <a:bodyPr/>
        <a:lstStyle/>
        <a:p>
          <a:endParaRPr lang="en-GB"/>
        </a:p>
      </dgm:t>
    </dgm:pt>
    <dgm:pt modelId="{24E0446C-D07A-4A01-BF2F-3E6182413B7E}">
      <dgm:prSet/>
      <dgm:spPr>
        <a:solidFill>
          <a:srgbClr val="2E073F"/>
        </a:solidFill>
      </dgm:spPr>
      <dgm:t>
        <a:bodyPr/>
        <a:lstStyle/>
        <a:p>
          <a:endParaRPr lang="en-GB" dirty="0"/>
        </a:p>
      </dgm:t>
    </dgm:pt>
    <dgm:pt modelId="{00F9FC2F-9777-42D4-BAD2-4FF287602D44}" type="sibTrans" cxnId="{19B9ACA3-487D-42C4-9E96-40768DC25A4F}">
      <dgm:prSet/>
      <dgm:spPr/>
      <dgm:t>
        <a:bodyPr/>
        <a:lstStyle/>
        <a:p>
          <a:endParaRPr lang="en-GB"/>
        </a:p>
      </dgm:t>
    </dgm:pt>
    <dgm:pt modelId="{42DBB5D0-56A8-4F46-BF5D-234B5F70CFB8}" type="parTrans" cxnId="{19B9ACA3-487D-42C4-9E96-40768DC25A4F}">
      <dgm:prSet/>
      <dgm:spPr/>
      <dgm:t>
        <a:bodyPr/>
        <a:lstStyle/>
        <a:p>
          <a:endParaRPr lang="en-GB"/>
        </a:p>
      </dgm:t>
    </dgm:pt>
    <dgm:pt modelId="{F8BC7321-85D9-49C0-A197-FB19B208447D}">
      <dgm:prSet/>
      <dgm:spPr>
        <a:solidFill>
          <a:srgbClr val="EBD3F8">
            <a:alpha val="90000"/>
          </a:srgbClr>
        </a:solidFill>
        <a:ln>
          <a:solidFill>
            <a:srgbClr val="2E073F"/>
          </a:solidFill>
        </a:ln>
      </dgm:spPr>
      <dgm:t>
        <a:bodyPr/>
        <a:lstStyle/>
        <a:p>
          <a:r>
            <a:rPr lang="en-GB" b="1" dirty="0">
              <a:solidFill>
                <a:srgbClr val="2E073F"/>
              </a:solidFill>
            </a:rPr>
            <a:t>Category Sales Performance: </a:t>
          </a:r>
          <a:r>
            <a:rPr lang="en-GB" dirty="0">
              <a:solidFill>
                <a:srgbClr val="2E073F"/>
              </a:solidFill>
            </a:rPr>
            <a:t>Fashion achieved the highest revenue, reaching 103,000,000, followed by Baby and Toddler with 31,000,000. This marks a significant 69% difference compared to other categories with lower revenue figures.</a:t>
          </a:r>
        </a:p>
      </dgm:t>
    </dgm:pt>
    <dgm:pt modelId="{A94E4E44-4C75-4571-BA7B-3CE33ECCD966}" type="parTrans" cxnId="{F6F0675F-711C-48A5-A651-CB67FC05373A}">
      <dgm:prSet/>
      <dgm:spPr/>
      <dgm:t>
        <a:bodyPr/>
        <a:lstStyle/>
        <a:p>
          <a:endParaRPr lang="en-GB"/>
        </a:p>
      </dgm:t>
    </dgm:pt>
    <dgm:pt modelId="{FF726831-E198-4968-BDD5-A89BEFD91377}" type="sibTrans" cxnId="{F6F0675F-711C-48A5-A651-CB67FC05373A}">
      <dgm:prSet/>
      <dgm:spPr/>
      <dgm:t>
        <a:bodyPr/>
        <a:lstStyle/>
        <a:p>
          <a:endParaRPr lang="en-GB"/>
        </a:p>
      </dgm:t>
    </dgm:pt>
    <dgm:pt modelId="{5F2A87B7-45A3-4533-ABC8-3BC99F2F417D}">
      <dgm:prSet custT="1"/>
      <dgm:spPr>
        <a:solidFill>
          <a:srgbClr val="EBD3F8">
            <a:alpha val="90000"/>
          </a:srgbClr>
        </a:solidFill>
        <a:ln>
          <a:solidFill>
            <a:srgbClr val="2E073F"/>
          </a:solidFill>
        </a:ln>
      </dgm:spPr>
      <dgm:t>
        <a:bodyPr/>
        <a:lstStyle/>
        <a:p>
          <a:r>
            <a:rPr lang="en-GB" sz="1400" b="1" kern="1200" dirty="0">
              <a:solidFill>
                <a:srgbClr val="2E073F"/>
              </a:solidFill>
              <a:latin typeface="Calibri" panose="020F0502020204030204"/>
              <a:ea typeface="+mn-ea"/>
              <a:cs typeface="+mn-cs"/>
            </a:rPr>
            <a:t>Gender-Based Sales Analysis: </a:t>
          </a:r>
          <a:r>
            <a:rPr lang="en-GB" sz="1400" kern="1200" dirty="0">
              <a:solidFill>
                <a:srgbClr val="2E073F"/>
              </a:solidFill>
            </a:rPr>
            <a:t>Female customers contribute the majority of the sales volume, accounting for 60% of total company sales, while male customers make up the remaining 40%.</a:t>
          </a:r>
        </a:p>
      </dgm:t>
    </dgm:pt>
    <dgm:pt modelId="{0F18590F-FE35-4B3B-AA24-65D0618AFF8D}" type="parTrans" cxnId="{52F97A72-7FCC-4C64-A957-2DE0BAAC2862}">
      <dgm:prSet/>
      <dgm:spPr/>
      <dgm:t>
        <a:bodyPr/>
        <a:lstStyle/>
        <a:p>
          <a:endParaRPr lang="en-GB"/>
        </a:p>
      </dgm:t>
    </dgm:pt>
    <dgm:pt modelId="{9970AED2-8A41-4544-BFA1-2770BB941CC0}" type="sibTrans" cxnId="{52F97A72-7FCC-4C64-A957-2DE0BAAC2862}">
      <dgm:prSet/>
      <dgm:spPr/>
      <dgm:t>
        <a:bodyPr/>
        <a:lstStyle/>
        <a:p>
          <a:endParaRPr lang="en-GB"/>
        </a:p>
      </dgm:t>
    </dgm:pt>
    <dgm:pt modelId="{B7218426-98B3-4F5C-9CB5-FADFBF1D534B}">
      <dgm:prSet/>
      <dgm:spPr>
        <a:solidFill>
          <a:srgbClr val="EBD3F8">
            <a:alpha val="90000"/>
          </a:srgbClr>
        </a:solidFill>
        <a:ln>
          <a:solidFill>
            <a:srgbClr val="2E073F"/>
          </a:solidFill>
        </a:ln>
      </dgm:spPr>
      <dgm:t>
        <a:bodyPr/>
        <a:lstStyle/>
        <a:p>
          <a:r>
            <a:rPr lang="en-GB" b="1" dirty="0">
              <a:solidFill>
                <a:srgbClr val="2E073F"/>
              </a:solidFill>
            </a:rPr>
            <a:t>Payment Method Analysis: </a:t>
          </a:r>
          <a:r>
            <a:rPr lang="en-GB" dirty="0">
              <a:solidFill>
                <a:srgbClr val="2E073F"/>
              </a:solidFill>
            </a:rPr>
            <a:t>Cash is the most frequently used payment method, representing 47% of transactions, followed by credit cards at 32% and gift cards at 21%.</a:t>
          </a:r>
        </a:p>
      </dgm:t>
    </dgm:pt>
    <dgm:pt modelId="{487ABB61-EBBC-4E74-B009-942EB8C06CBA}" type="parTrans" cxnId="{8D74E694-2DA0-41AD-9C61-859D89D6E942}">
      <dgm:prSet/>
      <dgm:spPr/>
      <dgm:t>
        <a:bodyPr/>
        <a:lstStyle/>
        <a:p>
          <a:endParaRPr lang="en-GB"/>
        </a:p>
      </dgm:t>
    </dgm:pt>
    <dgm:pt modelId="{CECEBD6D-9EA2-478C-8E32-A025FA174DFA}" type="sibTrans" cxnId="{8D74E694-2DA0-41AD-9C61-859D89D6E942}">
      <dgm:prSet/>
      <dgm:spPr/>
      <dgm:t>
        <a:bodyPr/>
        <a:lstStyle/>
        <a:p>
          <a:endParaRPr lang="en-GB"/>
        </a:p>
      </dgm:t>
    </dgm:pt>
    <dgm:pt modelId="{CBA8DA01-42FF-4416-810F-2F239473597D}">
      <dgm:prSet/>
      <dgm:spPr>
        <a:solidFill>
          <a:srgbClr val="EBD3F8">
            <a:alpha val="90000"/>
          </a:srgbClr>
        </a:solidFill>
        <a:ln>
          <a:solidFill>
            <a:srgbClr val="2E073F"/>
          </a:solidFill>
        </a:ln>
      </dgm:spPr>
      <dgm:t>
        <a:bodyPr/>
        <a:lstStyle/>
        <a:p>
          <a:r>
            <a:rPr lang="en-GB" b="1" dirty="0">
              <a:solidFill>
                <a:srgbClr val="2E073F"/>
              </a:solidFill>
            </a:rPr>
            <a:t>Quarterly Average Sales Trend:</a:t>
          </a:r>
          <a:r>
            <a:rPr lang="en-GB" b="0" dirty="0">
              <a:solidFill>
                <a:srgbClr val="2E073F"/>
              </a:solidFill>
            </a:rPr>
            <a:t> </a:t>
          </a:r>
          <a:r>
            <a:rPr lang="en-GB" b="0" dirty="0"/>
            <a:t>This analysis reveals an irregular sales trend each quarter. In the first quarter of 2021, average sales were 169,343, which rose to 171,163 in the second quarter before dropping in the third quarter, with fluctuations continuing thereafter.</a:t>
          </a:r>
        </a:p>
      </dgm:t>
    </dgm:pt>
    <dgm:pt modelId="{F3DCC5F2-B685-4419-B371-9EE50418C707}" type="parTrans" cxnId="{F377D142-595C-4CE9-BC08-76DBADEE2ED7}">
      <dgm:prSet/>
      <dgm:spPr/>
      <dgm:t>
        <a:bodyPr/>
        <a:lstStyle/>
        <a:p>
          <a:endParaRPr lang="en-GB"/>
        </a:p>
      </dgm:t>
    </dgm:pt>
    <dgm:pt modelId="{3736E966-7720-486A-8DEF-AC2D799F056C}" type="sibTrans" cxnId="{F377D142-595C-4CE9-BC08-76DBADEE2ED7}">
      <dgm:prSet/>
      <dgm:spPr/>
      <dgm:t>
        <a:bodyPr/>
        <a:lstStyle/>
        <a:p>
          <a:endParaRPr lang="en-GB"/>
        </a:p>
      </dgm:t>
    </dgm:pt>
    <dgm:pt modelId="{A005EB93-9F43-4505-87FD-08E8DCEAD9F5}">
      <dgm:prSet/>
      <dgm:spPr>
        <a:solidFill>
          <a:srgbClr val="EBD3F8">
            <a:alpha val="90000"/>
          </a:srgbClr>
        </a:solidFill>
        <a:ln>
          <a:solidFill>
            <a:srgbClr val="2E073F"/>
          </a:solidFill>
        </a:ln>
      </dgm:spPr>
      <dgm:t>
        <a:bodyPr/>
        <a:lstStyle/>
        <a:p>
          <a:r>
            <a:rPr lang="en-GB" b="1" dirty="0"/>
            <a:t>Quantity Sold by Product Category: </a:t>
          </a:r>
          <a:r>
            <a:rPr lang="en-GB" b="0" dirty="0"/>
            <a:t>Over the course of three years, Fashion leads with the highest quantity sold, </a:t>
          </a:r>
          <a:r>
            <a:rPr lang="en-GB" b="0" dirty="0" err="1"/>
            <a:t>totaling</a:t>
          </a:r>
          <a:r>
            <a:rPr lang="en-GB" b="0" dirty="0"/>
            <a:t> 40,000 units, followed by Cosmetics with 14,101 units. All other categories have lower sales volumes in comparison.</a:t>
          </a:r>
        </a:p>
      </dgm:t>
    </dgm:pt>
    <dgm:pt modelId="{1DCBD600-BF11-4EFA-9CBB-579AA1800391}" type="parTrans" cxnId="{F718B3A1-928B-469C-B829-64D84AFCCA92}">
      <dgm:prSet/>
      <dgm:spPr/>
      <dgm:t>
        <a:bodyPr/>
        <a:lstStyle/>
        <a:p>
          <a:endParaRPr lang="en-GB"/>
        </a:p>
      </dgm:t>
    </dgm:pt>
    <dgm:pt modelId="{AE97928B-EADA-4E58-A5C1-A1F05052ED84}" type="sibTrans" cxnId="{F718B3A1-928B-469C-B829-64D84AFCCA92}">
      <dgm:prSet/>
      <dgm:spPr/>
      <dgm:t>
        <a:bodyPr/>
        <a:lstStyle/>
        <a:p>
          <a:endParaRPr lang="en-GB"/>
        </a:p>
      </dgm:t>
    </dgm:pt>
    <dgm:pt modelId="{724A5D77-4A64-4AD5-B517-CC2D7DFA2C91}" type="pres">
      <dgm:prSet presAssocID="{18415C85-4376-4D4E-8CC0-943B7EC7DB69}" presName="linearFlow" presStyleCnt="0">
        <dgm:presLayoutVars>
          <dgm:dir/>
          <dgm:animLvl val="lvl"/>
          <dgm:resizeHandles val="exact"/>
        </dgm:presLayoutVars>
      </dgm:prSet>
      <dgm:spPr/>
    </dgm:pt>
    <dgm:pt modelId="{EA1BDBB0-0416-4CDA-988B-ACA732098C75}" type="pres">
      <dgm:prSet presAssocID="{B83F5B9B-04DB-4D79-B0C6-F46EFC6BE872}" presName="composite" presStyleCnt="0"/>
      <dgm:spPr/>
    </dgm:pt>
    <dgm:pt modelId="{258D1357-C34B-4A4A-AF93-DAF0BAFE4F14}" type="pres">
      <dgm:prSet presAssocID="{B83F5B9B-04DB-4D79-B0C6-F46EFC6BE872}" presName="parentText" presStyleLbl="alignNode1" presStyleIdx="0" presStyleCnt="5" custLinFactNeighborX="16028" custLinFactNeighborY="-6553">
        <dgm:presLayoutVars>
          <dgm:chMax val="1"/>
          <dgm:bulletEnabled val="1"/>
        </dgm:presLayoutVars>
      </dgm:prSet>
      <dgm:spPr/>
    </dgm:pt>
    <dgm:pt modelId="{14AAB72B-9757-4C8C-9B72-B9C0CC767BA8}" type="pres">
      <dgm:prSet presAssocID="{B83F5B9B-04DB-4D79-B0C6-F46EFC6BE872}" presName="descendantText" presStyleLbl="alignAcc1" presStyleIdx="0" presStyleCnt="5" custLinFactNeighborX="925" custLinFactNeighborY="-10077">
        <dgm:presLayoutVars>
          <dgm:bulletEnabled val="1"/>
        </dgm:presLayoutVars>
      </dgm:prSet>
      <dgm:spPr/>
    </dgm:pt>
    <dgm:pt modelId="{D770B0D4-803E-4E85-9601-B54B893D3044}" type="pres">
      <dgm:prSet presAssocID="{300084EA-B29F-4093-80B7-70AD86D2C7D2}" presName="sp" presStyleCnt="0"/>
      <dgm:spPr/>
    </dgm:pt>
    <dgm:pt modelId="{B78AE779-960C-4250-AE7B-52D1FC9487BE}" type="pres">
      <dgm:prSet presAssocID="{70972262-756C-48CE-90F7-3E7023CFAC49}" presName="composite" presStyleCnt="0"/>
      <dgm:spPr/>
    </dgm:pt>
    <dgm:pt modelId="{A57F7766-456D-4D12-8506-96488E4E3635}" type="pres">
      <dgm:prSet presAssocID="{70972262-756C-48CE-90F7-3E7023CFAC49}" presName="parentText" presStyleLbl="alignNode1" presStyleIdx="1" presStyleCnt="5" custLinFactNeighborX="16028" custLinFactNeighborY="-6553">
        <dgm:presLayoutVars>
          <dgm:chMax val="1"/>
          <dgm:bulletEnabled val="1"/>
        </dgm:presLayoutVars>
      </dgm:prSet>
      <dgm:spPr/>
    </dgm:pt>
    <dgm:pt modelId="{C441FFB4-096E-4383-881F-C03897082653}" type="pres">
      <dgm:prSet presAssocID="{70972262-756C-48CE-90F7-3E7023CFAC49}" presName="descendantText" presStyleLbl="alignAcc1" presStyleIdx="1" presStyleCnt="5" custLinFactNeighborX="925" custLinFactNeighborY="-10082">
        <dgm:presLayoutVars>
          <dgm:bulletEnabled val="1"/>
        </dgm:presLayoutVars>
      </dgm:prSet>
      <dgm:spPr/>
    </dgm:pt>
    <dgm:pt modelId="{1EB52CB9-7C90-47AB-8432-3E7338BE47F8}" type="pres">
      <dgm:prSet presAssocID="{485569F0-F7FC-419A-89F2-FD0E163E8E58}" presName="sp" presStyleCnt="0"/>
      <dgm:spPr/>
    </dgm:pt>
    <dgm:pt modelId="{08AB4C20-05F9-41F3-95C6-B250FBBDBE16}" type="pres">
      <dgm:prSet presAssocID="{2D8BAEDC-FA7D-4037-8A9A-5FF28941EC2F}" presName="composite" presStyleCnt="0"/>
      <dgm:spPr/>
    </dgm:pt>
    <dgm:pt modelId="{C119F92A-2448-41E7-9EF5-5423B95C3338}" type="pres">
      <dgm:prSet presAssocID="{2D8BAEDC-FA7D-4037-8A9A-5FF28941EC2F}" presName="parentText" presStyleLbl="alignNode1" presStyleIdx="2" presStyleCnt="5" custLinFactNeighborX="16028" custLinFactNeighborY="-6553">
        <dgm:presLayoutVars>
          <dgm:chMax val="1"/>
          <dgm:bulletEnabled val="1"/>
        </dgm:presLayoutVars>
      </dgm:prSet>
      <dgm:spPr/>
    </dgm:pt>
    <dgm:pt modelId="{92F2B894-4D42-4A02-9E66-910DAD291615}" type="pres">
      <dgm:prSet presAssocID="{2D8BAEDC-FA7D-4037-8A9A-5FF28941EC2F}" presName="descendantText" presStyleLbl="alignAcc1" presStyleIdx="2" presStyleCnt="5" custLinFactNeighborX="925" custLinFactNeighborY="-10082">
        <dgm:presLayoutVars>
          <dgm:bulletEnabled val="1"/>
        </dgm:presLayoutVars>
      </dgm:prSet>
      <dgm:spPr/>
    </dgm:pt>
    <dgm:pt modelId="{0A6C2F4B-0868-4F22-BB19-8FA9A09468FE}" type="pres">
      <dgm:prSet presAssocID="{F5944CDD-361E-40E7-B5EC-C776F974C04E}" presName="sp" presStyleCnt="0"/>
      <dgm:spPr/>
    </dgm:pt>
    <dgm:pt modelId="{4955B4CF-E5FE-4093-B53F-4C721D97EBE9}" type="pres">
      <dgm:prSet presAssocID="{3BF9A312-92AC-4668-8C26-79FCB47B53B9}" presName="composite" presStyleCnt="0"/>
      <dgm:spPr/>
    </dgm:pt>
    <dgm:pt modelId="{CAEAF6C2-D8DA-46BD-89D9-5C54FB6E30DA}" type="pres">
      <dgm:prSet presAssocID="{3BF9A312-92AC-4668-8C26-79FCB47B53B9}" presName="parentText" presStyleLbl="alignNode1" presStyleIdx="3" presStyleCnt="5" custLinFactNeighborX="16028" custLinFactNeighborY="-6553">
        <dgm:presLayoutVars>
          <dgm:chMax val="1"/>
          <dgm:bulletEnabled val="1"/>
        </dgm:presLayoutVars>
      </dgm:prSet>
      <dgm:spPr/>
    </dgm:pt>
    <dgm:pt modelId="{9698B672-0DAE-4F03-907A-5F11EA9CCE79}" type="pres">
      <dgm:prSet presAssocID="{3BF9A312-92AC-4668-8C26-79FCB47B53B9}" presName="descendantText" presStyleLbl="alignAcc1" presStyleIdx="3" presStyleCnt="5" custLinFactNeighborX="925" custLinFactNeighborY="-10082">
        <dgm:presLayoutVars>
          <dgm:bulletEnabled val="1"/>
        </dgm:presLayoutVars>
      </dgm:prSet>
      <dgm:spPr/>
    </dgm:pt>
    <dgm:pt modelId="{4725E32A-8628-49A1-B9A9-E6D913EEA5A9}" type="pres">
      <dgm:prSet presAssocID="{D60E9BAB-6934-489B-814A-1DBB4A40E523}" presName="sp" presStyleCnt="0"/>
      <dgm:spPr/>
    </dgm:pt>
    <dgm:pt modelId="{C2485197-3D48-468A-9809-BE6561FFA2F4}" type="pres">
      <dgm:prSet presAssocID="{24E0446C-D07A-4A01-BF2F-3E6182413B7E}" presName="composite" presStyleCnt="0"/>
      <dgm:spPr/>
    </dgm:pt>
    <dgm:pt modelId="{0EA783E5-1A20-42A8-93A0-8F9FC15B4D2A}" type="pres">
      <dgm:prSet presAssocID="{24E0446C-D07A-4A01-BF2F-3E6182413B7E}" presName="parentText" presStyleLbl="alignNode1" presStyleIdx="4" presStyleCnt="5" custLinFactNeighborX="16028" custLinFactNeighborY="-6553">
        <dgm:presLayoutVars>
          <dgm:chMax val="1"/>
          <dgm:bulletEnabled val="1"/>
        </dgm:presLayoutVars>
      </dgm:prSet>
      <dgm:spPr/>
    </dgm:pt>
    <dgm:pt modelId="{F03099EE-BF51-4720-945C-1A29829002CC}" type="pres">
      <dgm:prSet presAssocID="{24E0446C-D07A-4A01-BF2F-3E6182413B7E}" presName="descendantText" presStyleLbl="alignAcc1" presStyleIdx="4" presStyleCnt="5" custLinFactNeighborX="925" custLinFactNeighborY="-10082">
        <dgm:presLayoutVars>
          <dgm:bulletEnabled val="1"/>
        </dgm:presLayoutVars>
      </dgm:prSet>
      <dgm:spPr/>
    </dgm:pt>
  </dgm:ptLst>
  <dgm:cxnLst>
    <dgm:cxn modelId="{A40B521C-307C-4E98-A7F4-7F8E0D39DCAE}" type="presOf" srcId="{18415C85-4376-4D4E-8CC0-943B7EC7DB69}" destId="{724A5D77-4A64-4AD5-B517-CC2D7DFA2C91}" srcOrd="0" destOrd="0" presId="urn:microsoft.com/office/officeart/2005/8/layout/chevron2"/>
    <dgm:cxn modelId="{0219D737-253D-462D-9EFC-D66DA2751A0D}" srcId="{18415C85-4376-4D4E-8CC0-943B7EC7DB69}" destId="{70972262-756C-48CE-90F7-3E7023CFAC49}" srcOrd="1" destOrd="0" parTransId="{24A43CFE-B8D7-425C-B8F7-5E4A0C1F9947}" sibTransId="{485569F0-F7FC-419A-89F2-FD0E163E8E58}"/>
    <dgm:cxn modelId="{1CCC793B-7AC3-4987-AB6D-0746456BA9C7}" type="presOf" srcId="{A005EB93-9F43-4505-87FD-08E8DCEAD9F5}" destId="{F03099EE-BF51-4720-945C-1A29829002CC}" srcOrd="0" destOrd="0" presId="urn:microsoft.com/office/officeart/2005/8/layout/chevron2"/>
    <dgm:cxn modelId="{5E0FEC3B-E824-4711-B518-37DE15ABCDDF}" type="presOf" srcId="{CBA8DA01-42FF-4416-810F-2F239473597D}" destId="{9698B672-0DAE-4F03-907A-5F11EA9CCE79}" srcOrd="0" destOrd="0" presId="urn:microsoft.com/office/officeart/2005/8/layout/chevron2"/>
    <dgm:cxn modelId="{F6F0675F-711C-48A5-A651-CB67FC05373A}" srcId="{B83F5B9B-04DB-4D79-B0C6-F46EFC6BE872}" destId="{F8BC7321-85D9-49C0-A197-FB19B208447D}" srcOrd="0" destOrd="0" parTransId="{A94E4E44-4C75-4571-BA7B-3CE33ECCD966}" sibTransId="{FF726831-E198-4968-BDD5-A89BEFD91377}"/>
    <dgm:cxn modelId="{8832BE5F-1CDC-4CF7-9228-E355CFCF26C4}" type="presOf" srcId="{24E0446C-D07A-4A01-BF2F-3E6182413B7E}" destId="{0EA783E5-1A20-42A8-93A0-8F9FC15B4D2A}" srcOrd="0" destOrd="0" presId="urn:microsoft.com/office/officeart/2005/8/layout/chevron2"/>
    <dgm:cxn modelId="{F377D142-595C-4CE9-BC08-76DBADEE2ED7}" srcId="{3BF9A312-92AC-4668-8C26-79FCB47B53B9}" destId="{CBA8DA01-42FF-4416-810F-2F239473597D}" srcOrd="0" destOrd="0" parTransId="{F3DCC5F2-B685-4419-B371-9EE50418C707}" sibTransId="{3736E966-7720-486A-8DEF-AC2D799F056C}"/>
    <dgm:cxn modelId="{1B4DF565-68BD-4DE6-A340-B7C9822F4EBC}" type="presOf" srcId="{70972262-756C-48CE-90F7-3E7023CFAC49}" destId="{A57F7766-456D-4D12-8506-96488E4E3635}" srcOrd="0" destOrd="0" presId="urn:microsoft.com/office/officeart/2005/8/layout/chevron2"/>
    <dgm:cxn modelId="{E6330C68-A2C0-4C95-B329-00CA98A13D29}" srcId="{18415C85-4376-4D4E-8CC0-943B7EC7DB69}" destId="{B83F5B9B-04DB-4D79-B0C6-F46EFC6BE872}" srcOrd="0" destOrd="0" parTransId="{50354D80-002F-44B3-9A3E-4E6B2C03D96C}" sibTransId="{300084EA-B29F-4093-80B7-70AD86D2C7D2}"/>
    <dgm:cxn modelId="{9BE68B48-7C14-4B71-ADE1-5A96A0C1CD9E}" type="presOf" srcId="{5F2A87B7-45A3-4533-ABC8-3BC99F2F417D}" destId="{C441FFB4-096E-4383-881F-C03897082653}" srcOrd="0" destOrd="0" presId="urn:microsoft.com/office/officeart/2005/8/layout/chevron2"/>
    <dgm:cxn modelId="{A714CA4C-4BC6-49C0-8832-8F3F06C986A4}" srcId="{18415C85-4376-4D4E-8CC0-943B7EC7DB69}" destId="{2D8BAEDC-FA7D-4037-8A9A-5FF28941EC2F}" srcOrd="2" destOrd="0" parTransId="{D35E9639-F49E-4221-B958-DF225ABA72B4}" sibTransId="{F5944CDD-361E-40E7-B5EC-C776F974C04E}"/>
    <dgm:cxn modelId="{47C16F71-4153-4D18-BC16-0B611FEFEEDF}" type="presOf" srcId="{B83F5B9B-04DB-4D79-B0C6-F46EFC6BE872}" destId="{258D1357-C34B-4A4A-AF93-DAF0BAFE4F14}" srcOrd="0" destOrd="0" presId="urn:microsoft.com/office/officeart/2005/8/layout/chevron2"/>
    <dgm:cxn modelId="{52F97A72-7FCC-4C64-A957-2DE0BAAC2862}" srcId="{70972262-756C-48CE-90F7-3E7023CFAC49}" destId="{5F2A87B7-45A3-4533-ABC8-3BC99F2F417D}" srcOrd="0" destOrd="0" parTransId="{0F18590F-FE35-4B3B-AA24-65D0618AFF8D}" sibTransId="{9970AED2-8A41-4544-BFA1-2770BB941CC0}"/>
    <dgm:cxn modelId="{D2E3E856-FFB9-4D7E-8187-8974814C28D5}" type="presOf" srcId="{F8BC7321-85D9-49C0-A197-FB19B208447D}" destId="{14AAB72B-9757-4C8C-9B72-B9C0CC767BA8}" srcOrd="0" destOrd="0" presId="urn:microsoft.com/office/officeart/2005/8/layout/chevron2"/>
    <dgm:cxn modelId="{8D74E694-2DA0-41AD-9C61-859D89D6E942}" srcId="{2D8BAEDC-FA7D-4037-8A9A-5FF28941EC2F}" destId="{B7218426-98B3-4F5C-9CB5-FADFBF1D534B}" srcOrd="0" destOrd="0" parTransId="{487ABB61-EBBC-4E74-B009-942EB8C06CBA}" sibTransId="{CECEBD6D-9EA2-478C-8E32-A025FA174DFA}"/>
    <dgm:cxn modelId="{CBADB397-62EA-48F7-8191-4F4131E766C3}" type="presOf" srcId="{3BF9A312-92AC-4668-8C26-79FCB47B53B9}" destId="{CAEAF6C2-D8DA-46BD-89D9-5C54FB6E30DA}" srcOrd="0" destOrd="0" presId="urn:microsoft.com/office/officeart/2005/8/layout/chevron2"/>
    <dgm:cxn modelId="{F718B3A1-928B-469C-B829-64D84AFCCA92}" srcId="{24E0446C-D07A-4A01-BF2F-3E6182413B7E}" destId="{A005EB93-9F43-4505-87FD-08E8DCEAD9F5}" srcOrd="0" destOrd="0" parTransId="{1DCBD600-BF11-4EFA-9CBB-579AA1800391}" sibTransId="{AE97928B-EADA-4E58-A5C1-A1F05052ED84}"/>
    <dgm:cxn modelId="{19B9ACA3-487D-42C4-9E96-40768DC25A4F}" srcId="{18415C85-4376-4D4E-8CC0-943B7EC7DB69}" destId="{24E0446C-D07A-4A01-BF2F-3E6182413B7E}" srcOrd="4" destOrd="0" parTransId="{42DBB5D0-56A8-4F46-BF5D-234B5F70CFB8}" sibTransId="{00F9FC2F-9777-42D4-BAD2-4FF287602D44}"/>
    <dgm:cxn modelId="{ECEE78B6-EDFC-4684-8CB8-F911B0DFF368}" type="presOf" srcId="{2D8BAEDC-FA7D-4037-8A9A-5FF28941EC2F}" destId="{C119F92A-2448-41E7-9EF5-5423B95C3338}" srcOrd="0" destOrd="0" presId="urn:microsoft.com/office/officeart/2005/8/layout/chevron2"/>
    <dgm:cxn modelId="{4991B3D9-437B-410E-92D1-330B1B2C132D}" srcId="{18415C85-4376-4D4E-8CC0-943B7EC7DB69}" destId="{3BF9A312-92AC-4668-8C26-79FCB47B53B9}" srcOrd="3" destOrd="0" parTransId="{73874195-7556-401C-A42B-D2063F0A4492}" sibTransId="{D60E9BAB-6934-489B-814A-1DBB4A40E523}"/>
    <dgm:cxn modelId="{5C0806F5-4BD4-401F-B329-F72684BB38ED}" type="presOf" srcId="{B7218426-98B3-4F5C-9CB5-FADFBF1D534B}" destId="{92F2B894-4D42-4A02-9E66-910DAD291615}" srcOrd="0" destOrd="0" presId="urn:microsoft.com/office/officeart/2005/8/layout/chevron2"/>
    <dgm:cxn modelId="{7658D928-A3D2-4D09-A7B3-95231C043FAC}" type="presParOf" srcId="{724A5D77-4A64-4AD5-B517-CC2D7DFA2C91}" destId="{EA1BDBB0-0416-4CDA-988B-ACA732098C75}" srcOrd="0" destOrd="0" presId="urn:microsoft.com/office/officeart/2005/8/layout/chevron2"/>
    <dgm:cxn modelId="{610C0D96-0F14-4F9D-BBCA-3B067D035C8A}" type="presParOf" srcId="{EA1BDBB0-0416-4CDA-988B-ACA732098C75}" destId="{258D1357-C34B-4A4A-AF93-DAF0BAFE4F14}" srcOrd="0" destOrd="0" presId="urn:microsoft.com/office/officeart/2005/8/layout/chevron2"/>
    <dgm:cxn modelId="{E6F58D52-7AB9-4452-80A7-6009E3A8462D}" type="presParOf" srcId="{EA1BDBB0-0416-4CDA-988B-ACA732098C75}" destId="{14AAB72B-9757-4C8C-9B72-B9C0CC767BA8}" srcOrd="1" destOrd="0" presId="urn:microsoft.com/office/officeart/2005/8/layout/chevron2"/>
    <dgm:cxn modelId="{880F969D-F338-45E8-95FE-0095222341E5}" type="presParOf" srcId="{724A5D77-4A64-4AD5-B517-CC2D7DFA2C91}" destId="{D770B0D4-803E-4E85-9601-B54B893D3044}" srcOrd="1" destOrd="0" presId="urn:microsoft.com/office/officeart/2005/8/layout/chevron2"/>
    <dgm:cxn modelId="{6AB7DED6-2ADC-4FBA-BC1D-6019EB9EA954}" type="presParOf" srcId="{724A5D77-4A64-4AD5-B517-CC2D7DFA2C91}" destId="{B78AE779-960C-4250-AE7B-52D1FC9487BE}" srcOrd="2" destOrd="0" presId="urn:microsoft.com/office/officeart/2005/8/layout/chevron2"/>
    <dgm:cxn modelId="{9E7995D4-C60C-4535-917B-066087E101AB}" type="presParOf" srcId="{B78AE779-960C-4250-AE7B-52D1FC9487BE}" destId="{A57F7766-456D-4D12-8506-96488E4E3635}" srcOrd="0" destOrd="0" presId="urn:microsoft.com/office/officeart/2005/8/layout/chevron2"/>
    <dgm:cxn modelId="{4ECF4B01-709C-4F46-8F0B-A11A27AB569B}" type="presParOf" srcId="{B78AE779-960C-4250-AE7B-52D1FC9487BE}" destId="{C441FFB4-096E-4383-881F-C03897082653}" srcOrd="1" destOrd="0" presId="urn:microsoft.com/office/officeart/2005/8/layout/chevron2"/>
    <dgm:cxn modelId="{1BD8A9FA-2255-4553-87BB-047C1EE06AB0}" type="presParOf" srcId="{724A5D77-4A64-4AD5-B517-CC2D7DFA2C91}" destId="{1EB52CB9-7C90-47AB-8432-3E7338BE47F8}" srcOrd="3" destOrd="0" presId="urn:microsoft.com/office/officeart/2005/8/layout/chevron2"/>
    <dgm:cxn modelId="{1EED2DC9-DEFC-4400-9D31-005273E4F951}" type="presParOf" srcId="{724A5D77-4A64-4AD5-B517-CC2D7DFA2C91}" destId="{08AB4C20-05F9-41F3-95C6-B250FBBDBE16}" srcOrd="4" destOrd="0" presId="urn:microsoft.com/office/officeart/2005/8/layout/chevron2"/>
    <dgm:cxn modelId="{EDEBDE82-13A1-4901-909E-8E6F52D2CC23}" type="presParOf" srcId="{08AB4C20-05F9-41F3-95C6-B250FBBDBE16}" destId="{C119F92A-2448-41E7-9EF5-5423B95C3338}" srcOrd="0" destOrd="0" presId="urn:microsoft.com/office/officeart/2005/8/layout/chevron2"/>
    <dgm:cxn modelId="{0C7D6C3C-FC6D-49EA-AD38-06BA5D07FCC5}" type="presParOf" srcId="{08AB4C20-05F9-41F3-95C6-B250FBBDBE16}" destId="{92F2B894-4D42-4A02-9E66-910DAD291615}" srcOrd="1" destOrd="0" presId="urn:microsoft.com/office/officeart/2005/8/layout/chevron2"/>
    <dgm:cxn modelId="{AF6BFED1-9D02-4CB0-BE7D-E9415F235F1C}" type="presParOf" srcId="{724A5D77-4A64-4AD5-B517-CC2D7DFA2C91}" destId="{0A6C2F4B-0868-4F22-BB19-8FA9A09468FE}" srcOrd="5" destOrd="0" presId="urn:microsoft.com/office/officeart/2005/8/layout/chevron2"/>
    <dgm:cxn modelId="{01A416F2-2BE9-4BA2-88BB-F0F1A5644CFE}" type="presParOf" srcId="{724A5D77-4A64-4AD5-B517-CC2D7DFA2C91}" destId="{4955B4CF-E5FE-4093-B53F-4C721D97EBE9}" srcOrd="6" destOrd="0" presId="urn:microsoft.com/office/officeart/2005/8/layout/chevron2"/>
    <dgm:cxn modelId="{46552A2F-D08A-403E-9DB4-E332C2159DBF}" type="presParOf" srcId="{4955B4CF-E5FE-4093-B53F-4C721D97EBE9}" destId="{CAEAF6C2-D8DA-46BD-89D9-5C54FB6E30DA}" srcOrd="0" destOrd="0" presId="urn:microsoft.com/office/officeart/2005/8/layout/chevron2"/>
    <dgm:cxn modelId="{F330B2A1-A769-499D-AA76-7E14D271DBA3}" type="presParOf" srcId="{4955B4CF-E5FE-4093-B53F-4C721D97EBE9}" destId="{9698B672-0DAE-4F03-907A-5F11EA9CCE79}" srcOrd="1" destOrd="0" presId="urn:microsoft.com/office/officeart/2005/8/layout/chevron2"/>
    <dgm:cxn modelId="{3B072F27-5C4F-4805-B204-3E177663DE27}" type="presParOf" srcId="{724A5D77-4A64-4AD5-B517-CC2D7DFA2C91}" destId="{4725E32A-8628-49A1-B9A9-E6D913EEA5A9}" srcOrd="7" destOrd="0" presId="urn:microsoft.com/office/officeart/2005/8/layout/chevron2"/>
    <dgm:cxn modelId="{3CBCC4A6-4F79-4846-8D06-757835A18A24}" type="presParOf" srcId="{724A5D77-4A64-4AD5-B517-CC2D7DFA2C91}" destId="{C2485197-3D48-468A-9809-BE6561FFA2F4}" srcOrd="8" destOrd="0" presId="urn:microsoft.com/office/officeart/2005/8/layout/chevron2"/>
    <dgm:cxn modelId="{8B1D35FC-D08F-4D11-8147-72534E00214F}" type="presParOf" srcId="{C2485197-3D48-468A-9809-BE6561FFA2F4}" destId="{0EA783E5-1A20-42A8-93A0-8F9FC15B4D2A}" srcOrd="0" destOrd="0" presId="urn:microsoft.com/office/officeart/2005/8/layout/chevron2"/>
    <dgm:cxn modelId="{888B1F36-1012-47C1-BBC4-CFC385B3CAAE}" type="presParOf" srcId="{C2485197-3D48-468A-9809-BE6561FFA2F4}" destId="{F03099EE-BF51-4720-945C-1A29829002CC}"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DC0827-E963-495D-846C-821909B0B96B}" type="doc">
      <dgm:prSet loTypeId="urn:microsoft.com/office/officeart/2005/8/layout/chevron2" loCatId="process" qsTypeId="urn:microsoft.com/office/officeart/2005/8/quickstyle/simple3" qsCatId="simple" csTypeId="urn:microsoft.com/office/officeart/2005/8/colors/accent1_2" csCatId="accent1" phldr="1"/>
      <dgm:spPr/>
      <dgm:t>
        <a:bodyPr/>
        <a:lstStyle/>
        <a:p>
          <a:endParaRPr lang="en-GB"/>
        </a:p>
      </dgm:t>
    </dgm:pt>
    <dgm:pt modelId="{757C9178-D854-4E3D-8FBA-37E670C21C23}">
      <dgm:prSet/>
      <dgm:spPr>
        <a:gradFill rotWithShape="0">
          <a:gsLst>
            <a:gs pos="0">
              <a:srgbClr val="2E073F"/>
            </a:gs>
            <a:gs pos="50000">
              <a:srgbClr val="2E073F"/>
            </a:gs>
            <a:gs pos="100000">
              <a:srgbClr val="2E073F"/>
            </a:gs>
          </a:gsLst>
        </a:gradFill>
      </dgm:spPr>
      <dgm:t>
        <a:bodyPr/>
        <a:lstStyle/>
        <a:p>
          <a:endParaRPr lang="en-GB" b="1" dirty="0">
            <a:solidFill>
              <a:srgbClr val="2E073F"/>
            </a:solidFill>
          </a:endParaRPr>
        </a:p>
      </dgm:t>
    </dgm:pt>
    <dgm:pt modelId="{210B1E97-A0B1-4DE8-863A-DDD25EDE93B7}" type="parTrans" cxnId="{4E73BF9B-89B0-4EEE-8166-F6C6408D13B2}">
      <dgm:prSet/>
      <dgm:spPr/>
      <dgm:t>
        <a:bodyPr/>
        <a:lstStyle/>
        <a:p>
          <a:endParaRPr lang="en-GB"/>
        </a:p>
      </dgm:t>
    </dgm:pt>
    <dgm:pt modelId="{32D961FB-4BE4-4085-85A4-E067C7C7AA97}" type="sibTrans" cxnId="{4E73BF9B-89B0-4EEE-8166-F6C6408D13B2}">
      <dgm:prSet/>
      <dgm:spPr/>
      <dgm:t>
        <a:bodyPr/>
        <a:lstStyle/>
        <a:p>
          <a:endParaRPr lang="en-GB"/>
        </a:p>
      </dgm:t>
    </dgm:pt>
    <dgm:pt modelId="{02E1D43F-58C1-4312-AB1C-4FAAE7432EE2}">
      <dgm:prSet/>
      <dgm:spPr>
        <a:gradFill rotWithShape="0">
          <a:gsLst>
            <a:gs pos="0">
              <a:srgbClr val="2E073F"/>
            </a:gs>
            <a:gs pos="50000">
              <a:srgbClr val="2E073F"/>
            </a:gs>
            <a:gs pos="100000">
              <a:srgbClr val="2E073F"/>
            </a:gs>
          </a:gsLst>
        </a:gradFill>
      </dgm:spPr>
      <dgm:t>
        <a:bodyPr/>
        <a:lstStyle/>
        <a:p>
          <a:endParaRPr lang="en-GB" b="1" dirty="0">
            <a:solidFill>
              <a:srgbClr val="2E073F"/>
            </a:solidFill>
          </a:endParaRPr>
        </a:p>
      </dgm:t>
    </dgm:pt>
    <dgm:pt modelId="{390E48E7-9A25-4959-92E8-8DE439EC20B4}" type="sibTrans" cxnId="{3162FD60-89B4-40C4-92D1-1384D70884AE}">
      <dgm:prSet/>
      <dgm:spPr/>
      <dgm:t>
        <a:bodyPr/>
        <a:lstStyle/>
        <a:p>
          <a:endParaRPr lang="en-GB"/>
        </a:p>
      </dgm:t>
    </dgm:pt>
    <dgm:pt modelId="{37BF3EF6-B1F0-4530-BB29-148A7A078720}" type="parTrans" cxnId="{3162FD60-89B4-40C4-92D1-1384D70884AE}">
      <dgm:prSet/>
      <dgm:spPr/>
      <dgm:t>
        <a:bodyPr/>
        <a:lstStyle/>
        <a:p>
          <a:endParaRPr lang="en-GB"/>
        </a:p>
      </dgm:t>
    </dgm:pt>
    <dgm:pt modelId="{E52A30D9-B8F3-4561-8B9A-C2E15D59ADC4}">
      <dgm:prSet custT="1"/>
      <dgm:spPr>
        <a:solidFill>
          <a:srgbClr val="EBD3F8">
            <a:alpha val="90000"/>
          </a:srgbClr>
        </a:solidFill>
        <a:ln>
          <a:solidFill>
            <a:srgbClr val="2E073F"/>
          </a:solidFill>
        </a:ln>
      </dgm:spPr>
      <dgm:t>
        <a:bodyPr/>
        <a:lstStyle/>
        <a:p>
          <a:r>
            <a:rPr lang="en-GB" sz="1400" b="1" dirty="0">
              <a:solidFill>
                <a:srgbClr val="2E073F"/>
              </a:solidFill>
            </a:rPr>
            <a:t>Sales Insight by Shopping Mall: </a:t>
          </a:r>
          <a:r>
            <a:rPr lang="en-GB" sz="1400" dirty="0">
              <a:solidFill>
                <a:srgbClr val="2E073F"/>
              </a:solidFill>
            </a:rPr>
            <a:t>Compares performance across different locations.</a:t>
          </a:r>
        </a:p>
      </dgm:t>
    </dgm:pt>
    <dgm:pt modelId="{0015708B-455B-481F-815C-638591B0B659}" type="sibTrans" cxnId="{B57FD333-7877-4CB0-98E1-BCC50C92B6F5}">
      <dgm:prSet/>
      <dgm:spPr/>
      <dgm:t>
        <a:bodyPr/>
        <a:lstStyle/>
        <a:p>
          <a:endParaRPr lang="en-GB"/>
        </a:p>
      </dgm:t>
    </dgm:pt>
    <dgm:pt modelId="{F104FE6B-0275-4163-816E-C74AC4258368}" type="parTrans" cxnId="{B57FD333-7877-4CB0-98E1-BCC50C92B6F5}">
      <dgm:prSet/>
      <dgm:spPr/>
      <dgm:t>
        <a:bodyPr/>
        <a:lstStyle/>
        <a:p>
          <a:endParaRPr lang="en-GB"/>
        </a:p>
      </dgm:t>
    </dgm:pt>
    <dgm:pt modelId="{4A51560C-DADB-46ED-A4F6-E84FBCA7CF87}">
      <dgm:prSet custT="1"/>
      <dgm:spPr>
        <a:solidFill>
          <a:srgbClr val="EBD3F8">
            <a:alpha val="90000"/>
          </a:srgbClr>
        </a:solidFill>
        <a:ln>
          <a:solidFill>
            <a:srgbClr val="2E073F"/>
          </a:solidFill>
        </a:ln>
      </dgm:spPr>
      <dgm:t>
        <a:bodyPr/>
        <a:lstStyle/>
        <a:p>
          <a:r>
            <a:rPr lang="en-GB" sz="1400" b="1" dirty="0">
              <a:solidFill>
                <a:srgbClr val="2E073F"/>
              </a:solidFill>
            </a:rPr>
            <a:t>Average Sales per Transaction by Category: </a:t>
          </a:r>
          <a:r>
            <a:rPr lang="en-GB" sz="1400" b="0" dirty="0">
              <a:solidFill>
                <a:srgbClr val="2E073F"/>
              </a:solidFill>
            </a:rPr>
            <a:t>Analyses revenue efficiency per sale across categories</a:t>
          </a:r>
          <a:r>
            <a:rPr lang="en-GB" sz="1400" b="1" dirty="0">
              <a:solidFill>
                <a:srgbClr val="2E073F"/>
              </a:solidFill>
            </a:rPr>
            <a:t>.</a:t>
          </a:r>
          <a:endParaRPr lang="en-GB" sz="1700" dirty="0">
            <a:solidFill>
              <a:srgbClr val="2E073F"/>
            </a:solidFill>
          </a:endParaRPr>
        </a:p>
      </dgm:t>
    </dgm:pt>
    <dgm:pt modelId="{E8B58643-606D-4806-B535-20D82D735EF3}" type="parTrans" cxnId="{BBE223AF-E94A-440C-B31D-1E3A871F9B65}">
      <dgm:prSet/>
      <dgm:spPr/>
      <dgm:t>
        <a:bodyPr/>
        <a:lstStyle/>
        <a:p>
          <a:endParaRPr lang="en-GB"/>
        </a:p>
      </dgm:t>
    </dgm:pt>
    <dgm:pt modelId="{80DD7455-C633-4EB3-B8B0-BFA21AB7F421}" type="sibTrans" cxnId="{BBE223AF-E94A-440C-B31D-1E3A871F9B65}">
      <dgm:prSet/>
      <dgm:spPr/>
      <dgm:t>
        <a:bodyPr/>
        <a:lstStyle/>
        <a:p>
          <a:endParaRPr lang="en-GB"/>
        </a:p>
      </dgm:t>
    </dgm:pt>
    <dgm:pt modelId="{19114F13-1E80-4584-958F-DAB0B8A9E6A0}" type="pres">
      <dgm:prSet presAssocID="{81DC0827-E963-495D-846C-821909B0B96B}" presName="linearFlow" presStyleCnt="0">
        <dgm:presLayoutVars>
          <dgm:dir/>
          <dgm:animLvl val="lvl"/>
          <dgm:resizeHandles val="exact"/>
        </dgm:presLayoutVars>
      </dgm:prSet>
      <dgm:spPr/>
    </dgm:pt>
    <dgm:pt modelId="{028DF2B4-26C9-4FB1-8F03-6D56FE89D460}" type="pres">
      <dgm:prSet presAssocID="{02E1D43F-58C1-4312-AB1C-4FAAE7432EE2}" presName="composite" presStyleCnt="0"/>
      <dgm:spPr/>
    </dgm:pt>
    <dgm:pt modelId="{C5873E1B-9758-4C06-8121-9910C35E97D8}" type="pres">
      <dgm:prSet presAssocID="{02E1D43F-58C1-4312-AB1C-4FAAE7432EE2}" presName="parentText" presStyleLbl="alignNode1" presStyleIdx="0" presStyleCnt="2">
        <dgm:presLayoutVars>
          <dgm:chMax val="1"/>
          <dgm:bulletEnabled val="1"/>
        </dgm:presLayoutVars>
      </dgm:prSet>
      <dgm:spPr/>
    </dgm:pt>
    <dgm:pt modelId="{2A8DB430-7BAA-49BE-BFC6-ED7F1BAF6CEF}" type="pres">
      <dgm:prSet presAssocID="{02E1D43F-58C1-4312-AB1C-4FAAE7432EE2}" presName="descendantText" presStyleLbl="alignAcc1" presStyleIdx="0" presStyleCnt="2" custLinFactNeighborX="113" custLinFactNeighborY="-537">
        <dgm:presLayoutVars>
          <dgm:bulletEnabled val="1"/>
        </dgm:presLayoutVars>
      </dgm:prSet>
      <dgm:spPr/>
    </dgm:pt>
    <dgm:pt modelId="{36112D4B-0B30-41DA-AD94-FC998691E137}" type="pres">
      <dgm:prSet presAssocID="{390E48E7-9A25-4959-92E8-8DE439EC20B4}" presName="sp" presStyleCnt="0"/>
      <dgm:spPr/>
    </dgm:pt>
    <dgm:pt modelId="{AE244BEB-C9C0-425F-B628-03E6B8499C6D}" type="pres">
      <dgm:prSet presAssocID="{757C9178-D854-4E3D-8FBA-37E670C21C23}" presName="composite" presStyleCnt="0"/>
      <dgm:spPr/>
    </dgm:pt>
    <dgm:pt modelId="{084C4DEB-EF21-4F58-85C6-02707A544524}" type="pres">
      <dgm:prSet presAssocID="{757C9178-D854-4E3D-8FBA-37E670C21C23}" presName="parentText" presStyleLbl="alignNode1" presStyleIdx="1" presStyleCnt="2">
        <dgm:presLayoutVars>
          <dgm:chMax val="1"/>
          <dgm:bulletEnabled val="1"/>
        </dgm:presLayoutVars>
      </dgm:prSet>
      <dgm:spPr/>
    </dgm:pt>
    <dgm:pt modelId="{76CE8826-ED68-4C18-A101-675363E8C479}" type="pres">
      <dgm:prSet presAssocID="{757C9178-D854-4E3D-8FBA-37E670C21C23}" presName="descendantText" presStyleLbl="alignAcc1" presStyleIdx="1" presStyleCnt="2">
        <dgm:presLayoutVars>
          <dgm:bulletEnabled val="1"/>
        </dgm:presLayoutVars>
      </dgm:prSet>
      <dgm:spPr/>
    </dgm:pt>
  </dgm:ptLst>
  <dgm:cxnLst>
    <dgm:cxn modelId="{A5100B05-83B7-4644-8FB3-EB1D41D9A109}" type="presOf" srcId="{02E1D43F-58C1-4312-AB1C-4FAAE7432EE2}" destId="{C5873E1B-9758-4C06-8121-9910C35E97D8}" srcOrd="0" destOrd="0" presId="urn:microsoft.com/office/officeart/2005/8/layout/chevron2"/>
    <dgm:cxn modelId="{E3876F08-5932-433A-89D9-193EDB9E8077}" type="presOf" srcId="{4A51560C-DADB-46ED-A4F6-E84FBCA7CF87}" destId="{76CE8826-ED68-4C18-A101-675363E8C479}" srcOrd="0" destOrd="0" presId="urn:microsoft.com/office/officeart/2005/8/layout/chevron2"/>
    <dgm:cxn modelId="{B57FD333-7877-4CB0-98E1-BCC50C92B6F5}" srcId="{02E1D43F-58C1-4312-AB1C-4FAAE7432EE2}" destId="{E52A30D9-B8F3-4561-8B9A-C2E15D59ADC4}" srcOrd="0" destOrd="0" parTransId="{F104FE6B-0275-4163-816E-C74AC4258368}" sibTransId="{0015708B-455B-481F-815C-638591B0B659}"/>
    <dgm:cxn modelId="{3162FD60-89B4-40C4-92D1-1384D70884AE}" srcId="{81DC0827-E963-495D-846C-821909B0B96B}" destId="{02E1D43F-58C1-4312-AB1C-4FAAE7432EE2}" srcOrd="0" destOrd="0" parTransId="{37BF3EF6-B1F0-4530-BB29-148A7A078720}" sibTransId="{390E48E7-9A25-4959-92E8-8DE439EC20B4}"/>
    <dgm:cxn modelId="{4E73BF9B-89B0-4EEE-8166-F6C6408D13B2}" srcId="{81DC0827-E963-495D-846C-821909B0B96B}" destId="{757C9178-D854-4E3D-8FBA-37E670C21C23}" srcOrd="1" destOrd="0" parTransId="{210B1E97-A0B1-4DE8-863A-DDD25EDE93B7}" sibTransId="{32D961FB-4BE4-4085-85A4-E067C7C7AA97}"/>
    <dgm:cxn modelId="{BBE223AF-E94A-440C-B31D-1E3A871F9B65}" srcId="{757C9178-D854-4E3D-8FBA-37E670C21C23}" destId="{4A51560C-DADB-46ED-A4F6-E84FBCA7CF87}" srcOrd="0" destOrd="0" parTransId="{E8B58643-606D-4806-B535-20D82D735EF3}" sibTransId="{80DD7455-C633-4EB3-B8B0-BFA21AB7F421}"/>
    <dgm:cxn modelId="{16A4D8BB-9CE6-4981-8136-2B049EC7AC27}" type="presOf" srcId="{E52A30D9-B8F3-4561-8B9A-C2E15D59ADC4}" destId="{2A8DB430-7BAA-49BE-BFC6-ED7F1BAF6CEF}" srcOrd="0" destOrd="0" presId="urn:microsoft.com/office/officeart/2005/8/layout/chevron2"/>
    <dgm:cxn modelId="{127C19ED-1F04-4248-9F34-7B6BDC0C32BD}" type="presOf" srcId="{757C9178-D854-4E3D-8FBA-37E670C21C23}" destId="{084C4DEB-EF21-4F58-85C6-02707A544524}" srcOrd="0" destOrd="0" presId="urn:microsoft.com/office/officeart/2005/8/layout/chevron2"/>
    <dgm:cxn modelId="{DCEB7AEF-35FB-4B52-AEFF-6329A39AC091}" type="presOf" srcId="{81DC0827-E963-495D-846C-821909B0B96B}" destId="{19114F13-1E80-4584-958F-DAB0B8A9E6A0}" srcOrd="0" destOrd="0" presId="urn:microsoft.com/office/officeart/2005/8/layout/chevron2"/>
    <dgm:cxn modelId="{90498B1A-E9B2-4C90-95E7-8458DB49D04D}" type="presParOf" srcId="{19114F13-1E80-4584-958F-DAB0B8A9E6A0}" destId="{028DF2B4-26C9-4FB1-8F03-6D56FE89D460}" srcOrd="0" destOrd="0" presId="urn:microsoft.com/office/officeart/2005/8/layout/chevron2"/>
    <dgm:cxn modelId="{A3E51929-5578-4694-80E6-4CE96339AE57}" type="presParOf" srcId="{028DF2B4-26C9-4FB1-8F03-6D56FE89D460}" destId="{C5873E1B-9758-4C06-8121-9910C35E97D8}" srcOrd="0" destOrd="0" presId="urn:microsoft.com/office/officeart/2005/8/layout/chevron2"/>
    <dgm:cxn modelId="{6C8BF835-CB70-4D43-AAED-DCE167E5CF24}" type="presParOf" srcId="{028DF2B4-26C9-4FB1-8F03-6D56FE89D460}" destId="{2A8DB430-7BAA-49BE-BFC6-ED7F1BAF6CEF}" srcOrd="1" destOrd="0" presId="urn:microsoft.com/office/officeart/2005/8/layout/chevron2"/>
    <dgm:cxn modelId="{946E75D4-CC8A-4874-BB80-B511A1AF96E7}" type="presParOf" srcId="{19114F13-1E80-4584-958F-DAB0B8A9E6A0}" destId="{36112D4B-0B30-41DA-AD94-FC998691E137}" srcOrd="1" destOrd="0" presId="urn:microsoft.com/office/officeart/2005/8/layout/chevron2"/>
    <dgm:cxn modelId="{01598364-651A-40C6-A7B3-9D5B54E08D83}" type="presParOf" srcId="{19114F13-1E80-4584-958F-DAB0B8A9E6A0}" destId="{AE244BEB-C9C0-425F-B628-03E6B8499C6D}" srcOrd="2" destOrd="0" presId="urn:microsoft.com/office/officeart/2005/8/layout/chevron2"/>
    <dgm:cxn modelId="{620906AA-F87B-4FCC-8187-373B82C15455}" type="presParOf" srcId="{AE244BEB-C9C0-425F-B628-03E6B8499C6D}" destId="{084C4DEB-EF21-4F58-85C6-02707A544524}" srcOrd="0" destOrd="0" presId="urn:microsoft.com/office/officeart/2005/8/layout/chevron2"/>
    <dgm:cxn modelId="{27464591-A5BD-4E94-A036-93569F53E1BE}" type="presParOf" srcId="{AE244BEB-C9C0-425F-B628-03E6B8499C6D}" destId="{76CE8826-ED68-4C18-A101-675363E8C479}" srcOrd="1" destOrd="0" presId="urn:microsoft.com/office/officeart/2005/8/layout/chevron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415C85-4376-4D4E-8CC0-943B7EC7DB6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GB"/>
        </a:p>
      </dgm:t>
    </dgm:pt>
    <dgm:pt modelId="{B83F5B9B-04DB-4D79-B0C6-F46EFC6BE872}">
      <dgm:prSet/>
      <dgm:spPr>
        <a:solidFill>
          <a:srgbClr val="2E073F"/>
        </a:solidFill>
      </dgm:spPr>
      <dgm:t>
        <a:bodyPr/>
        <a:lstStyle/>
        <a:p>
          <a:endParaRPr lang="en-GB" b="1" dirty="0"/>
        </a:p>
      </dgm:t>
    </dgm:pt>
    <dgm:pt modelId="{300084EA-B29F-4093-80B7-70AD86D2C7D2}" type="sibTrans" cxnId="{E6330C68-A2C0-4C95-B329-00CA98A13D29}">
      <dgm:prSet/>
      <dgm:spPr/>
      <dgm:t>
        <a:bodyPr/>
        <a:lstStyle/>
        <a:p>
          <a:endParaRPr lang="en-GB"/>
        </a:p>
      </dgm:t>
    </dgm:pt>
    <dgm:pt modelId="{50354D80-002F-44B3-9A3E-4E6B2C03D96C}" type="parTrans" cxnId="{E6330C68-A2C0-4C95-B329-00CA98A13D29}">
      <dgm:prSet/>
      <dgm:spPr/>
      <dgm:t>
        <a:bodyPr/>
        <a:lstStyle/>
        <a:p>
          <a:endParaRPr lang="en-GB"/>
        </a:p>
      </dgm:t>
    </dgm:pt>
    <dgm:pt modelId="{70972262-756C-48CE-90F7-3E7023CFAC49}">
      <dgm:prSet/>
      <dgm:spPr>
        <a:solidFill>
          <a:srgbClr val="2E073F"/>
        </a:solidFill>
      </dgm:spPr>
      <dgm:t>
        <a:bodyPr/>
        <a:lstStyle/>
        <a:p>
          <a:endParaRPr lang="en-GB" dirty="0"/>
        </a:p>
      </dgm:t>
    </dgm:pt>
    <dgm:pt modelId="{485569F0-F7FC-419A-89F2-FD0E163E8E58}" type="sibTrans" cxnId="{0219D737-253D-462D-9EFC-D66DA2751A0D}">
      <dgm:prSet/>
      <dgm:spPr/>
      <dgm:t>
        <a:bodyPr/>
        <a:lstStyle/>
        <a:p>
          <a:endParaRPr lang="en-GB"/>
        </a:p>
      </dgm:t>
    </dgm:pt>
    <dgm:pt modelId="{24A43CFE-B8D7-425C-B8F7-5E4A0C1F9947}" type="parTrans" cxnId="{0219D737-253D-462D-9EFC-D66DA2751A0D}">
      <dgm:prSet/>
      <dgm:spPr/>
      <dgm:t>
        <a:bodyPr/>
        <a:lstStyle/>
        <a:p>
          <a:endParaRPr lang="en-GB"/>
        </a:p>
      </dgm:t>
    </dgm:pt>
    <dgm:pt modelId="{F8BC7321-85D9-49C0-A197-FB19B208447D}">
      <dgm:prSet/>
      <dgm:spPr>
        <a:solidFill>
          <a:srgbClr val="EBD3F8">
            <a:alpha val="90000"/>
          </a:srgbClr>
        </a:solidFill>
        <a:ln>
          <a:solidFill>
            <a:srgbClr val="2E073F"/>
          </a:solidFill>
        </a:ln>
      </dgm:spPr>
      <dgm:t>
        <a:bodyPr/>
        <a:lstStyle/>
        <a:p>
          <a:r>
            <a:rPr lang="en-GB" b="1" dirty="0">
              <a:solidFill>
                <a:srgbClr val="2E073F"/>
              </a:solidFill>
            </a:rPr>
            <a:t>Sales Insight by Shopping Mall:</a:t>
          </a:r>
          <a:endParaRPr lang="en-GB" b="0" dirty="0">
            <a:solidFill>
              <a:srgbClr val="2E073F"/>
            </a:solidFill>
          </a:endParaRPr>
        </a:p>
      </dgm:t>
    </dgm:pt>
    <dgm:pt modelId="{A94E4E44-4C75-4571-BA7B-3CE33ECCD966}" type="parTrans" cxnId="{F6F0675F-711C-48A5-A651-CB67FC05373A}">
      <dgm:prSet/>
      <dgm:spPr/>
      <dgm:t>
        <a:bodyPr/>
        <a:lstStyle/>
        <a:p>
          <a:endParaRPr lang="en-GB"/>
        </a:p>
      </dgm:t>
    </dgm:pt>
    <dgm:pt modelId="{FF726831-E198-4968-BDD5-A89BEFD91377}" type="sibTrans" cxnId="{F6F0675F-711C-48A5-A651-CB67FC05373A}">
      <dgm:prSet/>
      <dgm:spPr/>
      <dgm:t>
        <a:bodyPr/>
        <a:lstStyle/>
        <a:p>
          <a:endParaRPr lang="en-GB"/>
        </a:p>
      </dgm:t>
    </dgm:pt>
    <dgm:pt modelId="{5F2A87B7-45A3-4533-ABC8-3BC99F2F417D}">
      <dgm:prSet custT="1"/>
      <dgm:spPr>
        <a:solidFill>
          <a:srgbClr val="EBD3F8">
            <a:alpha val="90000"/>
          </a:srgbClr>
        </a:solidFill>
        <a:ln>
          <a:solidFill>
            <a:srgbClr val="2E073F"/>
          </a:solidFill>
        </a:ln>
      </dgm:spPr>
      <dgm:t>
        <a:bodyPr/>
        <a:lstStyle/>
        <a:p>
          <a:r>
            <a:rPr lang="en-GB" sz="1400" b="1" kern="1200" dirty="0">
              <a:solidFill>
                <a:srgbClr val="2E073F"/>
              </a:solidFill>
              <a:latin typeface="Calibri" panose="020F0502020204030204"/>
              <a:ea typeface="+mn-ea"/>
              <a:cs typeface="+mn-cs"/>
            </a:rPr>
            <a:t>Average Sales Per Transaction by Category:</a:t>
          </a:r>
          <a:endParaRPr lang="en-GB" sz="1400" kern="1200" dirty="0">
            <a:solidFill>
              <a:srgbClr val="2E073F"/>
            </a:solidFill>
          </a:endParaRPr>
        </a:p>
      </dgm:t>
    </dgm:pt>
    <dgm:pt modelId="{0F18590F-FE35-4B3B-AA24-65D0618AFF8D}" type="parTrans" cxnId="{52F97A72-7FCC-4C64-A957-2DE0BAAC2862}">
      <dgm:prSet/>
      <dgm:spPr/>
      <dgm:t>
        <a:bodyPr/>
        <a:lstStyle/>
        <a:p>
          <a:endParaRPr lang="en-GB"/>
        </a:p>
      </dgm:t>
    </dgm:pt>
    <dgm:pt modelId="{9970AED2-8A41-4544-BFA1-2770BB941CC0}" type="sibTrans" cxnId="{52F97A72-7FCC-4C64-A957-2DE0BAAC2862}">
      <dgm:prSet/>
      <dgm:spPr/>
      <dgm:t>
        <a:bodyPr/>
        <a:lstStyle/>
        <a:p>
          <a:endParaRPr lang="en-GB"/>
        </a:p>
      </dgm:t>
    </dgm:pt>
    <dgm:pt modelId="{6991C731-C251-43FE-ADC7-973961D5BD0F}">
      <dgm:prSet/>
      <dgm:spPr>
        <a:solidFill>
          <a:srgbClr val="EBD3F8">
            <a:alpha val="90000"/>
          </a:srgbClr>
        </a:solidFill>
        <a:ln>
          <a:solidFill>
            <a:srgbClr val="2E073F"/>
          </a:solidFill>
        </a:ln>
      </dgm:spPr>
      <dgm:t>
        <a:bodyPr/>
        <a:lstStyle/>
        <a:p>
          <a:r>
            <a:rPr lang="en-GB" b="1" dirty="0">
              <a:solidFill>
                <a:srgbClr val="2E073F"/>
              </a:solidFill>
            </a:rPr>
            <a:t>Other Key Malls</a:t>
          </a:r>
          <a:r>
            <a:rPr lang="en-GB" b="0" dirty="0">
              <a:solidFill>
                <a:srgbClr val="2E073F"/>
              </a:solidFill>
            </a:rPr>
            <a:t>: Liverpool follows with £1.67B, Chester at £0.86B, and Manchester at £0.83B, suggesting varied demand across regions</a:t>
          </a:r>
        </a:p>
      </dgm:t>
    </dgm:pt>
    <dgm:pt modelId="{2360BFB6-522D-484D-9A95-ABAFF247C781}" type="parTrans" cxnId="{D69D617B-07C2-4519-AAF3-6DAA0B8D28EF}">
      <dgm:prSet/>
      <dgm:spPr/>
      <dgm:t>
        <a:bodyPr/>
        <a:lstStyle/>
        <a:p>
          <a:endParaRPr lang="en-GB"/>
        </a:p>
      </dgm:t>
    </dgm:pt>
    <dgm:pt modelId="{41C2A64D-E4E6-4054-BC94-1C7B779B56A3}" type="sibTrans" cxnId="{D69D617B-07C2-4519-AAF3-6DAA0B8D28EF}">
      <dgm:prSet/>
      <dgm:spPr/>
      <dgm:t>
        <a:bodyPr/>
        <a:lstStyle/>
        <a:p>
          <a:endParaRPr lang="en-GB"/>
        </a:p>
      </dgm:t>
    </dgm:pt>
    <dgm:pt modelId="{CF96D066-9E09-4CA0-8E38-0E73153F6522}">
      <dgm:prSet/>
      <dgm:spPr>
        <a:solidFill>
          <a:srgbClr val="EBD3F8">
            <a:alpha val="90000"/>
          </a:srgbClr>
        </a:solidFill>
        <a:ln>
          <a:solidFill>
            <a:srgbClr val="2E073F"/>
          </a:solidFill>
        </a:ln>
      </dgm:spPr>
      <dgm:t>
        <a:bodyPr/>
        <a:lstStyle/>
        <a:p>
          <a:r>
            <a:rPr lang="en-GB" b="1" dirty="0">
              <a:solidFill>
                <a:srgbClr val="2E073F"/>
              </a:solidFill>
            </a:rPr>
            <a:t> </a:t>
          </a:r>
          <a:r>
            <a:rPr lang="en-GB" b="0" dirty="0">
              <a:solidFill>
                <a:srgbClr val="2E073F"/>
              </a:solidFill>
            </a:rPr>
            <a:t>London and Coventry top sales at £3.33B, indicating high consumer activity, likely due to larger population or retail presence.</a:t>
          </a:r>
        </a:p>
      </dgm:t>
    </dgm:pt>
    <dgm:pt modelId="{E1B38DFE-11B1-4A92-B60B-CF554EB313F8}" type="parTrans" cxnId="{EA90B071-294C-409E-8029-2D2BC50B528A}">
      <dgm:prSet/>
      <dgm:spPr/>
      <dgm:t>
        <a:bodyPr/>
        <a:lstStyle/>
        <a:p>
          <a:endParaRPr lang="en-GB"/>
        </a:p>
      </dgm:t>
    </dgm:pt>
    <dgm:pt modelId="{ADE17933-A610-44EB-94D7-9FC7851D7DE7}" type="sibTrans" cxnId="{EA90B071-294C-409E-8029-2D2BC50B528A}">
      <dgm:prSet/>
      <dgm:spPr/>
      <dgm:t>
        <a:bodyPr/>
        <a:lstStyle/>
        <a:p>
          <a:endParaRPr lang="en-GB"/>
        </a:p>
      </dgm:t>
    </dgm:pt>
    <dgm:pt modelId="{17FA6A68-A837-42FF-952A-1B249B20DCCA}">
      <dgm:prSet/>
      <dgm:spPr>
        <a:solidFill>
          <a:srgbClr val="EBD3F8">
            <a:alpha val="90000"/>
          </a:srgbClr>
        </a:solidFill>
        <a:ln>
          <a:solidFill>
            <a:srgbClr val="2E073F"/>
          </a:solidFill>
        </a:ln>
      </dgm:spPr>
      <dgm:t>
        <a:bodyPr/>
        <a:lstStyle/>
        <a:p>
          <a:r>
            <a:rPr lang="en-GB" b="1" dirty="0">
              <a:solidFill>
                <a:srgbClr val="2E073F"/>
              </a:solidFill>
            </a:rPr>
            <a:t>Potential Factors: </a:t>
          </a:r>
          <a:r>
            <a:rPr lang="en-GB" b="0" dirty="0">
              <a:solidFill>
                <a:srgbClr val="2E073F"/>
              </a:solidFill>
            </a:rPr>
            <a:t>Population density, store sizes, or targeted promotions may contribute to these differences.</a:t>
          </a:r>
        </a:p>
      </dgm:t>
    </dgm:pt>
    <dgm:pt modelId="{D6010CE5-B0F8-4090-8574-788941447C47}" type="parTrans" cxnId="{583426F5-4D8C-45DD-9B14-CA23A96D93A5}">
      <dgm:prSet/>
      <dgm:spPr/>
      <dgm:t>
        <a:bodyPr/>
        <a:lstStyle/>
        <a:p>
          <a:endParaRPr lang="en-GB"/>
        </a:p>
      </dgm:t>
    </dgm:pt>
    <dgm:pt modelId="{221EC503-08EF-4E4F-9EC6-F8CD8811BAB5}" type="sibTrans" cxnId="{583426F5-4D8C-45DD-9B14-CA23A96D93A5}">
      <dgm:prSet/>
      <dgm:spPr/>
      <dgm:t>
        <a:bodyPr/>
        <a:lstStyle/>
        <a:p>
          <a:endParaRPr lang="en-GB"/>
        </a:p>
      </dgm:t>
    </dgm:pt>
    <dgm:pt modelId="{A610347E-6E40-4DEC-A212-C5142F075526}">
      <dgm:prSet custT="1"/>
      <dgm:spPr/>
      <dgm:t>
        <a:bodyPr/>
        <a:lstStyle/>
        <a:p>
          <a:r>
            <a:rPr lang="en-GB" sz="1400" b="1" kern="1200" dirty="0">
              <a:solidFill>
                <a:srgbClr val="2E073F"/>
              </a:solidFill>
              <a:latin typeface="Calibri" panose="020F0502020204030204"/>
              <a:ea typeface="+mn-ea"/>
              <a:cs typeface="+mn-cs"/>
            </a:rPr>
            <a:t>Top Categories: </a:t>
          </a:r>
          <a:r>
            <a:rPr lang="en-GB" sz="1400" b="0" kern="1200" dirty="0">
              <a:solidFill>
                <a:srgbClr val="2E073F"/>
              </a:solidFill>
              <a:latin typeface="Calibri" panose="020F0502020204030204"/>
              <a:ea typeface="+mn-ea"/>
              <a:cs typeface="+mn-cs"/>
            </a:rPr>
            <a:t>Baby &amp; Toddler products lead at £384,824 per transaction, followed by Fashion at £230,827.</a:t>
          </a:r>
        </a:p>
      </dgm:t>
    </dgm:pt>
    <dgm:pt modelId="{4F59A3B9-E89D-408A-88E7-403EB30CD7B1}" type="parTrans" cxnId="{5C064810-AB9C-4D5C-A838-340925D38F24}">
      <dgm:prSet/>
      <dgm:spPr/>
      <dgm:t>
        <a:bodyPr/>
        <a:lstStyle/>
        <a:p>
          <a:endParaRPr lang="en-GB"/>
        </a:p>
      </dgm:t>
    </dgm:pt>
    <dgm:pt modelId="{BD451686-AFF0-445E-AEF0-131B24E081F5}" type="sibTrans" cxnId="{5C064810-AB9C-4D5C-A838-340925D38F24}">
      <dgm:prSet/>
      <dgm:spPr/>
      <dgm:t>
        <a:bodyPr/>
        <a:lstStyle/>
        <a:p>
          <a:endParaRPr lang="en-GB"/>
        </a:p>
      </dgm:t>
    </dgm:pt>
    <dgm:pt modelId="{4EC63295-E5A8-4FC0-A5D3-7F46603F8CB6}">
      <dgm:prSet custT="1"/>
      <dgm:spPr/>
      <dgm:t>
        <a:bodyPr/>
        <a:lstStyle/>
        <a:p>
          <a:r>
            <a:rPr lang="en-GB" sz="1400" b="1" kern="1200" dirty="0">
              <a:solidFill>
                <a:srgbClr val="2E073F"/>
              </a:solidFill>
              <a:latin typeface="Calibri" panose="020F0502020204030204"/>
              <a:ea typeface="+mn-ea"/>
              <a:cs typeface="+mn-cs"/>
            </a:rPr>
            <a:t>Other Notables</a:t>
          </a:r>
          <a:r>
            <a:rPr lang="en-GB" sz="1400" b="0" kern="1200" dirty="0">
              <a:solidFill>
                <a:srgbClr val="2E073F"/>
              </a:solidFill>
              <a:latin typeface="Calibri" panose="020F0502020204030204"/>
              <a:ea typeface="+mn-ea"/>
              <a:cs typeface="+mn-cs"/>
            </a:rPr>
            <a:t>: Cosmetics (£90,094), Food &amp; Beverage (£67,145), and Household (£11,582) vary widely, reflecting distinct customer spending patterns.</a:t>
          </a:r>
        </a:p>
      </dgm:t>
    </dgm:pt>
    <dgm:pt modelId="{9D068830-0236-4588-8E36-2EF7F03452ED}" type="parTrans" cxnId="{94B0AE88-610B-46AD-B26D-5A6F5BD5C881}">
      <dgm:prSet/>
      <dgm:spPr/>
      <dgm:t>
        <a:bodyPr/>
        <a:lstStyle/>
        <a:p>
          <a:endParaRPr lang="en-GB"/>
        </a:p>
      </dgm:t>
    </dgm:pt>
    <dgm:pt modelId="{A4BE236F-5DA6-445F-AACD-B21434ED6C15}" type="sibTrans" cxnId="{94B0AE88-610B-46AD-B26D-5A6F5BD5C881}">
      <dgm:prSet/>
      <dgm:spPr/>
      <dgm:t>
        <a:bodyPr/>
        <a:lstStyle/>
        <a:p>
          <a:endParaRPr lang="en-GB"/>
        </a:p>
      </dgm:t>
    </dgm:pt>
    <dgm:pt modelId="{FB845FE3-6D5D-482C-9BE5-A3BE46AA6545}">
      <dgm:prSet custT="1"/>
      <dgm:spPr/>
      <dgm:t>
        <a:bodyPr/>
        <a:lstStyle/>
        <a:p>
          <a:r>
            <a:rPr lang="en-GB" sz="1400" b="1" kern="1200" dirty="0">
              <a:solidFill>
                <a:srgbClr val="2E073F"/>
              </a:solidFill>
              <a:latin typeface="Calibri" panose="020F0502020204030204"/>
              <a:ea typeface="+mn-ea"/>
              <a:cs typeface="+mn-cs"/>
            </a:rPr>
            <a:t>Potential Factors: </a:t>
          </a:r>
          <a:r>
            <a:rPr lang="en-GB" sz="1400" b="0" kern="1200" dirty="0">
              <a:solidFill>
                <a:srgbClr val="2E073F"/>
              </a:solidFill>
              <a:latin typeface="Calibri" panose="020F0502020204030204"/>
              <a:ea typeface="+mn-ea"/>
              <a:cs typeface="+mn-cs"/>
            </a:rPr>
            <a:t>Price points, seasonal demand, and product-specific promotions may drive average transaction values.</a:t>
          </a:r>
        </a:p>
      </dgm:t>
    </dgm:pt>
    <dgm:pt modelId="{537B97E4-7D29-4663-AF88-8E532DC4F5DD}" type="parTrans" cxnId="{8630E73D-AD8E-4718-ABAA-CD6C916E9791}">
      <dgm:prSet/>
      <dgm:spPr/>
      <dgm:t>
        <a:bodyPr/>
        <a:lstStyle/>
        <a:p>
          <a:endParaRPr lang="en-GB"/>
        </a:p>
      </dgm:t>
    </dgm:pt>
    <dgm:pt modelId="{DD99E737-69CC-4108-A4D6-702407CFF202}" type="sibTrans" cxnId="{8630E73D-AD8E-4718-ABAA-CD6C916E9791}">
      <dgm:prSet/>
      <dgm:spPr/>
      <dgm:t>
        <a:bodyPr/>
        <a:lstStyle/>
        <a:p>
          <a:endParaRPr lang="en-GB"/>
        </a:p>
      </dgm:t>
    </dgm:pt>
    <dgm:pt modelId="{724A5D77-4A64-4AD5-B517-CC2D7DFA2C91}" type="pres">
      <dgm:prSet presAssocID="{18415C85-4376-4D4E-8CC0-943B7EC7DB69}" presName="linearFlow" presStyleCnt="0">
        <dgm:presLayoutVars>
          <dgm:dir/>
          <dgm:animLvl val="lvl"/>
          <dgm:resizeHandles val="exact"/>
        </dgm:presLayoutVars>
      </dgm:prSet>
      <dgm:spPr/>
    </dgm:pt>
    <dgm:pt modelId="{EA1BDBB0-0416-4CDA-988B-ACA732098C75}" type="pres">
      <dgm:prSet presAssocID="{B83F5B9B-04DB-4D79-B0C6-F46EFC6BE872}" presName="composite" presStyleCnt="0"/>
      <dgm:spPr/>
    </dgm:pt>
    <dgm:pt modelId="{258D1357-C34B-4A4A-AF93-DAF0BAFE4F14}" type="pres">
      <dgm:prSet presAssocID="{B83F5B9B-04DB-4D79-B0C6-F46EFC6BE872}" presName="parentText" presStyleLbl="alignNode1" presStyleIdx="0" presStyleCnt="2" custLinFactNeighborX="16028" custLinFactNeighborY="-6553">
        <dgm:presLayoutVars>
          <dgm:chMax val="1"/>
          <dgm:bulletEnabled val="1"/>
        </dgm:presLayoutVars>
      </dgm:prSet>
      <dgm:spPr/>
    </dgm:pt>
    <dgm:pt modelId="{14AAB72B-9757-4C8C-9B72-B9C0CC767BA8}" type="pres">
      <dgm:prSet presAssocID="{B83F5B9B-04DB-4D79-B0C6-F46EFC6BE872}" presName="descendantText" presStyleLbl="alignAcc1" presStyleIdx="0" presStyleCnt="2" custLinFactNeighborX="925" custLinFactNeighborY="-10077">
        <dgm:presLayoutVars>
          <dgm:bulletEnabled val="1"/>
        </dgm:presLayoutVars>
      </dgm:prSet>
      <dgm:spPr/>
    </dgm:pt>
    <dgm:pt modelId="{D770B0D4-803E-4E85-9601-B54B893D3044}" type="pres">
      <dgm:prSet presAssocID="{300084EA-B29F-4093-80B7-70AD86D2C7D2}" presName="sp" presStyleCnt="0"/>
      <dgm:spPr/>
    </dgm:pt>
    <dgm:pt modelId="{B78AE779-960C-4250-AE7B-52D1FC9487BE}" type="pres">
      <dgm:prSet presAssocID="{70972262-756C-48CE-90F7-3E7023CFAC49}" presName="composite" presStyleCnt="0"/>
      <dgm:spPr/>
    </dgm:pt>
    <dgm:pt modelId="{A57F7766-456D-4D12-8506-96488E4E3635}" type="pres">
      <dgm:prSet presAssocID="{70972262-756C-48CE-90F7-3E7023CFAC49}" presName="parentText" presStyleLbl="alignNode1" presStyleIdx="1" presStyleCnt="2" custLinFactNeighborX="16028" custLinFactNeighborY="-6553">
        <dgm:presLayoutVars>
          <dgm:chMax val="1"/>
          <dgm:bulletEnabled val="1"/>
        </dgm:presLayoutVars>
      </dgm:prSet>
      <dgm:spPr/>
    </dgm:pt>
    <dgm:pt modelId="{C441FFB4-096E-4383-881F-C03897082653}" type="pres">
      <dgm:prSet presAssocID="{70972262-756C-48CE-90F7-3E7023CFAC49}" presName="descendantText" presStyleLbl="alignAcc1" presStyleIdx="1" presStyleCnt="2" custLinFactNeighborX="925" custLinFactNeighborY="-10082">
        <dgm:presLayoutVars>
          <dgm:bulletEnabled val="1"/>
        </dgm:presLayoutVars>
      </dgm:prSet>
      <dgm:spPr/>
    </dgm:pt>
  </dgm:ptLst>
  <dgm:cxnLst>
    <dgm:cxn modelId="{D71F1D03-9F67-45BD-998C-D4177AAA1056}" type="presOf" srcId="{6991C731-C251-43FE-ADC7-973961D5BD0F}" destId="{14AAB72B-9757-4C8C-9B72-B9C0CC767BA8}" srcOrd="0" destOrd="2" presId="urn:microsoft.com/office/officeart/2005/8/layout/chevron2"/>
    <dgm:cxn modelId="{5C064810-AB9C-4D5C-A838-340925D38F24}" srcId="{70972262-756C-48CE-90F7-3E7023CFAC49}" destId="{A610347E-6E40-4DEC-A212-C5142F075526}" srcOrd="1" destOrd="0" parTransId="{4F59A3B9-E89D-408A-88E7-403EB30CD7B1}" sibTransId="{BD451686-AFF0-445E-AEF0-131B24E081F5}"/>
    <dgm:cxn modelId="{A40B521C-307C-4E98-A7F4-7F8E0D39DCAE}" type="presOf" srcId="{18415C85-4376-4D4E-8CC0-943B7EC7DB69}" destId="{724A5D77-4A64-4AD5-B517-CC2D7DFA2C91}" srcOrd="0" destOrd="0" presId="urn:microsoft.com/office/officeart/2005/8/layout/chevron2"/>
    <dgm:cxn modelId="{0219D737-253D-462D-9EFC-D66DA2751A0D}" srcId="{18415C85-4376-4D4E-8CC0-943B7EC7DB69}" destId="{70972262-756C-48CE-90F7-3E7023CFAC49}" srcOrd="1" destOrd="0" parTransId="{24A43CFE-B8D7-425C-B8F7-5E4A0C1F9947}" sibTransId="{485569F0-F7FC-419A-89F2-FD0E163E8E58}"/>
    <dgm:cxn modelId="{8630E73D-AD8E-4718-ABAA-CD6C916E9791}" srcId="{70972262-756C-48CE-90F7-3E7023CFAC49}" destId="{FB845FE3-6D5D-482C-9BE5-A3BE46AA6545}" srcOrd="3" destOrd="0" parTransId="{537B97E4-7D29-4663-AF88-8E532DC4F5DD}" sibTransId="{DD99E737-69CC-4108-A4D6-702407CFF202}"/>
    <dgm:cxn modelId="{847D3C5C-BA6D-4B54-BD6C-23A987D990BF}" type="presOf" srcId="{A610347E-6E40-4DEC-A212-C5142F075526}" destId="{C441FFB4-096E-4383-881F-C03897082653}" srcOrd="0" destOrd="1" presId="urn:microsoft.com/office/officeart/2005/8/layout/chevron2"/>
    <dgm:cxn modelId="{F6F0675F-711C-48A5-A651-CB67FC05373A}" srcId="{B83F5B9B-04DB-4D79-B0C6-F46EFC6BE872}" destId="{F8BC7321-85D9-49C0-A197-FB19B208447D}" srcOrd="0" destOrd="0" parTransId="{A94E4E44-4C75-4571-BA7B-3CE33ECCD966}" sibTransId="{FF726831-E198-4968-BDD5-A89BEFD91377}"/>
    <dgm:cxn modelId="{1BEC3C61-EABF-4250-99EC-767373E69A3D}" type="presOf" srcId="{4EC63295-E5A8-4FC0-A5D3-7F46603F8CB6}" destId="{C441FFB4-096E-4383-881F-C03897082653}" srcOrd="0" destOrd="2" presId="urn:microsoft.com/office/officeart/2005/8/layout/chevron2"/>
    <dgm:cxn modelId="{A765DB42-699A-45D7-96E7-65D09CDF2257}" type="presOf" srcId="{CF96D066-9E09-4CA0-8E38-0E73153F6522}" destId="{14AAB72B-9757-4C8C-9B72-B9C0CC767BA8}" srcOrd="0" destOrd="1" presId="urn:microsoft.com/office/officeart/2005/8/layout/chevron2"/>
    <dgm:cxn modelId="{1B4DF565-68BD-4DE6-A340-B7C9822F4EBC}" type="presOf" srcId="{70972262-756C-48CE-90F7-3E7023CFAC49}" destId="{A57F7766-456D-4D12-8506-96488E4E3635}" srcOrd="0" destOrd="0" presId="urn:microsoft.com/office/officeart/2005/8/layout/chevron2"/>
    <dgm:cxn modelId="{E6330C68-A2C0-4C95-B329-00CA98A13D29}" srcId="{18415C85-4376-4D4E-8CC0-943B7EC7DB69}" destId="{B83F5B9B-04DB-4D79-B0C6-F46EFC6BE872}" srcOrd="0" destOrd="0" parTransId="{50354D80-002F-44B3-9A3E-4E6B2C03D96C}" sibTransId="{300084EA-B29F-4093-80B7-70AD86D2C7D2}"/>
    <dgm:cxn modelId="{9BE68B48-7C14-4B71-ADE1-5A96A0C1CD9E}" type="presOf" srcId="{5F2A87B7-45A3-4533-ABC8-3BC99F2F417D}" destId="{C441FFB4-096E-4383-881F-C03897082653}" srcOrd="0" destOrd="0" presId="urn:microsoft.com/office/officeart/2005/8/layout/chevron2"/>
    <dgm:cxn modelId="{47C16F71-4153-4D18-BC16-0B611FEFEEDF}" type="presOf" srcId="{B83F5B9B-04DB-4D79-B0C6-F46EFC6BE872}" destId="{258D1357-C34B-4A4A-AF93-DAF0BAFE4F14}" srcOrd="0" destOrd="0" presId="urn:microsoft.com/office/officeart/2005/8/layout/chevron2"/>
    <dgm:cxn modelId="{EA90B071-294C-409E-8029-2D2BC50B528A}" srcId="{B83F5B9B-04DB-4D79-B0C6-F46EFC6BE872}" destId="{CF96D066-9E09-4CA0-8E38-0E73153F6522}" srcOrd="1" destOrd="0" parTransId="{E1B38DFE-11B1-4A92-B60B-CF554EB313F8}" sibTransId="{ADE17933-A610-44EB-94D7-9FC7851D7DE7}"/>
    <dgm:cxn modelId="{52F97A72-7FCC-4C64-A957-2DE0BAAC2862}" srcId="{70972262-756C-48CE-90F7-3E7023CFAC49}" destId="{5F2A87B7-45A3-4533-ABC8-3BC99F2F417D}" srcOrd="0" destOrd="0" parTransId="{0F18590F-FE35-4B3B-AA24-65D0618AFF8D}" sibTransId="{9970AED2-8A41-4544-BFA1-2770BB941CC0}"/>
    <dgm:cxn modelId="{D2E3E856-FFB9-4D7E-8187-8974814C28D5}" type="presOf" srcId="{F8BC7321-85D9-49C0-A197-FB19B208447D}" destId="{14AAB72B-9757-4C8C-9B72-B9C0CC767BA8}" srcOrd="0" destOrd="0" presId="urn:microsoft.com/office/officeart/2005/8/layout/chevron2"/>
    <dgm:cxn modelId="{D69D617B-07C2-4519-AAF3-6DAA0B8D28EF}" srcId="{B83F5B9B-04DB-4D79-B0C6-F46EFC6BE872}" destId="{6991C731-C251-43FE-ADC7-973961D5BD0F}" srcOrd="2" destOrd="0" parTransId="{2360BFB6-522D-484D-9A95-ABAFF247C781}" sibTransId="{41C2A64D-E4E6-4054-BC94-1C7B779B56A3}"/>
    <dgm:cxn modelId="{94B0AE88-610B-46AD-B26D-5A6F5BD5C881}" srcId="{70972262-756C-48CE-90F7-3E7023CFAC49}" destId="{4EC63295-E5A8-4FC0-A5D3-7F46603F8CB6}" srcOrd="2" destOrd="0" parTransId="{9D068830-0236-4588-8E36-2EF7F03452ED}" sibTransId="{A4BE236F-5DA6-445F-AACD-B21434ED6C15}"/>
    <dgm:cxn modelId="{6108478A-6CEA-4262-92F2-2DE5A44923B8}" type="presOf" srcId="{17FA6A68-A837-42FF-952A-1B249B20DCCA}" destId="{14AAB72B-9757-4C8C-9B72-B9C0CC767BA8}" srcOrd="0" destOrd="3" presId="urn:microsoft.com/office/officeart/2005/8/layout/chevron2"/>
    <dgm:cxn modelId="{10C15BD9-659B-43A1-8000-E94835A160E3}" type="presOf" srcId="{FB845FE3-6D5D-482C-9BE5-A3BE46AA6545}" destId="{C441FFB4-096E-4383-881F-C03897082653}" srcOrd="0" destOrd="3" presId="urn:microsoft.com/office/officeart/2005/8/layout/chevron2"/>
    <dgm:cxn modelId="{583426F5-4D8C-45DD-9B14-CA23A96D93A5}" srcId="{B83F5B9B-04DB-4D79-B0C6-F46EFC6BE872}" destId="{17FA6A68-A837-42FF-952A-1B249B20DCCA}" srcOrd="3" destOrd="0" parTransId="{D6010CE5-B0F8-4090-8574-788941447C47}" sibTransId="{221EC503-08EF-4E4F-9EC6-F8CD8811BAB5}"/>
    <dgm:cxn modelId="{7658D928-A3D2-4D09-A7B3-95231C043FAC}" type="presParOf" srcId="{724A5D77-4A64-4AD5-B517-CC2D7DFA2C91}" destId="{EA1BDBB0-0416-4CDA-988B-ACA732098C75}" srcOrd="0" destOrd="0" presId="urn:microsoft.com/office/officeart/2005/8/layout/chevron2"/>
    <dgm:cxn modelId="{610C0D96-0F14-4F9D-BBCA-3B067D035C8A}" type="presParOf" srcId="{EA1BDBB0-0416-4CDA-988B-ACA732098C75}" destId="{258D1357-C34B-4A4A-AF93-DAF0BAFE4F14}" srcOrd="0" destOrd="0" presId="urn:microsoft.com/office/officeart/2005/8/layout/chevron2"/>
    <dgm:cxn modelId="{E6F58D52-7AB9-4452-80A7-6009E3A8462D}" type="presParOf" srcId="{EA1BDBB0-0416-4CDA-988B-ACA732098C75}" destId="{14AAB72B-9757-4C8C-9B72-B9C0CC767BA8}" srcOrd="1" destOrd="0" presId="urn:microsoft.com/office/officeart/2005/8/layout/chevron2"/>
    <dgm:cxn modelId="{880F969D-F338-45E8-95FE-0095222341E5}" type="presParOf" srcId="{724A5D77-4A64-4AD5-B517-CC2D7DFA2C91}" destId="{D770B0D4-803E-4E85-9601-B54B893D3044}" srcOrd="1" destOrd="0" presId="urn:microsoft.com/office/officeart/2005/8/layout/chevron2"/>
    <dgm:cxn modelId="{6AB7DED6-2ADC-4FBA-BC1D-6019EB9EA954}" type="presParOf" srcId="{724A5D77-4A64-4AD5-B517-CC2D7DFA2C91}" destId="{B78AE779-960C-4250-AE7B-52D1FC9487BE}" srcOrd="2" destOrd="0" presId="urn:microsoft.com/office/officeart/2005/8/layout/chevron2"/>
    <dgm:cxn modelId="{9E7995D4-C60C-4535-917B-066087E101AB}" type="presParOf" srcId="{B78AE779-960C-4250-AE7B-52D1FC9487BE}" destId="{A57F7766-456D-4D12-8506-96488E4E3635}" srcOrd="0" destOrd="0" presId="urn:microsoft.com/office/officeart/2005/8/layout/chevron2"/>
    <dgm:cxn modelId="{4ECF4B01-709C-4F46-8F0B-A11A27AB569B}" type="presParOf" srcId="{B78AE779-960C-4250-AE7B-52D1FC9487BE}" destId="{C441FFB4-096E-4383-881F-C03897082653}"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DC0827-E963-495D-846C-821909B0B96B}" type="doc">
      <dgm:prSet loTypeId="urn:microsoft.com/office/officeart/2005/8/layout/chevron2" loCatId="process" qsTypeId="urn:microsoft.com/office/officeart/2005/8/quickstyle/simple3" qsCatId="simple" csTypeId="urn:microsoft.com/office/officeart/2005/8/colors/accent1_2" csCatId="accent1" phldr="1"/>
      <dgm:spPr/>
      <dgm:t>
        <a:bodyPr/>
        <a:lstStyle/>
        <a:p>
          <a:endParaRPr lang="en-GB"/>
        </a:p>
      </dgm:t>
    </dgm:pt>
    <dgm:pt modelId="{757C9178-D854-4E3D-8FBA-37E670C21C23}">
      <dgm:prSet/>
      <dgm:spPr>
        <a:gradFill rotWithShape="0">
          <a:gsLst>
            <a:gs pos="0">
              <a:srgbClr val="2E073F"/>
            </a:gs>
            <a:gs pos="50000">
              <a:srgbClr val="2E073F"/>
            </a:gs>
            <a:gs pos="100000">
              <a:srgbClr val="2E073F"/>
            </a:gs>
          </a:gsLst>
        </a:gradFill>
      </dgm:spPr>
      <dgm:t>
        <a:bodyPr/>
        <a:lstStyle/>
        <a:p>
          <a:endParaRPr lang="en-GB" b="1" dirty="0">
            <a:solidFill>
              <a:srgbClr val="2E073F"/>
            </a:solidFill>
          </a:endParaRPr>
        </a:p>
      </dgm:t>
    </dgm:pt>
    <dgm:pt modelId="{210B1E97-A0B1-4DE8-863A-DDD25EDE93B7}" type="parTrans" cxnId="{4E73BF9B-89B0-4EEE-8166-F6C6408D13B2}">
      <dgm:prSet/>
      <dgm:spPr/>
      <dgm:t>
        <a:bodyPr/>
        <a:lstStyle/>
        <a:p>
          <a:endParaRPr lang="en-GB"/>
        </a:p>
      </dgm:t>
    </dgm:pt>
    <dgm:pt modelId="{32D961FB-4BE4-4085-85A4-E067C7C7AA97}" type="sibTrans" cxnId="{4E73BF9B-89B0-4EEE-8166-F6C6408D13B2}">
      <dgm:prSet/>
      <dgm:spPr/>
      <dgm:t>
        <a:bodyPr/>
        <a:lstStyle/>
        <a:p>
          <a:endParaRPr lang="en-GB"/>
        </a:p>
      </dgm:t>
    </dgm:pt>
    <dgm:pt modelId="{02E1D43F-58C1-4312-AB1C-4FAAE7432EE2}">
      <dgm:prSet/>
      <dgm:spPr>
        <a:gradFill rotWithShape="0">
          <a:gsLst>
            <a:gs pos="0">
              <a:srgbClr val="2E073F"/>
            </a:gs>
            <a:gs pos="50000">
              <a:srgbClr val="2E073F"/>
            </a:gs>
            <a:gs pos="100000">
              <a:srgbClr val="2E073F"/>
            </a:gs>
          </a:gsLst>
        </a:gradFill>
      </dgm:spPr>
      <dgm:t>
        <a:bodyPr/>
        <a:lstStyle/>
        <a:p>
          <a:endParaRPr lang="en-GB" b="1" dirty="0">
            <a:solidFill>
              <a:srgbClr val="2E073F"/>
            </a:solidFill>
          </a:endParaRPr>
        </a:p>
      </dgm:t>
    </dgm:pt>
    <dgm:pt modelId="{390E48E7-9A25-4959-92E8-8DE439EC20B4}" type="sibTrans" cxnId="{3162FD60-89B4-40C4-92D1-1384D70884AE}">
      <dgm:prSet/>
      <dgm:spPr/>
      <dgm:t>
        <a:bodyPr/>
        <a:lstStyle/>
        <a:p>
          <a:endParaRPr lang="en-GB"/>
        </a:p>
      </dgm:t>
    </dgm:pt>
    <dgm:pt modelId="{37BF3EF6-B1F0-4530-BB29-148A7A078720}" type="parTrans" cxnId="{3162FD60-89B4-40C4-92D1-1384D70884AE}">
      <dgm:prSet/>
      <dgm:spPr/>
      <dgm:t>
        <a:bodyPr/>
        <a:lstStyle/>
        <a:p>
          <a:endParaRPr lang="en-GB"/>
        </a:p>
      </dgm:t>
    </dgm:pt>
    <dgm:pt modelId="{E52A30D9-B8F3-4561-8B9A-C2E15D59ADC4}">
      <dgm:prSet custT="1"/>
      <dgm:spPr>
        <a:solidFill>
          <a:srgbClr val="EBD3F8">
            <a:alpha val="90000"/>
          </a:srgbClr>
        </a:solidFill>
        <a:ln>
          <a:solidFill>
            <a:srgbClr val="2E073F"/>
          </a:solidFill>
        </a:ln>
      </dgm:spPr>
      <dgm:t>
        <a:bodyPr/>
        <a:lstStyle/>
        <a:p>
          <a:r>
            <a:rPr lang="en-GB" sz="1400" b="1" dirty="0">
              <a:solidFill>
                <a:srgbClr val="2E073F"/>
              </a:solidFill>
            </a:rPr>
            <a:t>Customer Shopping Frequency by Gender: </a:t>
          </a:r>
          <a:r>
            <a:rPr lang="en-GB" sz="1400" b="0" dirty="0">
              <a:solidFill>
                <a:srgbClr val="2E073F"/>
              </a:solidFill>
            </a:rPr>
            <a:t>Explores if shopping behaviour varies by gender</a:t>
          </a:r>
          <a:r>
            <a:rPr lang="en-GB" sz="1400" b="1" dirty="0">
              <a:solidFill>
                <a:srgbClr val="2E073F"/>
              </a:solidFill>
            </a:rPr>
            <a:t>.</a:t>
          </a:r>
          <a:endParaRPr lang="en-GB" sz="1400" dirty="0">
            <a:solidFill>
              <a:srgbClr val="2E073F"/>
            </a:solidFill>
          </a:endParaRPr>
        </a:p>
      </dgm:t>
    </dgm:pt>
    <dgm:pt modelId="{0015708B-455B-481F-815C-638591B0B659}" type="sibTrans" cxnId="{B57FD333-7877-4CB0-98E1-BCC50C92B6F5}">
      <dgm:prSet/>
      <dgm:spPr/>
      <dgm:t>
        <a:bodyPr/>
        <a:lstStyle/>
        <a:p>
          <a:endParaRPr lang="en-GB"/>
        </a:p>
      </dgm:t>
    </dgm:pt>
    <dgm:pt modelId="{F104FE6B-0275-4163-816E-C74AC4258368}" type="parTrans" cxnId="{B57FD333-7877-4CB0-98E1-BCC50C92B6F5}">
      <dgm:prSet/>
      <dgm:spPr/>
      <dgm:t>
        <a:bodyPr/>
        <a:lstStyle/>
        <a:p>
          <a:endParaRPr lang="en-GB"/>
        </a:p>
      </dgm:t>
    </dgm:pt>
    <dgm:pt modelId="{4A51560C-DADB-46ED-A4F6-E84FBCA7CF87}">
      <dgm:prSet custT="1"/>
      <dgm:spPr>
        <a:solidFill>
          <a:srgbClr val="EBD3F8">
            <a:alpha val="90000"/>
          </a:srgbClr>
        </a:solidFill>
        <a:ln>
          <a:solidFill>
            <a:srgbClr val="2E073F"/>
          </a:solidFill>
        </a:ln>
      </dgm:spPr>
      <dgm:t>
        <a:bodyPr/>
        <a:lstStyle/>
        <a:p>
          <a:endParaRPr lang="en-GB" sz="1700" dirty="0">
            <a:solidFill>
              <a:srgbClr val="2E073F"/>
            </a:solidFill>
          </a:endParaRPr>
        </a:p>
      </dgm:t>
    </dgm:pt>
    <dgm:pt modelId="{E8B58643-606D-4806-B535-20D82D735EF3}" type="parTrans" cxnId="{BBE223AF-E94A-440C-B31D-1E3A871F9B65}">
      <dgm:prSet/>
      <dgm:spPr/>
      <dgm:t>
        <a:bodyPr/>
        <a:lstStyle/>
        <a:p>
          <a:endParaRPr lang="en-GB"/>
        </a:p>
      </dgm:t>
    </dgm:pt>
    <dgm:pt modelId="{80DD7455-C633-4EB3-B8B0-BFA21AB7F421}" type="sibTrans" cxnId="{BBE223AF-E94A-440C-B31D-1E3A871F9B65}">
      <dgm:prSet/>
      <dgm:spPr/>
      <dgm:t>
        <a:bodyPr/>
        <a:lstStyle/>
        <a:p>
          <a:endParaRPr lang="en-GB"/>
        </a:p>
      </dgm:t>
    </dgm:pt>
    <dgm:pt modelId="{2ADBAC57-9912-466B-8F2E-93DB7097BB8C}">
      <dgm:prSet custT="1"/>
      <dgm:spPr/>
      <dgm:t>
        <a:bodyPr/>
        <a:lstStyle/>
        <a:p>
          <a:r>
            <a:rPr lang="en-GB" sz="1400" b="1" dirty="0">
              <a:solidFill>
                <a:srgbClr val="2E073F"/>
              </a:solidFill>
            </a:rPr>
            <a:t>Invoice Count by Shopping Mall: </a:t>
          </a:r>
          <a:r>
            <a:rPr lang="en-GB" sz="1400" dirty="0">
              <a:solidFill>
                <a:srgbClr val="2E073F"/>
              </a:solidFill>
            </a:rPr>
            <a:t>Shows how many transactions occur at each location.</a:t>
          </a:r>
        </a:p>
      </dgm:t>
    </dgm:pt>
    <dgm:pt modelId="{8F4DC0EF-3254-4E28-8F48-6706A91A2FE4}" type="parTrans" cxnId="{CE634D5F-C7B5-4589-9D82-84C14F247971}">
      <dgm:prSet/>
      <dgm:spPr/>
      <dgm:t>
        <a:bodyPr/>
        <a:lstStyle/>
        <a:p>
          <a:endParaRPr lang="en-GB"/>
        </a:p>
      </dgm:t>
    </dgm:pt>
    <dgm:pt modelId="{3CB3EBD1-C676-4E13-8601-BDE1337F5B15}" type="sibTrans" cxnId="{CE634D5F-C7B5-4589-9D82-84C14F247971}">
      <dgm:prSet/>
      <dgm:spPr/>
      <dgm:t>
        <a:bodyPr/>
        <a:lstStyle/>
        <a:p>
          <a:endParaRPr lang="en-GB"/>
        </a:p>
      </dgm:t>
    </dgm:pt>
    <dgm:pt modelId="{19114F13-1E80-4584-958F-DAB0B8A9E6A0}" type="pres">
      <dgm:prSet presAssocID="{81DC0827-E963-495D-846C-821909B0B96B}" presName="linearFlow" presStyleCnt="0">
        <dgm:presLayoutVars>
          <dgm:dir/>
          <dgm:animLvl val="lvl"/>
          <dgm:resizeHandles val="exact"/>
        </dgm:presLayoutVars>
      </dgm:prSet>
      <dgm:spPr/>
    </dgm:pt>
    <dgm:pt modelId="{028DF2B4-26C9-4FB1-8F03-6D56FE89D460}" type="pres">
      <dgm:prSet presAssocID="{02E1D43F-58C1-4312-AB1C-4FAAE7432EE2}" presName="composite" presStyleCnt="0"/>
      <dgm:spPr/>
    </dgm:pt>
    <dgm:pt modelId="{C5873E1B-9758-4C06-8121-9910C35E97D8}" type="pres">
      <dgm:prSet presAssocID="{02E1D43F-58C1-4312-AB1C-4FAAE7432EE2}" presName="parentText" presStyleLbl="alignNode1" presStyleIdx="0" presStyleCnt="2">
        <dgm:presLayoutVars>
          <dgm:chMax val="1"/>
          <dgm:bulletEnabled val="1"/>
        </dgm:presLayoutVars>
      </dgm:prSet>
      <dgm:spPr/>
    </dgm:pt>
    <dgm:pt modelId="{2A8DB430-7BAA-49BE-BFC6-ED7F1BAF6CEF}" type="pres">
      <dgm:prSet presAssocID="{02E1D43F-58C1-4312-AB1C-4FAAE7432EE2}" presName="descendantText" presStyleLbl="alignAcc1" presStyleIdx="0" presStyleCnt="2" custLinFactNeighborX="113" custLinFactNeighborY="-537">
        <dgm:presLayoutVars>
          <dgm:bulletEnabled val="1"/>
        </dgm:presLayoutVars>
      </dgm:prSet>
      <dgm:spPr/>
    </dgm:pt>
    <dgm:pt modelId="{36112D4B-0B30-41DA-AD94-FC998691E137}" type="pres">
      <dgm:prSet presAssocID="{390E48E7-9A25-4959-92E8-8DE439EC20B4}" presName="sp" presStyleCnt="0"/>
      <dgm:spPr/>
    </dgm:pt>
    <dgm:pt modelId="{AE244BEB-C9C0-425F-B628-03E6B8499C6D}" type="pres">
      <dgm:prSet presAssocID="{757C9178-D854-4E3D-8FBA-37E670C21C23}" presName="composite" presStyleCnt="0"/>
      <dgm:spPr/>
    </dgm:pt>
    <dgm:pt modelId="{084C4DEB-EF21-4F58-85C6-02707A544524}" type="pres">
      <dgm:prSet presAssocID="{757C9178-D854-4E3D-8FBA-37E670C21C23}" presName="parentText" presStyleLbl="alignNode1" presStyleIdx="1" presStyleCnt="2">
        <dgm:presLayoutVars>
          <dgm:chMax val="1"/>
          <dgm:bulletEnabled val="1"/>
        </dgm:presLayoutVars>
      </dgm:prSet>
      <dgm:spPr/>
    </dgm:pt>
    <dgm:pt modelId="{76CE8826-ED68-4C18-A101-675363E8C479}" type="pres">
      <dgm:prSet presAssocID="{757C9178-D854-4E3D-8FBA-37E670C21C23}" presName="descendantText" presStyleLbl="alignAcc1" presStyleIdx="1" presStyleCnt="2">
        <dgm:presLayoutVars>
          <dgm:bulletEnabled val="1"/>
        </dgm:presLayoutVars>
      </dgm:prSet>
      <dgm:spPr/>
    </dgm:pt>
  </dgm:ptLst>
  <dgm:cxnLst>
    <dgm:cxn modelId="{A5100B05-83B7-4644-8FB3-EB1D41D9A109}" type="presOf" srcId="{02E1D43F-58C1-4312-AB1C-4FAAE7432EE2}" destId="{C5873E1B-9758-4C06-8121-9910C35E97D8}" srcOrd="0" destOrd="0" presId="urn:microsoft.com/office/officeart/2005/8/layout/chevron2"/>
    <dgm:cxn modelId="{E3876F08-5932-433A-89D9-193EDB9E8077}" type="presOf" srcId="{4A51560C-DADB-46ED-A4F6-E84FBCA7CF87}" destId="{76CE8826-ED68-4C18-A101-675363E8C479}" srcOrd="0" destOrd="0" presId="urn:microsoft.com/office/officeart/2005/8/layout/chevron2"/>
    <dgm:cxn modelId="{B57FD333-7877-4CB0-98E1-BCC50C92B6F5}" srcId="{02E1D43F-58C1-4312-AB1C-4FAAE7432EE2}" destId="{E52A30D9-B8F3-4561-8B9A-C2E15D59ADC4}" srcOrd="0" destOrd="0" parTransId="{F104FE6B-0275-4163-816E-C74AC4258368}" sibTransId="{0015708B-455B-481F-815C-638591B0B659}"/>
    <dgm:cxn modelId="{CE634D5F-C7B5-4589-9D82-84C14F247971}" srcId="{757C9178-D854-4E3D-8FBA-37E670C21C23}" destId="{2ADBAC57-9912-466B-8F2E-93DB7097BB8C}" srcOrd="1" destOrd="0" parTransId="{8F4DC0EF-3254-4E28-8F48-6706A91A2FE4}" sibTransId="{3CB3EBD1-C676-4E13-8601-BDE1337F5B15}"/>
    <dgm:cxn modelId="{3162FD60-89B4-40C4-92D1-1384D70884AE}" srcId="{81DC0827-E963-495D-846C-821909B0B96B}" destId="{02E1D43F-58C1-4312-AB1C-4FAAE7432EE2}" srcOrd="0" destOrd="0" parTransId="{37BF3EF6-B1F0-4530-BB29-148A7A078720}" sibTransId="{390E48E7-9A25-4959-92E8-8DE439EC20B4}"/>
    <dgm:cxn modelId="{4E73BF9B-89B0-4EEE-8166-F6C6408D13B2}" srcId="{81DC0827-E963-495D-846C-821909B0B96B}" destId="{757C9178-D854-4E3D-8FBA-37E670C21C23}" srcOrd="1" destOrd="0" parTransId="{210B1E97-A0B1-4DE8-863A-DDD25EDE93B7}" sibTransId="{32D961FB-4BE4-4085-85A4-E067C7C7AA97}"/>
    <dgm:cxn modelId="{CAEFE3A0-F0DA-44C3-BCA1-402F55137D94}" type="presOf" srcId="{2ADBAC57-9912-466B-8F2E-93DB7097BB8C}" destId="{76CE8826-ED68-4C18-A101-675363E8C479}" srcOrd="0" destOrd="1" presId="urn:microsoft.com/office/officeart/2005/8/layout/chevron2"/>
    <dgm:cxn modelId="{BBE223AF-E94A-440C-B31D-1E3A871F9B65}" srcId="{757C9178-D854-4E3D-8FBA-37E670C21C23}" destId="{4A51560C-DADB-46ED-A4F6-E84FBCA7CF87}" srcOrd="0" destOrd="0" parTransId="{E8B58643-606D-4806-B535-20D82D735EF3}" sibTransId="{80DD7455-C633-4EB3-B8B0-BFA21AB7F421}"/>
    <dgm:cxn modelId="{16A4D8BB-9CE6-4981-8136-2B049EC7AC27}" type="presOf" srcId="{E52A30D9-B8F3-4561-8B9A-C2E15D59ADC4}" destId="{2A8DB430-7BAA-49BE-BFC6-ED7F1BAF6CEF}" srcOrd="0" destOrd="0" presId="urn:microsoft.com/office/officeart/2005/8/layout/chevron2"/>
    <dgm:cxn modelId="{127C19ED-1F04-4248-9F34-7B6BDC0C32BD}" type="presOf" srcId="{757C9178-D854-4E3D-8FBA-37E670C21C23}" destId="{084C4DEB-EF21-4F58-85C6-02707A544524}" srcOrd="0" destOrd="0" presId="urn:microsoft.com/office/officeart/2005/8/layout/chevron2"/>
    <dgm:cxn modelId="{DCEB7AEF-35FB-4B52-AEFF-6329A39AC091}" type="presOf" srcId="{81DC0827-E963-495D-846C-821909B0B96B}" destId="{19114F13-1E80-4584-958F-DAB0B8A9E6A0}" srcOrd="0" destOrd="0" presId="urn:microsoft.com/office/officeart/2005/8/layout/chevron2"/>
    <dgm:cxn modelId="{90498B1A-E9B2-4C90-95E7-8458DB49D04D}" type="presParOf" srcId="{19114F13-1E80-4584-958F-DAB0B8A9E6A0}" destId="{028DF2B4-26C9-4FB1-8F03-6D56FE89D460}" srcOrd="0" destOrd="0" presId="urn:microsoft.com/office/officeart/2005/8/layout/chevron2"/>
    <dgm:cxn modelId="{A3E51929-5578-4694-80E6-4CE96339AE57}" type="presParOf" srcId="{028DF2B4-26C9-4FB1-8F03-6D56FE89D460}" destId="{C5873E1B-9758-4C06-8121-9910C35E97D8}" srcOrd="0" destOrd="0" presId="urn:microsoft.com/office/officeart/2005/8/layout/chevron2"/>
    <dgm:cxn modelId="{6C8BF835-CB70-4D43-AAED-DCE167E5CF24}" type="presParOf" srcId="{028DF2B4-26C9-4FB1-8F03-6D56FE89D460}" destId="{2A8DB430-7BAA-49BE-BFC6-ED7F1BAF6CEF}" srcOrd="1" destOrd="0" presId="urn:microsoft.com/office/officeart/2005/8/layout/chevron2"/>
    <dgm:cxn modelId="{946E75D4-CC8A-4874-BB80-B511A1AF96E7}" type="presParOf" srcId="{19114F13-1E80-4584-958F-DAB0B8A9E6A0}" destId="{36112D4B-0B30-41DA-AD94-FC998691E137}" srcOrd="1" destOrd="0" presId="urn:microsoft.com/office/officeart/2005/8/layout/chevron2"/>
    <dgm:cxn modelId="{01598364-651A-40C6-A7B3-9D5B54E08D83}" type="presParOf" srcId="{19114F13-1E80-4584-958F-DAB0B8A9E6A0}" destId="{AE244BEB-C9C0-425F-B628-03E6B8499C6D}" srcOrd="2" destOrd="0" presId="urn:microsoft.com/office/officeart/2005/8/layout/chevron2"/>
    <dgm:cxn modelId="{620906AA-F87B-4FCC-8187-373B82C15455}" type="presParOf" srcId="{AE244BEB-C9C0-425F-B628-03E6B8499C6D}" destId="{084C4DEB-EF21-4F58-85C6-02707A544524}" srcOrd="0" destOrd="0" presId="urn:microsoft.com/office/officeart/2005/8/layout/chevron2"/>
    <dgm:cxn modelId="{27464591-A5BD-4E94-A036-93569F53E1BE}" type="presParOf" srcId="{AE244BEB-C9C0-425F-B628-03E6B8499C6D}" destId="{76CE8826-ED68-4C18-A101-675363E8C479}" srcOrd="1" destOrd="0" presId="urn:microsoft.com/office/officeart/2005/8/layout/chevron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415C85-4376-4D4E-8CC0-943B7EC7DB6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GB"/>
        </a:p>
      </dgm:t>
    </dgm:pt>
    <dgm:pt modelId="{B83F5B9B-04DB-4D79-B0C6-F46EFC6BE872}">
      <dgm:prSet/>
      <dgm:spPr>
        <a:solidFill>
          <a:srgbClr val="2E073F"/>
        </a:solidFill>
      </dgm:spPr>
      <dgm:t>
        <a:bodyPr/>
        <a:lstStyle/>
        <a:p>
          <a:endParaRPr lang="en-GB" b="1" dirty="0"/>
        </a:p>
      </dgm:t>
    </dgm:pt>
    <dgm:pt modelId="{300084EA-B29F-4093-80B7-70AD86D2C7D2}" type="sibTrans" cxnId="{E6330C68-A2C0-4C95-B329-00CA98A13D29}">
      <dgm:prSet/>
      <dgm:spPr/>
      <dgm:t>
        <a:bodyPr/>
        <a:lstStyle/>
        <a:p>
          <a:endParaRPr lang="en-GB"/>
        </a:p>
      </dgm:t>
    </dgm:pt>
    <dgm:pt modelId="{50354D80-002F-44B3-9A3E-4E6B2C03D96C}" type="parTrans" cxnId="{E6330C68-A2C0-4C95-B329-00CA98A13D29}">
      <dgm:prSet/>
      <dgm:spPr/>
      <dgm:t>
        <a:bodyPr/>
        <a:lstStyle/>
        <a:p>
          <a:endParaRPr lang="en-GB"/>
        </a:p>
      </dgm:t>
    </dgm:pt>
    <dgm:pt modelId="{70972262-756C-48CE-90F7-3E7023CFAC49}">
      <dgm:prSet/>
      <dgm:spPr>
        <a:solidFill>
          <a:srgbClr val="2E073F"/>
        </a:solidFill>
      </dgm:spPr>
      <dgm:t>
        <a:bodyPr/>
        <a:lstStyle/>
        <a:p>
          <a:endParaRPr lang="en-GB" dirty="0"/>
        </a:p>
      </dgm:t>
    </dgm:pt>
    <dgm:pt modelId="{485569F0-F7FC-419A-89F2-FD0E163E8E58}" type="sibTrans" cxnId="{0219D737-253D-462D-9EFC-D66DA2751A0D}">
      <dgm:prSet/>
      <dgm:spPr/>
      <dgm:t>
        <a:bodyPr/>
        <a:lstStyle/>
        <a:p>
          <a:endParaRPr lang="en-GB"/>
        </a:p>
      </dgm:t>
    </dgm:pt>
    <dgm:pt modelId="{24A43CFE-B8D7-425C-B8F7-5E4A0C1F9947}" type="parTrans" cxnId="{0219D737-253D-462D-9EFC-D66DA2751A0D}">
      <dgm:prSet/>
      <dgm:spPr/>
      <dgm:t>
        <a:bodyPr/>
        <a:lstStyle/>
        <a:p>
          <a:endParaRPr lang="en-GB"/>
        </a:p>
      </dgm:t>
    </dgm:pt>
    <dgm:pt modelId="{F8BC7321-85D9-49C0-A197-FB19B208447D}">
      <dgm:prSet custT="1"/>
      <dgm:spPr>
        <a:solidFill>
          <a:srgbClr val="EBD3F8">
            <a:alpha val="90000"/>
          </a:srgbClr>
        </a:solidFill>
        <a:ln>
          <a:solidFill>
            <a:srgbClr val="2E073F"/>
          </a:solidFill>
        </a:ln>
      </dgm:spPr>
      <dgm:t>
        <a:bodyPr/>
        <a:lstStyle/>
        <a:p>
          <a:r>
            <a:rPr lang="en-GB" sz="1400" b="1" dirty="0">
              <a:solidFill>
                <a:srgbClr val="2E073F"/>
              </a:solidFill>
            </a:rPr>
            <a:t>Customer Shopping Frequency by Gender</a:t>
          </a:r>
          <a:endParaRPr lang="en-GB" sz="1400" b="0" dirty="0">
            <a:solidFill>
              <a:srgbClr val="2E073F"/>
            </a:solidFill>
          </a:endParaRPr>
        </a:p>
      </dgm:t>
    </dgm:pt>
    <dgm:pt modelId="{A94E4E44-4C75-4571-BA7B-3CE33ECCD966}" type="parTrans" cxnId="{F6F0675F-711C-48A5-A651-CB67FC05373A}">
      <dgm:prSet/>
      <dgm:spPr/>
      <dgm:t>
        <a:bodyPr/>
        <a:lstStyle/>
        <a:p>
          <a:endParaRPr lang="en-GB"/>
        </a:p>
      </dgm:t>
    </dgm:pt>
    <dgm:pt modelId="{FF726831-E198-4968-BDD5-A89BEFD91377}" type="sibTrans" cxnId="{F6F0675F-711C-48A5-A651-CB67FC05373A}">
      <dgm:prSet/>
      <dgm:spPr/>
      <dgm:t>
        <a:bodyPr/>
        <a:lstStyle/>
        <a:p>
          <a:endParaRPr lang="en-GB"/>
        </a:p>
      </dgm:t>
    </dgm:pt>
    <dgm:pt modelId="{5F2A87B7-45A3-4533-ABC8-3BC99F2F417D}">
      <dgm:prSet custT="1"/>
      <dgm:spPr>
        <a:solidFill>
          <a:srgbClr val="EBD3F8">
            <a:alpha val="90000"/>
          </a:srgbClr>
        </a:solidFill>
        <a:ln>
          <a:solidFill>
            <a:srgbClr val="2E073F"/>
          </a:solidFill>
        </a:ln>
      </dgm:spPr>
      <dgm:t>
        <a:bodyPr/>
        <a:lstStyle/>
        <a:p>
          <a:r>
            <a:rPr lang="en-GB" sz="1400" b="1" kern="1200" dirty="0">
              <a:solidFill>
                <a:srgbClr val="2E073F"/>
              </a:solidFill>
            </a:rPr>
            <a:t>Invoice Count by Shopping Mall:</a:t>
          </a:r>
        </a:p>
      </dgm:t>
    </dgm:pt>
    <dgm:pt modelId="{0F18590F-FE35-4B3B-AA24-65D0618AFF8D}" type="parTrans" cxnId="{52F97A72-7FCC-4C64-A957-2DE0BAAC2862}">
      <dgm:prSet/>
      <dgm:spPr/>
      <dgm:t>
        <a:bodyPr/>
        <a:lstStyle/>
        <a:p>
          <a:endParaRPr lang="en-GB"/>
        </a:p>
      </dgm:t>
    </dgm:pt>
    <dgm:pt modelId="{9970AED2-8A41-4544-BFA1-2770BB941CC0}" type="sibTrans" cxnId="{52F97A72-7FCC-4C64-A957-2DE0BAAC2862}">
      <dgm:prSet/>
      <dgm:spPr/>
      <dgm:t>
        <a:bodyPr/>
        <a:lstStyle/>
        <a:p>
          <a:endParaRPr lang="en-GB"/>
        </a:p>
      </dgm:t>
    </dgm:pt>
    <dgm:pt modelId="{42155173-A57C-4D7B-872B-61B9419755AA}">
      <dgm:prSet custT="1"/>
      <dgm:spPr/>
      <dgm:t>
        <a:bodyPr/>
        <a:lstStyle/>
        <a:p>
          <a:r>
            <a:rPr lang="en-GB" sz="1400" b="1" dirty="0">
              <a:solidFill>
                <a:srgbClr val="2E073F"/>
              </a:solidFill>
            </a:rPr>
            <a:t>Loyalty Trends: </a:t>
          </a:r>
          <a:r>
            <a:rPr lang="en-GB" sz="1400" b="0" dirty="0">
              <a:solidFill>
                <a:srgbClr val="2E073F"/>
              </a:solidFill>
            </a:rPr>
            <a:t>Females show stronger loyalty and higher purchase frequency at 60.05% compared to 39.95% for males.</a:t>
          </a:r>
        </a:p>
      </dgm:t>
    </dgm:pt>
    <dgm:pt modelId="{A1A1BCD2-B074-4B71-9473-BE875D2E68ED}" type="parTrans" cxnId="{E1D6EE13-C4ED-48D8-8CD6-089BDF2CD192}">
      <dgm:prSet/>
      <dgm:spPr/>
      <dgm:t>
        <a:bodyPr/>
        <a:lstStyle/>
        <a:p>
          <a:endParaRPr lang="en-GB"/>
        </a:p>
      </dgm:t>
    </dgm:pt>
    <dgm:pt modelId="{0D27386B-283B-42E2-B1E0-1CA948A41771}" type="sibTrans" cxnId="{E1D6EE13-C4ED-48D8-8CD6-089BDF2CD192}">
      <dgm:prSet/>
      <dgm:spPr/>
      <dgm:t>
        <a:bodyPr/>
        <a:lstStyle/>
        <a:p>
          <a:endParaRPr lang="en-GB"/>
        </a:p>
      </dgm:t>
    </dgm:pt>
    <dgm:pt modelId="{252FB605-E681-4C27-AA88-539CD289F45D}">
      <dgm:prSet custT="1"/>
      <dgm:spPr/>
      <dgm:t>
        <a:bodyPr/>
        <a:lstStyle/>
        <a:p>
          <a:r>
            <a:rPr lang="en-GB" sz="1400" b="1" dirty="0">
              <a:solidFill>
                <a:srgbClr val="2E073F"/>
              </a:solidFill>
            </a:rPr>
            <a:t>Potential Influencing Factors: </a:t>
          </a:r>
          <a:r>
            <a:rPr lang="en-GB" sz="1400" b="0" dirty="0">
              <a:solidFill>
                <a:srgbClr val="2E073F"/>
              </a:solidFill>
            </a:rPr>
            <a:t>Product mix, targeted campaigns, and shopping habits may contribute to gender-based frequency differences.</a:t>
          </a:r>
        </a:p>
      </dgm:t>
    </dgm:pt>
    <dgm:pt modelId="{80AFE811-C7BD-41E8-B4E4-BA2A53B1EE41}" type="parTrans" cxnId="{EB0A4D34-7CB8-44C6-9588-8AE71FA6EF20}">
      <dgm:prSet/>
      <dgm:spPr/>
      <dgm:t>
        <a:bodyPr/>
        <a:lstStyle/>
        <a:p>
          <a:endParaRPr lang="en-GB"/>
        </a:p>
      </dgm:t>
    </dgm:pt>
    <dgm:pt modelId="{F0C04929-E9F0-4DC0-AD7D-939ED0B70C7C}" type="sibTrans" cxnId="{EB0A4D34-7CB8-44C6-9588-8AE71FA6EF20}">
      <dgm:prSet/>
      <dgm:spPr/>
      <dgm:t>
        <a:bodyPr/>
        <a:lstStyle/>
        <a:p>
          <a:endParaRPr lang="en-GB"/>
        </a:p>
      </dgm:t>
    </dgm:pt>
    <dgm:pt modelId="{1B6121D0-4819-415F-B59C-1ACCDEF075BE}">
      <dgm:prSet custT="1"/>
      <dgm:spPr/>
      <dgm:t>
        <a:bodyPr/>
        <a:lstStyle/>
        <a:p>
          <a:r>
            <a:rPr lang="en-GB" sz="1400" b="1" kern="1200" dirty="0">
              <a:solidFill>
                <a:srgbClr val="2E073F"/>
              </a:solidFill>
            </a:rPr>
            <a:t>Regional Variation: </a:t>
          </a:r>
          <a:r>
            <a:rPr lang="en-GB" sz="1400" kern="1200" dirty="0">
              <a:solidFill>
                <a:srgbClr val="2E073F"/>
              </a:solidFill>
            </a:rPr>
            <a:t>Malls like Bristol (15,075) and Liverpool (9,781) show moderate activity, while smaller counts appear in Chester and Bradford.</a:t>
          </a:r>
        </a:p>
      </dgm:t>
    </dgm:pt>
    <dgm:pt modelId="{138163F6-ADC1-4E2B-89DF-2125A6C5B002}" type="parTrans" cxnId="{03DDDBDF-4F03-4FC0-9C7C-D29AE37CF9DC}">
      <dgm:prSet/>
      <dgm:spPr/>
      <dgm:t>
        <a:bodyPr/>
        <a:lstStyle/>
        <a:p>
          <a:endParaRPr lang="en-GB"/>
        </a:p>
      </dgm:t>
    </dgm:pt>
    <dgm:pt modelId="{2B9E682D-F9A7-4222-BE7E-7E6B62B3DAF0}" type="sibTrans" cxnId="{03DDDBDF-4F03-4FC0-9C7C-D29AE37CF9DC}">
      <dgm:prSet/>
      <dgm:spPr/>
      <dgm:t>
        <a:bodyPr/>
        <a:lstStyle/>
        <a:p>
          <a:endParaRPr lang="en-GB"/>
        </a:p>
      </dgm:t>
    </dgm:pt>
    <dgm:pt modelId="{40102C21-E01A-42B2-9107-3486F692DF0A}">
      <dgm:prSet custT="1"/>
      <dgm:spPr/>
      <dgm:t>
        <a:bodyPr/>
        <a:lstStyle/>
        <a:p>
          <a:r>
            <a:rPr lang="en-GB" sz="1400" b="1" kern="1200" dirty="0">
              <a:solidFill>
                <a:srgbClr val="2E073F"/>
              </a:solidFill>
            </a:rPr>
            <a:t>Potential Influencing Factors</a:t>
          </a:r>
          <a:r>
            <a:rPr lang="en-GB" sz="1400" kern="1200" dirty="0">
              <a:solidFill>
                <a:srgbClr val="2E073F"/>
              </a:solidFill>
            </a:rPr>
            <a:t>: Proximity to high-traffic areas, event-based promotions, and mall accessibility may impact these counts.</a:t>
          </a:r>
        </a:p>
      </dgm:t>
    </dgm:pt>
    <dgm:pt modelId="{F67EAA9A-5FBF-4FD7-82CE-8C2C31E35BA0}" type="parTrans" cxnId="{57ED2551-5CD4-4B16-874E-CA47405A1665}">
      <dgm:prSet/>
      <dgm:spPr/>
      <dgm:t>
        <a:bodyPr/>
        <a:lstStyle/>
        <a:p>
          <a:endParaRPr lang="en-GB"/>
        </a:p>
      </dgm:t>
    </dgm:pt>
    <dgm:pt modelId="{9F8308CF-60DD-4B87-B8F1-06D31085C45C}" type="sibTrans" cxnId="{57ED2551-5CD4-4B16-874E-CA47405A1665}">
      <dgm:prSet/>
      <dgm:spPr/>
      <dgm:t>
        <a:bodyPr/>
        <a:lstStyle/>
        <a:p>
          <a:endParaRPr lang="en-GB"/>
        </a:p>
      </dgm:t>
    </dgm:pt>
    <dgm:pt modelId="{3D38A753-3AB1-460F-94C9-B3896B3D32BD}">
      <dgm:prSet custT="1"/>
      <dgm:spPr>
        <a:solidFill>
          <a:srgbClr val="EBD3F8">
            <a:alpha val="90000"/>
          </a:srgbClr>
        </a:solidFill>
        <a:ln>
          <a:solidFill>
            <a:srgbClr val="2E073F"/>
          </a:solidFill>
        </a:ln>
      </dgm:spPr>
      <dgm:t>
        <a:bodyPr/>
        <a:lstStyle/>
        <a:p>
          <a:r>
            <a:rPr lang="en-GB" sz="1400" b="1" kern="1200" dirty="0">
              <a:solidFill>
                <a:srgbClr val="2E073F"/>
              </a:solidFill>
            </a:rPr>
            <a:t>Highest Invoice Count: </a:t>
          </a:r>
          <a:r>
            <a:rPr lang="en-GB" sz="1400" kern="1200" dirty="0">
              <a:solidFill>
                <a:srgbClr val="2E073F"/>
              </a:solidFill>
            </a:rPr>
            <a:t>Birmingham has the most invoices at 19,943, with close counts in London (19,823) and Coventry (19,822).</a:t>
          </a:r>
        </a:p>
      </dgm:t>
    </dgm:pt>
    <dgm:pt modelId="{B4D7AFE7-EC22-4075-A558-61F5F4B83137}" type="parTrans" cxnId="{7B106622-0F16-47E7-A5FD-7672C4FBB2AF}">
      <dgm:prSet/>
      <dgm:spPr/>
      <dgm:t>
        <a:bodyPr/>
        <a:lstStyle/>
        <a:p>
          <a:endParaRPr lang="en-GB"/>
        </a:p>
      </dgm:t>
    </dgm:pt>
    <dgm:pt modelId="{D16AD767-79BC-4395-AE37-D486762BB6BA}" type="sibTrans" cxnId="{7B106622-0F16-47E7-A5FD-7672C4FBB2AF}">
      <dgm:prSet/>
      <dgm:spPr/>
      <dgm:t>
        <a:bodyPr/>
        <a:lstStyle/>
        <a:p>
          <a:endParaRPr lang="en-GB"/>
        </a:p>
      </dgm:t>
    </dgm:pt>
    <dgm:pt modelId="{724A5D77-4A64-4AD5-B517-CC2D7DFA2C91}" type="pres">
      <dgm:prSet presAssocID="{18415C85-4376-4D4E-8CC0-943B7EC7DB69}" presName="linearFlow" presStyleCnt="0">
        <dgm:presLayoutVars>
          <dgm:dir/>
          <dgm:animLvl val="lvl"/>
          <dgm:resizeHandles val="exact"/>
        </dgm:presLayoutVars>
      </dgm:prSet>
      <dgm:spPr/>
    </dgm:pt>
    <dgm:pt modelId="{EA1BDBB0-0416-4CDA-988B-ACA732098C75}" type="pres">
      <dgm:prSet presAssocID="{B83F5B9B-04DB-4D79-B0C6-F46EFC6BE872}" presName="composite" presStyleCnt="0"/>
      <dgm:spPr/>
    </dgm:pt>
    <dgm:pt modelId="{258D1357-C34B-4A4A-AF93-DAF0BAFE4F14}" type="pres">
      <dgm:prSet presAssocID="{B83F5B9B-04DB-4D79-B0C6-F46EFC6BE872}" presName="parentText" presStyleLbl="alignNode1" presStyleIdx="0" presStyleCnt="2" custLinFactNeighborX="16028" custLinFactNeighborY="-6553">
        <dgm:presLayoutVars>
          <dgm:chMax val="1"/>
          <dgm:bulletEnabled val="1"/>
        </dgm:presLayoutVars>
      </dgm:prSet>
      <dgm:spPr/>
    </dgm:pt>
    <dgm:pt modelId="{14AAB72B-9757-4C8C-9B72-B9C0CC767BA8}" type="pres">
      <dgm:prSet presAssocID="{B83F5B9B-04DB-4D79-B0C6-F46EFC6BE872}" presName="descendantText" presStyleLbl="alignAcc1" presStyleIdx="0" presStyleCnt="2" custLinFactNeighborX="925" custLinFactNeighborY="-10077">
        <dgm:presLayoutVars>
          <dgm:bulletEnabled val="1"/>
        </dgm:presLayoutVars>
      </dgm:prSet>
      <dgm:spPr/>
    </dgm:pt>
    <dgm:pt modelId="{D770B0D4-803E-4E85-9601-B54B893D3044}" type="pres">
      <dgm:prSet presAssocID="{300084EA-B29F-4093-80B7-70AD86D2C7D2}" presName="sp" presStyleCnt="0"/>
      <dgm:spPr/>
    </dgm:pt>
    <dgm:pt modelId="{B78AE779-960C-4250-AE7B-52D1FC9487BE}" type="pres">
      <dgm:prSet presAssocID="{70972262-756C-48CE-90F7-3E7023CFAC49}" presName="composite" presStyleCnt="0"/>
      <dgm:spPr/>
    </dgm:pt>
    <dgm:pt modelId="{A57F7766-456D-4D12-8506-96488E4E3635}" type="pres">
      <dgm:prSet presAssocID="{70972262-756C-48CE-90F7-3E7023CFAC49}" presName="parentText" presStyleLbl="alignNode1" presStyleIdx="1" presStyleCnt="2" custLinFactNeighborX="16028" custLinFactNeighborY="-6553">
        <dgm:presLayoutVars>
          <dgm:chMax val="1"/>
          <dgm:bulletEnabled val="1"/>
        </dgm:presLayoutVars>
      </dgm:prSet>
      <dgm:spPr/>
    </dgm:pt>
    <dgm:pt modelId="{C441FFB4-096E-4383-881F-C03897082653}" type="pres">
      <dgm:prSet presAssocID="{70972262-756C-48CE-90F7-3E7023CFAC49}" presName="descendantText" presStyleLbl="alignAcc1" presStyleIdx="1" presStyleCnt="2" custLinFactNeighborX="925" custLinFactNeighborY="-10082">
        <dgm:presLayoutVars>
          <dgm:bulletEnabled val="1"/>
        </dgm:presLayoutVars>
      </dgm:prSet>
      <dgm:spPr/>
    </dgm:pt>
  </dgm:ptLst>
  <dgm:cxnLst>
    <dgm:cxn modelId="{E1D6EE13-C4ED-48D8-8CD6-089BDF2CD192}" srcId="{B83F5B9B-04DB-4D79-B0C6-F46EFC6BE872}" destId="{42155173-A57C-4D7B-872B-61B9419755AA}" srcOrd="1" destOrd="0" parTransId="{A1A1BCD2-B074-4B71-9473-BE875D2E68ED}" sibTransId="{0D27386B-283B-42E2-B1E0-1CA948A41771}"/>
    <dgm:cxn modelId="{42A00115-3FB9-4077-8BD0-E919F6C03256}" type="presOf" srcId="{252FB605-E681-4C27-AA88-539CD289F45D}" destId="{14AAB72B-9757-4C8C-9B72-B9C0CC767BA8}" srcOrd="0" destOrd="2" presId="urn:microsoft.com/office/officeart/2005/8/layout/chevron2"/>
    <dgm:cxn modelId="{A40B521C-307C-4E98-A7F4-7F8E0D39DCAE}" type="presOf" srcId="{18415C85-4376-4D4E-8CC0-943B7EC7DB69}" destId="{724A5D77-4A64-4AD5-B517-CC2D7DFA2C91}" srcOrd="0" destOrd="0" presId="urn:microsoft.com/office/officeart/2005/8/layout/chevron2"/>
    <dgm:cxn modelId="{7B106622-0F16-47E7-A5FD-7672C4FBB2AF}" srcId="{70972262-756C-48CE-90F7-3E7023CFAC49}" destId="{3D38A753-3AB1-460F-94C9-B3896B3D32BD}" srcOrd="1" destOrd="0" parTransId="{B4D7AFE7-EC22-4075-A558-61F5F4B83137}" sibTransId="{D16AD767-79BC-4395-AE37-D486762BB6BA}"/>
    <dgm:cxn modelId="{4F32472D-627F-4351-AFA5-8A81C2118179}" type="presOf" srcId="{40102C21-E01A-42B2-9107-3486F692DF0A}" destId="{C441FFB4-096E-4383-881F-C03897082653}" srcOrd="0" destOrd="3" presId="urn:microsoft.com/office/officeart/2005/8/layout/chevron2"/>
    <dgm:cxn modelId="{EB0A4D34-7CB8-44C6-9588-8AE71FA6EF20}" srcId="{B83F5B9B-04DB-4D79-B0C6-F46EFC6BE872}" destId="{252FB605-E681-4C27-AA88-539CD289F45D}" srcOrd="2" destOrd="0" parTransId="{80AFE811-C7BD-41E8-B4E4-BA2A53B1EE41}" sibTransId="{F0C04929-E9F0-4DC0-AD7D-939ED0B70C7C}"/>
    <dgm:cxn modelId="{0219D737-253D-462D-9EFC-D66DA2751A0D}" srcId="{18415C85-4376-4D4E-8CC0-943B7EC7DB69}" destId="{70972262-756C-48CE-90F7-3E7023CFAC49}" srcOrd="1" destOrd="0" parTransId="{24A43CFE-B8D7-425C-B8F7-5E4A0C1F9947}" sibTransId="{485569F0-F7FC-419A-89F2-FD0E163E8E58}"/>
    <dgm:cxn modelId="{F6F0675F-711C-48A5-A651-CB67FC05373A}" srcId="{B83F5B9B-04DB-4D79-B0C6-F46EFC6BE872}" destId="{F8BC7321-85D9-49C0-A197-FB19B208447D}" srcOrd="0" destOrd="0" parTransId="{A94E4E44-4C75-4571-BA7B-3CE33ECCD966}" sibTransId="{FF726831-E198-4968-BDD5-A89BEFD91377}"/>
    <dgm:cxn modelId="{1B4DF565-68BD-4DE6-A340-B7C9822F4EBC}" type="presOf" srcId="{70972262-756C-48CE-90F7-3E7023CFAC49}" destId="{A57F7766-456D-4D12-8506-96488E4E3635}" srcOrd="0" destOrd="0" presId="urn:microsoft.com/office/officeart/2005/8/layout/chevron2"/>
    <dgm:cxn modelId="{E6330C68-A2C0-4C95-B329-00CA98A13D29}" srcId="{18415C85-4376-4D4E-8CC0-943B7EC7DB69}" destId="{B83F5B9B-04DB-4D79-B0C6-F46EFC6BE872}" srcOrd="0" destOrd="0" parTransId="{50354D80-002F-44B3-9A3E-4E6B2C03D96C}" sibTransId="{300084EA-B29F-4093-80B7-70AD86D2C7D2}"/>
    <dgm:cxn modelId="{9BE68B48-7C14-4B71-ADE1-5A96A0C1CD9E}" type="presOf" srcId="{5F2A87B7-45A3-4533-ABC8-3BC99F2F417D}" destId="{C441FFB4-096E-4383-881F-C03897082653}" srcOrd="0" destOrd="0" presId="urn:microsoft.com/office/officeart/2005/8/layout/chevron2"/>
    <dgm:cxn modelId="{2498956D-8AC8-4564-9778-03B35B60B2FA}" type="presOf" srcId="{1B6121D0-4819-415F-B59C-1ACCDEF075BE}" destId="{C441FFB4-096E-4383-881F-C03897082653}" srcOrd="0" destOrd="2" presId="urn:microsoft.com/office/officeart/2005/8/layout/chevron2"/>
    <dgm:cxn modelId="{57ED2551-5CD4-4B16-874E-CA47405A1665}" srcId="{70972262-756C-48CE-90F7-3E7023CFAC49}" destId="{40102C21-E01A-42B2-9107-3486F692DF0A}" srcOrd="3" destOrd="0" parTransId="{F67EAA9A-5FBF-4FD7-82CE-8C2C31E35BA0}" sibTransId="{9F8308CF-60DD-4B87-B8F1-06D31085C45C}"/>
    <dgm:cxn modelId="{47C16F71-4153-4D18-BC16-0B611FEFEEDF}" type="presOf" srcId="{B83F5B9B-04DB-4D79-B0C6-F46EFC6BE872}" destId="{258D1357-C34B-4A4A-AF93-DAF0BAFE4F14}" srcOrd="0" destOrd="0" presId="urn:microsoft.com/office/officeart/2005/8/layout/chevron2"/>
    <dgm:cxn modelId="{52F97A72-7FCC-4C64-A957-2DE0BAAC2862}" srcId="{70972262-756C-48CE-90F7-3E7023CFAC49}" destId="{5F2A87B7-45A3-4533-ABC8-3BC99F2F417D}" srcOrd="0" destOrd="0" parTransId="{0F18590F-FE35-4B3B-AA24-65D0618AFF8D}" sibTransId="{9970AED2-8A41-4544-BFA1-2770BB941CC0}"/>
    <dgm:cxn modelId="{D2E3E856-FFB9-4D7E-8187-8974814C28D5}" type="presOf" srcId="{F8BC7321-85D9-49C0-A197-FB19B208447D}" destId="{14AAB72B-9757-4C8C-9B72-B9C0CC767BA8}" srcOrd="0" destOrd="0" presId="urn:microsoft.com/office/officeart/2005/8/layout/chevron2"/>
    <dgm:cxn modelId="{48D1BDC8-7126-4688-BF4F-64F07FDCAA0E}" type="presOf" srcId="{42155173-A57C-4D7B-872B-61B9419755AA}" destId="{14AAB72B-9757-4C8C-9B72-B9C0CC767BA8}" srcOrd="0" destOrd="1" presId="urn:microsoft.com/office/officeart/2005/8/layout/chevron2"/>
    <dgm:cxn modelId="{9C4C33C9-AC0B-47D8-AADA-7833AEDC95D4}" type="presOf" srcId="{3D38A753-3AB1-460F-94C9-B3896B3D32BD}" destId="{C441FFB4-096E-4383-881F-C03897082653}" srcOrd="0" destOrd="1" presId="urn:microsoft.com/office/officeart/2005/8/layout/chevron2"/>
    <dgm:cxn modelId="{03DDDBDF-4F03-4FC0-9C7C-D29AE37CF9DC}" srcId="{70972262-756C-48CE-90F7-3E7023CFAC49}" destId="{1B6121D0-4819-415F-B59C-1ACCDEF075BE}" srcOrd="2" destOrd="0" parTransId="{138163F6-ADC1-4E2B-89DF-2125A6C5B002}" sibTransId="{2B9E682D-F9A7-4222-BE7E-7E6B62B3DAF0}"/>
    <dgm:cxn modelId="{7658D928-A3D2-4D09-A7B3-95231C043FAC}" type="presParOf" srcId="{724A5D77-4A64-4AD5-B517-CC2D7DFA2C91}" destId="{EA1BDBB0-0416-4CDA-988B-ACA732098C75}" srcOrd="0" destOrd="0" presId="urn:microsoft.com/office/officeart/2005/8/layout/chevron2"/>
    <dgm:cxn modelId="{610C0D96-0F14-4F9D-BBCA-3B067D035C8A}" type="presParOf" srcId="{EA1BDBB0-0416-4CDA-988B-ACA732098C75}" destId="{258D1357-C34B-4A4A-AF93-DAF0BAFE4F14}" srcOrd="0" destOrd="0" presId="urn:microsoft.com/office/officeart/2005/8/layout/chevron2"/>
    <dgm:cxn modelId="{E6F58D52-7AB9-4452-80A7-6009E3A8462D}" type="presParOf" srcId="{EA1BDBB0-0416-4CDA-988B-ACA732098C75}" destId="{14AAB72B-9757-4C8C-9B72-B9C0CC767BA8}" srcOrd="1" destOrd="0" presId="urn:microsoft.com/office/officeart/2005/8/layout/chevron2"/>
    <dgm:cxn modelId="{880F969D-F338-45E8-95FE-0095222341E5}" type="presParOf" srcId="{724A5D77-4A64-4AD5-B517-CC2D7DFA2C91}" destId="{D770B0D4-803E-4E85-9601-B54B893D3044}" srcOrd="1" destOrd="0" presId="urn:microsoft.com/office/officeart/2005/8/layout/chevron2"/>
    <dgm:cxn modelId="{6AB7DED6-2ADC-4FBA-BC1D-6019EB9EA954}" type="presParOf" srcId="{724A5D77-4A64-4AD5-B517-CC2D7DFA2C91}" destId="{B78AE779-960C-4250-AE7B-52D1FC9487BE}" srcOrd="2" destOrd="0" presId="urn:microsoft.com/office/officeart/2005/8/layout/chevron2"/>
    <dgm:cxn modelId="{9E7995D4-C60C-4535-917B-066087E101AB}" type="presParOf" srcId="{B78AE779-960C-4250-AE7B-52D1FC9487BE}" destId="{A57F7766-456D-4D12-8506-96488E4E3635}" srcOrd="0" destOrd="0" presId="urn:microsoft.com/office/officeart/2005/8/layout/chevron2"/>
    <dgm:cxn modelId="{4ECF4B01-709C-4F46-8F0B-A11A27AB569B}" type="presParOf" srcId="{B78AE779-960C-4250-AE7B-52D1FC9487BE}" destId="{C441FFB4-096E-4383-881F-C03897082653}"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8415C85-4376-4D4E-8CC0-943B7EC7DB6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GB"/>
        </a:p>
      </dgm:t>
    </dgm:pt>
    <dgm:pt modelId="{B83F5B9B-04DB-4D79-B0C6-F46EFC6BE872}">
      <dgm:prSet/>
      <dgm:spPr>
        <a:solidFill>
          <a:srgbClr val="2E073F"/>
        </a:solidFill>
      </dgm:spPr>
      <dgm:t>
        <a:bodyPr/>
        <a:lstStyle/>
        <a:p>
          <a:endParaRPr lang="en-GB" b="1" dirty="0"/>
        </a:p>
      </dgm:t>
    </dgm:pt>
    <dgm:pt modelId="{300084EA-B29F-4093-80B7-70AD86D2C7D2}" type="sibTrans" cxnId="{E6330C68-A2C0-4C95-B329-00CA98A13D29}">
      <dgm:prSet/>
      <dgm:spPr/>
      <dgm:t>
        <a:bodyPr/>
        <a:lstStyle/>
        <a:p>
          <a:endParaRPr lang="en-GB"/>
        </a:p>
      </dgm:t>
    </dgm:pt>
    <dgm:pt modelId="{50354D80-002F-44B3-9A3E-4E6B2C03D96C}" type="parTrans" cxnId="{E6330C68-A2C0-4C95-B329-00CA98A13D29}">
      <dgm:prSet/>
      <dgm:spPr/>
      <dgm:t>
        <a:bodyPr/>
        <a:lstStyle/>
        <a:p>
          <a:endParaRPr lang="en-GB"/>
        </a:p>
      </dgm:t>
    </dgm:pt>
    <dgm:pt modelId="{70972262-756C-48CE-90F7-3E7023CFAC49}">
      <dgm:prSet/>
      <dgm:spPr>
        <a:solidFill>
          <a:srgbClr val="2E073F"/>
        </a:solidFill>
      </dgm:spPr>
      <dgm:t>
        <a:bodyPr/>
        <a:lstStyle/>
        <a:p>
          <a:endParaRPr lang="en-GB" dirty="0"/>
        </a:p>
      </dgm:t>
    </dgm:pt>
    <dgm:pt modelId="{485569F0-F7FC-419A-89F2-FD0E163E8E58}" type="sibTrans" cxnId="{0219D737-253D-462D-9EFC-D66DA2751A0D}">
      <dgm:prSet/>
      <dgm:spPr/>
      <dgm:t>
        <a:bodyPr/>
        <a:lstStyle/>
        <a:p>
          <a:endParaRPr lang="en-GB"/>
        </a:p>
      </dgm:t>
    </dgm:pt>
    <dgm:pt modelId="{24A43CFE-B8D7-425C-B8F7-5E4A0C1F9947}" type="parTrans" cxnId="{0219D737-253D-462D-9EFC-D66DA2751A0D}">
      <dgm:prSet/>
      <dgm:spPr/>
      <dgm:t>
        <a:bodyPr/>
        <a:lstStyle/>
        <a:p>
          <a:endParaRPr lang="en-GB"/>
        </a:p>
      </dgm:t>
    </dgm:pt>
    <dgm:pt modelId="{2D8BAEDC-FA7D-4037-8A9A-5FF28941EC2F}">
      <dgm:prSet/>
      <dgm:spPr>
        <a:solidFill>
          <a:srgbClr val="2E073F"/>
        </a:solidFill>
      </dgm:spPr>
      <dgm:t>
        <a:bodyPr/>
        <a:lstStyle/>
        <a:p>
          <a:endParaRPr lang="en-GB" dirty="0"/>
        </a:p>
      </dgm:t>
    </dgm:pt>
    <dgm:pt modelId="{F5944CDD-361E-40E7-B5EC-C776F974C04E}" type="sibTrans" cxnId="{A714CA4C-4BC6-49C0-8832-8F3F06C986A4}">
      <dgm:prSet/>
      <dgm:spPr/>
      <dgm:t>
        <a:bodyPr/>
        <a:lstStyle/>
        <a:p>
          <a:endParaRPr lang="en-GB"/>
        </a:p>
      </dgm:t>
    </dgm:pt>
    <dgm:pt modelId="{D35E9639-F49E-4221-B958-DF225ABA72B4}" type="parTrans" cxnId="{A714CA4C-4BC6-49C0-8832-8F3F06C986A4}">
      <dgm:prSet/>
      <dgm:spPr/>
      <dgm:t>
        <a:bodyPr/>
        <a:lstStyle/>
        <a:p>
          <a:endParaRPr lang="en-GB"/>
        </a:p>
      </dgm:t>
    </dgm:pt>
    <dgm:pt modelId="{F8BC7321-85D9-49C0-A197-FB19B208447D}">
      <dgm:prSet custT="1"/>
      <dgm:spPr>
        <a:solidFill>
          <a:srgbClr val="EBD3F8">
            <a:alpha val="90000"/>
          </a:srgbClr>
        </a:solidFill>
        <a:ln>
          <a:solidFill>
            <a:srgbClr val="2E073F"/>
          </a:solidFill>
        </a:ln>
      </dgm:spPr>
      <dgm:t>
        <a:bodyPr/>
        <a:lstStyle/>
        <a:p>
          <a:r>
            <a:rPr lang="en-GB" sz="1050" b="1" dirty="0">
              <a:solidFill>
                <a:srgbClr val="2E073F"/>
              </a:solidFill>
            </a:rPr>
            <a:t>Category Sales Growth Potential:</a:t>
          </a:r>
          <a:br>
            <a:rPr lang="en-GB" sz="1050" b="1" dirty="0">
              <a:solidFill>
                <a:srgbClr val="2E073F"/>
              </a:solidFill>
            </a:rPr>
          </a:br>
          <a:endParaRPr lang="en-GB" sz="1050" b="1" dirty="0">
            <a:solidFill>
              <a:srgbClr val="2E073F"/>
            </a:solidFill>
          </a:endParaRPr>
        </a:p>
      </dgm:t>
    </dgm:pt>
    <dgm:pt modelId="{A94E4E44-4C75-4571-BA7B-3CE33ECCD966}" type="parTrans" cxnId="{F6F0675F-711C-48A5-A651-CB67FC05373A}">
      <dgm:prSet/>
      <dgm:spPr/>
      <dgm:t>
        <a:bodyPr/>
        <a:lstStyle/>
        <a:p>
          <a:endParaRPr lang="en-GB"/>
        </a:p>
      </dgm:t>
    </dgm:pt>
    <dgm:pt modelId="{FF726831-E198-4968-BDD5-A89BEFD91377}" type="sibTrans" cxnId="{F6F0675F-711C-48A5-A651-CB67FC05373A}">
      <dgm:prSet/>
      <dgm:spPr/>
      <dgm:t>
        <a:bodyPr/>
        <a:lstStyle/>
        <a:p>
          <a:endParaRPr lang="en-GB"/>
        </a:p>
      </dgm:t>
    </dgm:pt>
    <dgm:pt modelId="{5F2A87B7-45A3-4533-ABC8-3BC99F2F417D}">
      <dgm:prSet custT="1"/>
      <dgm:spPr>
        <a:solidFill>
          <a:srgbClr val="EBD3F8">
            <a:alpha val="90000"/>
          </a:srgbClr>
        </a:solidFill>
        <a:ln>
          <a:solidFill>
            <a:srgbClr val="2E073F"/>
          </a:solidFill>
        </a:ln>
      </dgm:spPr>
      <dgm:t>
        <a:bodyPr/>
        <a:lstStyle/>
        <a:p>
          <a:r>
            <a:rPr lang="en-GB" sz="1100" b="1" kern="1200" dirty="0">
              <a:solidFill>
                <a:srgbClr val="2E073F"/>
              </a:solidFill>
            </a:rPr>
            <a:t>Gender-Based Sales Expansion:</a:t>
          </a:r>
          <a:br>
            <a:rPr lang="en-GB" sz="1100" b="1" kern="1200" dirty="0">
              <a:solidFill>
                <a:srgbClr val="2E073F"/>
              </a:solidFill>
            </a:rPr>
          </a:br>
          <a:endParaRPr lang="en-GB" sz="1100" b="1" kern="1200" dirty="0">
            <a:solidFill>
              <a:srgbClr val="2E073F"/>
            </a:solidFill>
          </a:endParaRPr>
        </a:p>
      </dgm:t>
    </dgm:pt>
    <dgm:pt modelId="{0F18590F-FE35-4B3B-AA24-65D0618AFF8D}" type="parTrans" cxnId="{52F97A72-7FCC-4C64-A957-2DE0BAAC2862}">
      <dgm:prSet/>
      <dgm:spPr/>
      <dgm:t>
        <a:bodyPr/>
        <a:lstStyle/>
        <a:p>
          <a:endParaRPr lang="en-GB"/>
        </a:p>
      </dgm:t>
    </dgm:pt>
    <dgm:pt modelId="{9970AED2-8A41-4544-BFA1-2770BB941CC0}" type="sibTrans" cxnId="{52F97A72-7FCC-4C64-A957-2DE0BAAC2862}">
      <dgm:prSet/>
      <dgm:spPr/>
      <dgm:t>
        <a:bodyPr/>
        <a:lstStyle/>
        <a:p>
          <a:endParaRPr lang="en-GB"/>
        </a:p>
      </dgm:t>
    </dgm:pt>
    <dgm:pt modelId="{B7218426-98B3-4F5C-9CB5-FADFBF1D534B}">
      <dgm:prSet custT="1"/>
      <dgm:spPr>
        <a:solidFill>
          <a:srgbClr val="EBD3F8">
            <a:alpha val="90000"/>
          </a:srgbClr>
        </a:solidFill>
        <a:ln>
          <a:solidFill>
            <a:srgbClr val="2E073F"/>
          </a:solidFill>
        </a:ln>
      </dgm:spPr>
      <dgm:t>
        <a:bodyPr/>
        <a:lstStyle/>
        <a:p>
          <a:r>
            <a:rPr lang="en-GB" sz="1050" b="1" dirty="0">
              <a:solidFill>
                <a:srgbClr val="2E073F"/>
              </a:solidFill>
            </a:rPr>
            <a:t>Payment Method Optimization:</a:t>
          </a:r>
        </a:p>
      </dgm:t>
    </dgm:pt>
    <dgm:pt modelId="{487ABB61-EBBC-4E74-B009-942EB8C06CBA}" type="parTrans" cxnId="{8D74E694-2DA0-41AD-9C61-859D89D6E942}">
      <dgm:prSet/>
      <dgm:spPr/>
      <dgm:t>
        <a:bodyPr/>
        <a:lstStyle/>
        <a:p>
          <a:endParaRPr lang="en-GB"/>
        </a:p>
      </dgm:t>
    </dgm:pt>
    <dgm:pt modelId="{CECEBD6D-9EA2-478C-8E32-A025FA174DFA}" type="sibTrans" cxnId="{8D74E694-2DA0-41AD-9C61-859D89D6E942}">
      <dgm:prSet/>
      <dgm:spPr/>
      <dgm:t>
        <a:bodyPr/>
        <a:lstStyle/>
        <a:p>
          <a:endParaRPr lang="en-GB"/>
        </a:p>
      </dgm:t>
    </dgm:pt>
    <dgm:pt modelId="{A50E55E0-937B-457E-AFC8-F9D3574F769F}">
      <dgm:prSet custT="1"/>
      <dgm:spPr/>
      <dgm:t>
        <a:bodyPr/>
        <a:lstStyle/>
        <a:p>
          <a:r>
            <a:rPr lang="en-GB" sz="1050" b="1" dirty="0">
              <a:solidFill>
                <a:srgbClr val="2E073F"/>
              </a:solidFill>
            </a:rPr>
            <a:t>High Revenue Categories: </a:t>
          </a:r>
          <a:r>
            <a:rPr lang="en-GB" sz="1050" dirty="0">
              <a:solidFill>
                <a:srgbClr val="2E073F"/>
              </a:solidFill>
            </a:rPr>
            <a:t>Fashion and Baby &amp; Toddler categories are expected to continue driving sales due to current high revenue levels. Targeted marketing and seasonal promotions can further amplify sales.</a:t>
          </a:r>
        </a:p>
      </dgm:t>
    </dgm:pt>
    <dgm:pt modelId="{EB82E1B0-6920-4690-A857-40D72BB782CB}" type="parTrans" cxnId="{591DB368-ABCC-42CF-8302-B2EC3D047F1A}">
      <dgm:prSet/>
      <dgm:spPr/>
      <dgm:t>
        <a:bodyPr/>
        <a:lstStyle/>
        <a:p>
          <a:endParaRPr lang="en-GB"/>
        </a:p>
      </dgm:t>
    </dgm:pt>
    <dgm:pt modelId="{2D6926F8-4F7D-4FC0-B16F-5D9F7ED98F76}" type="sibTrans" cxnId="{591DB368-ABCC-42CF-8302-B2EC3D047F1A}">
      <dgm:prSet/>
      <dgm:spPr/>
      <dgm:t>
        <a:bodyPr/>
        <a:lstStyle/>
        <a:p>
          <a:endParaRPr lang="en-GB"/>
        </a:p>
      </dgm:t>
    </dgm:pt>
    <dgm:pt modelId="{01AD1C62-7A31-4989-95B3-BFF18263704C}">
      <dgm:prSet custT="1"/>
      <dgm:spPr/>
      <dgm:t>
        <a:bodyPr/>
        <a:lstStyle/>
        <a:p>
          <a:r>
            <a:rPr lang="en-GB" sz="1050" b="1" dirty="0">
              <a:solidFill>
                <a:srgbClr val="2E073F"/>
              </a:solidFill>
            </a:rPr>
            <a:t>Prediction: </a:t>
          </a:r>
          <a:r>
            <a:rPr lang="en-GB" sz="1050" dirty="0">
              <a:solidFill>
                <a:srgbClr val="2E073F"/>
              </a:solidFill>
            </a:rPr>
            <a:t>If current trends hold, these categories may experience a 10-15% increase in sales over the next quarter due to high customer demand.</a:t>
          </a:r>
        </a:p>
      </dgm:t>
    </dgm:pt>
    <dgm:pt modelId="{AB9FC6F4-E6BC-47EF-A0C7-817921568B7C}" type="parTrans" cxnId="{49F8B2B1-B4D2-4E58-9E27-E528185C5960}">
      <dgm:prSet/>
      <dgm:spPr/>
      <dgm:t>
        <a:bodyPr/>
        <a:lstStyle/>
        <a:p>
          <a:endParaRPr lang="en-GB"/>
        </a:p>
      </dgm:t>
    </dgm:pt>
    <dgm:pt modelId="{B4863882-51C9-427D-9AB7-510613C913E5}" type="sibTrans" cxnId="{49F8B2B1-B4D2-4E58-9E27-E528185C5960}">
      <dgm:prSet/>
      <dgm:spPr/>
      <dgm:t>
        <a:bodyPr/>
        <a:lstStyle/>
        <a:p>
          <a:endParaRPr lang="en-GB"/>
        </a:p>
      </dgm:t>
    </dgm:pt>
    <dgm:pt modelId="{E5D5C98C-F0E4-410A-826E-198F86B8090E}">
      <dgm:prSet custT="1"/>
      <dgm:spPr/>
      <dgm:t>
        <a:bodyPr/>
        <a:lstStyle/>
        <a:p>
          <a:r>
            <a:rPr lang="en-GB" sz="1050" b="1" dirty="0">
              <a:solidFill>
                <a:srgbClr val="2E073F"/>
              </a:solidFill>
            </a:rPr>
            <a:t>Recommendation: </a:t>
          </a:r>
          <a:r>
            <a:rPr lang="en-GB" sz="1050" dirty="0">
              <a:solidFill>
                <a:srgbClr val="2E073F"/>
              </a:solidFill>
            </a:rPr>
            <a:t>Increase inventory and introduce new product lines in these high-performing categories. Regularly monitor sales trends to adjust strategies accordingly.</a:t>
          </a:r>
        </a:p>
      </dgm:t>
    </dgm:pt>
    <dgm:pt modelId="{64663095-D2EA-41F8-8560-3C07A1541EAB}" type="parTrans" cxnId="{F994A3D8-59C6-42AE-A572-8982C7D387A4}">
      <dgm:prSet/>
      <dgm:spPr/>
      <dgm:t>
        <a:bodyPr/>
        <a:lstStyle/>
        <a:p>
          <a:endParaRPr lang="en-GB"/>
        </a:p>
      </dgm:t>
    </dgm:pt>
    <dgm:pt modelId="{FF72590A-488D-4C14-B13C-A0E06E7EA2BA}" type="sibTrans" cxnId="{F994A3D8-59C6-42AE-A572-8982C7D387A4}">
      <dgm:prSet/>
      <dgm:spPr/>
      <dgm:t>
        <a:bodyPr/>
        <a:lstStyle/>
        <a:p>
          <a:endParaRPr lang="en-GB"/>
        </a:p>
      </dgm:t>
    </dgm:pt>
    <dgm:pt modelId="{A5113AA9-A245-45AF-B09F-0A7F729D87C5}">
      <dgm:prSet custT="1"/>
      <dgm:spPr/>
      <dgm:t>
        <a:bodyPr/>
        <a:lstStyle/>
        <a:p>
          <a:r>
            <a:rPr lang="en-GB" sz="1050" dirty="0">
              <a:solidFill>
                <a:srgbClr val="2E073F"/>
              </a:solidFill>
            </a:rPr>
            <a:t>Gender-Based Sales Expansion</a:t>
          </a:r>
        </a:p>
      </dgm:t>
    </dgm:pt>
    <dgm:pt modelId="{8D7C30DE-AB6E-4E73-AAE0-5BEAFA3FEA68}" type="parTrans" cxnId="{E6767B5C-4719-4A13-9CE9-685451838B54}">
      <dgm:prSet/>
      <dgm:spPr/>
      <dgm:t>
        <a:bodyPr/>
        <a:lstStyle/>
        <a:p>
          <a:endParaRPr lang="en-GB"/>
        </a:p>
      </dgm:t>
    </dgm:pt>
    <dgm:pt modelId="{0783164C-DAEA-469B-A5DC-B348E81591DE}" type="sibTrans" cxnId="{E6767B5C-4719-4A13-9CE9-685451838B54}">
      <dgm:prSet/>
      <dgm:spPr/>
      <dgm:t>
        <a:bodyPr/>
        <a:lstStyle/>
        <a:p>
          <a:endParaRPr lang="en-GB"/>
        </a:p>
      </dgm:t>
    </dgm:pt>
    <dgm:pt modelId="{F5A857BE-981E-4127-9A2A-5792BCCA43D8}">
      <dgm:prSet custT="1"/>
      <dgm:spPr/>
      <dgm:t>
        <a:bodyPr/>
        <a:lstStyle/>
        <a:p>
          <a:r>
            <a:rPr lang="en-GB" sz="1100" kern="1200" dirty="0">
              <a:solidFill>
                <a:srgbClr val="2E073F"/>
              </a:solidFill>
            </a:rPr>
            <a:t>Prediction: With focused campaigns toward male customers and a core main product line for the male gender we may see a 5-10% increase in male customer sales share.</a:t>
          </a:r>
        </a:p>
      </dgm:t>
    </dgm:pt>
    <dgm:pt modelId="{DE99D2CA-5444-4FA5-AE01-23EAEB64214B}" type="parTrans" cxnId="{02416356-149B-484A-9EB3-F8A8BE6F32AB}">
      <dgm:prSet/>
      <dgm:spPr/>
      <dgm:t>
        <a:bodyPr/>
        <a:lstStyle/>
        <a:p>
          <a:endParaRPr lang="en-GB"/>
        </a:p>
      </dgm:t>
    </dgm:pt>
    <dgm:pt modelId="{C8204D88-D8BE-49B3-B550-F5505B9153B9}" type="sibTrans" cxnId="{02416356-149B-484A-9EB3-F8A8BE6F32AB}">
      <dgm:prSet/>
      <dgm:spPr/>
      <dgm:t>
        <a:bodyPr/>
        <a:lstStyle/>
        <a:p>
          <a:endParaRPr lang="en-GB"/>
        </a:p>
      </dgm:t>
    </dgm:pt>
    <dgm:pt modelId="{ABD36D86-1BD5-4B44-8D48-410B6804D8CE}">
      <dgm:prSet custT="1"/>
      <dgm:spPr/>
      <dgm:t>
        <a:bodyPr/>
        <a:lstStyle/>
        <a:p>
          <a:r>
            <a:rPr lang="en-GB" sz="1100" b="1" kern="1200" dirty="0">
              <a:solidFill>
                <a:srgbClr val="2E073F"/>
              </a:solidFill>
            </a:rPr>
            <a:t>Recommendation: </a:t>
          </a:r>
          <a:r>
            <a:rPr lang="en-GB" sz="1100" kern="1200" dirty="0">
              <a:solidFill>
                <a:srgbClr val="2E073F"/>
              </a:solidFill>
            </a:rPr>
            <a:t>Consider adding a new product line strictly for male and  launching targeted marketing campaigns for male shoppers and expanding product offerings that appeal to this demographic.</a:t>
          </a:r>
        </a:p>
      </dgm:t>
    </dgm:pt>
    <dgm:pt modelId="{19D7DBD2-EBBE-488A-9F7B-DD0816E548A9}" type="parTrans" cxnId="{D4FD1CBD-A2E6-421C-BD9A-9EA39A0CB147}">
      <dgm:prSet/>
      <dgm:spPr/>
      <dgm:t>
        <a:bodyPr/>
        <a:lstStyle/>
        <a:p>
          <a:endParaRPr lang="en-GB"/>
        </a:p>
      </dgm:t>
    </dgm:pt>
    <dgm:pt modelId="{BF846F61-CE8C-49A8-A2EC-16E9B71F95B2}" type="sibTrans" cxnId="{D4FD1CBD-A2E6-421C-BD9A-9EA39A0CB147}">
      <dgm:prSet/>
      <dgm:spPr/>
      <dgm:t>
        <a:bodyPr/>
        <a:lstStyle/>
        <a:p>
          <a:endParaRPr lang="en-GB"/>
        </a:p>
      </dgm:t>
    </dgm:pt>
    <dgm:pt modelId="{0628EC4E-05BC-4903-98B6-6B6CF8DE7F5D}">
      <dgm:prSet custT="1"/>
      <dgm:spPr/>
      <dgm:t>
        <a:bodyPr/>
        <a:lstStyle/>
        <a:p>
          <a:endParaRPr lang="en-GB" sz="1050" dirty="0">
            <a:solidFill>
              <a:srgbClr val="2E073F"/>
            </a:solidFill>
          </a:endParaRPr>
        </a:p>
      </dgm:t>
    </dgm:pt>
    <dgm:pt modelId="{7A258130-96F1-4215-9B1C-DC0E7AF45543}" type="parTrans" cxnId="{539563EB-73C1-4F2A-B209-2D1F85DBD6DE}">
      <dgm:prSet/>
      <dgm:spPr/>
      <dgm:t>
        <a:bodyPr/>
        <a:lstStyle/>
        <a:p>
          <a:endParaRPr lang="en-GB"/>
        </a:p>
      </dgm:t>
    </dgm:pt>
    <dgm:pt modelId="{280A8054-0E2E-4B7E-A79C-1E1A1E9894CC}" type="sibTrans" cxnId="{539563EB-73C1-4F2A-B209-2D1F85DBD6DE}">
      <dgm:prSet/>
      <dgm:spPr/>
      <dgm:t>
        <a:bodyPr/>
        <a:lstStyle/>
        <a:p>
          <a:endParaRPr lang="en-GB"/>
        </a:p>
      </dgm:t>
    </dgm:pt>
    <dgm:pt modelId="{CBBA9E82-A04C-418A-81AC-8522CAC51B14}">
      <dgm:prSet custT="1"/>
      <dgm:spPr/>
      <dgm:t>
        <a:bodyPr/>
        <a:lstStyle/>
        <a:p>
          <a:r>
            <a:rPr lang="en-GB" sz="1050" b="1" dirty="0">
              <a:solidFill>
                <a:srgbClr val="2E073F"/>
              </a:solidFill>
            </a:rPr>
            <a:t>Shift to Digital Payments</a:t>
          </a:r>
          <a:r>
            <a:rPr lang="en-GB" sz="1050" dirty="0">
              <a:solidFill>
                <a:srgbClr val="2E073F"/>
              </a:solidFill>
            </a:rPr>
            <a:t>: Cash is currently the dominant payment method at 47%, but a shift towards digital payments (credit/gift cards) is likely as more customers adopt online shopping habits.</a:t>
          </a:r>
        </a:p>
      </dgm:t>
    </dgm:pt>
    <dgm:pt modelId="{0FCC3557-F7D4-44D4-9FEE-6111FA790775}" type="parTrans" cxnId="{747AB7B7-676F-4EE5-AA21-5CA09BC643CF}">
      <dgm:prSet/>
      <dgm:spPr/>
      <dgm:t>
        <a:bodyPr/>
        <a:lstStyle/>
        <a:p>
          <a:endParaRPr lang="en-GB"/>
        </a:p>
      </dgm:t>
    </dgm:pt>
    <dgm:pt modelId="{CD8A5BB2-5009-47E1-9C5F-68C393A75137}" type="sibTrans" cxnId="{747AB7B7-676F-4EE5-AA21-5CA09BC643CF}">
      <dgm:prSet/>
      <dgm:spPr/>
      <dgm:t>
        <a:bodyPr/>
        <a:lstStyle/>
        <a:p>
          <a:endParaRPr lang="en-GB"/>
        </a:p>
      </dgm:t>
    </dgm:pt>
    <dgm:pt modelId="{F0431C11-CB5A-484F-9D17-9E1293BB9214}">
      <dgm:prSet custT="1"/>
      <dgm:spPr/>
      <dgm:t>
        <a:bodyPr/>
        <a:lstStyle/>
        <a:p>
          <a:r>
            <a:rPr lang="en-GB" sz="1050" b="1" dirty="0">
              <a:solidFill>
                <a:srgbClr val="2E073F"/>
              </a:solidFill>
            </a:rPr>
            <a:t>Prediction: </a:t>
          </a:r>
          <a:r>
            <a:rPr lang="en-GB" sz="1050" dirty="0">
              <a:solidFill>
                <a:srgbClr val="2E073F"/>
              </a:solidFill>
            </a:rPr>
            <a:t>A 20% increase in digital payment usage over the next year is expected, especially with loyalty incentives for digital payments.</a:t>
          </a:r>
        </a:p>
      </dgm:t>
    </dgm:pt>
    <dgm:pt modelId="{130E6AB0-409B-4127-952D-F3CCBDE29C23}" type="parTrans" cxnId="{93182EBB-DF85-433F-94E6-5928A5952CF4}">
      <dgm:prSet/>
      <dgm:spPr/>
      <dgm:t>
        <a:bodyPr/>
        <a:lstStyle/>
        <a:p>
          <a:endParaRPr lang="en-GB"/>
        </a:p>
      </dgm:t>
    </dgm:pt>
    <dgm:pt modelId="{9B878B8B-EBBA-439A-93C8-035C566F346B}" type="sibTrans" cxnId="{93182EBB-DF85-433F-94E6-5928A5952CF4}">
      <dgm:prSet/>
      <dgm:spPr/>
      <dgm:t>
        <a:bodyPr/>
        <a:lstStyle/>
        <a:p>
          <a:endParaRPr lang="en-GB"/>
        </a:p>
      </dgm:t>
    </dgm:pt>
    <dgm:pt modelId="{2F34F0F7-6155-47E7-8B9F-CB68C269823F}">
      <dgm:prSet custT="1"/>
      <dgm:spPr/>
      <dgm:t>
        <a:bodyPr/>
        <a:lstStyle/>
        <a:p>
          <a:r>
            <a:rPr lang="en-GB" sz="1050" b="1" dirty="0">
              <a:solidFill>
                <a:srgbClr val="2E073F"/>
              </a:solidFill>
            </a:rPr>
            <a:t>Recommendation: </a:t>
          </a:r>
          <a:r>
            <a:rPr lang="en-GB" sz="1050" dirty="0">
              <a:solidFill>
                <a:srgbClr val="2E073F"/>
              </a:solidFill>
            </a:rPr>
            <a:t>Incentivize credit and gift card usage by offering discounts or loyalty points. This could streamline checkout and improve transaction speeds.</a:t>
          </a:r>
        </a:p>
      </dgm:t>
    </dgm:pt>
    <dgm:pt modelId="{03DC7804-ED7B-4051-8FBC-34925D0FABAB}" type="parTrans" cxnId="{DA081EF1-3440-4397-94B8-9D61E96740C0}">
      <dgm:prSet/>
      <dgm:spPr/>
      <dgm:t>
        <a:bodyPr/>
        <a:lstStyle/>
        <a:p>
          <a:endParaRPr lang="en-GB"/>
        </a:p>
      </dgm:t>
    </dgm:pt>
    <dgm:pt modelId="{F9B6C0EE-2B04-45D0-BE75-35FB66ED1052}" type="sibTrans" cxnId="{DA081EF1-3440-4397-94B8-9D61E96740C0}">
      <dgm:prSet/>
      <dgm:spPr/>
      <dgm:t>
        <a:bodyPr/>
        <a:lstStyle/>
        <a:p>
          <a:endParaRPr lang="en-GB"/>
        </a:p>
      </dgm:t>
    </dgm:pt>
    <dgm:pt modelId="{F99D74BD-4A7E-4F0F-B66B-3C75CFC0A2A3}">
      <dgm:prSet custT="1"/>
      <dgm:spPr/>
      <dgm:t>
        <a:bodyPr/>
        <a:lstStyle/>
        <a:p>
          <a:endParaRPr lang="en-GB" sz="1050" dirty="0">
            <a:solidFill>
              <a:srgbClr val="2E073F"/>
            </a:solidFill>
          </a:endParaRPr>
        </a:p>
      </dgm:t>
    </dgm:pt>
    <dgm:pt modelId="{A895A5A3-B47C-4846-89E7-ACAD3B6DBB18}" type="parTrans" cxnId="{18E9F151-ECBC-4B23-B39E-DB6F210AC623}">
      <dgm:prSet/>
      <dgm:spPr/>
      <dgm:t>
        <a:bodyPr/>
        <a:lstStyle/>
        <a:p>
          <a:endParaRPr lang="en-GB"/>
        </a:p>
      </dgm:t>
    </dgm:pt>
    <dgm:pt modelId="{755A6741-DECB-4729-B3B6-BDFD4F4CA72D}" type="sibTrans" cxnId="{18E9F151-ECBC-4B23-B39E-DB6F210AC623}">
      <dgm:prSet/>
      <dgm:spPr/>
      <dgm:t>
        <a:bodyPr/>
        <a:lstStyle/>
        <a:p>
          <a:endParaRPr lang="en-GB"/>
        </a:p>
      </dgm:t>
    </dgm:pt>
    <dgm:pt modelId="{8CC4F02B-6C1B-40E6-8D30-33F7029DA81E}">
      <dgm:prSet custT="1"/>
      <dgm:spPr>
        <a:solidFill>
          <a:srgbClr val="EBD3F8">
            <a:alpha val="90000"/>
          </a:srgbClr>
        </a:solidFill>
        <a:ln>
          <a:solidFill>
            <a:srgbClr val="2E073F"/>
          </a:solidFill>
        </a:ln>
      </dgm:spPr>
      <dgm:t>
        <a:bodyPr/>
        <a:lstStyle/>
        <a:p>
          <a:r>
            <a:rPr lang="en-GB" sz="1100" kern="1200" dirty="0">
              <a:solidFill>
                <a:srgbClr val="2E073F"/>
              </a:solidFill>
            </a:rPr>
            <a:t> </a:t>
          </a:r>
          <a:r>
            <a:rPr lang="en-GB" sz="1100" b="1" kern="1200" dirty="0">
              <a:solidFill>
                <a:srgbClr val="2E073F"/>
              </a:solidFill>
            </a:rPr>
            <a:t>Female Customer Segment: </a:t>
          </a:r>
          <a:r>
            <a:rPr lang="en-GB" sz="1100" kern="1200" dirty="0">
              <a:solidFill>
                <a:srgbClr val="2E073F"/>
              </a:solidFill>
            </a:rPr>
            <a:t>With females accounting for 60% of sales, they represent a strong segment. However, males could be an untapped potential.</a:t>
          </a:r>
        </a:p>
      </dgm:t>
    </dgm:pt>
    <dgm:pt modelId="{843ABB6C-1ED9-4228-8148-348F8B681561}" type="parTrans" cxnId="{1DEDE159-1ECB-4459-B90F-B29E032A7D2F}">
      <dgm:prSet/>
      <dgm:spPr/>
    </dgm:pt>
    <dgm:pt modelId="{F24472E9-544D-4377-A4C1-C76784AEA153}" type="sibTrans" cxnId="{1DEDE159-1ECB-4459-B90F-B29E032A7D2F}">
      <dgm:prSet/>
      <dgm:spPr/>
    </dgm:pt>
    <dgm:pt modelId="{724A5D77-4A64-4AD5-B517-CC2D7DFA2C91}" type="pres">
      <dgm:prSet presAssocID="{18415C85-4376-4D4E-8CC0-943B7EC7DB69}" presName="linearFlow" presStyleCnt="0">
        <dgm:presLayoutVars>
          <dgm:dir/>
          <dgm:animLvl val="lvl"/>
          <dgm:resizeHandles val="exact"/>
        </dgm:presLayoutVars>
      </dgm:prSet>
      <dgm:spPr/>
    </dgm:pt>
    <dgm:pt modelId="{EA1BDBB0-0416-4CDA-988B-ACA732098C75}" type="pres">
      <dgm:prSet presAssocID="{B83F5B9B-04DB-4D79-B0C6-F46EFC6BE872}" presName="composite" presStyleCnt="0"/>
      <dgm:spPr/>
    </dgm:pt>
    <dgm:pt modelId="{258D1357-C34B-4A4A-AF93-DAF0BAFE4F14}" type="pres">
      <dgm:prSet presAssocID="{B83F5B9B-04DB-4D79-B0C6-F46EFC6BE872}" presName="parentText" presStyleLbl="alignNode1" presStyleIdx="0" presStyleCnt="3" custLinFactNeighborX="16028" custLinFactNeighborY="-6553">
        <dgm:presLayoutVars>
          <dgm:chMax val="1"/>
          <dgm:bulletEnabled val="1"/>
        </dgm:presLayoutVars>
      </dgm:prSet>
      <dgm:spPr/>
    </dgm:pt>
    <dgm:pt modelId="{14AAB72B-9757-4C8C-9B72-B9C0CC767BA8}" type="pres">
      <dgm:prSet presAssocID="{B83F5B9B-04DB-4D79-B0C6-F46EFC6BE872}" presName="descendantText" presStyleLbl="alignAcc1" presStyleIdx="0" presStyleCnt="3" custLinFactNeighborX="925" custLinFactNeighborY="-10077">
        <dgm:presLayoutVars>
          <dgm:bulletEnabled val="1"/>
        </dgm:presLayoutVars>
      </dgm:prSet>
      <dgm:spPr/>
    </dgm:pt>
    <dgm:pt modelId="{D770B0D4-803E-4E85-9601-B54B893D3044}" type="pres">
      <dgm:prSet presAssocID="{300084EA-B29F-4093-80B7-70AD86D2C7D2}" presName="sp" presStyleCnt="0"/>
      <dgm:spPr/>
    </dgm:pt>
    <dgm:pt modelId="{B78AE779-960C-4250-AE7B-52D1FC9487BE}" type="pres">
      <dgm:prSet presAssocID="{70972262-756C-48CE-90F7-3E7023CFAC49}" presName="composite" presStyleCnt="0"/>
      <dgm:spPr/>
    </dgm:pt>
    <dgm:pt modelId="{A57F7766-456D-4D12-8506-96488E4E3635}" type="pres">
      <dgm:prSet presAssocID="{70972262-756C-48CE-90F7-3E7023CFAC49}" presName="parentText" presStyleLbl="alignNode1" presStyleIdx="1" presStyleCnt="3" custLinFactNeighborX="16028" custLinFactNeighborY="-6553">
        <dgm:presLayoutVars>
          <dgm:chMax val="1"/>
          <dgm:bulletEnabled val="1"/>
        </dgm:presLayoutVars>
      </dgm:prSet>
      <dgm:spPr/>
    </dgm:pt>
    <dgm:pt modelId="{C441FFB4-096E-4383-881F-C03897082653}" type="pres">
      <dgm:prSet presAssocID="{70972262-756C-48CE-90F7-3E7023CFAC49}" presName="descendantText" presStyleLbl="alignAcc1" presStyleIdx="1" presStyleCnt="3" custLinFactNeighborX="925" custLinFactNeighborY="-10082">
        <dgm:presLayoutVars>
          <dgm:bulletEnabled val="1"/>
        </dgm:presLayoutVars>
      </dgm:prSet>
      <dgm:spPr/>
    </dgm:pt>
    <dgm:pt modelId="{1EB52CB9-7C90-47AB-8432-3E7338BE47F8}" type="pres">
      <dgm:prSet presAssocID="{485569F0-F7FC-419A-89F2-FD0E163E8E58}" presName="sp" presStyleCnt="0"/>
      <dgm:spPr/>
    </dgm:pt>
    <dgm:pt modelId="{08AB4C20-05F9-41F3-95C6-B250FBBDBE16}" type="pres">
      <dgm:prSet presAssocID="{2D8BAEDC-FA7D-4037-8A9A-5FF28941EC2F}" presName="composite" presStyleCnt="0"/>
      <dgm:spPr/>
    </dgm:pt>
    <dgm:pt modelId="{C119F92A-2448-41E7-9EF5-5423B95C3338}" type="pres">
      <dgm:prSet presAssocID="{2D8BAEDC-FA7D-4037-8A9A-5FF28941EC2F}" presName="parentText" presStyleLbl="alignNode1" presStyleIdx="2" presStyleCnt="3" custLinFactNeighborX="16028" custLinFactNeighborY="-6553">
        <dgm:presLayoutVars>
          <dgm:chMax val="1"/>
          <dgm:bulletEnabled val="1"/>
        </dgm:presLayoutVars>
      </dgm:prSet>
      <dgm:spPr/>
    </dgm:pt>
    <dgm:pt modelId="{92F2B894-4D42-4A02-9E66-910DAD291615}" type="pres">
      <dgm:prSet presAssocID="{2D8BAEDC-FA7D-4037-8A9A-5FF28941EC2F}" presName="descendantText" presStyleLbl="alignAcc1" presStyleIdx="2" presStyleCnt="3" custLinFactNeighborX="925" custLinFactNeighborY="-10082">
        <dgm:presLayoutVars>
          <dgm:bulletEnabled val="1"/>
        </dgm:presLayoutVars>
      </dgm:prSet>
      <dgm:spPr/>
    </dgm:pt>
  </dgm:ptLst>
  <dgm:cxnLst>
    <dgm:cxn modelId="{13FEB10A-F99A-4993-8B0A-299798D60934}" type="presOf" srcId="{A50E55E0-937B-457E-AFC8-F9D3574F769F}" destId="{14AAB72B-9757-4C8C-9B72-B9C0CC767BA8}" srcOrd="0" destOrd="1" presId="urn:microsoft.com/office/officeart/2005/8/layout/chevron2"/>
    <dgm:cxn modelId="{D617EF0A-AB35-42E5-9554-A0397D5893B5}" type="presOf" srcId="{F5A857BE-981E-4127-9A2A-5792BCCA43D8}" destId="{C441FFB4-096E-4383-881F-C03897082653}" srcOrd="0" destOrd="2" presId="urn:microsoft.com/office/officeart/2005/8/layout/chevron2"/>
    <dgm:cxn modelId="{A40B521C-307C-4E98-A7F4-7F8E0D39DCAE}" type="presOf" srcId="{18415C85-4376-4D4E-8CC0-943B7EC7DB69}" destId="{724A5D77-4A64-4AD5-B517-CC2D7DFA2C91}" srcOrd="0" destOrd="0" presId="urn:microsoft.com/office/officeart/2005/8/layout/chevron2"/>
    <dgm:cxn modelId="{CFEFAA2E-635C-42F9-91E6-225A8265777C}" type="presOf" srcId="{2F34F0F7-6155-47E7-8B9F-CB68C269823F}" destId="{92F2B894-4D42-4A02-9E66-910DAD291615}" srcOrd="0" destOrd="4" presId="urn:microsoft.com/office/officeart/2005/8/layout/chevron2"/>
    <dgm:cxn modelId="{0219D737-253D-462D-9EFC-D66DA2751A0D}" srcId="{18415C85-4376-4D4E-8CC0-943B7EC7DB69}" destId="{70972262-756C-48CE-90F7-3E7023CFAC49}" srcOrd="1" destOrd="0" parTransId="{24A43CFE-B8D7-425C-B8F7-5E4A0C1F9947}" sibTransId="{485569F0-F7FC-419A-89F2-FD0E163E8E58}"/>
    <dgm:cxn modelId="{C4AFB83E-DB00-4228-A7E8-206B0DC6E137}" type="presOf" srcId="{0628EC4E-05BC-4903-98B6-6B6CF8DE7F5D}" destId="{92F2B894-4D42-4A02-9E66-910DAD291615}" srcOrd="0" destOrd="1" presId="urn:microsoft.com/office/officeart/2005/8/layout/chevron2"/>
    <dgm:cxn modelId="{5D692A5B-C3F7-48DB-B09D-91A9F3C11429}" type="presOf" srcId="{A5113AA9-A245-45AF-B09F-0A7F729D87C5}" destId="{14AAB72B-9757-4C8C-9B72-B9C0CC767BA8}" srcOrd="0" destOrd="4" presId="urn:microsoft.com/office/officeart/2005/8/layout/chevron2"/>
    <dgm:cxn modelId="{E6767B5C-4719-4A13-9CE9-685451838B54}" srcId="{B83F5B9B-04DB-4D79-B0C6-F46EFC6BE872}" destId="{A5113AA9-A245-45AF-B09F-0A7F729D87C5}" srcOrd="4" destOrd="0" parTransId="{8D7C30DE-AB6E-4E73-AAE0-5BEAFA3FEA68}" sibTransId="{0783164C-DAEA-469B-A5DC-B348E81591DE}"/>
    <dgm:cxn modelId="{F6F0675F-711C-48A5-A651-CB67FC05373A}" srcId="{B83F5B9B-04DB-4D79-B0C6-F46EFC6BE872}" destId="{F8BC7321-85D9-49C0-A197-FB19B208447D}" srcOrd="0" destOrd="0" parTransId="{A94E4E44-4C75-4571-BA7B-3CE33ECCD966}" sibTransId="{FF726831-E198-4968-BDD5-A89BEFD91377}"/>
    <dgm:cxn modelId="{1B4DF565-68BD-4DE6-A340-B7C9822F4EBC}" type="presOf" srcId="{70972262-756C-48CE-90F7-3E7023CFAC49}" destId="{A57F7766-456D-4D12-8506-96488E4E3635}" srcOrd="0" destOrd="0" presId="urn:microsoft.com/office/officeart/2005/8/layout/chevron2"/>
    <dgm:cxn modelId="{E6330C68-A2C0-4C95-B329-00CA98A13D29}" srcId="{18415C85-4376-4D4E-8CC0-943B7EC7DB69}" destId="{B83F5B9B-04DB-4D79-B0C6-F46EFC6BE872}" srcOrd="0" destOrd="0" parTransId="{50354D80-002F-44B3-9A3E-4E6B2C03D96C}" sibTransId="{300084EA-B29F-4093-80B7-70AD86D2C7D2}"/>
    <dgm:cxn modelId="{9BE68B48-7C14-4B71-ADE1-5A96A0C1CD9E}" type="presOf" srcId="{5F2A87B7-45A3-4533-ABC8-3BC99F2F417D}" destId="{C441FFB4-096E-4383-881F-C03897082653}" srcOrd="0" destOrd="0" presId="urn:microsoft.com/office/officeart/2005/8/layout/chevron2"/>
    <dgm:cxn modelId="{591DB368-ABCC-42CF-8302-B2EC3D047F1A}" srcId="{B83F5B9B-04DB-4D79-B0C6-F46EFC6BE872}" destId="{A50E55E0-937B-457E-AFC8-F9D3574F769F}" srcOrd="1" destOrd="0" parTransId="{EB82E1B0-6920-4690-A857-40D72BB782CB}" sibTransId="{2D6926F8-4F7D-4FC0-B16F-5D9F7ED98F76}"/>
    <dgm:cxn modelId="{A714CA4C-4BC6-49C0-8832-8F3F06C986A4}" srcId="{18415C85-4376-4D4E-8CC0-943B7EC7DB69}" destId="{2D8BAEDC-FA7D-4037-8A9A-5FF28941EC2F}" srcOrd="2" destOrd="0" parTransId="{D35E9639-F49E-4221-B958-DF225ABA72B4}" sibTransId="{F5944CDD-361E-40E7-B5EC-C776F974C04E}"/>
    <dgm:cxn modelId="{47C16F71-4153-4D18-BC16-0B611FEFEEDF}" type="presOf" srcId="{B83F5B9B-04DB-4D79-B0C6-F46EFC6BE872}" destId="{258D1357-C34B-4A4A-AF93-DAF0BAFE4F14}" srcOrd="0" destOrd="0" presId="urn:microsoft.com/office/officeart/2005/8/layout/chevron2"/>
    <dgm:cxn modelId="{9DE48F51-E291-406A-B5B0-0B176C4EE488}" type="presOf" srcId="{01AD1C62-7A31-4989-95B3-BFF18263704C}" destId="{14AAB72B-9757-4C8C-9B72-B9C0CC767BA8}" srcOrd="0" destOrd="2" presId="urn:microsoft.com/office/officeart/2005/8/layout/chevron2"/>
    <dgm:cxn modelId="{18E9F151-ECBC-4B23-B39E-DB6F210AC623}" srcId="{2D8BAEDC-FA7D-4037-8A9A-5FF28941EC2F}" destId="{F99D74BD-4A7E-4F0F-B66B-3C75CFC0A2A3}" srcOrd="5" destOrd="0" parTransId="{A895A5A3-B47C-4846-89E7-ACAD3B6DBB18}" sibTransId="{755A6741-DECB-4729-B3B6-BDFD4F4CA72D}"/>
    <dgm:cxn modelId="{52F97A72-7FCC-4C64-A957-2DE0BAAC2862}" srcId="{70972262-756C-48CE-90F7-3E7023CFAC49}" destId="{5F2A87B7-45A3-4533-ABC8-3BC99F2F417D}" srcOrd="0" destOrd="0" parTransId="{0F18590F-FE35-4B3B-AA24-65D0618AFF8D}" sibTransId="{9970AED2-8A41-4544-BFA1-2770BB941CC0}"/>
    <dgm:cxn modelId="{02416356-149B-484A-9EB3-F8A8BE6F32AB}" srcId="{70972262-756C-48CE-90F7-3E7023CFAC49}" destId="{F5A857BE-981E-4127-9A2A-5792BCCA43D8}" srcOrd="2" destOrd="0" parTransId="{DE99D2CA-5444-4FA5-AE01-23EAEB64214B}" sibTransId="{C8204D88-D8BE-49B3-B550-F5505B9153B9}"/>
    <dgm:cxn modelId="{D2E3E856-FFB9-4D7E-8187-8974814C28D5}" type="presOf" srcId="{F8BC7321-85D9-49C0-A197-FB19B208447D}" destId="{14AAB72B-9757-4C8C-9B72-B9C0CC767BA8}" srcOrd="0" destOrd="0" presId="urn:microsoft.com/office/officeart/2005/8/layout/chevron2"/>
    <dgm:cxn modelId="{7176F257-15E9-411D-82A7-0CF0ACF87BF0}" type="presOf" srcId="{F0431C11-CB5A-484F-9D17-9E1293BB9214}" destId="{92F2B894-4D42-4A02-9E66-910DAD291615}" srcOrd="0" destOrd="3" presId="urn:microsoft.com/office/officeart/2005/8/layout/chevron2"/>
    <dgm:cxn modelId="{1DEDE159-1ECB-4459-B90F-B29E032A7D2F}" srcId="{70972262-756C-48CE-90F7-3E7023CFAC49}" destId="{8CC4F02B-6C1B-40E6-8D30-33F7029DA81E}" srcOrd="1" destOrd="0" parTransId="{843ABB6C-1ED9-4228-8148-348F8B681561}" sibTransId="{F24472E9-544D-4377-A4C1-C76784AEA153}"/>
    <dgm:cxn modelId="{F5F18D8D-EEF5-4AEA-AFE8-C6326DFF3958}" type="presOf" srcId="{8CC4F02B-6C1B-40E6-8D30-33F7029DA81E}" destId="{C441FFB4-096E-4383-881F-C03897082653}" srcOrd="0" destOrd="1" presId="urn:microsoft.com/office/officeart/2005/8/layout/chevron2"/>
    <dgm:cxn modelId="{8D74E694-2DA0-41AD-9C61-859D89D6E942}" srcId="{2D8BAEDC-FA7D-4037-8A9A-5FF28941EC2F}" destId="{B7218426-98B3-4F5C-9CB5-FADFBF1D534B}" srcOrd="0" destOrd="0" parTransId="{487ABB61-EBBC-4E74-B009-942EB8C06CBA}" sibTransId="{CECEBD6D-9EA2-478C-8E32-A025FA174DFA}"/>
    <dgm:cxn modelId="{49F8B2B1-B4D2-4E58-9E27-E528185C5960}" srcId="{B83F5B9B-04DB-4D79-B0C6-F46EFC6BE872}" destId="{01AD1C62-7A31-4989-95B3-BFF18263704C}" srcOrd="2" destOrd="0" parTransId="{AB9FC6F4-E6BC-47EF-A0C7-817921568B7C}" sibTransId="{B4863882-51C9-427D-9AB7-510613C913E5}"/>
    <dgm:cxn modelId="{ECEE78B6-EDFC-4684-8CB8-F911B0DFF368}" type="presOf" srcId="{2D8BAEDC-FA7D-4037-8A9A-5FF28941EC2F}" destId="{C119F92A-2448-41E7-9EF5-5423B95C3338}" srcOrd="0" destOrd="0" presId="urn:microsoft.com/office/officeart/2005/8/layout/chevron2"/>
    <dgm:cxn modelId="{747AB7B7-676F-4EE5-AA21-5CA09BC643CF}" srcId="{2D8BAEDC-FA7D-4037-8A9A-5FF28941EC2F}" destId="{CBBA9E82-A04C-418A-81AC-8522CAC51B14}" srcOrd="2" destOrd="0" parTransId="{0FCC3557-F7D4-44D4-9FEE-6111FA790775}" sibTransId="{CD8A5BB2-5009-47E1-9C5F-68C393A75137}"/>
    <dgm:cxn modelId="{93182EBB-DF85-433F-94E6-5928A5952CF4}" srcId="{2D8BAEDC-FA7D-4037-8A9A-5FF28941EC2F}" destId="{F0431C11-CB5A-484F-9D17-9E1293BB9214}" srcOrd="3" destOrd="0" parTransId="{130E6AB0-409B-4127-952D-F3CCBDE29C23}" sibTransId="{9B878B8B-EBBA-439A-93C8-035C566F346B}"/>
    <dgm:cxn modelId="{D4FD1CBD-A2E6-421C-BD9A-9EA39A0CB147}" srcId="{70972262-756C-48CE-90F7-3E7023CFAC49}" destId="{ABD36D86-1BD5-4B44-8D48-410B6804D8CE}" srcOrd="3" destOrd="0" parTransId="{19D7DBD2-EBBE-488A-9F7B-DD0816E548A9}" sibTransId="{BF846F61-CE8C-49A8-A2EC-16E9B71F95B2}"/>
    <dgm:cxn modelId="{F994A3D8-59C6-42AE-A572-8982C7D387A4}" srcId="{B83F5B9B-04DB-4D79-B0C6-F46EFC6BE872}" destId="{E5D5C98C-F0E4-410A-826E-198F86B8090E}" srcOrd="3" destOrd="0" parTransId="{64663095-D2EA-41F8-8560-3C07A1541EAB}" sibTransId="{FF72590A-488D-4C14-B13C-A0E06E7EA2BA}"/>
    <dgm:cxn modelId="{84E139DC-AAD2-4C33-821F-511C3EF8F5F0}" type="presOf" srcId="{E5D5C98C-F0E4-410A-826E-198F86B8090E}" destId="{14AAB72B-9757-4C8C-9B72-B9C0CC767BA8}" srcOrd="0" destOrd="3" presId="urn:microsoft.com/office/officeart/2005/8/layout/chevron2"/>
    <dgm:cxn modelId="{F55DC3DD-9737-4850-B411-91CC4C847CA0}" type="presOf" srcId="{F99D74BD-4A7E-4F0F-B66B-3C75CFC0A2A3}" destId="{92F2B894-4D42-4A02-9E66-910DAD291615}" srcOrd="0" destOrd="5" presId="urn:microsoft.com/office/officeart/2005/8/layout/chevron2"/>
    <dgm:cxn modelId="{539563EB-73C1-4F2A-B209-2D1F85DBD6DE}" srcId="{2D8BAEDC-FA7D-4037-8A9A-5FF28941EC2F}" destId="{0628EC4E-05BC-4903-98B6-6B6CF8DE7F5D}" srcOrd="1" destOrd="0" parTransId="{7A258130-96F1-4215-9B1C-DC0E7AF45543}" sibTransId="{280A8054-0E2E-4B7E-A79C-1E1A1E9894CC}"/>
    <dgm:cxn modelId="{DA081EF1-3440-4397-94B8-9D61E96740C0}" srcId="{2D8BAEDC-FA7D-4037-8A9A-5FF28941EC2F}" destId="{2F34F0F7-6155-47E7-8B9F-CB68C269823F}" srcOrd="4" destOrd="0" parTransId="{03DC7804-ED7B-4051-8FBC-34925D0FABAB}" sibTransId="{F9B6C0EE-2B04-45D0-BE75-35FB66ED1052}"/>
    <dgm:cxn modelId="{22361AF4-7F5F-4C28-8261-76108632F6C4}" type="presOf" srcId="{ABD36D86-1BD5-4B44-8D48-410B6804D8CE}" destId="{C441FFB4-096E-4383-881F-C03897082653}" srcOrd="0" destOrd="3" presId="urn:microsoft.com/office/officeart/2005/8/layout/chevron2"/>
    <dgm:cxn modelId="{5C0806F5-4BD4-401F-B329-F72684BB38ED}" type="presOf" srcId="{B7218426-98B3-4F5C-9CB5-FADFBF1D534B}" destId="{92F2B894-4D42-4A02-9E66-910DAD291615}" srcOrd="0" destOrd="0" presId="urn:microsoft.com/office/officeart/2005/8/layout/chevron2"/>
    <dgm:cxn modelId="{4D4EACFF-2CE6-4B8F-96E1-3B729F043852}" type="presOf" srcId="{CBBA9E82-A04C-418A-81AC-8522CAC51B14}" destId="{92F2B894-4D42-4A02-9E66-910DAD291615}" srcOrd="0" destOrd="2" presId="urn:microsoft.com/office/officeart/2005/8/layout/chevron2"/>
    <dgm:cxn modelId="{7658D928-A3D2-4D09-A7B3-95231C043FAC}" type="presParOf" srcId="{724A5D77-4A64-4AD5-B517-CC2D7DFA2C91}" destId="{EA1BDBB0-0416-4CDA-988B-ACA732098C75}" srcOrd="0" destOrd="0" presId="urn:microsoft.com/office/officeart/2005/8/layout/chevron2"/>
    <dgm:cxn modelId="{610C0D96-0F14-4F9D-BBCA-3B067D035C8A}" type="presParOf" srcId="{EA1BDBB0-0416-4CDA-988B-ACA732098C75}" destId="{258D1357-C34B-4A4A-AF93-DAF0BAFE4F14}" srcOrd="0" destOrd="0" presId="urn:microsoft.com/office/officeart/2005/8/layout/chevron2"/>
    <dgm:cxn modelId="{E6F58D52-7AB9-4452-80A7-6009E3A8462D}" type="presParOf" srcId="{EA1BDBB0-0416-4CDA-988B-ACA732098C75}" destId="{14AAB72B-9757-4C8C-9B72-B9C0CC767BA8}" srcOrd="1" destOrd="0" presId="urn:microsoft.com/office/officeart/2005/8/layout/chevron2"/>
    <dgm:cxn modelId="{880F969D-F338-45E8-95FE-0095222341E5}" type="presParOf" srcId="{724A5D77-4A64-4AD5-B517-CC2D7DFA2C91}" destId="{D770B0D4-803E-4E85-9601-B54B893D3044}" srcOrd="1" destOrd="0" presId="urn:microsoft.com/office/officeart/2005/8/layout/chevron2"/>
    <dgm:cxn modelId="{6AB7DED6-2ADC-4FBA-BC1D-6019EB9EA954}" type="presParOf" srcId="{724A5D77-4A64-4AD5-B517-CC2D7DFA2C91}" destId="{B78AE779-960C-4250-AE7B-52D1FC9487BE}" srcOrd="2" destOrd="0" presId="urn:microsoft.com/office/officeart/2005/8/layout/chevron2"/>
    <dgm:cxn modelId="{9E7995D4-C60C-4535-917B-066087E101AB}" type="presParOf" srcId="{B78AE779-960C-4250-AE7B-52D1FC9487BE}" destId="{A57F7766-456D-4D12-8506-96488E4E3635}" srcOrd="0" destOrd="0" presId="urn:microsoft.com/office/officeart/2005/8/layout/chevron2"/>
    <dgm:cxn modelId="{4ECF4B01-709C-4F46-8F0B-A11A27AB569B}" type="presParOf" srcId="{B78AE779-960C-4250-AE7B-52D1FC9487BE}" destId="{C441FFB4-096E-4383-881F-C03897082653}" srcOrd="1" destOrd="0" presId="urn:microsoft.com/office/officeart/2005/8/layout/chevron2"/>
    <dgm:cxn modelId="{1BD8A9FA-2255-4553-87BB-047C1EE06AB0}" type="presParOf" srcId="{724A5D77-4A64-4AD5-B517-CC2D7DFA2C91}" destId="{1EB52CB9-7C90-47AB-8432-3E7338BE47F8}" srcOrd="3" destOrd="0" presId="urn:microsoft.com/office/officeart/2005/8/layout/chevron2"/>
    <dgm:cxn modelId="{1EED2DC9-DEFC-4400-9D31-005273E4F951}" type="presParOf" srcId="{724A5D77-4A64-4AD5-B517-CC2D7DFA2C91}" destId="{08AB4C20-05F9-41F3-95C6-B250FBBDBE16}" srcOrd="4" destOrd="0" presId="urn:microsoft.com/office/officeart/2005/8/layout/chevron2"/>
    <dgm:cxn modelId="{EDEBDE82-13A1-4901-909E-8E6F52D2CC23}" type="presParOf" srcId="{08AB4C20-05F9-41F3-95C6-B250FBBDBE16}" destId="{C119F92A-2448-41E7-9EF5-5423B95C3338}" srcOrd="0" destOrd="0" presId="urn:microsoft.com/office/officeart/2005/8/layout/chevron2"/>
    <dgm:cxn modelId="{0C7D6C3C-FC6D-49EA-AD38-06BA5D07FCC5}" type="presParOf" srcId="{08AB4C20-05F9-41F3-95C6-B250FBBDBE16}" destId="{92F2B894-4D42-4A02-9E66-910DAD29161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415C85-4376-4D4E-8CC0-943B7EC7DB6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GB"/>
        </a:p>
      </dgm:t>
    </dgm:pt>
    <dgm:pt modelId="{B83F5B9B-04DB-4D79-B0C6-F46EFC6BE872}">
      <dgm:prSet/>
      <dgm:spPr>
        <a:solidFill>
          <a:srgbClr val="2E073F"/>
        </a:solidFill>
      </dgm:spPr>
      <dgm:t>
        <a:bodyPr/>
        <a:lstStyle/>
        <a:p>
          <a:endParaRPr lang="en-GB" b="1" dirty="0"/>
        </a:p>
      </dgm:t>
    </dgm:pt>
    <dgm:pt modelId="{300084EA-B29F-4093-80B7-70AD86D2C7D2}" type="sibTrans" cxnId="{E6330C68-A2C0-4C95-B329-00CA98A13D29}">
      <dgm:prSet/>
      <dgm:spPr/>
      <dgm:t>
        <a:bodyPr/>
        <a:lstStyle/>
        <a:p>
          <a:endParaRPr lang="en-GB"/>
        </a:p>
      </dgm:t>
    </dgm:pt>
    <dgm:pt modelId="{50354D80-002F-44B3-9A3E-4E6B2C03D96C}" type="parTrans" cxnId="{E6330C68-A2C0-4C95-B329-00CA98A13D29}">
      <dgm:prSet/>
      <dgm:spPr/>
      <dgm:t>
        <a:bodyPr/>
        <a:lstStyle/>
        <a:p>
          <a:endParaRPr lang="en-GB"/>
        </a:p>
      </dgm:t>
    </dgm:pt>
    <dgm:pt modelId="{70972262-756C-48CE-90F7-3E7023CFAC49}">
      <dgm:prSet/>
      <dgm:spPr>
        <a:solidFill>
          <a:srgbClr val="2E073F"/>
        </a:solidFill>
      </dgm:spPr>
      <dgm:t>
        <a:bodyPr/>
        <a:lstStyle/>
        <a:p>
          <a:endParaRPr lang="en-GB" dirty="0"/>
        </a:p>
      </dgm:t>
    </dgm:pt>
    <dgm:pt modelId="{485569F0-F7FC-419A-89F2-FD0E163E8E58}" type="sibTrans" cxnId="{0219D737-253D-462D-9EFC-D66DA2751A0D}">
      <dgm:prSet/>
      <dgm:spPr/>
      <dgm:t>
        <a:bodyPr/>
        <a:lstStyle/>
        <a:p>
          <a:endParaRPr lang="en-GB"/>
        </a:p>
      </dgm:t>
    </dgm:pt>
    <dgm:pt modelId="{24A43CFE-B8D7-425C-B8F7-5E4A0C1F9947}" type="parTrans" cxnId="{0219D737-253D-462D-9EFC-D66DA2751A0D}">
      <dgm:prSet/>
      <dgm:spPr/>
      <dgm:t>
        <a:bodyPr/>
        <a:lstStyle/>
        <a:p>
          <a:endParaRPr lang="en-GB"/>
        </a:p>
      </dgm:t>
    </dgm:pt>
    <dgm:pt modelId="{2D8BAEDC-FA7D-4037-8A9A-5FF28941EC2F}">
      <dgm:prSet/>
      <dgm:spPr>
        <a:solidFill>
          <a:srgbClr val="2E073F"/>
        </a:solidFill>
      </dgm:spPr>
      <dgm:t>
        <a:bodyPr/>
        <a:lstStyle/>
        <a:p>
          <a:endParaRPr lang="en-GB" dirty="0"/>
        </a:p>
      </dgm:t>
    </dgm:pt>
    <dgm:pt modelId="{F5944CDD-361E-40E7-B5EC-C776F974C04E}" type="sibTrans" cxnId="{A714CA4C-4BC6-49C0-8832-8F3F06C986A4}">
      <dgm:prSet/>
      <dgm:spPr/>
      <dgm:t>
        <a:bodyPr/>
        <a:lstStyle/>
        <a:p>
          <a:endParaRPr lang="en-GB"/>
        </a:p>
      </dgm:t>
    </dgm:pt>
    <dgm:pt modelId="{D35E9639-F49E-4221-B958-DF225ABA72B4}" type="parTrans" cxnId="{A714CA4C-4BC6-49C0-8832-8F3F06C986A4}">
      <dgm:prSet/>
      <dgm:spPr/>
      <dgm:t>
        <a:bodyPr/>
        <a:lstStyle/>
        <a:p>
          <a:endParaRPr lang="en-GB"/>
        </a:p>
      </dgm:t>
    </dgm:pt>
    <dgm:pt modelId="{F8BC7321-85D9-49C0-A197-FB19B208447D}">
      <dgm:prSet custT="1"/>
      <dgm:spPr>
        <a:solidFill>
          <a:srgbClr val="EBD3F8">
            <a:alpha val="90000"/>
          </a:srgbClr>
        </a:solidFill>
        <a:ln>
          <a:solidFill>
            <a:srgbClr val="2E073F"/>
          </a:solidFill>
        </a:ln>
      </dgm:spPr>
      <dgm:t>
        <a:bodyPr/>
        <a:lstStyle/>
        <a:p>
          <a:r>
            <a:rPr lang="en-GB" sz="1050" b="1">
              <a:solidFill>
                <a:srgbClr val="2E073F"/>
              </a:solidFill>
            </a:rPr>
            <a:t>Sales Trends by Quarter</a:t>
          </a:r>
          <a:endParaRPr lang="en-GB" sz="1050" b="1" dirty="0">
            <a:solidFill>
              <a:srgbClr val="2E073F"/>
            </a:solidFill>
          </a:endParaRPr>
        </a:p>
      </dgm:t>
    </dgm:pt>
    <dgm:pt modelId="{A94E4E44-4C75-4571-BA7B-3CE33ECCD966}" type="parTrans" cxnId="{F6F0675F-711C-48A5-A651-CB67FC05373A}">
      <dgm:prSet/>
      <dgm:spPr/>
      <dgm:t>
        <a:bodyPr/>
        <a:lstStyle/>
        <a:p>
          <a:endParaRPr lang="en-GB"/>
        </a:p>
      </dgm:t>
    </dgm:pt>
    <dgm:pt modelId="{FF726831-E198-4968-BDD5-A89BEFD91377}" type="sibTrans" cxnId="{F6F0675F-711C-48A5-A651-CB67FC05373A}">
      <dgm:prSet/>
      <dgm:spPr/>
      <dgm:t>
        <a:bodyPr/>
        <a:lstStyle/>
        <a:p>
          <a:endParaRPr lang="en-GB"/>
        </a:p>
      </dgm:t>
    </dgm:pt>
    <dgm:pt modelId="{5F2A87B7-45A3-4533-ABC8-3BC99F2F417D}">
      <dgm:prSet custT="1"/>
      <dgm:spPr>
        <a:solidFill>
          <a:srgbClr val="EBD3F8">
            <a:alpha val="90000"/>
          </a:srgbClr>
        </a:solidFill>
        <a:ln>
          <a:solidFill>
            <a:srgbClr val="2E073F"/>
          </a:solidFill>
        </a:ln>
      </dgm:spPr>
      <dgm:t>
        <a:bodyPr/>
        <a:lstStyle/>
        <a:p>
          <a:r>
            <a:rPr lang="en-GB" sz="1100" b="1" kern="1200" dirty="0">
              <a:solidFill>
                <a:srgbClr val="2E073F"/>
              </a:solidFill>
            </a:rPr>
            <a:t>Product Category Forecast:</a:t>
          </a:r>
          <a:br>
            <a:rPr lang="en-GB" sz="1100" b="1" kern="1200" dirty="0">
              <a:solidFill>
                <a:srgbClr val="2E073F"/>
              </a:solidFill>
            </a:rPr>
          </a:br>
          <a:endParaRPr lang="en-GB" sz="1100" b="1" kern="1200" dirty="0">
            <a:solidFill>
              <a:srgbClr val="2E073F"/>
            </a:solidFill>
          </a:endParaRPr>
        </a:p>
      </dgm:t>
    </dgm:pt>
    <dgm:pt modelId="{0F18590F-FE35-4B3B-AA24-65D0618AFF8D}" type="parTrans" cxnId="{52F97A72-7FCC-4C64-A957-2DE0BAAC2862}">
      <dgm:prSet/>
      <dgm:spPr/>
      <dgm:t>
        <a:bodyPr/>
        <a:lstStyle/>
        <a:p>
          <a:endParaRPr lang="en-GB"/>
        </a:p>
      </dgm:t>
    </dgm:pt>
    <dgm:pt modelId="{9970AED2-8A41-4544-BFA1-2770BB941CC0}" type="sibTrans" cxnId="{52F97A72-7FCC-4C64-A957-2DE0BAAC2862}">
      <dgm:prSet/>
      <dgm:spPr/>
      <dgm:t>
        <a:bodyPr/>
        <a:lstStyle/>
        <a:p>
          <a:endParaRPr lang="en-GB"/>
        </a:p>
      </dgm:t>
    </dgm:pt>
    <dgm:pt modelId="{B7218426-98B3-4F5C-9CB5-FADFBF1D534B}">
      <dgm:prSet custT="1"/>
      <dgm:spPr>
        <a:solidFill>
          <a:srgbClr val="EBD3F8">
            <a:alpha val="90000"/>
          </a:srgbClr>
        </a:solidFill>
        <a:ln>
          <a:solidFill>
            <a:srgbClr val="2E073F"/>
          </a:solidFill>
        </a:ln>
      </dgm:spPr>
      <dgm:t>
        <a:bodyPr/>
        <a:lstStyle/>
        <a:p>
          <a:r>
            <a:rPr lang="en-GB" sz="1050" b="1" dirty="0">
              <a:solidFill>
                <a:srgbClr val="2E073F"/>
              </a:solidFill>
            </a:rPr>
            <a:t>Shopping Mall Performance by Location</a:t>
          </a:r>
        </a:p>
      </dgm:t>
    </dgm:pt>
    <dgm:pt modelId="{487ABB61-EBBC-4E74-B009-942EB8C06CBA}" type="parTrans" cxnId="{8D74E694-2DA0-41AD-9C61-859D89D6E942}">
      <dgm:prSet/>
      <dgm:spPr/>
      <dgm:t>
        <a:bodyPr/>
        <a:lstStyle/>
        <a:p>
          <a:endParaRPr lang="en-GB"/>
        </a:p>
      </dgm:t>
    </dgm:pt>
    <dgm:pt modelId="{CECEBD6D-9EA2-478C-8E32-A025FA174DFA}" type="sibTrans" cxnId="{8D74E694-2DA0-41AD-9C61-859D89D6E942}">
      <dgm:prSet/>
      <dgm:spPr/>
      <dgm:t>
        <a:bodyPr/>
        <a:lstStyle/>
        <a:p>
          <a:endParaRPr lang="en-GB"/>
        </a:p>
      </dgm:t>
    </dgm:pt>
    <dgm:pt modelId="{531D6430-210C-4A8C-A2D9-D589DE10D0B8}">
      <dgm:prSet custT="1"/>
      <dgm:spPr/>
      <dgm:t>
        <a:bodyPr/>
        <a:lstStyle/>
        <a:p>
          <a:endParaRPr lang="en-GB" sz="1050" b="1" dirty="0">
            <a:solidFill>
              <a:srgbClr val="2E073F"/>
            </a:solidFill>
          </a:endParaRPr>
        </a:p>
      </dgm:t>
    </dgm:pt>
    <dgm:pt modelId="{32307B63-BDB4-4470-B119-2488ED47B8CA}" type="parTrans" cxnId="{2EA1B4D8-CCE3-419D-923B-E3B2E5861835}">
      <dgm:prSet/>
      <dgm:spPr/>
      <dgm:t>
        <a:bodyPr/>
        <a:lstStyle/>
        <a:p>
          <a:endParaRPr lang="en-GB"/>
        </a:p>
      </dgm:t>
    </dgm:pt>
    <dgm:pt modelId="{007A07F7-DA13-4F64-B978-718D291BF9C4}" type="sibTrans" cxnId="{2EA1B4D8-CCE3-419D-923B-E3B2E5861835}">
      <dgm:prSet/>
      <dgm:spPr/>
      <dgm:t>
        <a:bodyPr/>
        <a:lstStyle/>
        <a:p>
          <a:endParaRPr lang="en-GB"/>
        </a:p>
      </dgm:t>
    </dgm:pt>
    <dgm:pt modelId="{5E1F850D-E9D8-4EDE-9431-0B5B0739BD7A}">
      <dgm:prSet custT="1"/>
      <dgm:spPr/>
      <dgm:t>
        <a:bodyPr/>
        <a:lstStyle/>
        <a:p>
          <a:r>
            <a:rPr lang="en-GB" sz="1050" b="1" dirty="0">
              <a:solidFill>
                <a:srgbClr val="2E073F"/>
              </a:solidFill>
            </a:rPr>
            <a:t>Seasonal Sales Fluctuations: Irregular trends suggest seasonal spikes. Q1 and Q2 typically see an increase in average sales, indicating seasonality.</a:t>
          </a:r>
        </a:p>
      </dgm:t>
    </dgm:pt>
    <dgm:pt modelId="{E1866A54-CE9C-4A1C-B54F-A6C14D74D558}" type="parTrans" cxnId="{BF55BB17-229D-4F31-9FA3-94B272F11C9F}">
      <dgm:prSet/>
      <dgm:spPr/>
      <dgm:t>
        <a:bodyPr/>
        <a:lstStyle/>
        <a:p>
          <a:endParaRPr lang="en-GB"/>
        </a:p>
      </dgm:t>
    </dgm:pt>
    <dgm:pt modelId="{39AFBECF-7733-4497-B24F-E6155F0FD1BB}" type="sibTrans" cxnId="{BF55BB17-229D-4F31-9FA3-94B272F11C9F}">
      <dgm:prSet/>
      <dgm:spPr/>
      <dgm:t>
        <a:bodyPr/>
        <a:lstStyle/>
        <a:p>
          <a:endParaRPr lang="en-GB"/>
        </a:p>
      </dgm:t>
    </dgm:pt>
    <dgm:pt modelId="{61D9BE45-AEE9-4636-8E42-3A2E291BB132}">
      <dgm:prSet custT="1"/>
      <dgm:spPr/>
      <dgm:t>
        <a:bodyPr/>
        <a:lstStyle/>
        <a:p>
          <a:r>
            <a:rPr lang="en-GB" sz="1050" b="1" dirty="0">
              <a:solidFill>
                <a:srgbClr val="2E073F"/>
              </a:solidFill>
            </a:rPr>
            <a:t>Prediction: Implementing seasonal sales strategies, particularly in Q1 and Q2, in quarterly sales.</a:t>
          </a:r>
        </a:p>
      </dgm:t>
    </dgm:pt>
    <dgm:pt modelId="{E82AC2C5-EFF2-4765-8FBA-E28FE7C03322}" type="parTrans" cxnId="{D4CD4CCF-B8CF-4E61-91A5-D7122F0BFC34}">
      <dgm:prSet/>
      <dgm:spPr/>
      <dgm:t>
        <a:bodyPr/>
        <a:lstStyle/>
        <a:p>
          <a:endParaRPr lang="en-GB"/>
        </a:p>
      </dgm:t>
    </dgm:pt>
    <dgm:pt modelId="{634FA921-3E49-4725-8857-EFF411E8A198}" type="sibTrans" cxnId="{D4CD4CCF-B8CF-4E61-91A5-D7122F0BFC34}">
      <dgm:prSet/>
      <dgm:spPr/>
      <dgm:t>
        <a:bodyPr/>
        <a:lstStyle/>
        <a:p>
          <a:endParaRPr lang="en-GB"/>
        </a:p>
      </dgm:t>
    </dgm:pt>
    <dgm:pt modelId="{2FA34884-D750-4169-9803-2463F1F92B4C}">
      <dgm:prSet custT="1"/>
      <dgm:spPr/>
      <dgm:t>
        <a:bodyPr/>
        <a:lstStyle/>
        <a:p>
          <a:r>
            <a:rPr lang="en-GB" sz="1050" b="1" dirty="0">
              <a:solidFill>
                <a:srgbClr val="2E073F"/>
              </a:solidFill>
            </a:rPr>
            <a:t>Recommendation: Plan seasonal promotions or clearance events during peak sales quarters to maximize revenue and smooth out fluctuations.</a:t>
          </a:r>
        </a:p>
      </dgm:t>
    </dgm:pt>
    <dgm:pt modelId="{C1DF9779-8D31-4F9A-BB52-C2E60917B31D}" type="parTrans" cxnId="{B7BD93D0-F6A4-4A4A-A4BB-FEA3A5EC898B}">
      <dgm:prSet/>
      <dgm:spPr/>
      <dgm:t>
        <a:bodyPr/>
        <a:lstStyle/>
        <a:p>
          <a:endParaRPr lang="en-GB"/>
        </a:p>
      </dgm:t>
    </dgm:pt>
    <dgm:pt modelId="{B445B8ED-A330-4D1E-99EB-44790264516E}" type="sibTrans" cxnId="{B7BD93D0-F6A4-4A4A-A4BB-FEA3A5EC898B}">
      <dgm:prSet/>
      <dgm:spPr/>
      <dgm:t>
        <a:bodyPr/>
        <a:lstStyle/>
        <a:p>
          <a:endParaRPr lang="en-GB"/>
        </a:p>
      </dgm:t>
    </dgm:pt>
    <dgm:pt modelId="{AD6C45CB-CB9E-4CB4-A200-CC5B9FED150C}">
      <dgm:prSet custT="1"/>
      <dgm:spPr/>
      <dgm:t>
        <a:bodyPr/>
        <a:lstStyle/>
        <a:p>
          <a:r>
            <a:rPr lang="en-GB" sz="1050" b="1" dirty="0">
              <a:solidFill>
                <a:srgbClr val="2E073F"/>
              </a:solidFill>
            </a:rPr>
            <a:t>Product Category Demand Forecast can capitalize on this pattern, potentially leading to a 15% uplift</a:t>
          </a:r>
        </a:p>
      </dgm:t>
    </dgm:pt>
    <dgm:pt modelId="{5CAC3031-0A94-4A5B-A04A-DC2199EE9CB3}" type="parTrans" cxnId="{790845C8-9773-485C-BF8B-DE4C75DB38C5}">
      <dgm:prSet/>
      <dgm:spPr/>
      <dgm:t>
        <a:bodyPr/>
        <a:lstStyle/>
        <a:p>
          <a:endParaRPr lang="en-GB"/>
        </a:p>
      </dgm:t>
    </dgm:pt>
    <dgm:pt modelId="{20FACA35-8239-45DE-A309-CD5BE5E1B4F0}" type="sibTrans" cxnId="{790845C8-9773-485C-BF8B-DE4C75DB38C5}">
      <dgm:prSet/>
      <dgm:spPr/>
      <dgm:t>
        <a:bodyPr/>
        <a:lstStyle/>
        <a:p>
          <a:endParaRPr lang="en-GB"/>
        </a:p>
      </dgm:t>
    </dgm:pt>
    <dgm:pt modelId="{6F725A5D-C93D-4959-933F-5C9787DD9DD2}">
      <dgm:prSet custT="1"/>
      <dgm:spPr/>
      <dgm:t>
        <a:bodyPr/>
        <a:lstStyle/>
        <a:p>
          <a:r>
            <a:rPr lang="en-GB" sz="1100" b="1" kern="1200" dirty="0">
              <a:solidFill>
                <a:srgbClr val="2E073F"/>
              </a:solidFill>
            </a:rPr>
            <a:t>Prediction: </a:t>
          </a:r>
          <a:r>
            <a:rPr lang="en-GB" sz="1100" b="0" kern="1200" dirty="0">
              <a:solidFill>
                <a:srgbClr val="2E073F"/>
              </a:solidFill>
            </a:rPr>
            <a:t>Projecting an increase in demand for Fashion and Cosmetics in upcoming high-traffic periods (e.g., holiday seasons), with potential sales growth of 10-20%.</a:t>
          </a:r>
        </a:p>
      </dgm:t>
    </dgm:pt>
    <dgm:pt modelId="{E034C657-E9DE-4A84-A119-97EF041306C2}" type="parTrans" cxnId="{E665C106-E8A2-440A-A9CE-4D2F84668463}">
      <dgm:prSet/>
      <dgm:spPr/>
      <dgm:t>
        <a:bodyPr/>
        <a:lstStyle/>
        <a:p>
          <a:endParaRPr lang="en-GB"/>
        </a:p>
      </dgm:t>
    </dgm:pt>
    <dgm:pt modelId="{FF01EB60-30BF-414F-8C17-7D27BF9AA21A}" type="sibTrans" cxnId="{E665C106-E8A2-440A-A9CE-4D2F84668463}">
      <dgm:prSet/>
      <dgm:spPr/>
      <dgm:t>
        <a:bodyPr/>
        <a:lstStyle/>
        <a:p>
          <a:endParaRPr lang="en-GB"/>
        </a:p>
      </dgm:t>
    </dgm:pt>
    <dgm:pt modelId="{1B8DFE30-82DE-45BD-9BDE-A9040A3F9B1D}">
      <dgm:prSet custT="1"/>
      <dgm:spPr/>
      <dgm:t>
        <a:bodyPr/>
        <a:lstStyle/>
        <a:p>
          <a:r>
            <a:rPr lang="en-GB" sz="1100" b="1" kern="1200" dirty="0">
              <a:solidFill>
                <a:srgbClr val="2E073F"/>
              </a:solidFill>
            </a:rPr>
            <a:t>Recommendation</a:t>
          </a:r>
          <a:r>
            <a:rPr lang="en-GB" sz="1100" b="0" kern="1200" dirty="0">
              <a:solidFill>
                <a:srgbClr val="2E073F"/>
              </a:solidFill>
            </a:rPr>
            <a:t>: Enhance stock levels in these categories before high-demand periods, and consider bundling fashion and cosmetics for cross-selling opportunities.</a:t>
          </a:r>
        </a:p>
      </dgm:t>
    </dgm:pt>
    <dgm:pt modelId="{C34B367B-9007-4C53-98A5-C03AE0177B8C}" type="parTrans" cxnId="{43F3F55F-B66E-4A4F-B7FD-8E61EB3F3758}">
      <dgm:prSet/>
      <dgm:spPr/>
      <dgm:t>
        <a:bodyPr/>
        <a:lstStyle/>
        <a:p>
          <a:endParaRPr lang="en-GB"/>
        </a:p>
      </dgm:t>
    </dgm:pt>
    <dgm:pt modelId="{E775A63F-CF15-4832-9DD3-AF64AADBA5DE}" type="sibTrans" cxnId="{43F3F55F-B66E-4A4F-B7FD-8E61EB3F3758}">
      <dgm:prSet/>
      <dgm:spPr/>
      <dgm:t>
        <a:bodyPr/>
        <a:lstStyle/>
        <a:p>
          <a:endParaRPr lang="en-GB"/>
        </a:p>
      </dgm:t>
    </dgm:pt>
    <dgm:pt modelId="{A503FE18-B8AA-480B-9615-EA968A2C704F}">
      <dgm:prSet custT="1"/>
      <dgm:spPr>
        <a:solidFill>
          <a:srgbClr val="EBD3F8">
            <a:alpha val="90000"/>
          </a:srgbClr>
        </a:solidFill>
        <a:ln>
          <a:solidFill>
            <a:srgbClr val="2E073F"/>
          </a:solidFill>
        </a:ln>
      </dgm:spPr>
      <dgm:t>
        <a:bodyPr/>
        <a:lstStyle/>
        <a:p>
          <a:r>
            <a:rPr lang="en-GB" sz="1100" b="1" kern="1200" dirty="0">
              <a:solidFill>
                <a:srgbClr val="2E073F"/>
              </a:solidFill>
            </a:rPr>
            <a:t>Fashion &amp; Cosmetics Demand: </a:t>
          </a:r>
          <a:r>
            <a:rPr lang="en-GB" sz="1100" b="0" kern="1200" dirty="0">
              <a:solidFill>
                <a:srgbClr val="2E073F"/>
              </a:solidFill>
            </a:rPr>
            <a:t>With Fashion leading in quantity sold, and Cosmetics showing a moderate demand, these categories can expect continued growth, especially during holidays.</a:t>
          </a:r>
        </a:p>
      </dgm:t>
    </dgm:pt>
    <dgm:pt modelId="{50574020-1D0C-48F3-9EA8-ABDC26FD2D46}" type="parTrans" cxnId="{AFC39045-ECBC-4748-8FF2-587DC838CDF5}">
      <dgm:prSet/>
      <dgm:spPr/>
    </dgm:pt>
    <dgm:pt modelId="{9162CE9F-3A17-47D0-9F85-3588C5DEDFCF}" type="sibTrans" cxnId="{AFC39045-ECBC-4748-8FF2-587DC838CDF5}">
      <dgm:prSet/>
      <dgm:spPr/>
    </dgm:pt>
    <dgm:pt modelId="{9885E099-18EC-404A-93CB-1A25EE38C5C0}">
      <dgm:prSet custT="1"/>
      <dgm:spPr/>
      <dgm:t>
        <a:bodyPr/>
        <a:lstStyle/>
        <a:p>
          <a:r>
            <a:rPr lang="en-GB" sz="1050" b="1" dirty="0">
              <a:solidFill>
                <a:srgbClr val="2E073F"/>
              </a:solidFill>
            </a:rPr>
            <a:t>Prediction: </a:t>
          </a:r>
          <a:r>
            <a:rPr lang="en-GB" sz="1050" b="0" dirty="0">
              <a:solidFill>
                <a:srgbClr val="2E073F"/>
              </a:solidFill>
            </a:rPr>
            <a:t>If population and foot traffic continue to trend positively, sales at these malls may rise by 8-12% over the next year.</a:t>
          </a:r>
        </a:p>
      </dgm:t>
    </dgm:pt>
    <dgm:pt modelId="{FF4E99C0-A4DC-44D7-A156-F08833151760}" type="parTrans" cxnId="{E4FD4A77-4B90-46AD-9F29-2A7BCDFFC9C9}">
      <dgm:prSet/>
      <dgm:spPr/>
      <dgm:t>
        <a:bodyPr/>
        <a:lstStyle/>
        <a:p>
          <a:endParaRPr lang="en-GB"/>
        </a:p>
      </dgm:t>
    </dgm:pt>
    <dgm:pt modelId="{4E7A7FC3-2643-4B1D-8E04-40C736DF9ACB}" type="sibTrans" cxnId="{E4FD4A77-4B90-46AD-9F29-2A7BCDFFC9C9}">
      <dgm:prSet/>
      <dgm:spPr/>
      <dgm:t>
        <a:bodyPr/>
        <a:lstStyle/>
        <a:p>
          <a:endParaRPr lang="en-GB"/>
        </a:p>
      </dgm:t>
    </dgm:pt>
    <dgm:pt modelId="{B61775FE-AAA9-4ADC-B075-B7C44514AD54}">
      <dgm:prSet custT="1"/>
      <dgm:spPr/>
      <dgm:t>
        <a:bodyPr/>
        <a:lstStyle/>
        <a:p>
          <a:r>
            <a:rPr lang="en-GB" sz="1050" b="1" dirty="0">
              <a:solidFill>
                <a:srgbClr val="2E073F"/>
              </a:solidFill>
            </a:rPr>
            <a:t>Recommendation: </a:t>
          </a:r>
          <a:r>
            <a:rPr lang="en-GB" sz="1050" b="0" dirty="0">
              <a:solidFill>
                <a:srgbClr val="2E073F"/>
              </a:solidFill>
            </a:rPr>
            <a:t>Strengthen marketing efforts in high-performing regions and explore opportunities to expand customer reach in underperforming locations through localized promotions or events.</a:t>
          </a:r>
        </a:p>
      </dgm:t>
    </dgm:pt>
    <dgm:pt modelId="{2589672D-610C-46FF-8192-5159FC0D3F09}" type="parTrans" cxnId="{FEC63493-DD37-411E-BAF1-12628628F7EB}">
      <dgm:prSet/>
      <dgm:spPr/>
      <dgm:t>
        <a:bodyPr/>
        <a:lstStyle/>
        <a:p>
          <a:endParaRPr lang="en-GB"/>
        </a:p>
      </dgm:t>
    </dgm:pt>
    <dgm:pt modelId="{A04D33AD-11EB-4FBE-9A6F-70DFF9A206AB}" type="sibTrans" cxnId="{FEC63493-DD37-411E-BAF1-12628628F7EB}">
      <dgm:prSet/>
      <dgm:spPr/>
      <dgm:t>
        <a:bodyPr/>
        <a:lstStyle/>
        <a:p>
          <a:endParaRPr lang="en-GB"/>
        </a:p>
      </dgm:t>
    </dgm:pt>
    <dgm:pt modelId="{E1F81BFA-0246-401C-9830-93D6FCE32C2D}">
      <dgm:prSet custT="1"/>
      <dgm:spPr>
        <a:solidFill>
          <a:srgbClr val="EBD3F8">
            <a:alpha val="90000"/>
          </a:srgbClr>
        </a:solidFill>
        <a:ln>
          <a:solidFill>
            <a:srgbClr val="2E073F"/>
          </a:solidFill>
        </a:ln>
      </dgm:spPr>
      <dgm:t>
        <a:bodyPr/>
        <a:lstStyle/>
        <a:p>
          <a:r>
            <a:rPr lang="en-GB" sz="1050" b="1" dirty="0">
              <a:solidFill>
                <a:srgbClr val="2E073F"/>
              </a:solidFill>
            </a:rPr>
            <a:t>Regional Demand: </a:t>
          </a:r>
          <a:r>
            <a:rPr lang="en-GB" sz="1050" b="0" dirty="0">
              <a:solidFill>
                <a:srgbClr val="2E073F"/>
              </a:solidFill>
            </a:rPr>
            <a:t>Malls in London, Coventry, and Birmingham show high sales and transaction counts, likely due to higher foot traffic.</a:t>
          </a:r>
        </a:p>
      </dgm:t>
    </dgm:pt>
    <dgm:pt modelId="{CF406E67-6BE3-4137-B18E-96AAFBA4C111}" type="parTrans" cxnId="{2ECEBBFF-0717-4AE1-86A0-AE5256057DF7}">
      <dgm:prSet/>
      <dgm:spPr/>
    </dgm:pt>
    <dgm:pt modelId="{10A8E122-F112-46D8-84E1-43562CC849FD}" type="sibTrans" cxnId="{2ECEBBFF-0717-4AE1-86A0-AE5256057DF7}">
      <dgm:prSet/>
      <dgm:spPr/>
    </dgm:pt>
    <dgm:pt modelId="{C3EB23F2-0A02-4E58-8815-B02501CA9864}">
      <dgm:prSet custT="1"/>
      <dgm:spPr>
        <a:solidFill>
          <a:srgbClr val="EBD3F8">
            <a:alpha val="90000"/>
          </a:srgbClr>
        </a:solidFill>
        <a:ln>
          <a:solidFill>
            <a:srgbClr val="2E073F"/>
          </a:solidFill>
        </a:ln>
      </dgm:spPr>
      <dgm:t>
        <a:bodyPr/>
        <a:lstStyle/>
        <a:p>
          <a:endParaRPr lang="en-GB" sz="1050" b="1" dirty="0">
            <a:solidFill>
              <a:srgbClr val="2E073F"/>
            </a:solidFill>
          </a:endParaRPr>
        </a:p>
      </dgm:t>
    </dgm:pt>
    <dgm:pt modelId="{9E47E68F-404F-4F0C-9D73-65DC69C5E681}" type="parTrans" cxnId="{091FFC6B-6BB2-4E60-8D78-62C7FE1CEB91}">
      <dgm:prSet/>
      <dgm:spPr/>
    </dgm:pt>
    <dgm:pt modelId="{D20065D3-05BB-4047-996A-A1DAC1D40CEF}" type="sibTrans" cxnId="{091FFC6B-6BB2-4E60-8D78-62C7FE1CEB91}">
      <dgm:prSet/>
      <dgm:spPr/>
    </dgm:pt>
    <dgm:pt modelId="{724A5D77-4A64-4AD5-B517-CC2D7DFA2C91}" type="pres">
      <dgm:prSet presAssocID="{18415C85-4376-4D4E-8CC0-943B7EC7DB69}" presName="linearFlow" presStyleCnt="0">
        <dgm:presLayoutVars>
          <dgm:dir/>
          <dgm:animLvl val="lvl"/>
          <dgm:resizeHandles val="exact"/>
        </dgm:presLayoutVars>
      </dgm:prSet>
      <dgm:spPr/>
    </dgm:pt>
    <dgm:pt modelId="{EA1BDBB0-0416-4CDA-988B-ACA732098C75}" type="pres">
      <dgm:prSet presAssocID="{B83F5B9B-04DB-4D79-B0C6-F46EFC6BE872}" presName="composite" presStyleCnt="0"/>
      <dgm:spPr/>
    </dgm:pt>
    <dgm:pt modelId="{258D1357-C34B-4A4A-AF93-DAF0BAFE4F14}" type="pres">
      <dgm:prSet presAssocID="{B83F5B9B-04DB-4D79-B0C6-F46EFC6BE872}" presName="parentText" presStyleLbl="alignNode1" presStyleIdx="0" presStyleCnt="3" custLinFactNeighborX="16028" custLinFactNeighborY="-6553">
        <dgm:presLayoutVars>
          <dgm:chMax val="1"/>
          <dgm:bulletEnabled val="1"/>
        </dgm:presLayoutVars>
      </dgm:prSet>
      <dgm:spPr/>
    </dgm:pt>
    <dgm:pt modelId="{14AAB72B-9757-4C8C-9B72-B9C0CC767BA8}" type="pres">
      <dgm:prSet presAssocID="{B83F5B9B-04DB-4D79-B0C6-F46EFC6BE872}" presName="descendantText" presStyleLbl="alignAcc1" presStyleIdx="0" presStyleCnt="3" custLinFactNeighborX="925" custLinFactNeighborY="-10077">
        <dgm:presLayoutVars>
          <dgm:bulletEnabled val="1"/>
        </dgm:presLayoutVars>
      </dgm:prSet>
      <dgm:spPr/>
    </dgm:pt>
    <dgm:pt modelId="{D770B0D4-803E-4E85-9601-B54B893D3044}" type="pres">
      <dgm:prSet presAssocID="{300084EA-B29F-4093-80B7-70AD86D2C7D2}" presName="sp" presStyleCnt="0"/>
      <dgm:spPr/>
    </dgm:pt>
    <dgm:pt modelId="{B78AE779-960C-4250-AE7B-52D1FC9487BE}" type="pres">
      <dgm:prSet presAssocID="{70972262-756C-48CE-90F7-3E7023CFAC49}" presName="composite" presStyleCnt="0"/>
      <dgm:spPr/>
    </dgm:pt>
    <dgm:pt modelId="{A57F7766-456D-4D12-8506-96488E4E3635}" type="pres">
      <dgm:prSet presAssocID="{70972262-756C-48CE-90F7-3E7023CFAC49}" presName="parentText" presStyleLbl="alignNode1" presStyleIdx="1" presStyleCnt="3" custLinFactNeighborX="16028" custLinFactNeighborY="-6553">
        <dgm:presLayoutVars>
          <dgm:chMax val="1"/>
          <dgm:bulletEnabled val="1"/>
        </dgm:presLayoutVars>
      </dgm:prSet>
      <dgm:spPr/>
    </dgm:pt>
    <dgm:pt modelId="{C441FFB4-096E-4383-881F-C03897082653}" type="pres">
      <dgm:prSet presAssocID="{70972262-756C-48CE-90F7-3E7023CFAC49}" presName="descendantText" presStyleLbl="alignAcc1" presStyleIdx="1" presStyleCnt="3" custLinFactNeighborX="925" custLinFactNeighborY="-10082">
        <dgm:presLayoutVars>
          <dgm:bulletEnabled val="1"/>
        </dgm:presLayoutVars>
      </dgm:prSet>
      <dgm:spPr/>
    </dgm:pt>
    <dgm:pt modelId="{1EB52CB9-7C90-47AB-8432-3E7338BE47F8}" type="pres">
      <dgm:prSet presAssocID="{485569F0-F7FC-419A-89F2-FD0E163E8E58}" presName="sp" presStyleCnt="0"/>
      <dgm:spPr/>
    </dgm:pt>
    <dgm:pt modelId="{08AB4C20-05F9-41F3-95C6-B250FBBDBE16}" type="pres">
      <dgm:prSet presAssocID="{2D8BAEDC-FA7D-4037-8A9A-5FF28941EC2F}" presName="composite" presStyleCnt="0"/>
      <dgm:spPr/>
    </dgm:pt>
    <dgm:pt modelId="{C119F92A-2448-41E7-9EF5-5423B95C3338}" type="pres">
      <dgm:prSet presAssocID="{2D8BAEDC-FA7D-4037-8A9A-5FF28941EC2F}" presName="parentText" presStyleLbl="alignNode1" presStyleIdx="2" presStyleCnt="3" custLinFactNeighborX="16028" custLinFactNeighborY="-6553">
        <dgm:presLayoutVars>
          <dgm:chMax val="1"/>
          <dgm:bulletEnabled val="1"/>
        </dgm:presLayoutVars>
      </dgm:prSet>
      <dgm:spPr/>
    </dgm:pt>
    <dgm:pt modelId="{92F2B894-4D42-4A02-9E66-910DAD291615}" type="pres">
      <dgm:prSet presAssocID="{2D8BAEDC-FA7D-4037-8A9A-5FF28941EC2F}" presName="descendantText" presStyleLbl="alignAcc1" presStyleIdx="2" presStyleCnt="3" custLinFactNeighborX="925" custLinFactNeighborY="-10082">
        <dgm:presLayoutVars>
          <dgm:bulletEnabled val="1"/>
        </dgm:presLayoutVars>
      </dgm:prSet>
      <dgm:spPr/>
    </dgm:pt>
  </dgm:ptLst>
  <dgm:cxnLst>
    <dgm:cxn modelId="{F0392E04-E409-4D61-916F-13CEF0F98B5B}" type="presOf" srcId="{1B8DFE30-82DE-45BD-9BDE-A9040A3F9B1D}" destId="{C441FFB4-096E-4383-881F-C03897082653}" srcOrd="0" destOrd="3" presId="urn:microsoft.com/office/officeart/2005/8/layout/chevron2"/>
    <dgm:cxn modelId="{E665C106-E8A2-440A-A9CE-4D2F84668463}" srcId="{70972262-756C-48CE-90F7-3E7023CFAC49}" destId="{6F725A5D-C93D-4959-933F-5C9787DD9DD2}" srcOrd="2" destOrd="0" parTransId="{E034C657-E9DE-4A84-A119-97EF041306C2}" sibTransId="{FF01EB60-30BF-414F-8C17-7D27BF9AA21A}"/>
    <dgm:cxn modelId="{C515CD0E-899F-41EA-BCAF-80B8CD1B0DA6}" type="presOf" srcId="{9885E099-18EC-404A-93CB-1A25EE38C5C0}" destId="{92F2B894-4D42-4A02-9E66-910DAD291615}" srcOrd="0" destOrd="3" presId="urn:microsoft.com/office/officeart/2005/8/layout/chevron2"/>
    <dgm:cxn modelId="{BF55BB17-229D-4F31-9FA3-94B272F11C9F}" srcId="{B83F5B9B-04DB-4D79-B0C6-F46EFC6BE872}" destId="{5E1F850D-E9D8-4EDE-9431-0B5B0739BD7A}" srcOrd="2" destOrd="0" parTransId="{E1866A54-CE9C-4A1C-B54F-A6C14D74D558}" sibTransId="{39AFBECF-7733-4497-B24F-E6155F0FD1BB}"/>
    <dgm:cxn modelId="{A40B521C-307C-4E98-A7F4-7F8E0D39DCAE}" type="presOf" srcId="{18415C85-4376-4D4E-8CC0-943B7EC7DB69}" destId="{724A5D77-4A64-4AD5-B517-CC2D7DFA2C91}" srcOrd="0" destOrd="0" presId="urn:microsoft.com/office/officeart/2005/8/layout/chevron2"/>
    <dgm:cxn modelId="{63397627-8FFA-42A4-B328-26D30A295129}" type="presOf" srcId="{6F725A5D-C93D-4959-933F-5C9787DD9DD2}" destId="{C441FFB4-096E-4383-881F-C03897082653}" srcOrd="0" destOrd="2" presId="urn:microsoft.com/office/officeart/2005/8/layout/chevron2"/>
    <dgm:cxn modelId="{0219D737-253D-462D-9EFC-D66DA2751A0D}" srcId="{18415C85-4376-4D4E-8CC0-943B7EC7DB69}" destId="{70972262-756C-48CE-90F7-3E7023CFAC49}" srcOrd="1" destOrd="0" parTransId="{24A43CFE-B8D7-425C-B8F7-5E4A0C1F9947}" sibTransId="{485569F0-F7FC-419A-89F2-FD0E163E8E58}"/>
    <dgm:cxn modelId="{F6F0675F-711C-48A5-A651-CB67FC05373A}" srcId="{B83F5B9B-04DB-4D79-B0C6-F46EFC6BE872}" destId="{F8BC7321-85D9-49C0-A197-FB19B208447D}" srcOrd="0" destOrd="0" parTransId="{A94E4E44-4C75-4571-BA7B-3CE33ECCD966}" sibTransId="{FF726831-E198-4968-BDD5-A89BEFD91377}"/>
    <dgm:cxn modelId="{43F3F55F-B66E-4A4F-B7FD-8E61EB3F3758}" srcId="{70972262-756C-48CE-90F7-3E7023CFAC49}" destId="{1B8DFE30-82DE-45BD-9BDE-A9040A3F9B1D}" srcOrd="3" destOrd="0" parTransId="{C34B367B-9007-4C53-98A5-C03AE0177B8C}" sibTransId="{E775A63F-CF15-4832-9DD3-AF64AADBA5DE}"/>
    <dgm:cxn modelId="{F5BA9A42-044E-445D-800F-8D64CDB4B315}" type="presOf" srcId="{B61775FE-AAA9-4ADC-B075-B7C44514AD54}" destId="{92F2B894-4D42-4A02-9E66-910DAD291615}" srcOrd="0" destOrd="4" presId="urn:microsoft.com/office/officeart/2005/8/layout/chevron2"/>
    <dgm:cxn modelId="{AFC39045-ECBC-4748-8FF2-587DC838CDF5}" srcId="{70972262-756C-48CE-90F7-3E7023CFAC49}" destId="{A503FE18-B8AA-480B-9615-EA968A2C704F}" srcOrd="1" destOrd="0" parTransId="{50574020-1D0C-48F3-9EA8-ABDC26FD2D46}" sibTransId="{9162CE9F-3A17-47D0-9F85-3588C5DEDFCF}"/>
    <dgm:cxn modelId="{1B4DF565-68BD-4DE6-A340-B7C9822F4EBC}" type="presOf" srcId="{70972262-756C-48CE-90F7-3E7023CFAC49}" destId="{A57F7766-456D-4D12-8506-96488E4E3635}" srcOrd="0" destOrd="0" presId="urn:microsoft.com/office/officeart/2005/8/layout/chevron2"/>
    <dgm:cxn modelId="{8FF37346-5E35-4BB8-BEF5-C42C596A2159}" type="presOf" srcId="{2FA34884-D750-4169-9803-2463F1F92B4C}" destId="{14AAB72B-9757-4C8C-9B72-B9C0CC767BA8}" srcOrd="0" destOrd="4" presId="urn:microsoft.com/office/officeart/2005/8/layout/chevron2"/>
    <dgm:cxn modelId="{E6330C68-A2C0-4C95-B329-00CA98A13D29}" srcId="{18415C85-4376-4D4E-8CC0-943B7EC7DB69}" destId="{B83F5B9B-04DB-4D79-B0C6-F46EFC6BE872}" srcOrd="0" destOrd="0" parTransId="{50354D80-002F-44B3-9A3E-4E6B2C03D96C}" sibTransId="{300084EA-B29F-4093-80B7-70AD86D2C7D2}"/>
    <dgm:cxn modelId="{9BE68B48-7C14-4B71-ADE1-5A96A0C1CD9E}" type="presOf" srcId="{5F2A87B7-45A3-4533-ABC8-3BC99F2F417D}" destId="{C441FFB4-096E-4383-881F-C03897082653}" srcOrd="0" destOrd="0" presId="urn:microsoft.com/office/officeart/2005/8/layout/chevron2"/>
    <dgm:cxn modelId="{3397EF69-F2C4-405F-BCD6-7972B93B75C2}" type="presOf" srcId="{C3EB23F2-0A02-4E58-8815-B02501CA9864}" destId="{92F2B894-4D42-4A02-9E66-910DAD291615}" srcOrd="0" destOrd="1" presId="urn:microsoft.com/office/officeart/2005/8/layout/chevron2"/>
    <dgm:cxn modelId="{091FFC6B-6BB2-4E60-8D78-62C7FE1CEB91}" srcId="{2D8BAEDC-FA7D-4037-8A9A-5FF28941EC2F}" destId="{C3EB23F2-0A02-4E58-8815-B02501CA9864}" srcOrd="1" destOrd="0" parTransId="{9E47E68F-404F-4F0C-9D73-65DC69C5E681}" sibTransId="{D20065D3-05BB-4047-996A-A1DAC1D40CEF}"/>
    <dgm:cxn modelId="{A714CA4C-4BC6-49C0-8832-8F3F06C986A4}" srcId="{18415C85-4376-4D4E-8CC0-943B7EC7DB69}" destId="{2D8BAEDC-FA7D-4037-8A9A-5FF28941EC2F}" srcOrd="2" destOrd="0" parTransId="{D35E9639-F49E-4221-B958-DF225ABA72B4}" sibTransId="{F5944CDD-361E-40E7-B5EC-C776F974C04E}"/>
    <dgm:cxn modelId="{FD7D3C6F-F9F0-4054-86AA-8691B66D41DF}" type="presOf" srcId="{61D9BE45-AEE9-4636-8E42-3A2E291BB132}" destId="{14AAB72B-9757-4C8C-9B72-B9C0CC767BA8}" srcOrd="0" destOrd="3" presId="urn:microsoft.com/office/officeart/2005/8/layout/chevron2"/>
    <dgm:cxn modelId="{47C16F71-4153-4D18-BC16-0B611FEFEEDF}" type="presOf" srcId="{B83F5B9B-04DB-4D79-B0C6-F46EFC6BE872}" destId="{258D1357-C34B-4A4A-AF93-DAF0BAFE4F14}" srcOrd="0" destOrd="0" presId="urn:microsoft.com/office/officeart/2005/8/layout/chevron2"/>
    <dgm:cxn modelId="{18297C51-448A-43AC-BC9A-4D4D40EA6E45}" type="presOf" srcId="{AD6C45CB-CB9E-4CB4-A200-CC5B9FED150C}" destId="{14AAB72B-9757-4C8C-9B72-B9C0CC767BA8}" srcOrd="0" destOrd="5" presId="urn:microsoft.com/office/officeart/2005/8/layout/chevron2"/>
    <dgm:cxn modelId="{52F97A72-7FCC-4C64-A957-2DE0BAAC2862}" srcId="{70972262-756C-48CE-90F7-3E7023CFAC49}" destId="{5F2A87B7-45A3-4533-ABC8-3BC99F2F417D}" srcOrd="0" destOrd="0" parTransId="{0F18590F-FE35-4B3B-AA24-65D0618AFF8D}" sibTransId="{9970AED2-8A41-4544-BFA1-2770BB941CC0}"/>
    <dgm:cxn modelId="{D2E3E856-FFB9-4D7E-8187-8974814C28D5}" type="presOf" srcId="{F8BC7321-85D9-49C0-A197-FB19B208447D}" destId="{14AAB72B-9757-4C8C-9B72-B9C0CC767BA8}" srcOrd="0" destOrd="0" presId="urn:microsoft.com/office/officeart/2005/8/layout/chevron2"/>
    <dgm:cxn modelId="{E4FD4A77-4B90-46AD-9F29-2A7BCDFFC9C9}" srcId="{2D8BAEDC-FA7D-4037-8A9A-5FF28941EC2F}" destId="{9885E099-18EC-404A-93CB-1A25EE38C5C0}" srcOrd="3" destOrd="0" parTransId="{FF4E99C0-A4DC-44D7-A156-F08833151760}" sibTransId="{4E7A7FC3-2643-4B1D-8E04-40C736DF9ACB}"/>
    <dgm:cxn modelId="{47134F8B-CCF7-4CAA-8C92-D5EF28212FDE}" type="presOf" srcId="{E1F81BFA-0246-401C-9830-93D6FCE32C2D}" destId="{92F2B894-4D42-4A02-9E66-910DAD291615}" srcOrd="0" destOrd="2" presId="urn:microsoft.com/office/officeart/2005/8/layout/chevron2"/>
    <dgm:cxn modelId="{7E3C968F-478F-4575-B376-A5DDECFF62FF}" type="presOf" srcId="{531D6430-210C-4A8C-A2D9-D589DE10D0B8}" destId="{14AAB72B-9757-4C8C-9B72-B9C0CC767BA8}" srcOrd="0" destOrd="1" presId="urn:microsoft.com/office/officeart/2005/8/layout/chevron2"/>
    <dgm:cxn modelId="{FEC63493-DD37-411E-BAF1-12628628F7EB}" srcId="{2D8BAEDC-FA7D-4037-8A9A-5FF28941EC2F}" destId="{B61775FE-AAA9-4ADC-B075-B7C44514AD54}" srcOrd="4" destOrd="0" parTransId="{2589672D-610C-46FF-8192-5159FC0D3F09}" sibTransId="{A04D33AD-11EB-4FBE-9A6F-70DFF9A206AB}"/>
    <dgm:cxn modelId="{8D74E694-2DA0-41AD-9C61-859D89D6E942}" srcId="{2D8BAEDC-FA7D-4037-8A9A-5FF28941EC2F}" destId="{B7218426-98B3-4F5C-9CB5-FADFBF1D534B}" srcOrd="0" destOrd="0" parTransId="{487ABB61-EBBC-4E74-B009-942EB8C06CBA}" sibTransId="{CECEBD6D-9EA2-478C-8E32-A025FA174DFA}"/>
    <dgm:cxn modelId="{6876769D-1A40-409D-B098-5998A6F32195}" type="presOf" srcId="{A503FE18-B8AA-480B-9615-EA968A2C704F}" destId="{C441FFB4-096E-4383-881F-C03897082653}" srcOrd="0" destOrd="1" presId="urn:microsoft.com/office/officeart/2005/8/layout/chevron2"/>
    <dgm:cxn modelId="{97B2F0B5-06F3-4DDC-82A7-4D6D7631D1A8}" type="presOf" srcId="{5E1F850D-E9D8-4EDE-9431-0B5B0739BD7A}" destId="{14AAB72B-9757-4C8C-9B72-B9C0CC767BA8}" srcOrd="0" destOrd="2" presId="urn:microsoft.com/office/officeart/2005/8/layout/chevron2"/>
    <dgm:cxn modelId="{ECEE78B6-EDFC-4684-8CB8-F911B0DFF368}" type="presOf" srcId="{2D8BAEDC-FA7D-4037-8A9A-5FF28941EC2F}" destId="{C119F92A-2448-41E7-9EF5-5423B95C3338}" srcOrd="0" destOrd="0" presId="urn:microsoft.com/office/officeart/2005/8/layout/chevron2"/>
    <dgm:cxn modelId="{790845C8-9773-485C-BF8B-DE4C75DB38C5}" srcId="{B83F5B9B-04DB-4D79-B0C6-F46EFC6BE872}" destId="{AD6C45CB-CB9E-4CB4-A200-CC5B9FED150C}" srcOrd="5" destOrd="0" parTransId="{5CAC3031-0A94-4A5B-A04A-DC2199EE9CB3}" sibTransId="{20FACA35-8239-45DE-A309-CD5BE5E1B4F0}"/>
    <dgm:cxn modelId="{D4CD4CCF-B8CF-4E61-91A5-D7122F0BFC34}" srcId="{B83F5B9B-04DB-4D79-B0C6-F46EFC6BE872}" destId="{61D9BE45-AEE9-4636-8E42-3A2E291BB132}" srcOrd="3" destOrd="0" parTransId="{E82AC2C5-EFF2-4765-8FBA-E28FE7C03322}" sibTransId="{634FA921-3E49-4725-8857-EFF411E8A198}"/>
    <dgm:cxn modelId="{B7BD93D0-F6A4-4A4A-A4BB-FEA3A5EC898B}" srcId="{B83F5B9B-04DB-4D79-B0C6-F46EFC6BE872}" destId="{2FA34884-D750-4169-9803-2463F1F92B4C}" srcOrd="4" destOrd="0" parTransId="{C1DF9779-8D31-4F9A-BB52-C2E60917B31D}" sibTransId="{B445B8ED-A330-4D1E-99EB-44790264516E}"/>
    <dgm:cxn modelId="{2EA1B4D8-CCE3-419D-923B-E3B2E5861835}" srcId="{B83F5B9B-04DB-4D79-B0C6-F46EFC6BE872}" destId="{531D6430-210C-4A8C-A2D9-D589DE10D0B8}" srcOrd="1" destOrd="0" parTransId="{32307B63-BDB4-4470-B119-2488ED47B8CA}" sibTransId="{007A07F7-DA13-4F64-B978-718D291BF9C4}"/>
    <dgm:cxn modelId="{5C0806F5-4BD4-401F-B329-F72684BB38ED}" type="presOf" srcId="{B7218426-98B3-4F5C-9CB5-FADFBF1D534B}" destId="{92F2B894-4D42-4A02-9E66-910DAD291615}" srcOrd="0" destOrd="0" presId="urn:microsoft.com/office/officeart/2005/8/layout/chevron2"/>
    <dgm:cxn modelId="{2ECEBBFF-0717-4AE1-86A0-AE5256057DF7}" srcId="{2D8BAEDC-FA7D-4037-8A9A-5FF28941EC2F}" destId="{E1F81BFA-0246-401C-9830-93D6FCE32C2D}" srcOrd="2" destOrd="0" parTransId="{CF406E67-6BE3-4137-B18E-96AAFBA4C111}" sibTransId="{10A8E122-F112-46D8-84E1-43562CC849FD}"/>
    <dgm:cxn modelId="{7658D928-A3D2-4D09-A7B3-95231C043FAC}" type="presParOf" srcId="{724A5D77-4A64-4AD5-B517-CC2D7DFA2C91}" destId="{EA1BDBB0-0416-4CDA-988B-ACA732098C75}" srcOrd="0" destOrd="0" presId="urn:microsoft.com/office/officeart/2005/8/layout/chevron2"/>
    <dgm:cxn modelId="{610C0D96-0F14-4F9D-BBCA-3B067D035C8A}" type="presParOf" srcId="{EA1BDBB0-0416-4CDA-988B-ACA732098C75}" destId="{258D1357-C34B-4A4A-AF93-DAF0BAFE4F14}" srcOrd="0" destOrd="0" presId="urn:microsoft.com/office/officeart/2005/8/layout/chevron2"/>
    <dgm:cxn modelId="{E6F58D52-7AB9-4452-80A7-6009E3A8462D}" type="presParOf" srcId="{EA1BDBB0-0416-4CDA-988B-ACA732098C75}" destId="{14AAB72B-9757-4C8C-9B72-B9C0CC767BA8}" srcOrd="1" destOrd="0" presId="urn:microsoft.com/office/officeart/2005/8/layout/chevron2"/>
    <dgm:cxn modelId="{880F969D-F338-45E8-95FE-0095222341E5}" type="presParOf" srcId="{724A5D77-4A64-4AD5-B517-CC2D7DFA2C91}" destId="{D770B0D4-803E-4E85-9601-B54B893D3044}" srcOrd="1" destOrd="0" presId="urn:microsoft.com/office/officeart/2005/8/layout/chevron2"/>
    <dgm:cxn modelId="{6AB7DED6-2ADC-4FBA-BC1D-6019EB9EA954}" type="presParOf" srcId="{724A5D77-4A64-4AD5-B517-CC2D7DFA2C91}" destId="{B78AE779-960C-4250-AE7B-52D1FC9487BE}" srcOrd="2" destOrd="0" presId="urn:microsoft.com/office/officeart/2005/8/layout/chevron2"/>
    <dgm:cxn modelId="{9E7995D4-C60C-4535-917B-066087E101AB}" type="presParOf" srcId="{B78AE779-960C-4250-AE7B-52D1FC9487BE}" destId="{A57F7766-456D-4D12-8506-96488E4E3635}" srcOrd="0" destOrd="0" presId="urn:microsoft.com/office/officeart/2005/8/layout/chevron2"/>
    <dgm:cxn modelId="{4ECF4B01-709C-4F46-8F0B-A11A27AB569B}" type="presParOf" srcId="{B78AE779-960C-4250-AE7B-52D1FC9487BE}" destId="{C441FFB4-096E-4383-881F-C03897082653}" srcOrd="1" destOrd="0" presId="urn:microsoft.com/office/officeart/2005/8/layout/chevron2"/>
    <dgm:cxn modelId="{1BD8A9FA-2255-4553-87BB-047C1EE06AB0}" type="presParOf" srcId="{724A5D77-4A64-4AD5-B517-CC2D7DFA2C91}" destId="{1EB52CB9-7C90-47AB-8432-3E7338BE47F8}" srcOrd="3" destOrd="0" presId="urn:microsoft.com/office/officeart/2005/8/layout/chevron2"/>
    <dgm:cxn modelId="{1EED2DC9-DEFC-4400-9D31-005273E4F951}" type="presParOf" srcId="{724A5D77-4A64-4AD5-B517-CC2D7DFA2C91}" destId="{08AB4C20-05F9-41F3-95C6-B250FBBDBE16}" srcOrd="4" destOrd="0" presId="urn:microsoft.com/office/officeart/2005/8/layout/chevron2"/>
    <dgm:cxn modelId="{EDEBDE82-13A1-4901-909E-8E6F52D2CC23}" type="presParOf" srcId="{08AB4C20-05F9-41F3-95C6-B250FBBDBE16}" destId="{C119F92A-2448-41E7-9EF5-5423B95C3338}" srcOrd="0" destOrd="0" presId="urn:microsoft.com/office/officeart/2005/8/layout/chevron2"/>
    <dgm:cxn modelId="{0C7D6C3C-FC6D-49EA-AD38-06BA5D07FCC5}" type="presParOf" srcId="{08AB4C20-05F9-41F3-95C6-B250FBBDBE16}" destId="{92F2B894-4D42-4A02-9E66-910DAD29161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73E1B-9758-4C06-8121-9910C35E97D8}">
      <dsp:nvSpPr>
        <dsp:cNvPr id="0" name=""/>
        <dsp:cNvSpPr/>
      </dsp:nvSpPr>
      <dsp:spPr>
        <a:xfrm rot="5400000">
          <a:off x="-69513" y="71129"/>
          <a:ext cx="463423" cy="324396"/>
        </a:xfrm>
        <a:prstGeom prst="chevron">
          <a:avLst/>
        </a:prstGeom>
        <a:gradFill rotWithShape="0">
          <a:gsLst>
            <a:gs pos="0">
              <a:srgbClr val="2E073F"/>
            </a:gs>
            <a:gs pos="50000">
              <a:srgbClr val="2E073F"/>
            </a:gs>
            <a:gs pos="100000">
              <a:srgbClr val="2E073F"/>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en-GB" sz="900" b="1" kern="1200" dirty="0">
            <a:solidFill>
              <a:srgbClr val="2E073F"/>
            </a:solidFill>
          </a:endParaRPr>
        </a:p>
      </dsp:txBody>
      <dsp:txXfrm rot="-5400000">
        <a:off x="1" y="163813"/>
        <a:ext cx="324396" cy="139027"/>
      </dsp:txXfrm>
    </dsp:sp>
    <dsp:sp modelId="{2A8DB430-7BAA-49BE-BFC6-ED7F1BAF6CEF}">
      <dsp:nvSpPr>
        <dsp:cNvPr id="0" name=""/>
        <dsp:cNvSpPr/>
      </dsp:nvSpPr>
      <dsp:spPr>
        <a:xfrm rot="5400000">
          <a:off x="5362971" y="-5036958"/>
          <a:ext cx="301224" cy="10378374"/>
        </a:xfrm>
        <a:prstGeom prst="round2SameRect">
          <a:avLst/>
        </a:prstGeom>
        <a:solidFill>
          <a:srgbClr val="EBD3F8">
            <a:alpha val="90000"/>
          </a:srgbClr>
        </a:solidFill>
        <a:ln w="6350" cap="flat" cmpd="sng" algn="ctr">
          <a:solidFill>
            <a:srgbClr val="2E073F"/>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b="1" kern="1200" dirty="0">
              <a:solidFill>
                <a:srgbClr val="2E073F"/>
              </a:solidFill>
            </a:rPr>
            <a:t>Category Sales Performance: </a:t>
          </a:r>
          <a:r>
            <a:rPr lang="en-GB" sz="1400" kern="1200" dirty="0">
              <a:solidFill>
                <a:srgbClr val="2E073F"/>
              </a:solidFill>
            </a:rPr>
            <a:t>This shows the categories that are generating the highest revenue for the company</a:t>
          </a:r>
        </a:p>
      </dsp:txBody>
      <dsp:txXfrm rot="-5400000">
        <a:off x="324397" y="16321"/>
        <a:ext cx="10363669" cy="271814"/>
      </dsp:txXfrm>
    </dsp:sp>
    <dsp:sp modelId="{084C4DEB-EF21-4F58-85C6-02707A544524}">
      <dsp:nvSpPr>
        <dsp:cNvPr id="0" name=""/>
        <dsp:cNvSpPr/>
      </dsp:nvSpPr>
      <dsp:spPr>
        <a:xfrm rot="5400000">
          <a:off x="-69513" y="393047"/>
          <a:ext cx="463423" cy="324396"/>
        </a:xfrm>
        <a:prstGeom prst="chevron">
          <a:avLst/>
        </a:prstGeom>
        <a:gradFill rotWithShape="0">
          <a:gsLst>
            <a:gs pos="0">
              <a:srgbClr val="2E073F"/>
            </a:gs>
            <a:gs pos="50000">
              <a:srgbClr val="2E073F"/>
            </a:gs>
            <a:gs pos="100000">
              <a:srgbClr val="2E073F"/>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en-GB" sz="900" b="1" kern="1200" dirty="0">
            <a:solidFill>
              <a:srgbClr val="2E073F"/>
            </a:solidFill>
          </a:endParaRPr>
        </a:p>
      </dsp:txBody>
      <dsp:txXfrm rot="-5400000">
        <a:off x="1" y="485731"/>
        <a:ext cx="324396" cy="139027"/>
      </dsp:txXfrm>
    </dsp:sp>
    <dsp:sp modelId="{76CE8826-ED68-4C18-A101-675363E8C479}">
      <dsp:nvSpPr>
        <dsp:cNvPr id="0" name=""/>
        <dsp:cNvSpPr/>
      </dsp:nvSpPr>
      <dsp:spPr>
        <a:xfrm rot="5400000">
          <a:off x="5362971" y="-4715041"/>
          <a:ext cx="301224" cy="10378374"/>
        </a:xfrm>
        <a:prstGeom prst="round2SameRect">
          <a:avLst/>
        </a:prstGeom>
        <a:solidFill>
          <a:srgbClr val="EBD3F8">
            <a:alpha val="90000"/>
          </a:srgbClr>
        </a:solidFill>
        <a:ln w="6350" cap="flat" cmpd="sng" algn="ctr">
          <a:solidFill>
            <a:srgbClr val="2E073F"/>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b="1" kern="1200" dirty="0">
              <a:solidFill>
                <a:srgbClr val="2E073F"/>
              </a:solidFill>
            </a:rPr>
            <a:t>Gender-Based Sales Analysis: </a:t>
          </a:r>
          <a:r>
            <a:rPr lang="en-GB" sz="1400" kern="1200" dirty="0">
              <a:solidFill>
                <a:srgbClr val="2E073F"/>
              </a:solidFill>
            </a:rPr>
            <a:t>This analyse the distribution of sales amidst the two gender we have</a:t>
          </a:r>
        </a:p>
      </dsp:txBody>
      <dsp:txXfrm rot="-5400000">
        <a:off x="324397" y="338238"/>
        <a:ext cx="10363669" cy="271814"/>
      </dsp:txXfrm>
    </dsp:sp>
    <dsp:sp modelId="{60B927E2-E62B-44BF-8461-FE34EDD4CE2A}">
      <dsp:nvSpPr>
        <dsp:cNvPr id="0" name=""/>
        <dsp:cNvSpPr/>
      </dsp:nvSpPr>
      <dsp:spPr>
        <a:xfrm rot="5400000">
          <a:off x="-69513" y="714964"/>
          <a:ext cx="463423" cy="324396"/>
        </a:xfrm>
        <a:prstGeom prst="chevron">
          <a:avLst/>
        </a:prstGeom>
        <a:gradFill rotWithShape="0">
          <a:gsLst>
            <a:gs pos="0">
              <a:srgbClr val="2E073F"/>
            </a:gs>
            <a:gs pos="50000">
              <a:srgbClr val="2E073F"/>
            </a:gs>
            <a:gs pos="100000">
              <a:srgbClr val="2E073F"/>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en-GB" sz="900" b="1" kern="1200" dirty="0"/>
        </a:p>
      </dsp:txBody>
      <dsp:txXfrm rot="-5400000">
        <a:off x="1" y="807648"/>
        <a:ext cx="324396" cy="139027"/>
      </dsp:txXfrm>
    </dsp:sp>
    <dsp:sp modelId="{2E89BB12-3A8B-4E47-82A4-4D2D04675B95}">
      <dsp:nvSpPr>
        <dsp:cNvPr id="0" name=""/>
        <dsp:cNvSpPr/>
      </dsp:nvSpPr>
      <dsp:spPr>
        <a:xfrm rot="5400000">
          <a:off x="5362971" y="-4393123"/>
          <a:ext cx="301224" cy="10378374"/>
        </a:xfrm>
        <a:prstGeom prst="round2SameRect">
          <a:avLst/>
        </a:prstGeom>
        <a:solidFill>
          <a:srgbClr val="EBD3F8">
            <a:alpha val="90000"/>
          </a:srgbClr>
        </a:solidFill>
        <a:ln w="6350" cap="flat" cmpd="sng" algn="ctr">
          <a:solidFill>
            <a:srgbClr val="2E073F"/>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b="1" kern="1200" dirty="0">
              <a:solidFill>
                <a:srgbClr val="2E073F"/>
              </a:solidFill>
            </a:rPr>
            <a:t>Payment Method Analysis: </a:t>
          </a:r>
          <a:r>
            <a:rPr lang="en-GB" sz="1400" kern="1200" dirty="0">
              <a:solidFill>
                <a:srgbClr val="2E073F"/>
              </a:solidFill>
            </a:rPr>
            <a:t>This helps us to understand customer payment reference</a:t>
          </a:r>
        </a:p>
      </dsp:txBody>
      <dsp:txXfrm rot="-5400000">
        <a:off x="324397" y="660156"/>
        <a:ext cx="10363669" cy="271814"/>
      </dsp:txXfrm>
    </dsp:sp>
    <dsp:sp modelId="{4F47FB08-F9C9-4AD7-9274-B381EB5D476B}">
      <dsp:nvSpPr>
        <dsp:cNvPr id="0" name=""/>
        <dsp:cNvSpPr/>
      </dsp:nvSpPr>
      <dsp:spPr>
        <a:xfrm rot="5400000">
          <a:off x="-69513" y="1036882"/>
          <a:ext cx="463423" cy="324396"/>
        </a:xfrm>
        <a:prstGeom prst="chevron">
          <a:avLst/>
        </a:prstGeom>
        <a:gradFill rotWithShape="0">
          <a:gsLst>
            <a:gs pos="0">
              <a:srgbClr val="2E073F"/>
            </a:gs>
            <a:gs pos="50000">
              <a:srgbClr val="2E073F"/>
            </a:gs>
            <a:gs pos="100000">
              <a:srgbClr val="2E073F"/>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en-GB" sz="900" b="1" kern="1200" dirty="0">
            <a:solidFill>
              <a:srgbClr val="2E073F"/>
            </a:solidFill>
          </a:endParaRPr>
        </a:p>
      </dsp:txBody>
      <dsp:txXfrm rot="-5400000">
        <a:off x="1" y="1129566"/>
        <a:ext cx="324396" cy="139027"/>
      </dsp:txXfrm>
    </dsp:sp>
    <dsp:sp modelId="{9D2C4C88-DEF5-49F1-953F-9FC2A498CB4D}">
      <dsp:nvSpPr>
        <dsp:cNvPr id="0" name=""/>
        <dsp:cNvSpPr/>
      </dsp:nvSpPr>
      <dsp:spPr>
        <a:xfrm rot="5400000">
          <a:off x="5362971" y="-4071205"/>
          <a:ext cx="301224" cy="10378374"/>
        </a:xfrm>
        <a:prstGeom prst="round2SameRect">
          <a:avLst/>
        </a:prstGeom>
        <a:solidFill>
          <a:srgbClr val="EBD3F8">
            <a:alpha val="90000"/>
          </a:srgbClr>
        </a:solidFill>
        <a:ln w="6350" cap="flat" cmpd="sng" algn="ctr">
          <a:solidFill>
            <a:srgbClr val="2E073F"/>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b="1" kern="1200" dirty="0">
              <a:solidFill>
                <a:srgbClr val="2E073F"/>
              </a:solidFill>
            </a:rPr>
            <a:t>Quarterly Average Sales Trend: </a:t>
          </a:r>
          <a:r>
            <a:rPr lang="en-GB" sz="1400" kern="1200" dirty="0">
              <a:solidFill>
                <a:srgbClr val="2E073F"/>
              </a:solidFill>
            </a:rPr>
            <a:t>This displays the </a:t>
          </a:r>
        </a:p>
      </dsp:txBody>
      <dsp:txXfrm rot="-5400000">
        <a:off x="324397" y="982074"/>
        <a:ext cx="10363669" cy="271814"/>
      </dsp:txXfrm>
    </dsp:sp>
    <dsp:sp modelId="{C42C746A-7655-4C6B-B935-65C52F3FB72C}">
      <dsp:nvSpPr>
        <dsp:cNvPr id="0" name=""/>
        <dsp:cNvSpPr/>
      </dsp:nvSpPr>
      <dsp:spPr>
        <a:xfrm rot="5400000">
          <a:off x="-69513" y="1358800"/>
          <a:ext cx="463423" cy="324396"/>
        </a:xfrm>
        <a:prstGeom prst="chevron">
          <a:avLst/>
        </a:prstGeom>
        <a:gradFill rotWithShape="0">
          <a:gsLst>
            <a:gs pos="0">
              <a:srgbClr val="2E073F"/>
            </a:gs>
            <a:gs pos="50000">
              <a:srgbClr val="2E073F"/>
            </a:gs>
            <a:gs pos="100000">
              <a:srgbClr val="2E073F"/>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en-GB" sz="900" kern="1200" dirty="0"/>
        </a:p>
      </dsp:txBody>
      <dsp:txXfrm rot="-5400000">
        <a:off x="1" y="1451484"/>
        <a:ext cx="324396" cy="139027"/>
      </dsp:txXfrm>
    </dsp:sp>
    <dsp:sp modelId="{7E67FB88-54BC-4526-A125-9A4F2F394014}">
      <dsp:nvSpPr>
        <dsp:cNvPr id="0" name=""/>
        <dsp:cNvSpPr/>
      </dsp:nvSpPr>
      <dsp:spPr>
        <a:xfrm rot="5400000">
          <a:off x="5362971" y="-3749288"/>
          <a:ext cx="301224" cy="10378374"/>
        </a:xfrm>
        <a:prstGeom prst="round2SameRect">
          <a:avLst/>
        </a:prstGeom>
        <a:solidFill>
          <a:srgbClr val="EBD3F8">
            <a:alpha val="90000"/>
          </a:srgbClr>
        </a:solidFill>
        <a:ln w="6350" cap="flat" cmpd="sng" algn="ctr">
          <a:solidFill>
            <a:srgbClr val="2E073F"/>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GB" sz="1400" b="1" kern="1200" dirty="0">
              <a:solidFill>
                <a:srgbClr val="2E073F"/>
              </a:solidFill>
            </a:rPr>
            <a:t>Quantity Sold by Product Category: </a:t>
          </a:r>
          <a:r>
            <a:rPr lang="en-GB" sz="1400" kern="1200" dirty="0">
              <a:solidFill>
                <a:srgbClr val="2E073F"/>
              </a:solidFill>
            </a:rPr>
            <a:t> This identify the most sold product by quantity</a:t>
          </a:r>
        </a:p>
      </dsp:txBody>
      <dsp:txXfrm rot="-5400000">
        <a:off x="324397" y="1303991"/>
        <a:ext cx="10363669" cy="271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8D1357-C34B-4A4A-AF93-DAF0BAFE4F14}">
      <dsp:nvSpPr>
        <dsp:cNvPr id="0" name=""/>
        <dsp:cNvSpPr/>
      </dsp:nvSpPr>
      <dsp:spPr>
        <a:xfrm rot="5400000">
          <a:off x="-31564" y="125244"/>
          <a:ext cx="834964" cy="584474"/>
        </a:xfrm>
        <a:prstGeom prst="chevron">
          <a:avLst/>
        </a:prstGeom>
        <a:solidFill>
          <a:srgbClr val="2E073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GB" sz="1600" b="1" kern="1200" dirty="0"/>
        </a:p>
      </dsp:txBody>
      <dsp:txXfrm rot="-5400000">
        <a:off x="93681" y="292236"/>
        <a:ext cx="584474" cy="250490"/>
      </dsp:txXfrm>
    </dsp:sp>
    <dsp:sp modelId="{14AAB72B-9757-4C8C-9B72-B9C0CC767BA8}">
      <dsp:nvSpPr>
        <dsp:cNvPr id="0" name=""/>
        <dsp:cNvSpPr/>
      </dsp:nvSpPr>
      <dsp:spPr>
        <a:xfrm rot="5400000">
          <a:off x="5372259" y="-4787784"/>
          <a:ext cx="542726" cy="10118296"/>
        </a:xfrm>
        <a:prstGeom prst="round2SameRect">
          <a:avLst/>
        </a:prstGeom>
        <a:solidFill>
          <a:srgbClr val="EBD3F8">
            <a:alpha val="90000"/>
          </a:srgbClr>
        </a:solidFill>
        <a:ln w="12700" cap="flat" cmpd="sng" algn="ctr">
          <a:solidFill>
            <a:srgbClr val="2E073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b="1" kern="1200" dirty="0">
              <a:solidFill>
                <a:srgbClr val="2E073F"/>
              </a:solidFill>
            </a:rPr>
            <a:t>Category Sales Performance: </a:t>
          </a:r>
          <a:r>
            <a:rPr lang="en-GB" sz="1400" kern="1200" dirty="0">
              <a:solidFill>
                <a:srgbClr val="2E073F"/>
              </a:solidFill>
            </a:rPr>
            <a:t>Fashion achieved the highest revenue, reaching 103,000,000, followed by Baby and Toddler with 31,000,000. This marks a significant 69% difference compared to other categories with lower revenue figures.</a:t>
          </a:r>
        </a:p>
      </dsp:txBody>
      <dsp:txXfrm rot="-5400000">
        <a:off x="584474" y="26495"/>
        <a:ext cx="10091802" cy="489738"/>
      </dsp:txXfrm>
    </dsp:sp>
    <dsp:sp modelId="{A57F7766-456D-4D12-8506-96488E4E3635}">
      <dsp:nvSpPr>
        <dsp:cNvPr id="0" name=""/>
        <dsp:cNvSpPr/>
      </dsp:nvSpPr>
      <dsp:spPr>
        <a:xfrm rot="5400000">
          <a:off x="-31564" y="785846"/>
          <a:ext cx="834964" cy="584474"/>
        </a:xfrm>
        <a:prstGeom prst="chevron">
          <a:avLst/>
        </a:prstGeom>
        <a:solidFill>
          <a:srgbClr val="2E073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GB" sz="1600" kern="1200" dirty="0"/>
        </a:p>
      </dsp:txBody>
      <dsp:txXfrm rot="-5400000">
        <a:off x="93681" y="952838"/>
        <a:ext cx="584474" cy="250490"/>
      </dsp:txXfrm>
    </dsp:sp>
    <dsp:sp modelId="{C441FFB4-096E-4383-881F-C03897082653}">
      <dsp:nvSpPr>
        <dsp:cNvPr id="0" name=""/>
        <dsp:cNvSpPr/>
      </dsp:nvSpPr>
      <dsp:spPr>
        <a:xfrm rot="5400000">
          <a:off x="5372259" y="-4127185"/>
          <a:ext cx="542726" cy="10118296"/>
        </a:xfrm>
        <a:prstGeom prst="round2SameRect">
          <a:avLst/>
        </a:prstGeom>
        <a:solidFill>
          <a:srgbClr val="EBD3F8">
            <a:alpha val="90000"/>
          </a:srgbClr>
        </a:solidFill>
        <a:ln w="12700" cap="flat" cmpd="sng" algn="ctr">
          <a:solidFill>
            <a:srgbClr val="2E073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b="1" kern="1200" dirty="0">
              <a:solidFill>
                <a:srgbClr val="2E073F"/>
              </a:solidFill>
              <a:latin typeface="Calibri" panose="020F0502020204030204"/>
              <a:ea typeface="+mn-ea"/>
              <a:cs typeface="+mn-cs"/>
            </a:rPr>
            <a:t>Gender-Based Sales Analysis: </a:t>
          </a:r>
          <a:r>
            <a:rPr lang="en-GB" sz="1400" kern="1200" dirty="0">
              <a:solidFill>
                <a:srgbClr val="2E073F"/>
              </a:solidFill>
            </a:rPr>
            <a:t>Female customers contribute the majority of the sales volume, accounting for 60% of total company sales, while male customers make up the remaining 40%.</a:t>
          </a:r>
        </a:p>
      </dsp:txBody>
      <dsp:txXfrm rot="-5400000">
        <a:off x="584474" y="687094"/>
        <a:ext cx="10091802" cy="489738"/>
      </dsp:txXfrm>
    </dsp:sp>
    <dsp:sp modelId="{C119F92A-2448-41E7-9EF5-5423B95C3338}">
      <dsp:nvSpPr>
        <dsp:cNvPr id="0" name=""/>
        <dsp:cNvSpPr/>
      </dsp:nvSpPr>
      <dsp:spPr>
        <a:xfrm rot="5400000">
          <a:off x="-31564" y="1499706"/>
          <a:ext cx="834964" cy="584474"/>
        </a:xfrm>
        <a:prstGeom prst="chevron">
          <a:avLst/>
        </a:prstGeom>
        <a:solidFill>
          <a:srgbClr val="2E073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GB" sz="1600" kern="1200" dirty="0"/>
        </a:p>
      </dsp:txBody>
      <dsp:txXfrm rot="-5400000">
        <a:off x="93681" y="1666698"/>
        <a:ext cx="584474" cy="250490"/>
      </dsp:txXfrm>
    </dsp:sp>
    <dsp:sp modelId="{92F2B894-4D42-4A02-9E66-910DAD291615}">
      <dsp:nvSpPr>
        <dsp:cNvPr id="0" name=""/>
        <dsp:cNvSpPr/>
      </dsp:nvSpPr>
      <dsp:spPr>
        <a:xfrm rot="5400000">
          <a:off x="5372259" y="-3413324"/>
          <a:ext cx="542726" cy="10118296"/>
        </a:xfrm>
        <a:prstGeom prst="round2SameRect">
          <a:avLst/>
        </a:prstGeom>
        <a:solidFill>
          <a:srgbClr val="EBD3F8">
            <a:alpha val="90000"/>
          </a:srgbClr>
        </a:solidFill>
        <a:ln w="12700" cap="flat" cmpd="sng" algn="ctr">
          <a:solidFill>
            <a:srgbClr val="2E073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b="1" kern="1200" dirty="0">
              <a:solidFill>
                <a:srgbClr val="2E073F"/>
              </a:solidFill>
            </a:rPr>
            <a:t>Payment Method Analysis: </a:t>
          </a:r>
          <a:r>
            <a:rPr lang="en-GB" sz="1400" kern="1200" dirty="0">
              <a:solidFill>
                <a:srgbClr val="2E073F"/>
              </a:solidFill>
            </a:rPr>
            <a:t>Cash is the most frequently used payment method, representing 47% of transactions, followed by credit cards at 32% and gift cards at 21%.</a:t>
          </a:r>
        </a:p>
      </dsp:txBody>
      <dsp:txXfrm rot="-5400000">
        <a:off x="584474" y="1400955"/>
        <a:ext cx="10091802" cy="489738"/>
      </dsp:txXfrm>
    </dsp:sp>
    <dsp:sp modelId="{CAEAF6C2-D8DA-46BD-89D9-5C54FB6E30DA}">
      <dsp:nvSpPr>
        <dsp:cNvPr id="0" name=""/>
        <dsp:cNvSpPr/>
      </dsp:nvSpPr>
      <dsp:spPr>
        <a:xfrm rot="5400000">
          <a:off x="-31564" y="2213567"/>
          <a:ext cx="834964" cy="584474"/>
        </a:xfrm>
        <a:prstGeom prst="chevron">
          <a:avLst/>
        </a:prstGeom>
        <a:solidFill>
          <a:srgbClr val="2E073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GB" sz="1600" kern="1200" dirty="0"/>
        </a:p>
      </dsp:txBody>
      <dsp:txXfrm rot="-5400000">
        <a:off x="93681" y="2380559"/>
        <a:ext cx="584474" cy="250490"/>
      </dsp:txXfrm>
    </dsp:sp>
    <dsp:sp modelId="{9698B672-0DAE-4F03-907A-5F11EA9CCE79}">
      <dsp:nvSpPr>
        <dsp:cNvPr id="0" name=""/>
        <dsp:cNvSpPr/>
      </dsp:nvSpPr>
      <dsp:spPr>
        <a:xfrm rot="5400000">
          <a:off x="5372259" y="-2699464"/>
          <a:ext cx="542726" cy="10118296"/>
        </a:xfrm>
        <a:prstGeom prst="round2SameRect">
          <a:avLst/>
        </a:prstGeom>
        <a:solidFill>
          <a:srgbClr val="EBD3F8">
            <a:alpha val="90000"/>
          </a:srgbClr>
        </a:solidFill>
        <a:ln w="12700" cap="flat" cmpd="sng" algn="ctr">
          <a:solidFill>
            <a:srgbClr val="2E073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b="1" kern="1200" dirty="0">
              <a:solidFill>
                <a:srgbClr val="2E073F"/>
              </a:solidFill>
            </a:rPr>
            <a:t>Quarterly Average Sales Trend:</a:t>
          </a:r>
          <a:r>
            <a:rPr lang="en-GB" sz="1400" b="0" kern="1200" dirty="0">
              <a:solidFill>
                <a:srgbClr val="2E073F"/>
              </a:solidFill>
            </a:rPr>
            <a:t> </a:t>
          </a:r>
          <a:r>
            <a:rPr lang="en-GB" sz="1400" b="0" kern="1200" dirty="0"/>
            <a:t>This analysis reveals an irregular sales trend each quarter. In the first quarter of 2021, average sales were 169,343, which rose to 171,163 in the second quarter before dropping in the third quarter, with fluctuations continuing thereafter.</a:t>
          </a:r>
        </a:p>
      </dsp:txBody>
      <dsp:txXfrm rot="-5400000">
        <a:off x="584474" y="2114815"/>
        <a:ext cx="10091802" cy="489738"/>
      </dsp:txXfrm>
    </dsp:sp>
    <dsp:sp modelId="{0EA783E5-1A20-42A8-93A0-8F9FC15B4D2A}">
      <dsp:nvSpPr>
        <dsp:cNvPr id="0" name=""/>
        <dsp:cNvSpPr/>
      </dsp:nvSpPr>
      <dsp:spPr>
        <a:xfrm rot="5400000">
          <a:off x="-31564" y="2927428"/>
          <a:ext cx="834964" cy="584474"/>
        </a:xfrm>
        <a:prstGeom prst="chevron">
          <a:avLst/>
        </a:prstGeom>
        <a:solidFill>
          <a:srgbClr val="2E073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GB" sz="1600" kern="1200" dirty="0"/>
        </a:p>
      </dsp:txBody>
      <dsp:txXfrm rot="-5400000">
        <a:off x="93681" y="3094420"/>
        <a:ext cx="584474" cy="250490"/>
      </dsp:txXfrm>
    </dsp:sp>
    <dsp:sp modelId="{F03099EE-BF51-4720-945C-1A29829002CC}">
      <dsp:nvSpPr>
        <dsp:cNvPr id="0" name=""/>
        <dsp:cNvSpPr/>
      </dsp:nvSpPr>
      <dsp:spPr>
        <a:xfrm rot="5400000">
          <a:off x="5372259" y="-1985603"/>
          <a:ext cx="542726" cy="10118296"/>
        </a:xfrm>
        <a:prstGeom prst="round2SameRect">
          <a:avLst/>
        </a:prstGeom>
        <a:solidFill>
          <a:srgbClr val="EBD3F8">
            <a:alpha val="90000"/>
          </a:srgbClr>
        </a:solidFill>
        <a:ln w="12700" cap="flat" cmpd="sng" algn="ctr">
          <a:solidFill>
            <a:srgbClr val="2E073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b="1" kern="1200" dirty="0"/>
            <a:t>Quantity Sold by Product Category: </a:t>
          </a:r>
          <a:r>
            <a:rPr lang="en-GB" sz="1400" b="0" kern="1200" dirty="0"/>
            <a:t>Over the course of three years, Fashion leads with the highest quantity sold, </a:t>
          </a:r>
          <a:r>
            <a:rPr lang="en-GB" sz="1400" b="0" kern="1200" dirty="0" err="1"/>
            <a:t>totaling</a:t>
          </a:r>
          <a:r>
            <a:rPr lang="en-GB" sz="1400" b="0" kern="1200" dirty="0"/>
            <a:t> 40,000 units, followed by Cosmetics with 14,101 units. All other categories have lower sales volumes in comparison.</a:t>
          </a:r>
        </a:p>
      </dsp:txBody>
      <dsp:txXfrm rot="-5400000">
        <a:off x="584474" y="2828676"/>
        <a:ext cx="10091802" cy="4897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73E1B-9758-4C06-8121-9910C35E97D8}">
      <dsp:nvSpPr>
        <dsp:cNvPr id="0" name=""/>
        <dsp:cNvSpPr/>
      </dsp:nvSpPr>
      <dsp:spPr>
        <a:xfrm rot="5400000">
          <a:off x="-155216" y="155585"/>
          <a:ext cx="1034778" cy="724344"/>
        </a:xfrm>
        <a:prstGeom prst="chevron">
          <a:avLst/>
        </a:prstGeom>
        <a:gradFill rotWithShape="0">
          <a:gsLst>
            <a:gs pos="0">
              <a:srgbClr val="2E073F"/>
            </a:gs>
            <a:gs pos="50000">
              <a:srgbClr val="2E073F"/>
            </a:gs>
            <a:gs pos="100000">
              <a:srgbClr val="2E073F"/>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GB" sz="2000" b="1" kern="1200" dirty="0">
            <a:solidFill>
              <a:srgbClr val="2E073F"/>
            </a:solidFill>
          </a:endParaRPr>
        </a:p>
      </dsp:txBody>
      <dsp:txXfrm rot="-5400000">
        <a:off x="1" y="362540"/>
        <a:ext cx="724344" cy="310434"/>
      </dsp:txXfrm>
    </dsp:sp>
    <dsp:sp modelId="{2A8DB430-7BAA-49BE-BFC6-ED7F1BAF6CEF}">
      <dsp:nvSpPr>
        <dsp:cNvPr id="0" name=""/>
        <dsp:cNvSpPr/>
      </dsp:nvSpPr>
      <dsp:spPr>
        <a:xfrm rot="5400000">
          <a:off x="5377254" y="-4652910"/>
          <a:ext cx="672605" cy="9978426"/>
        </a:xfrm>
        <a:prstGeom prst="round2SameRect">
          <a:avLst/>
        </a:prstGeom>
        <a:solidFill>
          <a:srgbClr val="EBD3F8">
            <a:alpha val="90000"/>
          </a:srgbClr>
        </a:solidFill>
        <a:ln w="6350" cap="flat" cmpd="sng" algn="ctr">
          <a:solidFill>
            <a:srgbClr val="2E073F"/>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b="1" kern="1200" dirty="0">
              <a:solidFill>
                <a:srgbClr val="2E073F"/>
              </a:solidFill>
            </a:rPr>
            <a:t>Sales Insight by Shopping Mall: </a:t>
          </a:r>
          <a:r>
            <a:rPr lang="en-GB" sz="1400" kern="1200" dirty="0">
              <a:solidFill>
                <a:srgbClr val="2E073F"/>
              </a:solidFill>
            </a:rPr>
            <a:t>Compares performance across different locations.</a:t>
          </a:r>
        </a:p>
      </dsp:txBody>
      <dsp:txXfrm rot="-5400000">
        <a:off x="724344" y="32834"/>
        <a:ext cx="9945592" cy="606937"/>
      </dsp:txXfrm>
    </dsp:sp>
    <dsp:sp modelId="{084C4DEB-EF21-4F58-85C6-02707A544524}">
      <dsp:nvSpPr>
        <dsp:cNvPr id="0" name=""/>
        <dsp:cNvSpPr/>
      </dsp:nvSpPr>
      <dsp:spPr>
        <a:xfrm rot="5400000">
          <a:off x="-155216" y="874395"/>
          <a:ext cx="1034778" cy="724344"/>
        </a:xfrm>
        <a:prstGeom prst="chevron">
          <a:avLst/>
        </a:prstGeom>
        <a:gradFill rotWithShape="0">
          <a:gsLst>
            <a:gs pos="0">
              <a:srgbClr val="2E073F"/>
            </a:gs>
            <a:gs pos="50000">
              <a:srgbClr val="2E073F"/>
            </a:gs>
            <a:gs pos="100000">
              <a:srgbClr val="2E073F"/>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GB" sz="2000" b="1" kern="1200" dirty="0">
            <a:solidFill>
              <a:srgbClr val="2E073F"/>
            </a:solidFill>
          </a:endParaRPr>
        </a:p>
      </dsp:txBody>
      <dsp:txXfrm rot="-5400000">
        <a:off x="1" y="1081350"/>
        <a:ext cx="724344" cy="310434"/>
      </dsp:txXfrm>
    </dsp:sp>
    <dsp:sp modelId="{76CE8826-ED68-4C18-A101-675363E8C479}">
      <dsp:nvSpPr>
        <dsp:cNvPr id="0" name=""/>
        <dsp:cNvSpPr/>
      </dsp:nvSpPr>
      <dsp:spPr>
        <a:xfrm rot="5400000">
          <a:off x="5377254" y="-3933730"/>
          <a:ext cx="672605" cy="9978426"/>
        </a:xfrm>
        <a:prstGeom prst="round2SameRect">
          <a:avLst/>
        </a:prstGeom>
        <a:solidFill>
          <a:srgbClr val="EBD3F8">
            <a:alpha val="90000"/>
          </a:srgbClr>
        </a:solidFill>
        <a:ln w="6350" cap="flat" cmpd="sng" algn="ctr">
          <a:solidFill>
            <a:srgbClr val="2E073F"/>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b="1" kern="1200" dirty="0">
              <a:solidFill>
                <a:srgbClr val="2E073F"/>
              </a:solidFill>
            </a:rPr>
            <a:t>Average Sales per Transaction by Category: </a:t>
          </a:r>
          <a:r>
            <a:rPr lang="en-GB" sz="1400" b="0" kern="1200" dirty="0">
              <a:solidFill>
                <a:srgbClr val="2E073F"/>
              </a:solidFill>
            </a:rPr>
            <a:t>Analyses revenue efficiency per sale across categories</a:t>
          </a:r>
          <a:r>
            <a:rPr lang="en-GB" sz="1400" b="1" kern="1200" dirty="0">
              <a:solidFill>
                <a:srgbClr val="2E073F"/>
              </a:solidFill>
            </a:rPr>
            <a:t>.</a:t>
          </a:r>
          <a:endParaRPr lang="en-GB" sz="1700" kern="1200" dirty="0">
            <a:solidFill>
              <a:srgbClr val="2E073F"/>
            </a:solidFill>
          </a:endParaRPr>
        </a:p>
      </dsp:txBody>
      <dsp:txXfrm rot="-5400000">
        <a:off x="724344" y="752014"/>
        <a:ext cx="9945592" cy="6069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8D1357-C34B-4A4A-AF93-DAF0BAFE4F14}">
      <dsp:nvSpPr>
        <dsp:cNvPr id="0" name=""/>
        <dsp:cNvSpPr/>
      </dsp:nvSpPr>
      <dsp:spPr>
        <a:xfrm rot="5400000">
          <a:off x="-75265" y="298639"/>
          <a:ext cx="1990929" cy="1393650"/>
        </a:xfrm>
        <a:prstGeom prst="chevron">
          <a:avLst/>
        </a:prstGeom>
        <a:solidFill>
          <a:srgbClr val="2E073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endParaRPr lang="en-GB" sz="3900" b="1" kern="1200" dirty="0"/>
        </a:p>
      </dsp:txBody>
      <dsp:txXfrm rot="-5400000">
        <a:off x="223375" y="696824"/>
        <a:ext cx="1393650" cy="597279"/>
      </dsp:txXfrm>
    </dsp:sp>
    <dsp:sp modelId="{14AAB72B-9757-4C8C-9B72-B9C0CC767BA8}">
      <dsp:nvSpPr>
        <dsp:cNvPr id="0" name=""/>
        <dsp:cNvSpPr/>
      </dsp:nvSpPr>
      <dsp:spPr>
        <a:xfrm rot="5400000">
          <a:off x="5658571" y="-4264920"/>
          <a:ext cx="1294104" cy="9823946"/>
        </a:xfrm>
        <a:prstGeom prst="round2SameRect">
          <a:avLst/>
        </a:prstGeom>
        <a:solidFill>
          <a:srgbClr val="EBD3F8">
            <a:alpha val="90000"/>
          </a:srgbClr>
        </a:solidFill>
        <a:ln w="12700" cap="flat" cmpd="sng" algn="ctr">
          <a:solidFill>
            <a:srgbClr val="2E073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b="1" kern="1200" dirty="0">
              <a:solidFill>
                <a:srgbClr val="2E073F"/>
              </a:solidFill>
            </a:rPr>
            <a:t>Sales Insight by Shopping Mall:</a:t>
          </a:r>
          <a:endParaRPr lang="en-GB" sz="1400" b="0" kern="1200" dirty="0">
            <a:solidFill>
              <a:srgbClr val="2E073F"/>
            </a:solidFill>
          </a:endParaRPr>
        </a:p>
        <a:p>
          <a:pPr marL="114300" lvl="1" indent="-114300" algn="l" defTabSz="622300">
            <a:lnSpc>
              <a:spcPct val="90000"/>
            </a:lnSpc>
            <a:spcBef>
              <a:spcPct val="0"/>
            </a:spcBef>
            <a:spcAft>
              <a:spcPct val="15000"/>
            </a:spcAft>
            <a:buChar char="•"/>
          </a:pPr>
          <a:r>
            <a:rPr lang="en-GB" sz="1400" b="1" kern="1200" dirty="0">
              <a:solidFill>
                <a:srgbClr val="2E073F"/>
              </a:solidFill>
            </a:rPr>
            <a:t> </a:t>
          </a:r>
          <a:r>
            <a:rPr lang="en-GB" sz="1400" b="0" kern="1200" dirty="0">
              <a:solidFill>
                <a:srgbClr val="2E073F"/>
              </a:solidFill>
            </a:rPr>
            <a:t>London and Coventry top sales at £3.33B, indicating high consumer activity, likely due to larger population or retail presence.</a:t>
          </a:r>
        </a:p>
        <a:p>
          <a:pPr marL="114300" lvl="1" indent="-114300" algn="l" defTabSz="622300">
            <a:lnSpc>
              <a:spcPct val="90000"/>
            </a:lnSpc>
            <a:spcBef>
              <a:spcPct val="0"/>
            </a:spcBef>
            <a:spcAft>
              <a:spcPct val="15000"/>
            </a:spcAft>
            <a:buChar char="•"/>
          </a:pPr>
          <a:r>
            <a:rPr lang="en-GB" sz="1400" b="1" kern="1200" dirty="0">
              <a:solidFill>
                <a:srgbClr val="2E073F"/>
              </a:solidFill>
            </a:rPr>
            <a:t>Other Key Malls</a:t>
          </a:r>
          <a:r>
            <a:rPr lang="en-GB" sz="1400" b="0" kern="1200" dirty="0">
              <a:solidFill>
                <a:srgbClr val="2E073F"/>
              </a:solidFill>
            </a:rPr>
            <a:t>: Liverpool follows with £1.67B, Chester at £0.86B, and Manchester at £0.83B, suggesting varied demand across regions</a:t>
          </a:r>
        </a:p>
        <a:p>
          <a:pPr marL="114300" lvl="1" indent="-114300" algn="l" defTabSz="622300">
            <a:lnSpc>
              <a:spcPct val="90000"/>
            </a:lnSpc>
            <a:spcBef>
              <a:spcPct val="0"/>
            </a:spcBef>
            <a:spcAft>
              <a:spcPct val="15000"/>
            </a:spcAft>
            <a:buChar char="•"/>
          </a:pPr>
          <a:r>
            <a:rPr lang="en-GB" sz="1400" b="1" kern="1200" dirty="0">
              <a:solidFill>
                <a:srgbClr val="2E073F"/>
              </a:solidFill>
            </a:rPr>
            <a:t>Potential Factors: </a:t>
          </a:r>
          <a:r>
            <a:rPr lang="en-GB" sz="1400" b="0" kern="1200" dirty="0">
              <a:solidFill>
                <a:srgbClr val="2E073F"/>
              </a:solidFill>
            </a:rPr>
            <a:t>Population density, store sizes, or targeted promotions may contribute to these differences.</a:t>
          </a:r>
        </a:p>
      </dsp:txBody>
      <dsp:txXfrm rot="-5400000">
        <a:off x="1393651" y="63173"/>
        <a:ext cx="9760773" cy="1167758"/>
      </dsp:txXfrm>
    </dsp:sp>
    <dsp:sp modelId="{A57F7766-456D-4D12-8506-96488E4E3635}">
      <dsp:nvSpPr>
        <dsp:cNvPr id="0" name=""/>
        <dsp:cNvSpPr/>
      </dsp:nvSpPr>
      <dsp:spPr>
        <a:xfrm rot="5400000">
          <a:off x="-75265" y="1870450"/>
          <a:ext cx="1990929" cy="1393650"/>
        </a:xfrm>
        <a:prstGeom prst="chevron">
          <a:avLst/>
        </a:prstGeom>
        <a:solidFill>
          <a:srgbClr val="2E073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endParaRPr lang="en-GB" sz="3900" kern="1200" dirty="0"/>
        </a:p>
      </dsp:txBody>
      <dsp:txXfrm rot="-5400000">
        <a:off x="223375" y="2268635"/>
        <a:ext cx="1393650" cy="597279"/>
      </dsp:txXfrm>
    </dsp:sp>
    <dsp:sp modelId="{C441FFB4-096E-4383-881F-C03897082653}">
      <dsp:nvSpPr>
        <dsp:cNvPr id="0" name=""/>
        <dsp:cNvSpPr/>
      </dsp:nvSpPr>
      <dsp:spPr>
        <a:xfrm rot="5400000">
          <a:off x="5658571" y="-2693115"/>
          <a:ext cx="1294104" cy="9823946"/>
        </a:xfrm>
        <a:prstGeom prst="round2SameRect">
          <a:avLst/>
        </a:prstGeom>
        <a:solidFill>
          <a:srgbClr val="EBD3F8">
            <a:alpha val="90000"/>
          </a:srgbClr>
        </a:solidFill>
        <a:ln w="12700" cap="flat" cmpd="sng" algn="ctr">
          <a:solidFill>
            <a:srgbClr val="2E073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b="1" kern="1200" dirty="0">
              <a:solidFill>
                <a:srgbClr val="2E073F"/>
              </a:solidFill>
              <a:latin typeface="Calibri" panose="020F0502020204030204"/>
              <a:ea typeface="+mn-ea"/>
              <a:cs typeface="+mn-cs"/>
            </a:rPr>
            <a:t>Average Sales Per Transaction by Category:</a:t>
          </a:r>
          <a:endParaRPr lang="en-GB" sz="1400" kern="1200" dirty="0">
            <a:solidFill>
              <a:srgbClr val="2E073F"/>
            </a:solidFill>
          </a:endParaRPr>
        </a:p>
        <a:p>
          <a:pPr marL="114300" lvl="1" indent="-114300" algn="l" defTabSz="622300">
            <a:lnSpc>
              <a:spcPct val="90000"/>
            </a:lnSpc>
            <a:spcBef>
              <a:spcPct val="0"/>
            </a:spcBef>
            <a:spcAft>
              <a:spcPct val="15000"/>
            </a:spcAft>
            <a:buChar char="•"/>
          </a:pPr>
          <a:r>
            <a:rPr lang="en-GB" sz="1400" b="1" kern="1200" dirty="0">
              <a:solidFill>
                <a:srgbClr val="2E073F"/>
              </a:solidFill>
              <a:latin typeface="Calibri" panose="020F0502020204030204"/>
              <a:ea typeface="+mn-ea"/>
              <a:cs typeface="+mn-cs"/>
            </a:rPr>
            <a:t>Top Categories: </a:t>
          </a:r>
          <a:r>
            <a:rPr lang="en-GB" sz="1400" b="0" kern="1200" dirty="0">
              <a:solidFill>
                <a:srgbClr val="2E073F"/>
              </a:solidFill>
              <a:latin typeface="Calibri" panose="020F0502020204030204"/>
              <a:ea typeface="+mn-ea"/>
              <a:cs typeface="+mn-cs"/>
            </a:rPr>
            <a:t>Baby &amp; Toddler products lead at £384,824 per transaction, followed by Fashion at £230,827.</a:t>
          </a:r>
        </a:p>
        <a:p>
          <a:pPr marL="114300" lvl="1" indent="-114300" algn="l" defTabSz="622300">
            <a:lnSpc>
              <a:spcPct val="90000"/>
            </a:lnSpc>
            <a:spcBef>
              <a:spcPct val="0"/>
            </a:spcBef>
            <a:spcAft>
              <a:spcPct val="15000"/>
            </a:spcAft>
            <a:buChar char="•"/>
          </a:pPr>
          <a:r>
            <a:rPr lang="en-GB" sz="1400" b="1" kern="1200" dirty="0">
              <a:solidFill>
                <a:srgbClr val="2E073F"/>
              </a:solidFill>
              <a:latin typeface="Calibri" panose="020F0502020204030204"/>
              <a:ea typeface="+mn-ea"/>
              <a:cs typeface="+mn-cs"/>
            </a:rPr>
            <a:t>Other Notables</a:t>
          </a:r>
          <a:r>
            <a:rPr lang="en-GB" sz="1400" b="0" kern="1200" dirty="0">
              <a:solidFill>
                <a:srgbClr val="2E073F"/>
              </a:solidFill>
              <a:latin typeface="Calibri" panose="020F0502020204030204"/>
              <a:ea typeface="+mn-ea"/>
              <a:cs typeface="+mn-cs"/>
            </a:rPr>
            <a:t>: Cosmetics (£90,094), Food &amp; Beverage (£67,145), and Household (£11,582) vary widely, reflecting distinct customer spending patterns.</a:t>
          </a:r>
        </a:p>
        <a:p>
          <a:pPr marL="114300" lvl="1" indent="-114300" algn="l" defTabSz="622300">
            <a:lnSpc>
              <a:spcPct val="90000"/>
            </a:lnSpc>
            <a:spcBef>
              <a:spcPct val="0"/>
            </a:spcBef>
            <a:spcAft>
              <a:spcPct val="15000"/>
            </a:spcAft>
            <a:buChar char="•"/>
          </a:pPr>
          <a:r>
            <a:rPr lang="en-GB" sz="1400" b="1" kern="1200" dirty="0">
              <a:solidFill>
                <a:srgbClr val="2E073F"/>
              </a:solidFill>
              <a:latin typeface="Calibri" panose="020F0502020204030204"/>
              <a:ea typeface="+mn-ea"/>
              <a:cs typeface="+mn-cs"/>
            </a:rPr>
            <a:t>Potential Factors: </a:t>
          </a:r>
          <a:r>
            <a:rPr lang="en-GB" sz="1400" b="0" kern="1200" dirty="0">
              <a:solidFill>
                <a:srgbClr val="2E073F"/>
              </a:solidFill>
              <a:latin typeface="Calibri" panose="020F0502020204030204"/>
              <a:ea typeface="+mn-ea"/>
              <a:cs typeface="+mn-cs"/>
            </a:rPr>
            <a:t>Price points, seasonal demand, and product-specific promotions may drive average transaction values.</a:t>
          </a:r>
        </a:p>
      </dsp:txBody>
      <dsp:txXfrm rot="-5400000">
        <a:off x="1393651" y="1634978"/>
        <a:ext cx="9760773" cy="11677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73E1B-9758-4C06-8121-9910C35E97D8}">
      <dsp:nvSpPr>
        <dsp:cNvPr id="0" name=""/>
        <dsp:cNvSpPr/>
      </dsp:nvSpPr>
      <dsp:spPr>
        <a:xfrm rot="5400000">
          <a:off x="-155216" y="155585"/>
          <a:ext cx="1034778" cy="724344"/>
        </a:xfrm>
        <a:prstGeom prst="chevron">
          <a:avLst/>
        </a:prstGeom>
        <a:gradFill rotWithShape="0">
          <a:gsLst>
            <a:gs pos="0">
              <a:srgbClr val="2E073F"/>
            </a:gs>
            <a:gs pos="50000">
              <a:srgbClr val="2E073F"/>
            </a:gs>
            <a:gs pos="100000">
              <a:srgbClr val="2E073F"/>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GB" sz="2000" b="1" kern="1200" dirty="0">
            <a:solidFill>
              <a:srgbClr val="2E073F"/>
            </a:solidFill>
          </a:endParaRPr>
        </a:p>
      </dsp:txBody>
      <dsp:txXfrm rot="-5400000">
        <a:off x="1" y="362540"/>
        <a:ext cx="724344" cy="310434"/>
      </dsp:txXfrm>
    </dsp:sp>
    <dsp:sp modelId="{2A8DB430-7BAA-49BE-BFC6-ED7F1BAF6CEF}">
      <dsp:nvSpPr>
        <dsp:cNvPr id="0" name=""/>
        <dsp:cNvSpPr/>
      </dsp:nvSpPr>
      <dsp:spPr>
        <a:xfrm rot="5400000">
          <a:off x="5377254" y="-4652910"/>
          <a:ext cx="672605" cy="9978426"/>
        </a:xfrm>
        <a:prstGeom prst="round2SameRect">
          <a:avLst/>
        </a:prstGeom>
        <a:solidFill>
          <a:srgbClr val="EBD3F8">
            <a:alpha val="90000"/>
          </a:srgbClr>
        </a:solidFill>
        <a:ln w="6350" cap="flat" cmpd="sng" algn="ctr">
          <a:solidFill>
            <a:srgbClr val="2E073F"/>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b="1" kern="1200" dirty="0">
              <a:solidFill>
                <a:srgbClr val="2E073F"/>
              </a:solidFill>
            </a:rPr>
            <a:t>Customer Shopping Frequency by Gender: </a:t>
          </a:r>
          <a:r>
            <a:rPr lang="en-GB" sz="1400" b="0" kern="1200" dirty="0">
              <a:solidFill>
                <a:srgbClr val="2E073F"/>
              </a:solidFill>
            </a:rPr>
            <a:t>Explores if shopping behaviour varies by gender</a:t>
          </a:r>
          <a:r>
            <a:rPr lang="en-GB" sz="1400" b="1" kern="1200" dirty="0">
              <a:solidFill>
                <a:srgbClr val="2E073F"/>
              </a:solidFill>
            </a:rPr>
            <a:t>.</a:t>
          </a:r>
          <a:endParaRPr lang="en-GB" sz="1400" kern="1200" dirty="0">
            <a:solidFill>
              <a:srgbClr val="2E073F"/>
            </a:solidFill>
          </a:endParaRPr>
        </a:p>
      </dsp:txBody>
      <dsp:txXfrm rot="-5400000">
        <a:off x="724344" y="32834"/>
        <a:ext cx="9945592" cy="606937"/>
      </dsp:txXfrm>
    </dsp:sp>
    <dsp:sp modelId="{084C4DEB-EF21-4F58-85C6-02707A544524}">
      <dsp:nvSpPr>
        <dsp:cNvPr id="0" name=""/>
        <dsp:cNvSpPr/>
      </dsp:nvSpPr>
      <dsp:spPr>
        <a:xfrm rot="5400000">
          <a:off x="-155216" y="874395"/>
          <a:ext cx="1034778" cy="724344"/>
        </a:xfrm>
        <a:prstGeom prst="chevron">
          <a:avLst/>
        </a:prstGeom>
        <a:gradFill rotWithShape="0">
          <a:gsLst>
            <a:gs pos="0">
              <a:srgbClr val="2E073F"/>
            </a:gs>
            <a:gs pos="50000">
              <a:srgbClr val="2E073F"/>
            </a:gs>
            <a:gs pos="100000">
              <a:srgbClr val="2E073F"/>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GB" sz="2000" b="1" kern="1200" dirty="0">
            <a:solidFill>
              <a:srgbClr val="2E073F"/>
            </a:solidFill>
          </a:endParaRPr>
        </a:p>
      </dsp:txBody>
      <dsp:txXfrm rot="-5400000">
        <a:off x="1" y="1081350"/>
        <a:ext cx="724344" cy="310434"/>
      </dsp:txXfrm>
    </dsp:sp>
    <dsp:sp modelId="{76CE8826-ED68-4C18-A101-675363E8C479}">
      <dsp:nvSpPr>
        <dsp:cNvPr id="0" name=""/>
        <dsp:cNvSpPr/>
      </dsp:nvSpPr>
      <dsp:spPr>
        <a:xfrm rot="5400000">
          <a:off x="5377254" y="-3933730"/>
          <a:ext cx="672605" cy="9978426"/>
        </a:xfrm>
        <a:prstGeom prst="round2SameRect">
          <a:avLst/>
        </a:prstGeom>
        <a:solidFill>
          <a:srgbClr val="EBD3F8">
            <a:alpha val="90000"/>
          </a:srgbClr>
        </a:solidFill>
        <a:ln w="6350" cap="flat" cmpd="sng" algn="ctr">
          <a:solidFill>
            <a:srgbClr val="2E073F"/>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endParaRPr lang="en-GB" sz="1700" kern="1200" dirty="0">
            <a:solidFill>
              <a:srgbClr val="2E073F"/>
            </a:solidFill>
          </a:endParaRPr>
        </a:p>
        <a:p>
          <a:pPr marL="114300" lvl="1" indent="-114300" algn="l" defTabSz="622300">
            <a:lnSpc>
              <a:spcPct val="90000"/>
            </a:lnSpc>
            <a:spcBef>
              <a:spcPct val="0"/>
            </a:spcBef>
            <a:spcAft>
              <a:spcPct val="15000"/>
            </a:spcAft>
            <a:buChar char="•"/>
          </a:pPr>
          <a:r>
            <a:rPr lang="en-GB" sz="1400" b="1" kern="1200" dirty="0">
              <a:solidFill>
                <a:srgbClr val="2E073F"/>
              </a:solidFill>
            </a:rPr>
            <a:t>Invoice Count by Shopping Mall: </a:t>
          </a:r>
          <a:r>
            <a:rPr lang="en-GB" sz="1400" kern="1200" dirty="0">
              <a:solidFill>
                <a:srgbClr val="2E073F"/>
              </a:solidFill>
            </a:rPr>
            <a:t>Shows how many transactions occur at each location.</a:t>
          </a:r>
        </a:p>
      </dsp:txBody>
      <dsp:txXfrm rot="-5400000">
        <a:off x="724344" y="752014"/>
        <a:ext cx="9945592" cy="6069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8D1357-C34B-4A4A-AF93-DAF0BAFE4F14}">
      <dsp:nvSpPr>
        <dsp:cNvPr id="0" name=""/>
        <dsp:cNvSpPr/>
      </dsp:nvSpPr>
      <dsp:spPr>
        <a:xfrm rot="5400000">
          <a:off x="-75191" y="298347"/>
          <a:ext cx="1988985" cy="1392289"/>
        </a:xfrm>
        <a:prstGeom prst="chevron">
          <a:avLst/>
        </a:prstGeom>
        <a:solidFill>
          <a:srgbClr val="2E073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endParaRPr lang="en-GB" sz="3900" b="1" kern="1200" dirty="0"/>
        </a:p>
      </dsp:txBody>
      <dsp:txXfrm rot="-5400000">
        <a:off x="223158" y="696144"/>
        <a:ext cx="1392289" cy="596696"/>
      </dsp:txXfrm>
    </dsp:sp>
    <dsp:sp modelId="{14AAB72B-9757-4C8C-9B72-B9C0CC767BA8}">
      <dsp:nvSpPr>
        <dsp:cNvPr id="0" name=""/>
        <dsp:cNvSpPr/>
      </dsp:nvSpPr>
      <dsp:spPr>
        <a:xfrm rot="5400000">
          <a:off x="5658523" y="-4266233"/>
          <a:ext cx="1292840" cy="9825307"/>
        </a:xfrm>
        <a:prstGeom prst="round2SameRect">
          <a:avLst/>
        </a:prstGeom>
        <a:solidFill>
          <a:srgbClr val="EBD3F8">
            <a:alpha val="90000"/>
          </a:srgbClr>
        </a:solidFill>
        <a:ln w="12700" cap="flat" cmpd="sng" algn="ctr">
          <a:solidFill>
            <a:srgbClr val="2E073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b="1" kern="1200" dirty="0">
              <a:solidFill>
                <a:srgbClr val="2E073F"/>
              </a:solidFill>
            </a:rPr>
            <a:t>Customer Shopping Frequency by Gender</a:t>
          </a:r>
          <a:endParaRPr lang="en-GB" sz="1400" b="0" kern="1200" dirty="0">
            <a:solidFill>
              <a:srgbClr val="2E073F"/>
            </a:solidFill>
          </a:endParaRPr>
        </a:p>
        <a:p>
          <a:pPr marL="114300" lvl="1" indent="-114300" algn="l" defTabSz="622300">
            <a:lnSpc>
              <a:spcPct val="90000"/>
            </a:lnSpc>
            <a:spcBef>
              <a:spcPct val="0"/>
            </a:spcBef>
            <a:spcAft>
              <a:spcPct val="15000"/>
            </a:spcAft>
            <a:buChar char="•"/>
          </a:pPr>
          <a:r>
            <a:rPr lang="en-GB" sz="1400" b="1" kern="1200" dirty="0">
              <a:solidFill>
                <a:srgbClr val="2E073F"/>
              </a:solidFill>
            </a:rPr>
            <a:t>Loyalty Trends: </a:t>
          </a:r>
          <a:r>
            <a:rPr lang="en-GB" sz="1400" b="0" kern="1200" dirty="0">
              <a:solidFill>
                <a:srgbClr val="2E073F"/>
              </a:solidFill>
            </a:rPr>
            <a:t>Females show stronger loyalty and higher purchase frequency at 60.05% compared to 39.95% for males.</a:t>
          </a:r>
        </a:p>
        <a:p>
          <a:pPr marL="114300" lvl="1" indent="-114300" algn="l" defTabSz="622300">
            <a:lnSpc>
              <a:spcPct val="90000"/>
            </a:lnSpc>
            <a:spcBef>
              <a:spcPct val="0"/>
            </a:spcBef>
            <a:spcAft>
              <a:spcPct val="15000"/>
            </a:spcAft>
            <a:buChar char="•"/>
          </a:pPr>
          <a:r>
            <a:rPr lang="en-GB" sz="1400" b="1" kern="1200" dirty="0">
              <a:solidFill>
                <a:srgbClr val="2E073F"/>
              </a:solidFill>
            </a:rPr>
            <a:t>Potential Influencing Factors: </a:t>
          </a:r>
          <a:r>
            <a:rPr lang="en-GB" sz="1400" b="0" kern="1200" dirty="0">
              <a:solidFill>
                <a:srgbClr val="2E073F"/>
              </a:solidFill>
            </a:rPr>
            <a:t>Product mix, targeted campaigns, and shopping habits may contribute to gender-based frequency differences.</a:t>
          </a:r>
        </a:p>
      </dsp:txBody>
      <dsp:txXfrm rot="-5400000">
        <a:off x="1392290" y="63111"/>
        <a:ext cx="9762196" cy="1166618"/>
      </dsp:txXfrm>
    </dsp:sp>
    <dsp:sp modelId="{A57F7766-456D-4D12-8506-96488E4E3635}">
      <dsp:nvSpPr>
        <dsp:cNvPr id="0" name=""/>
        <dsp:cNvSpPr/>
      </dsp:nvSpPr>
      <dsp:spPr>
        <a:xfrm rot="5400000">
          <a:off x="-75191" y="1870427"/>
          <a:ext cx="1988985" cy="1392289"/>
        </a:xfrm>
        <a:prstGeom prst="chevron">
          <a:avLst/>
        </a:prstGeom>
        <a:solidFill>
          <a:srgbClr val="2E073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endParaRPr lang="en-GB" sz="3900" kern="1200" dirty="0"/>
        </a:p>
      </dsp:txBody>
      <dsp:txXfrm rot="-5400000">
        <a:off x="223158" y="2268224"/>
        <a:ext cx="1392289" cy="596696"/>
      </dsp:txXfrm>
    </dsp:sp>
    <dsp:sp modelId="{C441FFB4-096E-4383-881F-C03897082653}">
      <dsp:nvSpPr>
        <dsp:cNvPr id="0" name=""/>
        <dsp:cNvSpPr/>
      </dsp:nvSpPr>
      <dsp:spPr>
        <a:xfrm rot="5400000">
          <a:off x="5658523" y="-2694159"/>
          <a:ext cx="1292840" cy="9825307"/>
        </a:xfrm>
        <a:prstGeom prst="round2SameRect">
          <a:avLst/>
        </a:prstGeom>
        <a:solidFill>
          <a:srgbClr val="EBD3F8">
            <a:alpha val="90000"/>
          </a:srgbClr>
        </a:solidFill>
        <a:ln w="12700" cap="flat" cmpd="sng" algn="ctr">
          <a:solidFill>
            <a:srgbClr val="2E073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b="1" kern="1200" dirty="0">
              <a:solidFill>
                <a:srgbClr val="2E073F"/>
              </a:solidFill>
            </a:rPr>
            <a:t>Invoice Count by Shopping Mall:</a:t>
          </a:r>
        </a:p>
        <a:p>
          <a:pPr marL="114300" lvl="1" indent="-114300" algn="l" defTabSz="622300">
            <a:lnSpc>
              <a:spcPct val="90000"/>
            </a:lnSpc>
            <a:spcBef>
              <a:spcPct val="0"/>
            </a:spcBef>
            <a:spcAft>
              <a:spcPct val="15000"/>
            </a:spcAft>
            <a:buChar char="•"/>
          </a:pPr>
          <a:r>
            <a:rPr lang="en-GB" sz="1400" b="1" kern="1200" dirty="0">
              <a:solidFill>
                <a:srgbClr val="2E073F"/>
              </a:solidFill>
            </a:rPr>
            <a:t>Highest Invoice Count: </a:t>
          </a:r>
          <a:r>
            <a:rPr lang="en-GB" sz="1400" kern="1200" dirty="0">
              <a:solidFill>
                <a:srgbClr val="2E073F"/>
              </a:solidFill>
            </a:rPr>
            <a:t>Birmingham has the most invoices at 19,943, with close counts in London (19,823) and Coventry (19,822).</a:t>
          </a:r>
        </a:p>
        <a:p>
          <a:pPr marL="114300" lvl="1" indent="-114300" algn="l" defTabSz="622300">
            <a:lnSpc>
              <a:spcPct val="90000"/>
            </a:lnSpc>
            <a:spcBef>
              <a:spcPct val="0"/>
            </a:spcBef>
            <a:spcAft>
              <a:spcPct val="15000"/>
            </a:spcAft>
            <a:buChar char="•"/>
          </a:pPr>
          <a:r>
            <a:rPr lang="en-GB" sz="1400" b="1" kern="1200" dirty="0">
              <a:solidFill>
                <a:srgbClr val="2E073F"/>
              </a:solidFill>
            </a:rPr>
            <a:t>Regional Variation: </a:t>
          </a:r>
          <a:r>
            <a:rPr lang="en-GB" sz="1400" kern="1200" dirty="0">
              <a:solidFill>
                <a:srgbClr val="2E073F"/>
              </a:solidFill>
            </a:rPr>
            <a:t>Malls like Bristol (15,075) and Liverpool (9,781) show moderate activity, while smaller counts appear in Chester and Bradford.</a:t>
          </a:r>
        </a:p>
        <a:p>
          <a:pPr marL="114300" lvl="1" indent="-114300" algn="l" defTabSz="622300">
            <a:lnSpc>
              <a:spcPct val="90000"/>
            </a:lnSpc>
            <a:spcBef>
              <a:spcPct val="0"/>
            </a:spcBef>
            <a:spcAft>
              <a:spcPct val="15000"/>
            </a:spcAft>
            <a:buChar char="•"/>
          </a:pPr>
          <a:r>
            <a:rPr lang="en-GB" sz="1400" b="1" kern="1200" dirty="0">
              <a:solidFill>
                <a:srgbClr val="2E073F"/>
              </a:solidFill>
            </a:rPr>
            <a:t>Potential Influencing Factors</a:t>
          </a:r>
          <a:r>
            <a:rPr lang="en-GB" sz="1400" kern="1200" dirty="0">
              <a:solidFill>
                <a:srgbClr val="2E073F"/>
              </a:solidFill>
            </a:rPr>
            <a:t>: Proximity to high-traffic areas, event-based promotions, and mall accessibility may impact these counts.</a:t>
          </a:r>
        </a:p>
      </dsp:txBody>
      <dsp:txXfrm rot="-5400000">
        <a:off x="1392290" y="1635185"/>
        <a:ext cx="9762196" cy="11666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8D1357-C34B-4A4A-AF93-DAF0BAFE4F14}">
      <dsp:nvSpPr>
        <dsp:cNvPr id="0" name=""/>
        <dsp:cNvSpPr/>
      </dsp:nvSpPr>
      <dsp:spPr>
        <a:xfrm rot="5400000">
          <a:off x="-77660" y="308142"/>
          <a:ext cx="2054280" cy="1437996"/>
        </a:xfrm>
        <a:prstGeom prst="chevron">
          <a:avLst/>
        </a:prstGeom>
        <a:solidFill>
          <a:srgbClr val="2E073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endParaRPr lang="en-GB" sz="4000" b="1" kern="1200" dirty="0"/>
        </a:p>
      </dsp:txBody>
      <dsp:txXfrm rot="-5400000">
        <a:off x="230482" y="718998"/>
        <a:ext cx="1437996" cy="616284"/>
      </dsp:txXfrm>
    </dsp:sp>
    <dsp:sp modelId="{14AAB72B-9757-4C8C-9B72-B9C0CC767BA8}">
      <dsp:nvSpPr>
        <dsp:cNvPr id="0" name=""/>
        <dsp:cNvSpPr/>
      </dsp:nvSpPr>
      <dsp:spPr>
        <a:xfrm rot="5400000">
          <a:off x="5402742" y="-3964746"/>
          <a:ext cx="1335282" cy="9264774"/>
        </a:xfrm>
        <a:prstGeom prst="round2SameRect">
          <a:avLst/>
        </a:prstGeom>
        <a:solidFill>
          <a:srgbClr val="EBD3F8">
            <a:alpha val="90000"/>
          </a:srgbClr>
        </a:solidFill>
        <a:ln w="12700" cap="flat" cmpd="sng" algn="ctr">
          <a:solidFill>
            <a:srgbClr val="2E073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66725">
            <a:lnSpc>
              <a:spcPct val="90000"/>
            </a:lnSpc>
            <a:spcBef>
              <a:spcPct val="0"/>
            </a:spcBef>
            <a:spcAft>
              <a:spcPct val="15000"/>
            </a:spcAft>
            <a:buChar char="•"/>
          </a:pPr>
          <a:r>
            <a:rPr lang="en-GB" sz="1050" b="1" kern="1200" dirty="0">
              <a:solidFill>
                <a:srgbClr val="2E073F"/>
              </a:solidFill>
            </a:rPr>
            <a:t>Category Sales Growth Potential:</a:t>
          </a:r>
          <a:br>
            <a:rPr lang="en-GB" sz="1050" b="1" kern="1200" dirty="0">
              <a:solidFill>
                <a:srgbClr val="2E073F"/>
              </a:solidFill>
            </a:rPr>
          </a:br>
          <a:endParaRPr lang="en-GB" sz="1050" b="1" kern="1200" dirty="0">
            <a:solidFill>
              <a:srgbClr val="2E073F"/>
            </a:solidFill>
          </a:endParaRPr>
        </a:p>
        <a:p>
          <a:pPr marL="57150" lvl="1" indent="-57150" algn="l" defTabSz="466725">
            <a:lnSpc>
              <a:spcPct val="90000"/>
            </a:lnSpc>
            <a:spcBef>
              <a:spcPct val="0"/>
            </a:spcBef>
            <a:spcAft>
              <a:spcPct val="15000"/>
            </a:spcAft>
            <a:buChar char="•"/>
          </a:pPr>
          <a:r>
            <a:rPr lang="en-GB" sz="1050" b="1" kern="1200" dirty="0">
              <a:solidFill>
                <a:srgbClr val="2E073F"/>
              </a:solidFill>
            </a:rPr>
            <a:t>High Revenue Categories: </a:t>
          </a:r>
          <a:r>
            <a:rPr lang="en-GB" sz="1050" kern="1200" dirty="0">
              <a:solidFill>
                <a:srgbClr val="2E073F"/>
              </a:solidFill>
            </a:rPr>
            <a:t>Fashion and Baby &amp; Toddler categories are expected to continue driving sales due to current high revenue levels. Targeted marketing and seasonal promotions can further amplify sales.</a:t>
          </a:r>
        </a:p>
        <a:p>
          <a:pPr marL="57150" lvl="1" indent="-57150" algn="l" defTabSz="466725">
            <a:lnSpc>
              <a:spcPct val="90000"/>
            </a:lnSpc>
            <a:spcBef>
              <a:spcPct val="0"/>
            </a:spcBef>
            <a:spcAft>
              <a:spcPct val="15000"/>
            </a:spcAft>
            <a:buChar char="•"/>
          </a:pPr>
          <a:r>
            <a:rPr lang="en-GB" sz="1050" b="1" kern="1200" dirty="0">
              <a:solidFill>
                <a:srgbClr val="2E073F"/>
              </a:solidFill>
            </a:rPr>
            <a:t>Prediction: </a:t>
          </a:r>
          <a:r>
            <a:rPr lang="en-GB" sz="1050" kern="1200" dirty="0">
              <a:solidFill>
                <a:srgbClr val="2E073F"/>
              </a:solidFill>
            </a:rPr>
            <a:t>If current trends hold, these categories may experience a 10-15% increase in sales over the next quarter due to high customer demand.</a:t>
          </a:r>
        </a:p>
        <a:p>
          <a:pPr marL="57150" lvl="1" indent="-57150" algn="l" defTabSz="466725">
            <a:lnSpc>
              <a:spcPct val="90000"/>
            </a:lnSpc>
            <a:spcBef>
              <a:spcPct val="0"/>
            </a:spcBef>
            <a:spcAft>
              <a:spcPct val="15000"/>
            </a:spcAft>
            <a:buChar char="•"/>
          </a:pPr>
          <a:r>
            <a:rPr lang="en-GB" sz="1050" b="1" kern="1200" dirty="0">
              <a:solidFill>
                <a:srgbClr val="2E073F"/>
              </a:solidFill>
            </a:rPr>
            <a:t>Recommendation: </a:t>
          </a:r>
          <a:r>
            <a:rPr lang="en-GB" sz="1050" kern="1200" dirty="0">
              <a:solidFill>
                <a:srgbClr val="2E073F"/>
              </a:solidFill>
            </a:rPr>
            <a:t>Increase inventory and introduce new product lines in these high-performing categories. Regularly monitor sales trends to adjust strategies accordingly.</a:t>
          </a:r>
        </a:p>
        <a:p>
          <a:pPr marL="57150" lvl="1" indent="-57150" algn="l" defTabSz="466725">
            <a:lnSpc>
              <a:spcPct val="90000"/>
            </a:lnSpc>
            <a:spcBef>
              <a:spcPct val="0"/>
            </a:spcBef>
            <a:spcAft>
              <a:spcPct val="15000"/>
            </a:spcAft>
            <a:buChar char="•"/>
          </a:pPr>
          <a:r>
            <a:rPr lang="en-GB" sz="1050" kern="1200" dirty="0">
              <a:solidFill>
                <a:srgbClr val="2E073F"/>
              </a:solidFill>
            </a:rPr>
            <a:t>Gender-Based Sales Expansion</a:t>
          </a:r>
        </a:p>
      </dsp:txBody>
      <dsp:txXfrm rot="-5400000">
        <a:off x="1437997" y="65182"/>
        <a:ext cx="9199591" cy="1204916"/>
      </dsp:txXfrm>
    </dsp:sp>
    <dsp:sp modelId="{A57F7766-456D-4D12-8506-96488E4E3635}">
      <dsp:nvSpPr>
        <dsp:cNvPr id="0" name=""/>
        <dsp:cNvSpPr/>
      </dsp:nvSpPr>
      <dsp:spPr>
        <a:xfrm rot="5400000">
          <a:off x="-77660" y="2042724"/>
          <a:ext cx="2054280" cy="1437996"/>
        </a:xfrm>
        <a:prstGeom prst="chevron">
          <a:avLst/>
        </a:prstGeom>
        <a:solidFill>
          <a:srgbClr val="2E073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endParaRPr lang="en-GB" sz="4000" kern="1200" dirty="0"/>
        </a:p>
      </dsp:txBody>
      <dsp:txXfrm rot="-5400000">
        <a:off x="230482" y="2453580"/>
        <a:ext cx="1437996" cy="616284"/>
      </dsp:txXfrm>
    </dsp:sp>
    <dsp:sp modelId="{C441FFB4-096E-4383-881F-C03897082653}">
      <dsp:nvSpPr>
        <dsp:cNvPr id="0" name=""/>
        <dsp:cNvSpPr/>
      </dsp:nvSpPr>
      <dsp:spPr>
        <a:xfrm rot="5400000">
          <a:off x="5402742" y="-2230169"/>
          <a:ext cx="1335282" cy="9264774"/>
        </a:xfrm>
        <a:prstGeom prst="round2SameRect">
          <a:avLst/>
        </a:prstGeom>
        <a:solidFill>
          <a:srgbClr val="EBD3F8">
            <a:alpha val="90000"/>
          </a:srgbClr>
        </a:solidFill>
        <a:ln w="12700" cap="flat" cmpd="sng" algn="ctr">
          <a:solidFill>
            <a:srgbClr val="2E073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GB" sz="1100" b="1" kern="1200" dirty="0">
              <a:solidFill>
                <a:srgbClr val="2E073F"/>
              </a:solidFill>
            </a:rPr>
            <a:t>Gender-Based Sales Expansion:</a:t>
          </a:r>
          <a:br>
            <a:rPr lang="en-GB" sz="1100" b="1" kern="1200" dirty="0">
              <a:solidFill>
                <a:srgbClr val="2E073F"/>
              </a:solidFill>
            </a:rPr>
          </a:br>
          <a:endParaRPr lang="en-GB" sz="1100" b="1" kern="1200" dirty="0">
            <a:solidFill>
              <a:srgbClr val="2E073F"/>
            </a:solidFill>
          </a:endParaRPr>
        </a:p>
        <a:p>
          <a:pPr marL="57150" lvl="1" indent="-57150" algn="l" defTabSz="488950">
            <a:lnSpc>
              <a:spcPct val="90000"/>
            </a:lnSpc>
            <a:spcBef>
              <a:spcPct val="0"/>
            </a:spcBef>
            <a:spcAft>
              <a:spcPct val="15000"/>
            </a:spcAft>
            <a:buChar char="•"/>
          </a:pPr>
          <a:r>
            <a:rPr lang="en-GB" sz="1100" kern="1200" dirty="0">
              <a:solidFill>
                <a:srgbClr val="2E073F"/>
              </a:solidFill>
            </a:rPr>
            <a:t> </a:t>
          </a:r>
          <a:r>
            <a:rPr lang="en-GB" sz="1100" b="1" kern="1200" dirty="0">
              <a:solidFill>
                <a:srgbClr val="2E073F"/>
              </a:solidFill>
            </a:rPr>
            <a:t>Female Customer Segment: </a:t>
          </a:r>
          <a:r>
            <a:rPr lang="en-GB" sz="1100" kern="1200" dirty="0">
              <a:solidFill>
                <a:srgbClr val="2E073F"/>
              </a:solidFill>
            </a:rPr>
            <a:t>With females accounting for 60% of sales, they represent a strong segment. However, males could be an untapped potential.</a:t>
          </a:r>
        </a:p>
        <a:p>
          <a:pPr marL="57150" lvl="1" indent="-57150" algn="l" defTabSz="488950">
            <a:lnSpc>
              <a:spcPct val="90000"/>
            </a:lnSpc>
            <a:spcBef>
              <a:spcPct val="0"/>
            </a:spcBef>
            <a:spcAft>
              <a:spcPct val="15000"/>
            </a:spcAft>
            <a:buChar char="•"/>
          </a:pPr>
          <a:r>
            <a:rPr lang="en-GB" sz="1100" kern="1200" dirty="0">
              <a:solidFill>
                <a:srgbClr val="2E073F"/>
              </a:solidFill>
            </a:rPr>
            <a:t>Prediction: With focused campaigns toward male customers and a core main product line for the male gender we may see a 5-10% increase in male customer sales share.</a:t>
          </a:r>
        </a:p>
        <a:p>
          <a:pPr marL="57150" lvl="1" indent="-57150" algn="l" defTabSz="488950">
            <a:lnSpc>
              <a:spcPct val="90000"/>
            </a:lnSpc>
            <a:spcBef>
              <a:spcPct val="0"/>
            </a:spcBef>
            <a:spcAft>
              <a:spcPct val="15000"/>
            </a:spcAft>
            <a:buChar char="•"/>
          </a:pPr>
          <a:r>
            <a:rPr lang="en-GB" sz="1100" b="1" kern="1200" dirty="0">
              <a:solidFill>
                <a:srgbClr val="2E073F"/>
              </a:solidFill>
            </a:rPr>
            <a:t>Recommendation: </a:t>
          </a:r>
          <a:r>
            <a:rPr lang="en-GB" sz="1100" kern="1200" dirty="0">
              <a:solidFill>
                <a:srgbClr val="2E073F"/>
              </a:solidFill>
            </a:rPr>
            <a:t>Consider adding a new product line strictly for male and  launching targeted marketing campaigns for male shoppers and expanding product offerings that appeal to this demographic.</a:t>
          </a:r>
        </a:p>
      </dsp:txBody>
      <dsp:txXfrm rot="-5400000">
        <a:off x="1437997" y="1799759"/>
        <a:ext cx="9199591" cy="1204916"/>
      </dsp:txXfrm>
    </dsp:sp>
    <dsp:sp modelId="{C119F92A-2448-41E7-9EF5-5423B95C3338}">
      <dsp:nvSpPr>
        <dsp:cNvPr id="0" name=""/>
        <dsp:cNvSpPr/>
      </dsp:nvSpPr>
      <dsp:spPr>
        <a:xfrm rot="5400000">
          <a:off x="-77660" y="3907034"/>
          <a:ext cx="2054280" cy="1437996"/>
        </a:xfrm>
        <a:prstGeom prst="chevron">
          <a:avLst/>
        </a:prstGeom>
        <a:solidFill>
          <a:srgbClr val="2E073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endParaRPr lang="en-GB" sz="4000" kern="1200" dirty="0"/>
        </a:p>
      </dsp:txBody>
      <dsp:txXfrm rot="-5400000">
        <a:off x="230482" y="4317890"/>
        <a:ext cx="1437996" cy="616284"/>
      </dsp:txXfrm>
    </dsp:sp>
    <dsp:sp modelId="{92F2B894-4D42-4A02-9E66-910DAD291615}">
      <dsp:nvSpPr>
        <dsp:cNvPr id="0" name=""/>
        <dsp:cNvSpPr/>
      </dsp:nvSpPr>
      <dsp:spPr>
        <a:xfrm rot="5400000">
          <a:off x="5402742" y="-365859"/>
          <a:ext cx="1335282" cy="9264774"/>
        </a:xfrm>
        <a:prstGeom prst="round2SameRect">
          <a:avLst/>
        </a:prstGeom>
        <a:solidFill>
          <a:srgbClr val="EBD3F8">
            <a:alpha val="90000"/>
          </a:srgbClr>
        </a:solidFill>
        <a:ln w="12700" cap="flat" cmpd="sng" algn="ctr">
          <a:solidFill>
            <a:srgbClr val="2E073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66725">
            <a:lnSpc>
              <a:spcPct val="90000"/>
            </a:lnSpc>
            <a:spcBef>
              <a:spcPct val="0"/>
            </a:spcBef>
            <a:spcAft>
              <a:spcPct val="15000"/>
            </a:spcAft>
            <a:buChar char="•"/>
          </a:pPr>
          <a:r>
            <a:rPr lang="en-GB" sz="1050" b="1" kern="1200" dirty="0">
              <a:solidFill>
                <a:srgbClr val="2E073F"/>
              </a:solidFill>
            </a:rPr>
            <a:t>Payment Method Optimization:</a:t>
          </a:r>
        </a:p>
        <a:p>
          <a:pPr marL="57150" lvl="1" indent="-57150" algn="l" defTabSz="466725">
            <a:lnSpc>
              <a:spcPct val="90000"/>
            </a:lnSpc>
            <a:spcBef>
              <a:spcPct val="0"/>
            </a:spcBef>
            <a:spcAft>
              <a:spcPct val="15000"/>
            </a:spcAft>
            <a:buChar char="•"/>
          </a:pPr>
          <a:endParaRPr lang="en-GB" sz="1050" kern="1200" dirty="0">
            <a:solidFill>
              <a:srgbClr val="2E073F"/>
            </a:solidFill>
          </a:endParaRPr>
        </a:p>
        <a:p>
          <a:pPr marL="57150" lvl="1" indent="-57150" algn="l" defTabSz="466725">
            <a:lnSpc>
              <a:spcPct val="90000"/>
            </a:lnSpc>
            <a:spcBef>
              <a:spcPct val="0"/>
            </a:spcBef>
            <a:spcAft>
              <a:spcPct val="15000"/>
            </a:spcAft>
            <a:buChar char="•"/>
          </a:pPr>
          <a:r>
            <a:rPr lang="en-GB" sz="1050" b="1" kern="1200" dirty="0">
              <a:solidFill>
                <a:srgbClr val="2E073F"/>
              </a:solidFill>
            </a:rPr>
            <a:t>Shift to Digital Payments</a:t>
          </a:r>
          <a:r>
            <a:rPr lang="en-GB" sz="1050" kern="1200" dirty="0">
              <a:solidFill>
                <a:srgbClr val="2E073F"/>
              </a:solidFill>
            </a:rPr>
            <a:t>: Cash is currently the dominant payment method at 47%, but a shift towards digital payments (credit/gift cards) is likely as more customers adopt online shopping habits.</a:t>
          </a:r>
        </a:p>
        <a:p>
          <a:pPr marL="57150" lvl="1" indent="-57150" algn="l" defTabSz="466725">
            <a:lnSpc>
              <a:spcPct val="90000"/>
            </a:lnSpc>
            <a:spcBef>
              <a:spcPct val="0"/>
            </a:spcBef>
            <a:spcAft>
              <a:spcPct val="15000"/>
            </a:spcAft>
            <a:buChar char="•"/>
          </a:pPr>
          <a:r>
            <a:rPr lang="en-GB" sz="1050" b="1" kern="1200" dirty="0">
              <a:solidFill>
                <a:srgbClr val="2E073F"/>
              </a:solidFill>
            </a:rPr>
            <a:t>Prediction: </a:t>
          </a:r>
          <a:r>
            <a:rPr lang="en-GB" sz="1050" kern="1200" dirty="0">
              <a:solidFill>
                <a:srgbClr val="2E073F"/>
              </a:solidFill>
            </a:rPr>
            <a:t>A 20% increase in digital payment usage over the next year is expected, especially with loyalty incentives for digital payments.</a:t>
          </a:r>
        </a:p>
        <a:p>
          <a:pPr marL="57150" lvl="1" indent="-57150" algn="l" defTabSz="466725">
            <a:lnSpc>
              <a:spcPct val="90000"/>
            </a:lnSpc>
            <a:spcBef>
              <a:spcPct val="0"/>
            </a:spcBef>
            <a:spcAft>
              <a:spcPct val="15000"/>
            </a:spcAft>
            <a:buChar char="•"/>
          </a:pPr>
          <a:r>
            <a:rPr lang="en-GB" sz="1050" b="1" kern="1200" dirty="0">
              <a:solidFill>
                <a:srgbClr val="2E073F"/>
              </a:solidFill>
            </a:rPr>
            <a:t>Recommendation: </a:t>
          </a:r>
          <a:r>
            <a:rPr lang="en-GB" sz="1050" kern="1200" dirty="0">
              <a:solidFill>
                <a:srgbClr val="2E073F"/>
              </a:solidFill>
            </a:rPr>
            <a:t>Incentivize credit and gift card usage by offering discounts or loyalty points. This could streamline checkout and improve transaction speeds.</a:t>
          </a:r>
        </a:p>
        <a:p>
          <a:pPr marL="57150" lvl="1" indent="-57150" algn="l" defTabSz="466725">
            <a:lnSpc>
              <a:spcPct val="90000"/>
            </a:lnSpc>
            <a:spcBef>
              <a:spcPct val="0"/>
            </a:spcBef>
            <a:spcAft>
              <a:spcPct val="15000"/>
            </a:spcAft>
            <a:buChar char="•"/>
          </a:pPr>
          <a:endParaRPr lang="en-GB" sz="1050" kern="1200" dirty="0">
            <a:solidFill>
              <a:srgbClr val="2E073F"/>
            </a:solidFill>
          </a:endParaRPr>
        </a:p>
      </dsp:txBody>
      <dsp:txXfrm rot="-5400000">
        <a:off x="1437997" y="3664069"/>
        <a:ext cx="9199591" cy="12049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8D1357-C34B-4A4A-AF93-DAF0BAFE4F14}">
      <dsp:nvSpPr>
        <dsp:cNvPr id="0" name=""/>
        <dsp:cNvSpPr/>
      </dsp:nvSpPr>
      <dsp:spPr>
        <a:xfrm rot="5400000">
          <a:off x="-77660" y="308142"/>
          <a:ext cx="2054280" cy="1437996"/>
        </a:xfrm>
        <a:prstGeom prst="chevron">
          <a:avLst/>
        </a:prstGeom>
        <a:solidFill>
          <a:srgbClr val="2E073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endParaRPr lang="en-GB" sz="4000" b="1" kern="1200" dirty="0"/>
        </a:p>
      </dsp:txBody>
      <dsp:txXfrm rot="-5400000">
        <a:off x="230482" y="718998"/>
        <a:ext cx="1437996" cy="616284"/>
      </dsp:txXfrm>
    </dsp:sp>
    <dsp:sp modelId="{14AAB72B-9757-4C8C-9B72-B9C0CC767BA8}">
      <dsp:nvSpPr>
        <dsp:cNvPr id="0" name=""/>
        <dsp:cNvSpPr/>
      </dsp:nvSpPr>
      <dsp:spPr>
        <a:xfrm rot="5400000">
          <a:off x="5402742" y="-3964746"/>
          <a:ext cx="1335282" cy="9264774"/>
        </a:xfrm>
        <a:prstGeom prst="round2SameRect">
          <a:avLst/>
        </a:prstGeom>
        <a:solidFill>
          <a:srgbClr val="EBD3F8">
            <a:alpha val="90000"/>
          </a:srgbClr>
        </a:solidFill>
        <a:ln w="12700" cap="flat" cmpd="sng" algn="ctr">
          <a:solidFill>
            <a:srgbClr val="2E073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66725">
            <a:lnSpc>
              <a:spcPct val="90000"/>
            </a:lnSpc>
            <a:spcBef>
              <a:spcPct val="0"/>
            </a:spcBef>
            <a:spcAft>
              <a:spcPct val="15000"/>
            </a:spcAft>
            <a:buChar char="•"/>
          </a:pPr>
          <a:r>
            <a:rPr lang="en-GB" sz="1050" b="1" kern="1200">
              <a:solidFill>
                <a:srgbClr val="2E073F"/>
              </a:solidFill>
            </a:rPr>
            <a:t>Sales Trends by Quarter</a:t>
          </a:r>
          <a:endParaRPr lang="en-GB" sz="1050" b="1" kern="1200" dirty="0">
            <a:solidFill>
              <a:srgbClr val="2E073F"/>
            </a:solidFill>
          </a:endParaRPr>
        </a:p>
        <a:p>
          <a:pPr marL="57150" lvl="1" indent="-57150" algn="l" defTabSz="466725">
            <a:lnSpc>
              <a:spcPct val="90000"/>
            </a:lnSpc>
            <a:spcBef>
              <a:spcPct val="0"/>
            </a:spcBef>
            <a:spcAft>
              <a:spcPct val="15000"/>
            </a:spcAft>
            <a:buChar char="•"/>
          </a:pPr>
          <a:endParaRPr lang="en-GB" sz="1050" b="1" kern="1200" dirty="0">
            <a:solidFill>
              <a:srgbClr val="2E073F"/>
            </a:solidFill>
          </a:endParaRPr>
        </a:p>
        <a:p>
          <a:pPr marL="57150" lvl="1" indent="-57150" algn="l" defTabSz="466725">
            <a:lnSpc>
              <a:spcPct val="90000"/>
            </a:lnSpc>
            <a:spcBef>
              <a:spcPct val="0"/>
            </a:spcBef>
            <a:spcAft>
              <a:spcPct val="15000"/>
            </a:spcAft>
            <a:buChar char="•"/>
          </a:pPr>
          <a:r>
            <a:rPr lang="en-GB" sz="1050" b="1" kern="1200" dirty="0">
              <a:solidFill>
                <a:srgbClr val="2E073F"/>
              </a:solidFill>
            </a:rPr>
            <a:t>Seasonal Sales Fluctuations: Irregular trends suggest seasonal spikes. Q1 and Q2 typically see an increase in average sales, indicating seasonality.</a:t>
          </a:r>
        </a:p>
        <a:p>
          <a:pPr marL="57150" lvl="1" indent="-57150" algn="l" defTabSz="466725">
            <a:lnSpc>
              <a:spcPct val="90000"/>
            </a:lnSpc>
            <a:spcBef>
              <a:spcPct val="0"/>
            </a:spcBef>
            <a:spcAft>
              <a:spcPct val="15000"/>
            </a:spcAft>
            <a:buChar char="•"/>
          </a:pPr>
          <a:r>
            <a:rPr lang="en-GB" sz="1050" b="1" kern="1200" dirty="0">
              <a:solidFill>
                <a:srgbClr val="2E073F"/>
              </a:solidFill>
            </a:rPr>
            <a:t>Prediction: Implementing seasonal sales strategies, particularly in Q1 and Q2, in quarterly sales.</a:t>
          </a:r>
        </a:p>
        <a:p>
          <a:pPr marL="57150" lvl="1" indent="-57150" algn="l" defTabSz="466725">
            <a:lnSpc>
              <a:spcPct val="90000"/>
            </a:lnSpc>
            <a:spcBef>
              <a:spcPct val="0"/>
            </a:spcBef>
            <a:spcAft>
              <a:spcPct val="15000"/>
            </a:spcAft>
            <a:buChar char="•"/>
          </a:pPr>
          <a:r>
            <a:rPr lang="en-GB" sz="1050" b="1" kern="1200" dirty="0">
              <a:solidFill>
                <a:srgbClr val="2E073F"/>
              </a:solidFill>
            </a:rPr>
            <a:t>Recommendation: Plan seasonal promotions or clearance events during peak sales quarters to maximize revenue and smooth out fluctuations.</a:t>
          </a:r>
        </a:p>
        <a:p>
          <a:pPr marL="57150" lvl="1" indent="-57150" algn="l" defTabSz="466725">
            <a:lnSpc>
              <a:spcPct val="90000"/>
            </a:lnSpc>
            <a:spcBef>
              <a:spcPct val="0"/>
            </a:spcBef>
            <a:spcAft>
              <a:spcPct val="15000"/>
            </a:spcAft>
            <a:buChar char="•"/>
          </a:pPr>
          <a:r>
            <a:rPr lang="en-GB" sz="1050" b="1" kern="1200" dirty="0">
              <a:solidFill>
                <a:srgbClr val="2E073F"/>
              </a:solidFill>
            </a:rPr>
            <a:t>Product Category Demand Forecast can capitalize on this pattern, potentially leading to a 15% uplift</a:t>
          </a:r>
        </a:p>
      </dsp:txBody>
      <dsp:txXfrm rot="-5400000">
        <a:off x="1437997" y="65182"/>
        <a:ext cx="9199591" cy="1204916"/>
      </dsp:txXfrm>
    </dsp:sp>
    <dsp:sp modelId="{A57F7766-456D-4D12-8506-96488E4E3635}">
      <dsp:nvSpPr>
        <dsp:cNvPr id="0" name=""/>
        <dsp:cNvSpPr/>
      </dsp:nvSpPr>
      <dsp:spPr>
        <a:xfrm rot="5400000">
          <a:off x="-77660" y="2042724"/>
          <a:ext cx="2054280" cy="1437996"/>
        </a:xfrm>
        <a:prstGeom prst="chevron">
          <a:avLst/>
        </a:prstGeom>
        <a:solidFill>
          <a:srgbClr val="2E073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endParaRPr lang="en-GB" sz="4000" kern="1200" dirty="0"/>
        </a:p>
      </dsp:txBody>
      <dsp:txXfrm rot="-5400000">
        <a:off x="230482" y="2453580"/>
        <a:ext cx="1437996" cy="616284"/>
      </dsp:txXfrm>
    </dsp:sp>
    <dsp:sp modelId="{C441FFB4-096E-4383-881F-C03897082653}">
      <dsp:nvSpPr>
        <dsp:cNvPr id="0" name=""/>
        <dsp:cNvSpPr/>
      </dsp:nvSpPr>
      <dsp:spPr>
        <a:xfrm rot="5400000">
          <a:off x="5402742" y="-2230169"/>
          <a:ext cx="1335282" cy="9264774"/>
        </a:xfrm>
        <a:prstGeom prst="round2SameRect">
          <a:avLst/>
        </a:prstGeom>
        <a:solidFill>
          <a:srgbClr val="EBD3F8">
            <a:alpha val="90000"/>
          </a:srgbClr>
        </a:solidFill>
        <a:ln w="12700" cap="flat" cmpd="sng" algn="ctr">
          <a:solidFill>
            <a:srgbClr val="2E073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GB" sz="1100" b="1" kern="1200" dirty="0">
              <a:solidFill>
                <a:srgbClr val="2E073F"/>
              </a:solidFill>
            </a:rPr>
            <a:t>Product Category Forecast:</a:t>
          </a:r>
          <a:br>
            <a:rPr lang="en-GB" sz="1100" b="1" kern="1200" dirty="0">
              <a:solidFill>
                <a:srgbClr val="2E073F"/>
              </a:solidFill>
            </a:rPr>
          </a:br>
          <a:endParaRPr lang="en-GB" sz="1100" b="1" kern="1200" dirty="0">
            <a:solidFill>
              <a:srgbClr val="2E073F"/>
            </a:solidFill>
          </a:endParaRPr>
        </a:p>
        <a:p>
          <a:pPr marL="57150" lvl="1" indent="-57150" algn="l" defTabSz="488950">
            <a:lnSpc>
              <a:spcPct val="90000"/>
            </a:lnSpc>
            <a:spcBef>
              <a:spcPct val="0"/>
            </a:spcBef>
            <a:spcAft>
              <a:spcPct val="15000"/>
            </a:spcAft>
            <a:buChar char="•"/>
          </a:pPr>
          <a:r>
            <a:rPr lang="en-GB" sz="1100" b="1" kern="1200" dirty="0">
              <a:solidFill>
                <a:srgbClr val="2E073F"/>
              </a:solidFill>
            </a:rPr>
            <a:t>Fashion &amp; Cosmetics Demand: </a:t>
          </a:r>
          <a:r>
            <a:rPr lang="en-GB" sz="1100" b="0" kern="1200" dirty="0">
              <a:solidFill>
                <a:srgbClr val="2E073F"/>
              </a:solidFill>
            </a:rPr>
            <a:t>With Fashion leading in quantity sold, and Cosmetics showing a moderate demand, these categories can expect continued growth, especially during holidays.</a:t>
          </a:r>
        </a:p>
        <a:p>
          <a:pPr marL="57150" lvl="1" indent="-57150" algn="l" defTabSz="488950">
            <a:lnSpc>
              <a:spcPct val="90000"/>
            </a:lnSpc>
            <a:spcBef>
              <a:spcPct val="0"/>
            </a:spcBef>
            <a:spcAft>
              <a:spcPct val="15000"/>
            </a:spcAft>
            <a:buChar char="•"/>
          </a:pPr>
          <a:r>
            <a:rPr lang="en-GB" sz="1100" b="1" kern="1200" dirty="0">
              <a:solidFill>
                <a:srgbClr val="2E073F"/>
              </a:solidFill>
            </a:rPr>
            <a:t>Prediction: </a:t>
          </a:r>
          <a:r>
            <a:rPr lang="en-GB" sz="1100" b="0" kern="1200" dirty="0">
              <a:solidFill>
                <a:srgbClr val="2E073F"/>
              </a:solidFill>
            </a:rPr>
            <a:t>Projecting an increase in demand for Fashion and Cosmetics in upcoming high-traffic periods (e.g., holiday seasons), with potential sales growth of 10-20%.</a:t>
          </a:r>
        </a:p>
        <a:p>
          <a:pPr marL="57150" lvl="1" indent="-57150" algn="l" defTabSz="488950">
            <a:lnSpc>
              <a:spcPct val="90000"/>
            </a:lnSpc>
            <a:spcBef>
              <a:spcPct val="0"/>
            </a:spcBef>
            <a:spcAft>
              <a:spcPct val="15000"/>
            </a:spcAft>
            <a:buChar char="•"/>
          </a:pPr>
          <a:r>
            <a:rPr lang="en-GB" sz="1100" b="1" kern="1200" dirty="0">
              <a:solidFill>
                <a:srgbClr val="2E073F"/>
              </a:solidFill>
            </a:rPr>
            <a:t>Recommendation</a:t>
          </a:r>
          <a:r>
            <a:rPr lang="en-GB" sz="1100" b="0" kern="1200" dirty="0">
              <a:solidFill>
                <a:srgbClr val="2E073F"/>
              </a:solidFill>
            </a:rPr>
            <a:t>: Enhance stock levels in these categories before high-demand periods, and consider bundling fashion and cosmetics for cross-selling opportunities.</a:t>
          </a:r>
        </a:p>
      </dsp:txBody>
      <dsp:txXfrm rot="-5400000">
        <a:off x="1437997" y="1799759"/>
        <a:ext cx="9199591" cy="1204916"/>
      </dsp:txXfrm>
    </dsp:sp>
    <dsp:sp modelId="{C119F92A-2448-41E7-9EF5-5423B95C3338}">
      <dsp:nvSpPr>
        <dsp:cNvPr id="0" name=""/>
        <dsp:cNvSpPr/>
      </dsp:nvSpPr>
      <dsp:spPr>
        <a:xfrm rot="5400000">
          <a:off x="-77660" y="3907034"/>
          <a:ext cx="2054280" cy="1437996"/>
        </a:xfrm>
        <a:prstGeom prst="chevron">
          <a:avLst/>
        </a:prstGeom>
        <a:solidFill>
          <a:srgbClr val="2E073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endParaRPr lang="en-GB" sz="4000" kern="1200" dirty="0"/>
        </a:p>
      </dsp:txBody>
      <dsp:txXfrm rot="-5400000">
        <a:off x="230482" y="4317890"/>
        <a:ext cx="1437996" cy="616284"/>
      </dsp:txXfrm>
    </dsp:sp>
    <dsp:sp modelId="{92F2B894-4D42-4A02-9E66-910DAD291615}">
      <dsp:nvSpPr>
        <dsp:cNvPr id="0" name=""/>
        <dsp:cNvSpPr/>
      </dsp:nvSpPr>
      <dsp:spPr>
        <a:xfrm rot="5400000">
          <a:off x="5402742" y="-365859"/>
          <a:ext cx="1335282" cy="9264774"/>
        </a:xfrm>
        <a:prstGeom prst="round2SameRect">
          <a:avLst/>
        </a:prstGeom>
        <a:solidFill>
          <a:srgbClr val="EBD3F8">
            <a:alpha val="90000"/>
          </a:srgbClr>
        </a:solidFill>
        <a:ln w="12700" cap="flat" cmpd="sng" algn="ctr">
          <a:solidFill>
            <a:srgbClr val="2E073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66725">
            <a:lnSpc>
              <a:spcPct val="90000"/>
            </a:lnSpc>
            <a:spcBef>
              <a:spcPct val="0"/>
            </a:spcBef>
            <a:spcAft>
              <a:spcPct val="15000"/>
            </a:spcAft>
            <a:buChar char="•"/>
          </a:pPr>
          <a:r>
            <a:rPr lang="en-GB" sz="1050" b="1" kern="1200" dirty="0">
              <a:solidFill>
                <a:srgbClr val="2E073F"/>
              </a:solidFill>
            </a:rPr>
            <a:t>Shopping Mall Performance by Location</a:t>
          </a:r>
        </a:p>
        <a:p>
          <a:pPr marL="57150" lvl="1" indent="-57150" algn="l" defTabSz="466725">
            <a:lnSpc>
              <a:spcPct val="90000"/>
            </a:lnSpc>
            <a:spcBef>
              <a:spcPct val="0"/>
            </a:spcBef>
            <a:spcAft>
              <a:spcPct val="15000"/>
            </a:spcAft>
            <a:buChar char="•"/>
          </a:pPr>
          <a:endParaRPr lang="en-GB" sz="1050" b="1" kern="1200" dirty="0">
            <a:solidFill>
              <a:srgbClr val="2E073F"/>
            </a:solidFill>
          </a:endParaRPr>
        </a:p>
        <a:p>
          <a:pPr marL="57150" lvl="1" indent="-57150" algn="l" defTabSz="466725">
            <a:lnSpc>
              <a:spcPct val="90000"/>
            </a:lnSpc>
            <a:spcBef>
              <a:spcPct val="0"/>
            </a:spcBef>
            <a:spcAft>
              <a:spcPct val="15000"/>
            </a:spcAft>
            <a:buChar char="•"/>
          </a:pPr>
          <a:r>
            <a:rPr lang="en-GB" sz="1050" b="1" kern="1200" dirty="0">
              <a:solidFill>
                <a:srgbClr val="2E073F"/>
              </a:solidFill>
            </a:rPr>
            <a:t>Regional Demand: </a:t>
          </a:r>
          <a:r>
            <a:rPr lang="en-GB" sz="1050" b="0" kern="1200" dirty="0">
              <a:solidFill>
                <a:srgbClr val="2E073F"/>
              </a:solidFill>
            </a:rPr>
            <a:t>Malls in London, Coventry, and Birmingham show high sales and transaction counts, likely due to higher foot traffic.</a:t>
          </a:r>
        </a:p>
        <a:p>
          <a:pPr marL="57150" lvl="1" indent="-57150" algn="l" defTabSz="466725">
            <a:lnSpc>
              <a:spcPct val="90000"/>
            </a:lnSpc>
            <a:spcBef>
              <a:spcPct val="0"/>
            </a:spcBef>
            <a:spcAft>
              <a:spcPct val="15000"/>
            </a:spcAft>
            <a:buChar char="•"/>
          </a:pPr>
          <a:r>
            <a:rPr lang="en-GB" sz="1050" b="1" kern="1200" dirty="0">
              <a:solidFill>
                <a:srgbClr val="2E073F"/>
              </a:solidFill>
            </a:rPr>
            <a:t>Prediction: </a:t>
          </a:r>
          <a:r>
            <a:rPr lang="en-GB" sz="1050" b="0" kern="1200" dirty="0">
              <a:solidFill>
                <a:srgbClr val="2E073F"/>
              </a:solidFill>
            </a:rPr>
            <a:t>If population and foot traffic continue to trend positively, sales at these malls may rise by 8-12% over the next year.</a:t>
          </a:r>
        </a:p>
        <a:p>
          <a:pPr marL="57150" lvl="1" indent="-57150" algn="l" defTabSz="466725">
            <a:lnSpc>
              <a:spcPct val="90000"/>
            </a:lnSpc>
            <a:spcBef>
              <a:spcPct val="0"/>
            </a:spcBef>
            <a:spcAft>
              <a:spcPct val="15000"/>
            </a:spcAft>
            <a:buChar char="•"/>
          </a:pPr>
          <a:r>
            <a:rPr lang="en-GB" sz="1050" b="1" kern="1200" dirty="0">
              <a:solidFill>
                <a:srgbClr val="2E073F"/>
              </a:solidFill>
            </a:rPr>
            <a:t>Recommendation: </a:t>
          </a:r>
          <a:r>
            <a:rPr lang="en-GB" sz="1050" b="0" kern="1200" dirty="0">
              <a:solidFill>
                <a:srgbClr val="2E073F"/>
              </a:solidFill>
            </a:rPr>
            <a:t>Strengthen marketing efforts in high-performing regions and explore opportunities to expand customer reach in underperforming locations through localized promotions or events.</a:t>
          </a:r>
        </a:p>
      </dsp:txBody>
      <dsp:txXfrm rot="-5400000">
        <a:off x="1437997" y="3664069"/>
        <a:ext cx="9199591" cy="12049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D227-20E4-35DF-B48A-E8995F7DA3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61E2CE8-CDF2-C420-5064-4F3482B520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009A938-2EB6-1350-3F0A-6AFF760B26E5}"/>
              </a:ext>
            </a:extLst>
          </p:cNvPr>
          <p:cNvSpPr>
            <a:spLocks noGrp="1"/>
          </p:cNvSpPr>
          <p:nvPr>
            <p:ph type="dt" sz="half" idx="10"/>
          </p:nvPr>
        </p:nvSpPr>
        <p:spPr/>
        <p:txBody>
          <a:bodyPr/>
          <a:lstStyle/>
          <a:p>
            <a:fld id="{29C01CD1-31BE-44E7-AC4E-9539428F7F1A}" type="datetimeFigureOut">
              <a:rPr lang="en-GB" smtClean="0"/>
              <a:t>07/12/2024</a:t>
            </a:fld>
            <a:endParaRPr lang="en-GB"/>
          </a:p>
        </p:txBody>
      </p:sp>
      <p:sp>
        <p:nvSpPr>
          <p:cNvPr id="5" name="Footer Placeholder 4">
            <a:extLst>
              <a:ext uri="{FF2B5EF4-FFF2-40B4-BE49-F238E27FC236}">
                <a16:creationId xmlns:a16="http://schemas.microsoft.com/office/drawing/2014/main" id="{47BA08C2-2CBA-C870-6230-133630921A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E24797-81C3-A451-2967-6D0A717E82EB}"/>
              </a:ext>
            </a:extLst>
          </p:cNvPr>
          <p:cNvSpPr>
            <a:spLocks noGrp="1"/>
          </p:cNvSpPr>
          <p:nvPr>
            <p:ph type="sldNum" sz="quarter" idx="12"/>
          </p:nvPr>
        </p:nvSpPr>
        <p:spPr/>
        <p:txBody>
          <a:bodyPr/>
          <a:lstStyle/>
          <a:p>
            <a:fld id="{E4D15A66-CD92-487E-A644-A42105B09EBC}" type="slidenum">
              <a:rPr lang="en-GB" smtClean="0"/>
              <a:t>‹#›</a:t>
            </a:fld>
            <a:endParaRPr lang="en-GB"/>
          </a:p>
        </p:txBody>
      </p:sp>
    </p:spTree>
    <p:extLst>
      <p:ext uri="{BB962C8B-B14F-4D97-AF65-F5344CB8AC3E}">
        <p14:creationId xmlns:p14="http://schemas.microsoft.com/office/powerpoint/2010/main" val="1740074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6B962-EDCF-89C9-6510-AC18AC4A463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6BDDE86-2BEE-4B97-0929-9DCEED2315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06B2BD-E4C5-D51D-BA9D-F15F3C5C666E}"/>
              </a:ext>
            </a:extLst>
          </p:cNvPr>
          <p:cNvSpPr>
            <a:spLocks noGrp="1"/>
          </p:cNvSpPr>
          <p:nvPr>
            <p:ph type="dt" sz="half" idx="10"/>
          </p:nvPr>
        </p:nvSpPr>
        <p:spPr/>
        <p:txBody>
          <a:bodyPr/>
          <a:lstStyle/>
          <a:p>
            <a:fld id="{29C01CD1-31BE-44E7-AC4E-9539428F7F1A}" type="datetimeFigureOut">
              <a:rPr lang="en-GB" smtClean="0"/>
              <a:t>07/12/2024</a:t>
            </a:fld>
            <a:endParaRPr lang="en-GB"/>
          </a:p>
        </p:txBody>
      </p:sp>
      <p:sp>
        <p:nvSpPr>
          <p:cNvPr id="5" name="Footer Placeholder 4">
            <a:extLst>
              <a:ext uri="{FF2B5EF4-FFF2-40B4-BE49-F238E27FC236}">
                <a16:creationId xmlns:a16="http://schemas.microsoft.com/office/drawing/2014/main" id="{074AD94A-F58F-F1A5-04BC-7976A49F85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47D47B-A639-6B9D-A02C-246B15F88AF1}"/>
              </a:ext>
            </a:extLst>
          </p:cNvPr>
          <p:cNvSpPr>
            <a:spLocks noGrp="1"/>
          </p:cNvSpPr>
          <p:nvPr>
            <p:ph type="sldNum" sz="quarter" idx="12"/>
          </p:nvPr>
        </p:nvSpPr>
        <p:spPr/>
        <p:txBody>
          <a:bodyPr/>
          <a:lstStyle/>
          <a:p>
            <a:fld id="{E4D15A66-CD92-487E-A644-A42105B09EBC}" type="slidenum">
              <a:rPr lang="en-GB" smtClean="0"/>
              <a:t>‹#›</a:t>
            </a:fld>
            <a:endParaRPr lang="en-GB"/>
          </a:p>
        </p:txBody>
      </p:sp>
    </p:spTree>
    <p:extLst>
      <p:ext uri="{BB962C8B-B14F-4D97-AF65-F5344CB8AC3E}">
        <p14:creationId xmlns:p14="http://schemas.microsoft.com/office/powerpoint/2010/main" val="26058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7F0873-6A84-56D5-5E2B-73ADD1A21F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00B02C7-7669-6CC1-8820-F9D41A90A9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5FD905-CCF5-ECE4-C4B9-1D1B2FB1CC4E}"/>
              </a:ext>
            </a:extLst>
          </p:cNvPr>
          <p:cNvSpPr>
            <a:spLocks noGrp="1"/>
          </p:cNvSpPr>
          <p:nvPr>
            <p:ph type="dt" sz="half" idx="10"/>
          </p:nvPr>
        </p:nvSpPr>
        <p:spPr/>
        <p:txBody>
          <a:bodyPr/>
          <a:lstStyle/>
          <a:p>
            <a:fld id="{29C01CD1-31BE-44E7-AC4E-9539428F7F1A}" type="datetimeFigureOut">
              <a:rPr lang="en-GB" smtClean="0"/>
              <a:t>07/12/2024</a:t>
            </a:fld>
            <a:endParaRPr lang="en-GB"/>
          </a:p>
        </p:txBody>
      </p:sp>
      <p:sp>
        <p:nvSpPr>
          <p:cNvPr id="5" name="Footer Placeholder 4">
            <a:extLst>
              <a:ext uri="{FF2B5EF4-FFF2-40B4-BE49-F238E27FC236}">
                <a16:creationId xmlns:a16="http://schemas.microsoft.com/office/drawing/2014/main" id="{6E0156F3-F347-EAA1-D76C-678FED7F7F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BD076F-8C7E-6300-9E93-8036133580B4}"/>
              </a:ext>
            </a:extLst>
          </p:cNvPr>
          <p:cNvSpPr>
            <a:spLocks noGrp="1"/>
          </p:cNvSpPr>
          <p:nvPr>
            <p:ph type="sldNum" sz="quarter" idx="12"/>
          </p:nvPr>
        </p:nvSpPr>
        <p:spPr/>
        <p:txBody>
          <a:bodyPr/>
          <a:lstStyle/>
          <a:p>
            <a:fld id="{E4D15A66-CD92-487E-A644-A42105B09EBC}" type="slidenum">
              <a:rPr lang="en-GB" smtClean="0"/>
              <a:t>‹#›</a:t>
            </a:fld>
            <a:endParaRPr lang="en-GB"/>
          </a:p>
        </p:txBody>
      </p:sp>
    </p:spTree>
    <p:extLst>
      <p:ext uri="{BB962C8B-B14F-4D97-AF65-F5344CB8AC3E}">
        <p14:creationId xmlns:p14="http://schemas.microsoft.com/office/powerpoint/2010/main" val="234079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40CCA-A83B-3011-4E31-775C13369BD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942BF47-80B6-7BA7-7B8E-C5C592C22C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0E3BFD-652B-8315-76BD-B5E56F51BFA5}"/>
              </a:ext>
            </a:extLst>
          </p:cNvPr>
          <p:cNvSpPr>
            <a:spLocks noGrp="1"/>
          </p:cNvSpPr>
          <p:nvPr>
            <p:ph type="dt" sz="half" idx="10"/>
          </p:nvPr>
        </p:nvSpPr>
        <p:spPr/>
        <p:txBody>
          <a:bodyPr/>
          <a:lstStyle/>
          <a:p>
            <a:fld id="{29C01CD1-31BE-44E7-AC4E-9539428F7F1A}" type="datetimeFigureOut">
              <a:rPr lang="en-GB" smtClean="0"/>
              <a:t>07/12/2024</a:t>
            </a:fld>
            <a:endParaRPr lang="en-GB"/>
          </a:p>
        </p:txBody>
      </p:sp>
      <p:sp>
        <p:nvSpPr>
          <p:cNvPr id="5" name="Footer Placeholder 4">
            <a:extLst>
              <a:ext uri="{FF2B5EF4-FFF2-40B4-BE49-F238E27FC236}">
                <a16:creationId xmlns:a16="http://schemas.microsoft.com/office/drawing/2014/main" id="{D97A1CDD-8C12-5719-310A-F73C65051F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7F59A8-107B-622E-BF64-43C6C6F41827}"/>
              </a:ext>
            </a:extLst>
          </p:cNvPr>
          <p:cNvSpPr>
            <a:spLocks noGrp="1"/>
          </p:cNvSpPr>
          <p:nvPr>
            <p:ph type="sldNum" sz="quarter" idx="12"/>
          </p:nvPr>
        </p:nvSpPr>
        <p:spPr/>
        <p:txBody>
          <a:bodyPr/>
          <a:lstStyle/>
          <a:p>
            <a:fld id="{E4D15A66-CD92-487E-A644-A42105B09EBC}" type="slidenum">
              <a:rPr lang="en-GB" smtClean="0"/>
              <a:t>‹#›</a:t>
            </a:fld>
            <a:endParaRPr lang="en-GB"/>
          </a:p>
        </p:txBody>
      </p:sp>
    </p:spTree>
    <p:extLst>
      <p:ext uri="{BB962C8B-B14F-4D97-AF65-F5344CB8AC3E}">
        <p14:creationId xmlns:p14="http://schemas.microsoft.com/office/powerpoint/2010/main" val="4056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4A6F-12EA-1A09-36FA-E8EC6B79F1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7DACADA-4A57-E359-69B4-901F8AC7EE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649986-AE98-920B-142C-1688F707EA0E}"/>
              </a:ext>
            </a:extLst>
          </p:cNvPr>
          <p:cNvSpPr>
            <a:spLocks noGrp="1"/>
          </p:cNvSpPr>
          <p:nvPr>
            <p:ph type="dt" sz="half" idx="10"/>
          </p:nvPr>
        </p:nvSpPr>
        <p:spPr/>
        <p:txBody>
          <a:bodyPr/>
          <a:lstStyle/>
          <a:p>
            <a:fld id="{29C01CD1-31BE-44E7-AC4E-9539428F7F1A}" type="datetimeFigureOut">
              <a:rPr lang="en-GB" smtClean="0"/>
              <a:t>07/12/2024</a:t>
            </a:fld>
            <a:endParaRPr lang="en-GB"/>
          </a:p>
        </p:txBody>
      </p:sp>
      <p:sp>
        <p:nvSpPr>
          <p:cNvPr id="5" name="Footer Placeholder 4">
            <a:extLst>
              <a:ext uri="{FF2B5EF4-FFF2-40B4-BE49-F238E27FC236}">
                <a16:creationId xmlns:a16="http://schemas.microsoft.com/office/drawing/2014/main" id="{F6704ACA-B923-0DCE-4943-76E66FF2F1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957458-C22D-D537-F945-8503821F6FFF}"/>
              </a:ext>
            </a:extLst>
          </p:cNvPr>
          <p:cNvSpPr>
            <a:spLocks noGrp="1"/>
          </p:cNvSpPr>
          <p:nvPr>
            <p:ph type="sldNum" sz="quarter" idx="12"/>
          </p:nvPr>
        </p:nvSpPr>
        <p:spPr/>
        <p:txBody>
          <a:bodyPr/>
          <a:lstStyle/>
          <a:p>
            <a:fld id="{E4D15A66-CD92-487E-A644-A42105B09EBC}" type="slidenum">
              <a:rPr lang="en-GB" smtClean="0"/>
              <a:t>‹#›</a:t>
            </a:fld>
            <a:endParaRPr lang="en-GB"/>
          </a:p>
        </p:txBody>
      </p:sp>
    </p:spTree>
    <p:extLst>
      <p:ext uri="{BB962C8B-B14F-4D97-AF65-F5344CB8AC3E}">
        <p14:creationId xmlns:p14="http://schemas.microsoft.com/office/powerpoint/2010/main" val="2481232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4720D-987F-5081-9BB2-483FE73DAC8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5CFDFE-A87F-4FB6-B16D-10F1FAEAE1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6164600-1D9E-5165-6E99-0CFA3FCE96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0B2EFDD-7434-6A87-3B99-F2238A813901}"/>
              </a:ext>
            </a:extLst>
          </p:cNvPr>
          <p:cNvSpPr>
            <a:spLocks noGrp="1"/>
          </p:cNvSpPr>
          <p:nvPr>
            <p:ph type="dt" sz="half" idx="10"/>
          </p:nvPr>
        </p:nvSpPr>
        <p:spPr/>
        <p:txBody>
          <a:bodyPr/>
          <a:lstStyle/>
          <a:p>
            <a:fld id="{29C01CD1-31BE-44E7-AC4E-9539428F7F1A}" type="datetimeFigureOut">
              <a:rPr lang="en-GB" smtClean="0"/>
              <a:t>07/12/2024</a:t>
            </a:fld>
            <a:endParaRPr lang="en-GB"/>
          </a:p>
        </p:txBody>
      </p:sp>
      <p:sp>
        <p:nvSpPr>
          <p:cNvPr id="6" name="Footer Placeholder 5">
            <a:extLst>
              <a:ext uri="{FF2B5EF4-FFF2-40B4-BE49-F238E27FC236}">
                <a16:creationId xmlns:a16="http://schemas.microsoft.com/office/drawing/2014/main" id="{2A248C9F-D79A-F7EC-EC8B-5BA75D6540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BAA6DE-A6E0-0DF0-90D6-BC00E57F76EB}"/>
              </a:ext>
            </a:extLst>
          </p:cNvPr>
          <p:cNvSpPr>
            <a:spLocks noGrp="1"/>
          </p:cNvSpPr>
          <p:nvPr>
            <p:ph type="sldNum" sz="quarter" idx="12"/>
          </p:nvPr>
        </p:nvSpPr>
        <p:spPr/>
        <p:txBody>
          <a:bodyPr/>
          <a:lstStyle/>
          <a:p>
            <a:fld id="{E4D15A66-CD92-487E-A644-A42105B09EBC}" type="slidenum">
              <a:rPr lang="en-GB" smtClean="0"/>
              <a:t>‹#›</a:t>
            </a:fld>
            <a:endParaRPr lang="en-GB"/>
          </a:p>
        </p:txBody>
      </p:sp>
    </p:spTree>
    <p:extLst>
      <p:ext uri="{BB962C8B-B14F-4D97-AF65-F5344CB8AC3E}">
        <p14:creationId xmlns:p14="http://schemas.microsoft.com/office/powerpoint/2010/main" val="294620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95B3E-C52F-4791-7BCE-694854EC2D7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BF74A4-DA9B-BA9C-1FB3-5E4AAE882F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A6CB2-0E41-411B-43CA-004148768E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1D01AB-DFFB-C174-7E7B-C84A8BACBB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7F78E1-91A3-971E-9984-8FEC4E1AF1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F1C94F9-8CEC-51F1-574B-B32667CE8074}"/>
              </a:ext>
            </a:extLst>
          </p:cNvPr>
          <p:cNvSpPr>
            <a:spLocks noGrp="1"/>
          </p:cNvSpPr>
          <p:nvPr>
            <p:ph type="dt" sz="half" idx="10"/>
          </p:nvPr>
        </p:nvSpPr>
        <p:spPr/>
        <p:txBody>
          <a:bodyPr/>
          <a:lstStyle/>
          <a:p>
            <a:fld id="{29C01CD1-31BE-44E7-AC4E-9539428F7F1A}" type="datetimeFigureOut">
              <a:rPr lang="en-GB" smtClean="0"/>
              <a:t>07/12/2024</a:t>
            </a:fld>
            <a:endParaRPr lang="en-GB"/>
          </a:p>
        </p:txBody>
      </p:sp>
      <p:sp>
        <p:nvSpPr>
          <p:cNvPr id="8" name="Footer Placeholder 7">
            <a:extLst>
              <a:ext uri="{FF2B5EF4-FFF2-40B4-BE49-F238E27FC236}">
                <a16:creationId xmlns:a16="http://schemas.microsoft.com/office/drawing/2014/main" id="{F8FE91D6-508B-BDAD-35C8-A62B3904082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251125F-6E7B-39A0-7501-EE59BE97F1EC}"/>
              </a:ext>
            </a:extLst>
          </p:cNvPr>
          <p:cNvSpPr>
            <a:spLocks noGrp="1"/>
          </p:cNvSpPr>
          <p:nvPr>
            <p:ph type="sldNum" sz="quarter" idx="12"/>
          </p:nvPr>
        </p:nvSpPr>
        <p:spPr/>
        <p:txBody>
          <a:bodyPr/>
          <a:lstStyle/>
          <a:p>
            <a:fld id="{E4D15A66-CD92-487E-A644-A42105B09EBC}" type="slidenum">
              <a:rPr lang="en-GB" smtClean="0"/>
              <a:t>‹#›</a:t>
            </a:fld>
            <a:endParaRPr lang="en-GB"/>
          </a:p>
        </p:txBody>
      </p:sp>
    </p:spTree>
    <p:extLst>
      <p:ext uri="{BB962C8B-B14F-4D97-AF65-F5344CB8AC3E}">
        <p14:creationId xmlns:p14="http://schemas.microsoft.com/office/powerpoint/2010/main" val="1394192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D683E-9A92-50C8-BF4C-53D0574DFF0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714A809-91C3-3925-D3C4-5252A47202E9}"/>
              </a:ext>
            </a:extLst>
          </p:cNvPr>
          <p:cNvSpPr>
            <a:spLocks noGrp="1"/>
          </p:cNvSpPr>
          <p:nvPr>
            <p:ph type="dt" sz="half" idx="10"/>
          </p:nvPr>
        </p:nvSpPr>
        <p:spPr/>
        <p:txBody>
          <a:bodyPr/>
          <a:lstStyle/>
          <a:p>
            <a:fld id="{29C01CD1-31BE-44E7-AC4E-9539428F7F1A}" type="datetimeFigureOut">
              <a:rPr lang="en-GB" smtClean="0"/>
              <a:t>07/12/2024</a:t>
            </a:fld>
            <a:endParaRPr lang="en-GB"/>
          </a:p>
        </p:txBody>
      </p:sp>
      <p:sp>
        <p:nvSpPr>
          <p:cNvPr id="4" name="Footer Placeholder 3">
            <a:extLst>
              <a:ext uri="{FF2B5EF4-FFF2-40B4-BE49-F238E27FC236}">
                <a16:creationId xmlns:a16="http://schemas.microsoft.com/office/drawing/2014/main" id="{EAB51ACD-DAE9-3A4B-5E9B-536FCFC04C0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45CDE1E-A12D-3456-87BF-7B982907272C}"/>
              </a:ext>
            </a:extLst>
          </p:cNvPr>
          <p:cNvSpPr>
            <a:spLocks noGrp="1"/>
          </p:cNvSpPr>
          <p:nvPr>
            <p:ph type="sldNum" sz="quarter" idx="12"/>
          </p:nvPr>
        </p:nvSpPr>
        <p:spPr/>
        <p:txBody>
          <a:bodyPr/>
          <a:lstStyle/>
          <a:p>
            <a:fld id="{E4D15A66-CD92-487E-A644-A42105B09EBC}" type="slidenum">
              <a:rPr lang="en-GB" smtClean="0"/>
              <a:t>‹#›</a:t>
            </a:fld>
            <a:endParaRPr lang="en-GB"/>
          </a:p>
        </p:txBody>
      </p:sp>
    </p:spTree>
    <p:extLst>
      <p:ext uri="{BB962C8B-B14F-4D97-AF65-F5344CB8AC3E}">
        <p14:creationId xmlns:p14="http://schemas.microsoft.com/office/powerpoint/2010/main" val="1647635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67B51C-A268-0153-8FF6-785C8E869FA6}"/>
              </a:ext>
            </a:extLst>
          </p:cNvPr>
          <p:cNvSpPr>
            <a:spLocks noGrp="1"/>
          </p:cNvSpPr>
          <p:nvPr>
            <p:ph type="dt" sz="half" idx="10"/>
          </p:nvPr>
        </p:nvSpPr>
        <p:spPr/>
        <p:txBody>
          <a:bodyPr/>
          <a:lstStyle/>
          <a:p>
            <a:fld id="{29C01CD1-31BE-44E7-AC4E-9539428F7F1A}" type="datetimeFigureOut">
              <a:rPr lang="en-GB" smtClean="0"/>
              <a:t>07/12/2024</a:t>
            </a:fld>
            <a:endParaRPr lang="en-GB"/>
          </a:p>
        </p:txBody>
      </p:sp>
      <p:sp>
        <p:nvSpPr>
          <p:cNvPr id="3" name="Footer Placeholder 2">
            <a:extLst>
              <a:ext uri="{FF2B5EF4-FFF2-40B4-BE49-F238E27FC236}">
                <a16:creationId xmlns:a16="http://schemas.microsoft.com/office/drawing/2014/main" id="{7A7D7FAC-3B52-2578-0275-69A464949F3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02B1141-2C5C-3442-5845-DF155AD521CD}"/>
              </a:ext>
            </a:extLst>
          </p:cNvPr>
          <p:cNvSpPr>
            <a:spLocks noGrp="1"/>
          </p:cNvSpPr>
          <p:nvPr>
            <p:ph type="sldNum" sz="quarter" idx="12"/>
          </p:nvPr>
        </p:nvSpPr>
        <p:spPr/>
        <p:txBody>
          <a:bodyPr/>
          <a:lstStyle/>
          <a:p>
            <a:fld id="{E4D15A66-CD92-487E-A644-A42105B09EBC}" type="slidenum">
              <a:rPr lang="en-GB" smtClean="0"/>
              <a:t>‹#›</a:t>
            </a:fld>
            <a:endParaRPr lang="en-GB"/>
          </a:p>
        </p:txBody>
      </p:sp>
    </p:spTree>
    <p:extLst>
      <p:ext uri="{BB962C8B-B14F-4D97-AF65-F5344CB8AC3E}">
        <p14:creationId xmlns:p14="http://schemas.microsoft.com/office/powerpoint/2010/main" val="21217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9918-B985-C224-EEA7-92F182800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2B1BD50-4AC0-7173-C341-20115432C7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62F966-9ABD-E1C2-DA24-627D9F3B5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B8EAED-C8FA-34BE-2D5B-FC89178C112E}"/>
              </a:ext>
            </a:extLst>
          </p:cNvPr>
          <p:cNvSpPr>
            <a:spLocks noGrp="1"/>
          </p:cNvSpPr>
          <p:nvPr>
            <p:ph type="dt" sz="half" idx="10"/>
          </p:nvPr>
        </p:nvSpPr>
        <p:spPr/>
        <p:txBody>
          <a:bodyPr/>
          <a:lstStyle/>
          <a:p>
            <a:fld id="{29C01CD1-31BE-44E7-AC4E-9539428F7F1A}" type="datetimeFigureOut">
              <a:rPr lang="en-GB" smtClean="0"/>
              <a:t>07/12/2024</a:t>
            </a:fld>
            <a:endParaRPr lang="en-GB"/>
          </a:p>
        </p:txBody>
      </p:sp>
      <p:sp>
        <p:nvSpPr>
          <p:cNvPr id="6" name="Footer Placeholder 5">
            <a:extLst>
              <a:ext uri="{FF2B5EF4-FFF2-40B4-BE49-F238E27FC236}">
                <a16:creationId xmlns:a16="http://schemas.microsoft.com/office/drawing/2014/main" id="{A4207374-E824-5E7B-63BA-BF8A158A75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20092F-05A5-FB51-20E7-15F7B2785CFC}"/>
              </a:ext>
            </a:extLst>
          </p:cNvPr>
          <p:cNvSpPr>
            <a:spLocks noGrp="1"/>
          </p:cNvSpPr>
          <p:nvPr>
            <p:ph type="sldNum" sz="quarter" idx="12"/>
          </p:nvPr>
        </p:nvSpPr>
        <p:spPr/>
        <p:txBody>
          <a:bodyPr/>
          <a:lstStyle/>
          <a:p>
            <a:fld id="{E4D15A66-CD92-487E-A644-A42105B09EBC}" type="slidenum">
              <a:rPr lang="en-GB" smtClean="0"/>
              <a:t>‹#›</a:t>
            </a:fld>
            <a:endParaRPr lang="en-GB"/>
          </a:p>
        </p:txBody>
      </p:sp>
    </p:spTree>
    <p:extLst>
      <p:ext uri="{BB962C8B-B14F-4D97-AF65-F5344CB8AC3E}">
        <p14:creationId xmlns:p14="http://schemas.microsoft.com/office/powerpoint/2010/main" val="1491209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7733-1261-36C4-0F2F-A07D733C05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BFF28A0-D7F1-2ACC-95BB-BDF782DB24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118FAD0C-15C9-ED71-0884-D91A7805F5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0F110-6DA3-93C4-0ADB-DD2C84627898}"/>
              </a:ext>
            </a:extLst>
          </p:cNvPr>
          <p:cNvSpPr>
            <a:spLocks noGrp="1"/>
          </p:cNvSpPr>
          <p:nvPr>
            <p:ph type="dt" sz="half" idx="10"/>
          </p:nvPr>
        </p:nvSpPr>
        <p:spPr/>
        <p:txBody>
          <a:bodyPr/>
          <a:lstStyle/>
          <a:p>
            <a:fld id="{29C01CD1-31BE-44E7-AC4E-9539428F7F1A}" type="datetimeFigureOut">
              <a:rPr lang="en-GB" smtClean="0"/>
              <a:t>07/12/2024</a:t>
            </a:fld>
            <a:endParaRPr lang="en-GB"/>
          </a:p>
        </p:txBody>
      </p:sp>
      <p:sp>
        <p:nvSpPr>
          <p:cNvPr id="6" name="Footer Placeholder 5">
            <a:extLst>
              <a:ext uri="{FF2B5EF4-FFF2-40B4-BE49-F238E27FC236}">
                <a16:creationId xmlns:a16="http://schemas.microsoft.com/office/drawing/2014/main" id="{DE842C22-2B2D-E3C4-87BA-ADE4686794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76FA90-4EFB-0B1D-8E41-0B2EBB9A0220}"/>
              </a:ext>
            </a:extLst>
          </p:cNvPr>
          <p:cNvSpPr>
            <a:spLocks noGrp="1"/>
          </p:cNvSpPr>
          <p:nvPr>
            <p:ph type="sldNum" sz="quarter" idx="12"/>
          </p:nvPr>
        </p:nvSpPr>
        <p:spPr/>
        <p:txBody>
          <a:bodyPr/>
          <a:lstStyle/>
          <a:p>
            <a:fld id="{E4D15A66-CD92-487E-A644-A42105B09EBC}" type="slidenum">
              <a:rPr lang="en-GB" smtClean="0"/>
              <a:t>‹#›</a:t>
            </a:fld>
            <a:endParaRPr lang="en-GB"/>
          </a:p>
        </p:txBody>
      </p:sp>
    </p:spTree>
    <p:extLst>
      <p:ext uri="{BB962C8B-B14F-4D97-AF65-F5344CB8AC3E}">
        <p14:creationId xmlns:p14="http://schemas.microsoft.com/office/powerpoint/2010/main" val="3652566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13EB12-2782-7C82-9166-CEEF59BEA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55216E0-E709-5486-6BC4-6C1027D3F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7FC884-0173-2123-96F6-966270A06C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01CD1-31BE-44E7-AC4E-9539428F7F1A}" type="datetimeFigureOut">
              <a:rPr lang="en-GB" smtClean="0"/>
              <a:t>07/12/2024</a:t>
            </a:fld>
            <a:endParaRPr lang="en-GB"/>
          </a:p>
        </p:txBody>
      </p:sp>
      <p:sp>
        <p:nvSpPr>
          <p:cNvPr id="5" name="Footer Placeholder 4">
            <a:extLst>
              <a:ext uri="{FF2B5EF4-FFF2-40B4-BE49-F238E27FC236}">
                <a16:creationId xmlns:a16="http://schemas.microsoft.com/office/drawing/2014/main" id="{57C935B2-3027-7156-CDCA-147176B3D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3F10DC6-2D6B-806D-2255-B0DA602081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15A66-CD92-487E-A644-A42105B09EBC}" type="slidenum">
              <a:rPr lang="en-GB" smtClean="0"/>
              <a:t>‹#›</a:t>
            </a:fld>
            <a:endParaRPr lang="en-GB"/>
          </a:p>
        </p:txBody>
      </p:sp>
    </p:spTree>
    <p:extLst>
      <p:ext uri="{BB962C8B-B14F-4D97-AF65-F5344CB8AC3E}">
        <p14:creationId xmlns:p14="http://schemas.microsoft.com/office/powerpoint/2010/main" val="2158392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D3F8">
            <a:alpha val="50000"/>
          </a:srgb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BC4DBD8-A95B-6432-0572-59BE2448B627}"/>
              </a:ext>
            </a:extLst>
          </p:cNvPr>
          <p:cNvPicPr>
            <a:picLocks noChangeAspect="1"/>
          </p:cNvPicPr>
          <p:nvPr/>
        </p:nvPicPr>
        <p:blipFill>
          <a:blip r:embed="rId2">
            <a:extLst>
              <a:ext uri="{28A0092B-C50C-407E-A947-70E740481C1C}">
                <a14:useLocalDpi xmlns:a14="http://schemas.microsoft.com/office/drawing/2010/main" val="0"/>
              </a:ext>
            </a:extLst>
          </a:blip>
          <a:srcRect l="6231" t="6795" r="37471" b="5422"/>
          <a:stretch/>
        </p:blipFill>
        <p:spPr>
          <a:xfrm>
            <a:off x="336698" y="323490"/>
            <a:ext cx="5128437" cy="6211019"/>
          </a:xfrm>
          <a:prstGeom prst="rect">
            <a:avLst/>
          </a:prstGeom>
        </p:spPr>
      </p:pic>
      <p:sp>
        <p:nvSpPr>
          <p:cNvPr id="7" name="TextBox 6">
            <a:extLst>
              <a:ext uri="{FF2B5EF4-FFF2-40B4-BE49-F238E27FC236}">
                <a16:creationId xmlns:a16="http://schemas.microsoft.com/office/drawing/2014/main" id="{259604C1-682B-A1F1-05E0-09CBFC15B9B2}"/>
              </a:ext>
            </a:extLst>
          </p:cNvPr>
          <p:cNvSpPr txBox="1"/>
          <p:nvPr/>
        </p:nvSpPr>
        <p:spPr>
          <a:xfrm>
            <a:off x="5741581" y="1201478"/>
            <a:ext cx="6113721" cy="738664"/>
          </a:xfrm>
          <a:prstGeom prst="rect">
            <a:avLst/>
          </a:prstGeom>
          <a:noFill/>
        </p:spPr>
        <p:txBody>
          <a:bodyPr wrap="square" rtlCol="0">
            <a:spAutoFit/>
          </a:bodyPr>
          <a:lstStyle/>
          <a:p>
            <a:pPr algn="ctr"/>
            <a:r>
              <a:rPr lang="en-GB" sz="4200" b="1" dirty="0">
                <a:solidFill>
                  <a:srgbClr val="2E073F"/>
                </a:solidFill>
              </a:rPr>
              <a:t>STORE DATA ANALYSIS</a:t>
            </a:r>
          </a:p>
        </p:txBody>
      </p:sp>
      <p:sp>
        <p:nvSpPr>
          <p:cNvPr id="8" name="TextBox 7">
            <a:extLst>
              <a:ext uri="{FF2B5EF4-FFF2-40B4-BE49-F238E27FC236}">
                <a16:creationId xmlns:a16="http://schemas.microsoft.com/office/drawing/2014/main" id="{CB617BCA-6740-1380-D0B5-20D94722917F}"/>
              </a:ext>
            </a:extLst>
          </p:cNvPr>
          <p:cNvSpPr txBox="1"/>
          <p:nvPr/>
        </p:nvSpPr>
        <p:spPr>
          <a:xfrm>
            <a:off x="5667153" y="2120603"/>
            <a:ext cx="6315739" cy="446276"/>
          </a:xfrm>
          <a:prstGeom prst="rect">
            <a:avLst/>
          </a:prstGeom>
          <a:noFill/>
        </p:spPr>
        <p:txBody>
          <a:bodyPr wrap="square" rtlCol="0">
            <a:spAutoFit/>
          </a:bodyPr>
          <a:lstStyle/>
          <a:p>
            <a:pPr algn="ctr"/>
            <a:r>
              <a:rPr lang="en-GB" sz="2300" b="1" dirty="0">
                <a:solidFill>
                  <a:srgbClr val="2E073F"/>
                </a:solidFill>
              </a:rPr>
              <a:t>Analysing Sales, Customer Behaviour, and Trends</a:t>
            </a:r>
          </a:p>
        </p:txBody>
      </p:sp>
      <p:sp>
        <p:nvSpPr>
          <p:cNvPr id="10" name="TextBox 9">
            <a:extLst>
              <a:ext uri="{FF2B5EF4-FFF2-40B4-BE49-F238E27FC236}">
                <a16:creationId xmlns:a16="http://schemas.microsoft.com/office/drawing/2014/main" id="{EF21F574-520C-D3AC-6FBB-6115433128CA}"/>
              </a:ext>
            </a:extLst>
          </p:cNvPr>
          <p:cNvSpPr txBox="1"/>
          <p:nvPr/>
        </p:nvSpPr>
        <p:spPr>
          <a:xfrm>
            <a:off x="5816009" y="3327991"/>
            <a:ext cx="4720857" cy="1077218"/>
          </a:xfrm>
          <a:prstGeom prst="rect">
            <a:avLst/>
          </a:prstGeom>
          <a:noFill/>
        </p:spPr>
        <p:txBody>
          <a:bodyPr wrap="square" rtlCol="0">
            <a:spAutoFit/>
          </a:bodyPr>
          <a:lstStyle/>
          <a:p>
            <a:r>
              <a:rPr lang="en-GB" sz="2300" b="1" dirty="0">
                <a:solidFill>
                  <a:srgbClr val="2E073F"/>
                </a:solidFill>
              </a:rPr>
              <a:t>Name : </a:t>
            </a:r>
            <a:r>
              <a:rPr lang="en-GB" sz="2000" b="1" dirty="0">
                <a:solidFill>
                  <a:srgbClr val="2E073F"/>
                </a:solidFill>
              </a:rPr>
              <a:t>Eniola Taiwo</a:t>
            </a:r>
            <a:br>
              <a:rPr lang="en-GB" sz="2000" b="1" dirty="0">
                <a:solidFill>
                  <a:srgbClr val="2E073F"/>
                </a:solidFill>
              </a:rPr>
            </a:br>
            <a:br>
              <a:rPr lang="en-GB" dirty="0">
                <a:solidFill>
                  <a:srgbClr val="7A1CAC"/>
                </a:solidFill>
              </a:rPr>
            </a:br>
            <a:r>
              <a:rPr lang="en-GB" sz="2300" b="1" dirty="0">
                <a:solidFill>
                  <a:srgbClr val="2E073F"/>
                </a:solidFill>
              </a:rPr>
              <a:t>Date: </a:t>
            </a:r>
            <a:r>
              <a:rPr lang="en-GB" sz="2000" b="1" dirty="0">
                <a:solidFill>
                  <a:srgbClr val="2E073F"/>
                </a:solidFill>
              </a:rPr>
              <a:t>5</a:t>
            </a:r>
            <a:r>
              <a:rPr lang="en-GB" sz="2000" b="1" baseline="30000" dirty="0">
                <a:solidFill>
                  <a:srgbClr val="2E073F"/>
                </a:solidFill>
              </a:rPr>
              <a:t>th</a:t>
            </a:r>
            <a:r>
              <a:rPr lang="en-GB" sz="2000" b="1" dirty="0">
                <a:solidFill>
                  <a:srgbClr val="2E073F"/>
                </a:solidFill>
              </a:rPr>
              <a:t> November 2024</a:t>
            </a:r>
          </a:p>
        </p:txBody>
      </p:sp>
    </p:spTree>
    <p:extLst>
      <p:ext uri="{BB962C8B-B14F-4D97-AF65-F5344CB8AC3E}">
        <p14:creationId xmlns:p14="http://schemas.microsoft.com/office/powerpoint/2010/main" val="42539501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BD3F8">
            <a:alpha val="50000"/>
          </a:srgbClr>
        </a:solidFill>
        <a:effectLst/>
      </p:bgPr>
    </p:bg>
    <p:spTree>
      <p:nvGrpSpPr>
        <p:cNvPr id="1" name="">
          <a:extLst>
            <a:ext uri="{FF2B5EF4-FFF2-40B4-BE49-F238E27FC236}">
              <a16:creationId xmlns:a16="http://schemas.microsoft.com/office/drawing/2014/main" id="{9406F8BB-9AC5-104A-7FC2-31D08BAE70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AE1706-2615-B5F3-D40A-71249F61B444}"/>
              </a:ext>
            </a:extLst>
          </p:cNvPr>
          <p:cNvSpPr>
            <a:spLocks noGrp="1"/>
          </p:cNvSpPr>
          <p:nvPr>
            <p:ph type="title"/>
          </p:nvPr>
        </p:nvSpPr>
        <p:spPr>
          <a:xfrm>
            <a:off x="838200" y="365125"/>
            <a:ext cx="10515600" cy="700195"/>
          </a:xfrm>
        </p:spPr>
        <p:txBody>
          <a:bodyPr/>
          <a:lstStyle/>
          <a:p>
            <a:r>
              <a:rPr lang="en-GB" dirty="0">
                <a:solidFill>
                  <a:srgbClr val="2E073F"/>
                </a:solidFill>
                <a:latin typeface="Aptos Black" panose="020B0004020202020204" pitchFamily="34" charset="0"/>
              </a:rPr>
              <a:t>Predictive Analysis</a:t>
            </a:r>
          </a:p>
        </p:txBody>
      </p:sp>
      <p:graphicFrame>
        <p:nvGraphicFramePr>
          <p:cNvPr id="3" name="Diagram 2">
            <a:extLst>
              <a:ext uri="{FF2B5EF4-FFF2-40B4-BE49-F238E27FC236}">
                <a16:creationId xmlns:a16="http://schemas.microsoft.com/office/drawing/2014/main" id="{D8AB03DB-FFF7-1C3A-3685-29F9362A659F}"/>
              </a:ext>
            </a:extLst>
          </p:cNvPr>
          <p:cNvGraphicFramePr/>
          <p:nvPr>
            <p:extLst>
              <p:ext uri="{D42A27DB-BD31-4B8C-83A1-F6EECF244321}">
                <p14:modId xmlns:p14="http://schemas.microsoft.com/office/powerpoint/2010/main" val="1394986246"/>
              </p:ext>
            </p:extLst>
          </p:nvPr>
        </p:nvGraphicFramePr>
        <p:xfrm>
          <a:off x="744614" y="1065321"/>
          <a:ext cx="10702771" cy="5792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97986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BD3F8">
            <a:alpha val="50000"/>
          </a:srgbClr>
        </a:solidFill>
        <a:effectLst/>
      </p:bgPr>
    </p:bg>
    <p:spTree>
      <p:nvGrpSpPr>
        <p:cNvPr id="1" name="">
          <a:extLst>
            <a:ext uri="{FF2B5EF4-FFF2-40B4-BE49-F238E27FC236}">
              <a16:creationId xmlns:a16="http://schemas.microsoft.com/office/drawing/2014/main" id="{9F857B00-0693-EEA7-669A-225F97570F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24BA68-E7FA-3446-9B79-1E97E27C149F}"/>
              </a:ext>
            </a:extLst>
          </p:cNvPr>
          <p:cNvSpPr>
            <a:spLocks noGrp="1"/>
          </p:cNvSpPr>
          <p:nvPr>
            <p:ph type="title"/>
          </p:nvPr>
        </p:nvSpPr>
        <p:spPr>
          <a:xfrm>
            <a:off x="838200" y="195209"/>
            <a:ext cx="10515600" cy="739739"/>
          </a:xfrm>
        </p:spPr>
        <p:txBody>
          <a:bodyPr>
            <a:normAutofit/>
          </a:bodyPr>
          <a:lstStyle/>
          <a:p>
            <a:r>
              <a:rPr lang="en-GB" b="1" dirty="0">
                <a:solidFill>
                  <a:srgbClr val="2E073F"/>
                </a:solidFill>
                <a:latin typeface="Aptos Black" panose="020B0004020202020204" pitchFamily="34" charset="0"/>
              </a:rPr>
              <a:t>Predictive Analysis 2</a:t>
            </a:r>
          </a:p>
        </p:txBody>
      </p:sp>
      <p:graphicFrame>
        <p:nvGraphicFramePr>
          <p:cNvPr id="3" name="Diagram 2">
            <a:extLst>
              <a:ext uri="{FF2B5EF4-FFF2-40B4-BE49-F238E27FC236}">
                <a16:creationId xmlns:a16="http://schemas.microsoft.com/office/drawing/2014/main" id="{048BE024-2E5C-7F3F-D39E-9A592AFA4C79}"/>
              </a:ext>
            </a:extLst>
          </p:cNvPr>
          <p:cNvGraphicFramePr/>
          <p:nvPr>
            <p:extLst>
              <p:ext uri="{D42A27DB-BD31-4B8C-83A1-F6EECF244321}">
                <p14:modId xmlns:p14="http://schemas.microsoft.com/office/powerpoint/2010/main" val="2521466818"/>
              </p:ext>
            </p:extLst>
          </p:nvPr>
        </p:nvGraphicFramePr>
        <p:xfrm>
          <a:off x="744614" y="1065321"/>
          <a:ext cx="10702771" cy="5792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9367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BD3F8">
            <a:alpha val="50000"/>
          </a:srgbClr>
        </a:solidFill>
        <a:effectLst/>
      </p:bgPr>
    </p:bg>
    <p:spTree>
      <p:nvGrpSpPr>
        <p:cNvPr id="1" name="">
          <a:extLst>
            <a:ext uri="{FF2B5EF4-FFF2-40B4-BE49-F238E27FC236}">
              <a16:creationId xmlns:a16="http://schemas.microsoft.com/office/drawing/2014/main" id="{5F594BE3-5611-8689-13B7-08AF6D4FCA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DE71F4-49DF-380A-4389-2A6992D790AF}"/>
              </a:ext>
            </a:extLst>
          </p:cNvPr>
          <p:cNvSpPr>
            <a:spLocks noGrp="1"/>
          </p:cNvSpPr>
          <p:nvPr>
            <p:ph type="title"/>
          </p:nvPr>
        </p:nvSpPr>
        <p:spPr>
          <a:xfrm>
            <a:off x="838200" y="195209"/>
            <a:ext cx="10515600" cy="1263721"/>
          </a:xfrm>
        </p:spPr>
        <p:txBody>
          <a:bodyPr>
            <a:noAutofit/>
          </a:bodyPr>
          <a:lstStyle/>
          <a:p>
            <a:pPr algn="ctr"/>
            <a:r>
              <a:rPr lang="en-GB" sz="3600" dirty="0">
                <a:solidFill>
                  <a:srgbClr val="2E073F"/>
                </a:solidFill>
                <a:latin typeface="Aptos Black" panose="020B0004020202020204" pitchFamily="34" charset="0"/>
              </a:rPr>
              <a:t>Driving Growth in Lower-Performing Categories</a:t>
            </a:r>
            <a:br>
              <a:rPr lang="en-GB" sz="3600" dirty="0">
                <a:solidFill>
                  <a:srgbClr val="2E073F"/>
                </a:solidFill>
                <a:latin typeface="Aptos Black" panose="020B0004020202020204" pitchFamily="34" charset="0"/>
              </a:rPr>
            </a:br>
            <a:endParaRPr lang="en-GB" sz="3600" dirty="0">
              <a:solidFill>
                <a:srgbClr val="2E073F"/>
              </a:solidFill>
              <a:latin typeface="Aptos Black" panose="020B0004020202020204" pitchFamily="34" charset="0"/>
            </a:endParaRPr>
          </a:p>
        </p:txBody>
      </p:sp>
      <p:sp>
        <p:nvSpPr>
          <p:cNvPr id="4" name="TextBox 3">
            <a:extLst>
              <a:ext uri="{FF2B5EF4-FFF2-40B4-BE49-F238E27FC236}">
                <a16:creationId xmlns:a16="http://schemas.microsoft.com/office/drawing/2014/main" id="{D7B483C8-CB8C-A9A7-D880-98285C50BE8D}"/>
              </a:ext>
            </a:extLst>
          </p:cNvPr>
          <p:cNvSpPr txBox="1"/>
          <p:nvPr/>
        </p:nvSpPr>
        <p:spPr>
          <a:xfrm>
            <a:off x="226031" y="1017142"/>
            <a:ext cx="11753636" cy="5355312"/>
          </a:xfrm>
          <a:prstGeom prst="rect">
            <a:avLst/>
          </a:prstGeom>
          <a:noFill/>
        </p:spPr>
        <p:txBody>
          <a:bodyPr wrap="square" rtlCol="0">
            <a:spAutoFit/>
          </a:bodyPr>
          <a:lstStyle/>
          <a:p>
            <a:r>
              <a:rPr lang="en-GB" b="1" dirty="0">
                <a:solidFill>
                  <a:srgbClr val="2E073F"/>
                </a:solidFill>
              </a:rPr>
              <a:t>Targeted Customer Segmentation</a:t>
            </a:r>
            <a:endParaRPr lang="en-GB" dirty="0">
              <a:solidFill>
                <a:srgbClr val="2E073F"/>
              </a:solidFill>
            </a:endParaRPr>
          </a:p>
          <a:p>
            <a:r>
              <a:rPr lang="en-GB" dirty="0">
                <a:solidFill>
                  <a:srgbClr val="2E073F"/>
                </a:solidFill>
              </a:rPr>
              <a:t>Identify key customer groups likely to engage with lower-performing categories, such as Household and Bakery, and design specific marketing initiatives to reach them.</a:t>
            </a:r>
            <a:br>
              <a:rPr lang="en-GB" dirty="0">
                <a:solidFill>
                  <a:srgbClr val="2E073F"/>
                </a:solidFill>
              </a:rPr>
            </a:br>
            <a:endParaRPr lang="en-GB" dirty="0">
              <a:solidFill>
                <a:srgbClr val="2E073F"/>
              </a:solidFill>
            </a:endParaRPr>
          </a:p>
          <a:p>
            <a:r>
              <a:rPr lang="en-GB" b="1" dirty="0">
                <a:solidFill>
                  <a:srgbClr val="2E073F"/>
                </a:solidFill>
              </a:rPr>
              <a:t>Promotion and Cross-Selling</a:t>
            </a:r>
          </a:p>
          <a:p>
            <a:r>
              <a:rPr lang="en-GB" dirty="0">
                <a:solidFill>
                  <a:srgbClr val="2E073F"/>
                </a:solidFill>
              </a:rPr>
              <a:t>Launch targeted promotions for these categories, leveraging cross-selling opportunities with high-performing categories (e.g., Fashion and Baby &amp; Toddler). Encourage additional purchases by bundling items or offering discounts.</a:t>
            </a:r>
          </a:p>
          <a:p>
            <a:endParaRPr lang="en-GB" dirty="0">
              <a:solidFill>
                <a:srgbClr val="2E073F"/>
              </a:solidFill>
            </a:endParaRPr>
          </a:p>
          <a:p>
            <a:r>
              <a:rPr lang="en-GB" b="1" dirty="0">
                <a:solidFill>
                  <a:srgbClr val="2E073F"/>
                </a:solidFill>
              </a:rPr>
              <a:t>Product and Price Optimization</a:t>
            </a:r>
          </a:p>
          <a:p>
            <a:r>
              <a:rPr lang="en-GB" dirty="0">
                <a:solidFill>
                  <a:srgbClr val="2E073F"/>
                </a:solidFill>
              </a:rPr>
              <a:t>Use predictive insights to optimize product assortment, stocking popular items within low-performing categories. Adjust pricing to appeal to budget-conscious customers, maximizing purchase incentives.</a:t>
            </a:r>
          </a:p>
          <a:p>
            <a:endParaRPr lang="en-GB" dirty="0">
              <a:solidFill>
                <a:srgbClr val="2E073F"/>
              </a:solidFill>
            </a:endParaRPr>
          </a:p>
          <a:p>
            <a:r>
              <a:rPr lang="en-GB" b="1" dirty="0">
                <a:solidFill>
                  <a:srgbClr val="2E073F"/>
                </a:solidFill>
              </a:rPr>
              <a:t>Location and Demographic-Specific Campaigns</a:t>
            </a:r>
          </a:p>
          <a:p>
            <a:r>
              <a:rPr lang="en-GB" dirty="0">
                <a:solidFill>
                  <a:srgbClr val="2E073F"/>
                </a:solidFill>
              </a:rPr>
              <a:t>Tailor marketing campaigns by region, focusing on areas where certain categories have untapped potential. Engage specific demographics based on product preference trends.</a:t>
            </a:r>
          </a:p>
          <a:p>
            <a:endParaRPr lang="en-GB" dirty="0">
              <a:solidFill>
                <a:srgbClr val="2E073F"/>
              </a:solidFill>
            </a:endParaRPr>
          </a:p>
          <a:p>
            <a:r>
              <a:rPr lang="en-GB" b="1" dirty="0">
                <a:solidFill>
                  <a:srgbClr val="2E073F"/>
                </a:solidFill>
              </a:rPr>
              <a:t>Continuous Monitoring and Adjustment</a:t>
            </a:r>
          </a:p>
          <a:p>
            <a:r>
              <a:rPr lang="en-GB" dirty="0">
                <a:solidFill>
                  <a:srgbClr val="2E073F"/>
                </a:solidFill>
              </a:rPr>
              <a:t>Regularly monitor sales performance by category and location. Adjust strategies based on real-time data to maintain momentum and achieve sustained growth across all product categories.</a:t>
            </a:r>
          </a:p>
        </p:txBody>
      </p:sp>
    </p:spTree>
    <p:extLst>
      <p:ext uri="{BB962C8B-B14F-4D97-AF65-F5344CB8AC3E}">
        <p14:creationId xmlns:p14="http://schemas.microsoft.com/office/powerpoint/2010/main" val="326730695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BD3F8">
            <a:alpha val="50000"/>
          </a:srgbClr>
        </a:solidFill>
        <a:effectLst/>
      </p:bgPr>
    </p:bg>
    <p:spTree>
      <p:nvGrpSpPr>
        <p:cNvPr id="1" name="">
          <a:extLst>
            <a:ext uri="{FF2B5EF4-FFF2-40B4-BE49-F238E27FC236}">
              <a16:creationId xmlns:a16="http://schemas.microsoft.com/office/drawing/2014/main" id="{91A080FF-44CD-909C-F0F3-22BFE97532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288378-652D-1D05-6E62-080194928FB2}"/>
              </a:ext>
            </a:extLst>
          </p:cNvPr>
          <p:cNvSpPr>
            <a:spLocks noGrp="1"/>
          </p:cNvSpPr>
          <p:nvPr>
            <p:ph type="title"/>
          </p:nvPr>
        </p:nvSpPr>
        <p:spPr>
          <a:xfrm>
            <a:off x="838200" y="195209"/>
            <a:ext cx="10515600" cy="986319"/>
          </a:xfrm>
        </p:spPr>
        <p:txBody>
          <a:bodyPr>
            <a:noAutofit/>
          </a:bodyPr>
          <a:lstStyle/>
          <a:p>
            <a:pPr algn="ctr"/>
            <a:r>
              <a:rPr lang="en-GB" sz="3600" b="1" dirty="0">
                <a:solidFill>
                  <a:srgbClr val="2E073F"/>
                </a:solidFill>
                <a:latin typeface="Aptos Black" panose="020B0004020202020204" pitchFamily="34" charset="0"/>
              </a:rPr>
              <a:t>BCG Matrix-Based Conclusion: Strategic Focus for Category Growth</a:t>
            </a:r>
            <a:endParaRPr lang="en-GB" sz="3600" dirty="0">
              <a:solidFill>
                <a:srgbClr val="2E073F"/>
              </a:solidFill>
              <a:latin typeface="Aptos Black" panose="020B0004020202020204" pitchFamily="34" charset="0"/>
            </a:endParaRPr>
          </a:p>
        </p:txBody>
      </p:sp>
      <p:sp>
        <p:nvSpPr>
          <p:cNvPr id="3" name="TextBox 2">
            <a:extLst>
              <a:ext uri="{FF2B5EF4-FFF2-40B4-BE49-F238E27FC236}">
                <a16:creationId xmlns:a16="http://schemas.microsoft.com/office/drawing/2014/main" id="{8F974151-A349-2224-1EB0-2EC1B2FC4E3C}"/>
              </a:ext>
            </a:extLst>
          </p:cNvPr>
          <p:cNvSpPr txBox="1"/>
          <p:nvPr/>
        </p:nvSpPr>
        <p:spPr>
          <a:xfrm>
            <a:off x="328773" y="1530849"/>
            <a:ext cx="11620072" cy="4801314"/>
          </a:xfrm>
          <a:prstGeom prst="rect">
            <a:avLst/>
          </a:prstGeom>
          <a:noFill/>
        </p:spPr>
        <p:txBody>
          <a:bodyPr wrap="square" rtlCol="0">
            <a:spAutoFit/>
          </a:bodyPr>
          <a:lstStyle/>
          <a:p>
            <a:r>
              <a:rPr lang="en-GB" b="1" dirty="0">
                <a:solidFill>
                  <a:srgbClr val="2E073F"/>
                </a:solidFill>
              </a:rPr>
              <a:t>Stars (High Growth, High Market Share):</a:t>
            </a:r>
          </a:p>
          <a:p>
            <a:endParaRPr lang="en-GB" dirty="0">
              <a:solidFill>
                <a:srgbClr val="2E073F"/>
              </a:solidFill>
            </a:endParaRPr>
          </a:p>
          <a:p>
            <a:r>
              <a:rPr lang="en-GB" dirty="0">
                <a:solidFill>
                  <a:srgbClr val="2E073F"/>
                </a:solidFill>
              </a:rPr>
              <a:t>Fashion and Baby &amp; Toddler categories lead in both revenue and quantity sold, indicating strong demand. These should be prioritized with continued investment to maintain their growth momentum and capitalize on their popularity.</a:t>
            </a:r>
            <a:br>
              <a:rPr lang="en-GB" dirty="0">
                <a:solidFill>
                  <a:srgbClr val="2E073F"/>
                </a:solidFill>
              </a:rPr>
            </a:br>
            <a:endParaRPr lang="en-GB" dirty="0">
              <a:solidFill>
                <a:srgbClr val="2E073F"/>
              </a:solidFill>
            </a:endParaRPr>
          </a:p>
          <a:p>
            <a:r>
              <a:rPr lang="en-GB" b="1" dirty="0">
                <a:solidFill>
                  <a:srgbClr val="2E073F"/>
                </a:solidFill>
              </a:rPr>
              <a:t>Cash Cows (Low Growth, High Market Share):</a:t>
            </a:r>
          </a:p>
          <a:p>
            <a:r>
              <a:rPr lang="en-GB" dirty="0">
                <a:solidFill>
                  <a:srgbClr val="2E073F"/>
                </a:solidFill>
              </a:rPr>
              <a:t>Cosmetics and Food &amp; Beverage categories, though having moderate growth, consistently generate significant revenue. They provide steady cash flow and should be supported with targeted promotions to sustain their performance without extensive investment.</a:t>
            </a:r>
          </a:p>
          <a:p>
            <a:endParaRPr lang="en-GB" dirty="0">
              <a:solidFill>
                <a:srgbClr val="2E073F"/>
              </a:solidFill>
            </a:endParaRPr>
          </a:p>
          <a:p>
            <a:r>
              <a:rPr lang="en-GB" b="1" dirty="0">
                <a:solidFill>
                  <a:srgbClr val="2E073F"/>
                </a:solidFill>
              </a:rPr>
              <a:t>Question Marks (High Growth Potential, Low Market Share):</a:t>
            </a:r>
          </a:p>
          <a:p>
            <a:r>
              <a:rPr lang="en-GB" dirty="0">
                <a:solidFill>
                  <a:srgbClr val="2E073F"/>
                </a:solidFill>
              </a:rPr>
              <a:t>Bakery and Fruit &amp; Vegetables show moderate performance but have the potential to grow. Consider experimenting with strategic marketing and product bundling to increase customer interest and boost their market share.</a:t>
            </a:r>
            <a:br>
              <a:rPr lang="en-GB" dirty="0">
                <a:solidFill>
                  <a:srgbClr val="2E073F"/>
                </a:solidFill>
              </a:rPr>
            </a:br>
            <a:endParaRPr lang="en-GB" dirty="0">
              <a:solidFill>
                <a:srgbClr val="2E073F"/>
              </a:solidFill>
            </a:endParaRPr>
          </a:p>
          <a:p>
            <a:r>
              <a:rPr lang="en-GB" b="1" dirty="0">
                <a:solidFill>
                  <a:srgbClr val="2E073F"/>
                </a:solidFill>
              </a:rPr>
              <a:t>Dogs (Low Growth, Low Market Share):</a:t>
            </a:r>
            <a:endParaRPr lang="en-GB" dirty="0">
              <a:solidFill>
                <a:srgbClr val="2E073F"/>
              </a:solidFill>
            </a:endParaRPr>
          </a:p>
          <a:p>
            <a:r>
              <a:rPr lang="en-GB" dirty="0">
                <a:solidFill>
                  <a:srgbClr val="2E073F"/>
                </a:solidFill>
              </a:rPr>
              <a:t>Household products currently show low sales and limited growth potential. Resources here should be minimized or redirected unless there is a clear opportunity to reposition this category or align it with trending customer demands.</a:t>
            </a:r>
          </a:p>
        </p:txBody>
      </p:sp>
    </p:spTree>
    <p:extLst>
      <p:ext uri="{BB962C8B-B14F-4D97-AF65-F5344CB8AC3E}">
        <p14:creationId xmlns:p14="http://schemas.microsoft.com/office/powerpoint/2010/main" val="157173429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BD3F8">
            <a:alpha val="50000"/>
          </a:srgbClr>
        </a:solidFill>
        <a:effectLst/>
      </p:bgPr>
    </p:bg>
    <p:spTree>
      <p:nvGrpSpPr>
        <p:cNvPr id="1" name="">
          <a:extLst>
            <a:ext uri="{FF2B5EF4-FFF2-40B4-BE49-F238E27FC236}">
              <a16:creationId xmlns:a16="http://schemas.microsoft.com/office/drawing/2014/main" id="{4488FF28-0E61-15F4-924E-E5D598E72DC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E52A6ED-1D87-B3A0-19EF-E00FA9D569BE}"/>
              </a:ext>
            </a:extLst>
          </p:cNvPr>
          <p:cNvSpPr txBox="1"/>
          <p:nvPr/>
        </p:nvSpPr>
        <p:spPr>
          <a:xfrm>
            <a:off x="328773" y="1530849"/>
            <a:ext cx="11620072" cy="1631216"/>
          </a:xfrm>
          <a:prstGeom prst="rect">
            <a:avLst/>
          </a:prstGeom>
          <a:noFill/>
        </p:spPr>
        <p:txBody>
          <a:bodyPr wrap="square" rtlCol="0">
            <a:spAutoFit/>
          </a:bodyPr>
          <a:lstStyle/>
          <a:p>
            <a:pPr algn="ctr"/>
            <a:r>
              <a:rPr lang="en-GB" sz="10000" b="1" dirty="0">
                <a:solidFill>
                  <a:srgbClr val="2E073F"/>
                </a:solidFill>
                <a:latin typeface="Aptos Black" panose="020B0004020202020204" pitchFamily="34" charset="0"/>
              </a:rPr>
              <a:t>THANK</a:t>
            </a:r>
            <a:r>
              <a:rPr lang="en-GB" sz="8800" b="1" dirty="0">
                <a:solidFill>
                  <a:srgbClr val="2E073F"/>
                </a:solidFill>
                <a:latin typeface="Aptos Black" panose="020B0004020202020204" pitchFamily="34" charset="0"/>
              </a:rPr>
              <a:t> </a:t>
            </a:r>
            <a:r>
              <a:rPr lang="en-GB" sz="10000" b="1" dirty="0">
                <a:solidFill>
                  <a:srgbClr val="2E073F"/>
                </a:solidFill>
                <a:latin typeface="Aptos Black" panose="020B0004020202020204" pitchFamily="34" charset="0"/>
              </a:rPr>
              <a:t>YOU</a:t>
            </a:r>
          </a:p>
        </p:txBody>
      </p:sp>
    </p:spTree>
    <p:extLst>
      <p:ext uri="{BB962C8B-B14F-4D97-AF65-F5344CB8AC3E}">
        <p14:creationId xmlns:p14="http://schemas.microsoft.com/office/powerpoint/2010/main" val="1592374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D3F8">
            <a:alpha val="50000"/>
          </a:srgbClr>
        </a:solidFill>
        <a:effectLst/>
      </p:bgPr>
    </p:bg>
    <p:spTree>
      <p:nvGrpSpPr>
        <p:cNvPr id="1" name="">
          <a:extLst>
            <a:ext uri="{FF2B5EF4-FFF2-40B4-BE49-F238E27FC236}">
              <a16:creationId xmlns:a16="http://schemas.microsoft.com/office/drawing/2014/main" id="{8C0FBB1A-1025-3E9A-1E06-D8D596F0FDC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61ECCDA-8BF3-5595-A046-909CDD96947F}"/>
              </a:ext>
            </a:extLst>
          </p:cNvPr>
          <p:cNvPicPr>
            <a:picLocks noChangeAspect="1"/>
          </p:cNvPicPr>
          <p:nvPr/>
        </p:nvPicPr>
        <p:blipFill>
          <a:blip r:embed="rId2"/>
          <a:stretch>
            <a:fillRect/>
          </a:stretch>
        </p:blipFill>
        <p:spPr>
          <a:xfrm>
            <a:off x="82193" y="92467"/>
            <a:ext cx="11989942" cy="6616557"/>
          </a:xfrm>
          <a:prstGeom prst="rect">
            <a:avLst/>
          </a:prstGeom>
        </p:spPr>
      </p:pic>
    </p:spTree>
    <p:extLst>
      <p:ext uri="{BB962C8B-B14F-4D97-AF65-F5344CB8AC3E}">
        <p14:creationId xmlns:p14="http://schemas.microsoft.com/office/powerpoint/2010/main" val="21468474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BD3F8">
            <a:alpha val="50000"/>
          </a:srgbClr>
        </a:solidFill>
        <a:effectLst/>
      </p:bgPr>
    </p:bg>
    <p:spTree>
      <p:nvGrpSpPr>
        <p:cNvPr id="1" name="">
          <a:extLst>
            <a:ext uri="{FF2B5EF4-FFF2-40B4-BE49-F238E27FC236}">
              <a16:creationId xmlns:a16="http://schemas.microsoft.com/office/drawing/2014/main" id="{AEFA1D69-B67F-FBA5-2F8A-3B3D8A91678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E3B5409-C163-E9FF-4FA2-066D3B15AA06}"/>
              </a:ext>
            </a:extLst>
          </p:cNvPr>
          <p:cNvPicPr>
            <a:picLocks noChangeAspect="1"/>
          </p:cNvPicPr>
          <p:nvPr/>
        </p:nvPicPr>
        <p:blipFill>
          <a:blip r:embed="rId2"/>
          <a:stretch>
            <a:fillRect/>
          </a:stretch>
        </p:blipFill>
        <p:spPr>
          <a:xfrm>
            <a:off x="184935" y="0"/>
            <a:ext cx="11856377" cy="6688475"/>
          </a:xfrm>
          <a:prstGeom prst="rect">
            <a:avLst/>
          </a:prstGeom>
        </p:spPr>
      </p:pic>
    </p:spTree>
    <p:extLst>
      <p:ext uri="{BB962C8B-B14F-4D97-AF65-F5344CB8AC3E}">
        <p14:creationId xmlns:p14="http://schemas.microsoft.com/office/powerpoint/2010/main" val="3442072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D3F8">
            <a:alpha val="50000"/>
          </a:srgb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746C28-C9F3-F7EE-370B-C44C65E4D600}"/>
              </a:ext>
            </a:extLst>
          </p:cNvPr>
          <p:cNvSpPr txBox="1"/>
          <p:nvPr/>
        </p:nvSpPr>
        <p:spPr>
          <a:xfrm>
            <a:off x="184935" y="164387"/>
            <a:ext cx="10900881" cy="461665"/>
          </a:xfrm>
          <a:prstGeom prst="rect">
            <a:avLst/>
          </a:prstGeom>
          <a:noFill/>
        </p:spPr>
        <p:txBody>
          <a:bodyPr wrap="square" rtlCol="0">
            <a:spAutoFit/>
          </a:bodyPr>
          <a:lstStyle/>
          <a:p>
            <a:r>
              <a:rPr lang="en-GB" sz="2400" b="1" dirty="0">
                <a:solidFill>
                  <a:srgbClr val="2E073F"/>
                </a:solidFill>
                <a:latin typeface="Aptos Black" panose="020B0004020202020204" pitchFamily="34" charset="0"/>
              </a:rPr>
              <a:t>INTRODUCTION:</a:t>
            </a:r>
          </a:p>
        </p:txBody>
      </p:sp>
      <p:sp>
        <p:nvSpPr>
          <p:cNvPr id="5" name="TextBox 4">
            <a:extLst>
              <a:ext uri="{FF2B5EF4-FFF2-40B4-BE49-F238E27FC236}">
                <a16:creationId xmlns:a16="http://schemas.microsoft.com/office/drawing/2014/main" id="{536B3795-7762-D7C0-1B0B-523DBD919AC9}"/>
              </a:ext>
            </a:extLst>
          </p:cNvPr>
          <p:cNvSpPr txBox="1"/>
          <p:nvPr/>
        </p:nvSpPr>
        <p:spPr>
          <a:xfrm>
            <a:off x="154112" y="801384"/>
            <a:ext cx="10931703" cy="738664"/>
          </a:xfrm>
          <a:prstGeom prst="rect">
            <a:avLst/>
          </a:prstGeom>
          <a:noFill/>
        </p:spPr>
        <p:txBody>
          <a:bodyPr wrap="square" rtlCol="0">
            <a:spAutoFit/>
          </a:bodyPr>
          <a:lstStyle/>
          <a:p>
            <a:r>
              <a:rPr lang="en-GB" sz="2200" b="1" dirty="0">
                <a:solidFill>
                  <a:srgbClr val="2E073F"/>
                </a:solidFill>
              </a:rPr>
              <a:t>OBJECTIVES: </a:t>
            </a:r>
            <a:r>
              <a:rPr lang="en-GB" sz="2000" dirty="0">
                <a:solidFill>
                  <a:srgbClr val="2E073F"/>
                </a:solidFill>
              </a:rPr>
              <a:t>This analysis is carried out to gain insights into the sales trends , customer preferences and predict future sales patterns to make data-driven decisions.</a:t>
            </a:r>
          </a:p>
        </p:txBody>
      </p:sp>
      <p:sp>
        <p:nvSpPr>
          <p:cNvPr id="6" name="TextBox 5">
            <a:extLst>
              <a:ext uri="{FF2B5EF4-FFF2-40B4-BE49-F238E27FC236}">
                <a16:creationId xmlns:a16="http://schemas.microsoft.com/office/drawing/2014/main" id="{DBF59BA7-AFF9-C8EC-D5D1-1E556526A559}"/>
              </a:ext>
            </a:extLst>
          </p:cNvPr>
          <p:cNvSpPr txBox="1"/>
          <p:nvPr/>
        </p:nvSpPr>
        <p:spPr>
          <a:xfrm>
            <a:off x="184935" y="2054831"/>
            <a:ext cx="10479640" cy="3908762"/>
          </a:xfrm>
          <a:prstGeom prst="rect">
            <a:avLst/>
          </a:prstGeom>
          <a:noFill/>
        </p:spPr>
        <p:txBody>
          <a:bodyPr wrap="square" rtlCol="0">
            <a:spAutoFit/>
          </a:bodyPr>
          <a:lstStyle/>
          <a:p>
            <a:r>
              <a:rPr lang="en-GB" sz="2400" b="1" dirty="0">
                <a:solidFill>
                  <a:srgbClr val="2E073F"/>
                </a:solidFill>
                <a:latin typeface="Aptos Black" panose="020B0004020202020204" pitchFamily="34" charset="0"/>
              </a:rPr>
              <a:t>Overview of Analysis Types:</a:t>
            </a:r>
          </a:p>
          <a:p>
            <a:br>
              <a:rPr lang="en-GB" dirty="0">
                <a:solidFill>
                  <a:srgbClr val="2E073F"/>
                </a:solidFill>
              </a:rPr>
            </a:br>
            <a:r>
              <a:rPr lang="en-GB" sz="2200" b="1" dirty="0">
                <a:solidFill>
                  <a:srgbClr val="2E073F"/>
                </a:solidFill>
              </a:rPr>
              <a:t>Descriptive Analysis: </a:t>
            </a:r>
            <a:r>
              <a:rPr lang="en-GB" sz="2000" dirty="0">
                <a:solidFill>
                  <a:srgbClr val="2E073F"/>
                </a:solidFill>
              </a:rPr>
              <a:t>This analysis examines past transactions, trends, and sales patterns of the store, providing insights to understand causal factors ("why it happened"), forecast future outcomes ("what is likely to happen"), and inform actionable strategies ("what to do next").</a:t>
            </a:r>
            <a:br>
              <a:rPr lang="en-GB" sz="2000" dirty="0">
                <a:solidFill>
                  <a:srgbClr val="2E073F"/>
                </a:solidFill>
              </a:rPr>
            </a:br>
            <a:br>
              <a:rPr lang="en-GB" sz="2000" dirty="0">
                <a:solidFill>
                  <a:srgbClr val="2E073F"/>
                </a:solidFill>
              </a:rPr>
            </a:br>
            <a:r>
              <a:rPr lang="en-GB" sz="2200" b="1" dirty="0">
                <a:solidFill>
                  <a:srgbClr val="2E073F"/>
                </a:solidFill>
              </a:rPr>
              <a:t>Diagnostic Analysis: T</a:t>
            </a:r>
            <a:r>
              <a:rPr lang="en-GB" sz="2000" dirty="0">
                <a:solidFill>
                  <a:srgbClr val="2E073F"/>
                </a:solidFill>
              </a:rPr>
              <a:t>his analysis explains the underlying causes of observed patterns and trends, such as fluctuations in past sales for the store, variations in product popularity, and reasons behind high or low sales performance for specific items.</a:t>
            </a:r>
            <a:br>
              <a:rPr lang="en-GB" sz="2000" dirty="0">
                <a:solidFill>
                  <a:srgbClr val="2E073F"/>
                </a:solidFill>
              </a:rPr>
            </a:br>
            <a:br>
              <a:rPr lang="en-GB" sz="2000" dirty="0">
                <a:solidFill>
                  <a:srgbClr val="2E073F"/>
                </a:solidFill>
              </a:rPr>
            </a:br>
            <a:r>
              <a:rPr lang="en-GB" sz="2200" b="1" dirty="0">
                <a:solidFill>
                  <a:srgbClr val="2E073F"/>
                </a:solidFill>
              </a:rPr>
              <a:t>Prescriptive Analysis: </a:t>
            </a:r>
            <a:r>
              <a:rPr lang="en-GB" sz="2000" dirty="0">
                <a:solidFill>
                  <a:srgbClr val="2E073F"/>
                </a:solidFill>
              </a:rPr>
              <a:t>We will explore key strategies and actions the store should implement to ensure sustained success in the coming years.</a:t>
            </a:r>
          </a:p>
        </p:txBody>
      </p:sp>
    </p:spTree>
    <p:extLst>
      <p:ext uri="{BB962C8B-B14F-4D97-AF65-F5344CB8AC3E}">
        <p14:creationId xmlns:p14="http://schemas.microsoft.com/office/powerpoint/2010/main" val="529324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D3F8">
            <a:alpha val="50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C68F-FFD1-FC53-4CEB-0EBD78DF2CA2}"/>
              </a:ext>
            </a:extLst>
          </p:cNvPr>
          <p:cNvSpPr>
            <a:spLocks noGrp="1"/>
          </p:cNvSpPr>
          <p:nvPr>
            <p:ph type="title"/>
          </p:nvPr>
        </p:nvSpPr>
        <p:spPr>
          <a:xfrm>
            <a:off x="838200" y="365126"/>
            <a:ext cx="10515600" cy="424988"/>
          </a:xfrm>
        </p:spPr>
        <p:txBody>
          <a:bodyPr>
            <a:normAutofit fontScale="90000"/>
          </a:bodyPr>
          <a:lstStyle/>
          <a:p>
            <a:r>
              <a:rPr lang="en-GB" dirty="0">
                <a:solidFill>
                  <a:srgbClr val="2E073F"/>
                </a:solidFill>
                <a:latin typeface="Aptos Black" panose="020B0004020202020204" pitchFamily="34" charset="0"/>
              </a:rPr>
              <a:t>Dataset</a:t>
            </a:r>
            <a:r>
              <a:rPr lang="en-GB" dirty="0">
                <a:solidFill>
                  <a:srgbClr val="2E073F"/>
                </a:solidFill>
              </a:rPr>
              <a:t> </a:t>
            </a:r>
            <a:r>
              <a:rPr lang="en-GB" dirty="0">
                <a:solidFill>
                  <a:srgbClr val="2E073F"/>
                </a:solidFill>
                <a:latin typeface="Aptos Black" panose="020B0004020202020204" pitchFamily="34" charset="0"/>
              </a:rPr>
              <a:t>Overview</a:t>
            </a:r>
          </a:p>
        </p:txBody>
      </p:sp>
      <p:sp>
        <p:nvSpPr>
          <p:cNvPr id="9" name="TextBox 8">
            <a:extLst>
              <a:ext uri="{FF2B5EF4-FFF2-40B4-BE49-F238E27FC236}">
                <a16:creationId xmlns:a16="http://schemas.microsoft.com/office/drawing/2014/main" id="{6DE3854F-D300-CFC2-DECE-7DDC95B9563B}"/>
              </a:ext>
            </a:extLst>
          </p:cNvPr>
          <p:cNvSpPr txBox="1"/>
          <p:nvPr/>
        </p:nvSpPr>
        <p:spPr>
          <a:xfrm>
            <a:off x="763480" y="1047565"/>
            <a:ext cx="10515600" cy="5355312"/>
          </a:xfrm>
          <a:prstGeom prst="rect">
            <a:avLst/>
          </a:prstGeom>
          <a:noFill/>
        </p:spPr>
        <p:txBody>
          <a:bodyPr wrap="square" rtlCol="0">
            <a:spAutoFit/>
          </a:bodyPr>
          <a:lstStyle/>
          <a:p>
            <a:pPr>
              <a:buFont typeface="Arial" panose="020B0604020202020204" pitchFamily="34" charset="0"/>
              <a:buChar char="•"/>
            </a:pPr>
            <a:r>
              <a:rPr lang="en-GB" b="1" dirty="0">
                <a:solidFill>
                  <a:srgbClr val="2E073F"/>
                </a:solidFill>
              </a:rPr>
              <a:t>Invoice No</a:t>
            </a:r>
            <a:r>
              <a:rPr lang="en-GB" dirty="0">
                <a:solidFill>
                  <a:srgbClr val="2E073F"/>
                </a:solidFill>
              </a:rPr>
              <a:t>: Unique ID for each sale or transaction.</a:t>
            </a:r>
          </a:p>
          <a:p>
            <a:endParaRPr lang="en-GB" dirty="0">
              <a:solidFill>
                <a:srgbClr val="2E073F"/>
              </a:solidFill>
            </a:endParaRPr>
          </a:p>
          <a:p>
            <a:pPr>
              <a:buFont typeface="Arial" panose="020B0604020202020204" pitchFamily="34" charset="0"/>
              <a:buChar char="•"/>
            </a:pPr>
            <a:r>
              <a:rPr lang="en-GB" b="1" dirty="0">
                <a:solidFill>
                  <a:srgbClr val="2E073F"/>
                </a:solidFill>
              </a:rPr>
              <a:t>Customer</a:t>
            </a:r>
            <a:r>
              <a:rPr lang="en-GB" dirty="0">
                <a:solidFill>
                  <a:srgbClr val="2E073F"/>
                </a:solidFill>
              </a:rPr>
              <a:t> ID for each customer, used to track buying patterns.</a:t>
            </a:r>
          </a:p>
          <a:p>
            <a:endParaRPr lang="en-GB" dirty="0">
              <a:solidFill>
                <a:srgbClr val="2E073F"/>
              </a:solidFill>
            </a:endParaRPr>
          </a:p>
          <a:p>
            <a:pPr>
              <a:buFont typeface="Arial" panose="020B0604020202020204" pitchFamily="34" charset="0"/>
              <a:buChar char="•"/>
            </a:pPr>
            <a:r>
              <a:rPr lang="en-GB" b="1" dirty="0">
                <a:solidFill>
                  <a:srgbClr val="2E073F"/>
                </a:solidFill>
              </a:rPr>
              <a:t>Gender</a:t>
            </a:r>
            <a:r>
              <a:rPr lang="en-GB" dirty="0">
                <a:solidFill>
                  <a:srgbClr val="2E073F"/>
                </a:solidFill>
              </a:rPr>
              <a:t>: Indicates if the customer is male or female.</a:t>
            </a:r>
          </a:p>
          <a:p>
            <a:endParaRPr lang="en-GB" dirty="0">
              <a:solidFill>
                <a:srgbClr val="2E073F"/>
              </a:solidFill>
            </a:endParaRPr>
          </a:p>
          <a:p>
            <a:pPr>
              <a:buFont typeface="Arial" panose="020B0604020202020204" pitchFamily="34" charset="0"/>
              <a:buChar char="•"/>
            </a:pPr>
            <a:r>
              <a:rPr lang="en-GB" b="1" dirty="0">
                <a:solidFill>
                  <a:srgbClr val="2E073F"/>
                </a:solidFill>
              </a:rPr>
              <a:t>Category</a:t>
            </a:r>
            <a:r>
              <a:rPr lang="en-GB" dirty="0">
                <a:solidFill>
                  <a:srgbClr val="2E073F"/>
                </a:solidFill>
              </a:rPr>
              <a:t>: Product category (e.g., Food, Fashion).</a:t>
            </a:r>
          </a:p>
          <a:p>
            <a:pPr>
              <a:buFont typeface="Arial" panose="020B0604020202020204" pitchFamily="34" charset="0"/>
              <a:buChar char="•"/>
            </a:pPr>
            <a:endParaRPr lang="en-GB" dirty="0">
              <a:solidFill>
                <a:srgbClr val="2E073F"/>
              </a:solidFill>
            </a:endParaRPr>
          </a:p>
          <a:p>
            <a:pPr>
              <a:buFont typeface="Arial" panose="020B0604020202020204" pitchFamily="34" charset="0"/>
              <a:buChar char="•"/>
            </a:pPr>
            <a:r>
              <a:rPr lang="en-GB" b="1" dirty="0">
                <a:solidFill>
                  <a:srgbClr val="2E073F"/>
                </a:solidFill>
              </a:rPr>
              <a:t>Quantity</a:t>
            </a:r>
            <a:r>
              <a:rPr lang="en-GB" dirty="0">
                <a:solidFill>
                  <a:srgbClr val="2E073F"/>
                </a:solidFill>
              </a:rPr>
              <a:t>: Number of items sold per transaction.</a:t>
            </a:r>
          </a:p>
          <a:p>
            <a:pPr>
              <a:buFont typeface="Arial" panose="020B0604020202020204" pitchFamily="34" charset="0"/>
              <a:buChar char="•"/>
            </a:pPr>
            <a:endParaRPr lang="en-GB" dirty="0">
              <a:solidFill>
                <a:srgbClr val="2E073F"/>
              </a:solidFill>
            </a:endParaRPr>
          </a:p>
          <a:p>
            <a:pPr>
              <a:buFont typeface="Arial" panose="020B0604020202020204" pitchFamily="34" charset="0"/>
              <a:buChar char="•"/>
            </a:pPr>
            <a:r>
              <a:rPr lang="en-GB" b="1" dirty="0">
                <a:solidFill>
                  <a:srgbClr val="2E073F"/>
                </a:solidFill>
              </a:rPr>
              <a:t>Price</a:t>
            </a:r>
            <a:r>
              <a:rPr lang="en-GB" dirty="0">
                <a:solidFill>
                  <a:srgbClr val="2E073F"/>
                </a:solidFill>
              </a:rPr>
              <a:t>: Price per item.</a:t>
            </a:r>
          </a:p>
          <a:p>
            <a:pPr>
              <a:buFont typeface="Arial" panose="020B0604020202020204" pitchFamily="34" charset="0"/>
              <a:buChar char="•"/>
            </a:pPr>
            <a:endParaRPr lang="en-GB" dirty="0">
              <a:solidFill>
                <a:srgbClr val="2E073F"/>
              </a:solidFill>
            </a:endParaRPr>
          </a:p>
          <a:p>
            <a:pPr>
              <a:buFont typeface="Arial" panose="020B0604020202020204" pitchFamily="34" charset="0"/>
              <a:buChar char="•"/>
            </a:pPr>
            <a:r>
              <a:rPr lang="en-GB" b="1" dirty="0">
                <a:solidFill>
                  <a:srgbClr val="2E073F"/>
                </a:solidFill>
              </a:rPr>
              <a:t>Sales Amount</a:t>
            </a:r>
            <a:r>
              <a:rPr lang="en-GB" dirty="0">
                <a:solidFill>
                  <a:srgbClr val="2E073F"/>
                </a:solidFill>
              </a:rPr>
              <a:t>: Total revenue per transaction.</a:t>
            </a:r>
          </a:p>
          <a:p>
            <a:pPr>
              <a:buFont typeface="Arial" panose="020B0604020202020204" pitchFamily="34" charset="0"/>
              <a:buChar char="•"/>
            </a:pPr>
            <a:endParaRPr lang="en-GB" dirty="0">
              <a:solidFill>
                <a:srgbClr val="2E073F"/>
              </a:solidFill>
            </a:endParaRPr>
          </a:p>
          <a:p>
            <a:pPr>
              <a:buFont typeface="Arial" panose="020B0604020202020204" pitchFamily="34" charset="0"/>
              <a:buChar char="•"/>
            </a:pPr>
            <a:r>
              <a:rPr lang="en-GB" b="1" dirty="0">
                <a:solidFill>
                  <a:srgbClr val="2E073F"/>
                </a:solidFill>
              </a:rPr>
              <a:t>Payment Method</a:t>
            </a:r>
            <a:r>
              <a:rPr lang="en-GB" dirty="0">
                <a:solidFill>
                  <a:srgbClr val="2E073F"/>
                </a:solidFill>
              </a:rPr>
              <a:t>: Payment option used (e.g., cash, card).</a:t>
            </a:r>
          </a:p>
          <a:p>
            <a:pPr>
              <a:buFont typeface="Arial" panose="020B0604020202020204" pitchFamily="34" charset="0"/>
              <a:buChar char="•"/>
            </a:pPr>
            <a:endParaRPr lang="en-GB" dirty="0">
              <a:solidFill>
                <a:srgbClr val="2E073F"/>
              </a:solidFill>
            </a:endParaRPr>
          </a:p>
          <a:p>
            <a:pPr>
              <a:buFont typeface="Arial" panose="020B0604020202020204" pitchFamily="34" charset="0"/>
              <a:buChar char="•"/>
            </a:pPr>
            <a:r>
              <a:rPr lang="en-GB" b="1" dirty="0">
                <a:solidFill>
                  <a:srgbClr val="2E073F"/>
                </a:solidFill>
              </a:rPr>
              <a:t>Invoice Date</a:t>
            </a:r>
            <a:r>
              <a:rPr lang="en-GB" dirty="0">
                <a:solidFill>
                  <a:srgbClr val="2E073F"/>
                </a:solidFill>
              </a:rPr>
              <a:t>: Date of sale, important for trend analysis.</a:t>
            </a:r>
          </a:p>
          <a:p>
            <a:pPr>
              <a:buFont typeface="Arial" panose="020B0604020202020204" pitchFamily="34" charset="0"/>
              <a:buChar char="•"/>
            </a:pPr>
            <a:endParaRPr lang="en-GB" dirty="0">
              <a:solidFill>
                <a:srgbClr val="2E073F"/>
              </a:solidFill>
            </a:endParaRPr>
          </a:p>
          <a:p>
            <a:pPr>
              <a:buFont typeface="Arial" panose="020B0604020202020204" pitchFamily="34" charset="0"/>
              <a:buChar char="•"/>
            </a:pPr>
            <a:r>
              <a:rPr lang="en-GB" b="1" dirty="0">
                <a:solidFill>
                  <a:srgbClr val="2E073F"/>
                </a:solidFill>
              </a:rPr>
              <a:t>Shopping Mall</a:t>
            </a:r>
            <a:r>
              <a:rPr lang="en-GB" dirty="0">
                <a:solidFill>
                  <a:srgbClr val="2E073F"/>
                </a:solidFill>
              </a:rPr>
              <a:t>: Store location, helps compare performance.</a:t>
            </a:r>
          </a:p>
        </p:txBody>
      </p:sp>
    </p:spTree>
    <p:extLst>
      <p:ext uri="{BB962C8B-B14F-4D97-AF65-F5344CB8AC3E}">
        <p14:creationId xmlns:p14="http://schemas.microsoft.com/office/powerpoint/2010/main" val="14318371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D3F8">
            <a:alpha val="50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6C17-1666-3CD1-5B7B-DDBB736CC559}"/>
              </a:ext>
            </a:extLst>
          </p:cNvPr>
          <p:cNvSpPr>
            <a:spLocks noGrp="1"/>
          </p:cNvSpPr>
          <p:nvPr>
            <p:ph type="title"/>
          </p:nvPr>
        </p:nvSpPr>
        <p:spPr>
          <a:xfrm>
            <a:off x="275208" y="365126"/>
            <a:ext cx="11078592" cy="1309562"/>
          </a:xfrm>
        </p:spPr>
        <p:txBody>
          <a:bodyPr>
            <a:normAutofit/>
          </a:bodyPr>
          <a:lstStyle/>
          <a:p>
            <a:r>
              <a:rPr lang="en-GB" b="1" dirty="0">
                <a:latin typeface="Aptos Black" panose="020B0004020202020204" pitchFamily="34" charset="0"/>
              </a:rPr>
              <a:t>Data Relevance</a:t>
            </a:r>
            <a:br>
              <a:rPr lang="en-GB" b="1" dirty="0">
                <a:latin typeface="Aptos Black" panose="020B0004020202020204" pitchFamily="34" charset="0"/>
              </a:rPr>
            </a:br>
            <a:endParaRPr lang="en-GB" dirty="0">
              <a:latin typeface="Aptos Black" panose="020B0004020202020204" pitchFamily="34" charset="0"/>
            </a:endParaRPr>
          </a:p>
        </p:txBody>
      </p:sp>
      <p:sp>
        <p:nvSpPr>
          <p:cNvPr id="4" name="TextBox 3">
            <a:extLst>
              <a:ext uri="{FF2B5EF4-FFF2-40B4-BE49-F238E27FC236}">
                <a16:creationId xmlns:a16="http://schemas.microsoft.com/office/drawing/2014/main" id="{28FA510B-E5D1-3CD9-FF52-1166A69ACEED}"/>
              </a:ext>
            </a:extLst>
          </p:cNvPr>
          <p:cNvSpPr txBox="1"/>
          <p:nvPr/>
        </p:nvSpPr>
        <p:spPr>
          <a:xfrm>
            <a:off x="275208" y="1251751"/>
            <a:ext cx="9960745" cy="2862322"/>
          </a:xfrm>
          <a:prstGeom prst="rect">
            <a:avLst/>
          </a:prstGeom>
          <a:noFill/>
        </p:spPr>
        <p:txBody>
          <a:bodyPr wrap="square" rtlCol="0">
            <a:spAutoFit/>
          </a:bodyPr>
          <a:lstStyle/>
          <a:p>
            <a:pPr>
              <a:buFont typeface="Arial" panose="020B0604020202020204" pitchFamily="34" charset="0"/>
              <a:buChar char="•"/>
            </a:pPr>
            <a:r>
              <a:rPr lang="en-GB" b="1" dirty="0">
                <a:solidFill>
                  <a:srgbClr val="2E073F"/>
                </a:solidFill>
              </a:rPr>
              <a:t>Sales Amount</a:t>
            </a:r>
            <a:r>
              <a:rPr lang="en-GB" dirty="0">
                <a:solidFill>
                  <a:srgbClr val="2E073F"/>
                </a:solidFill>
              </a:rPr>
              <a:t>: Shows overall revenue and sales performance.</a:t>
            </a:r>
          </a:p>
          <a:p>
            <a:pPr>
              <a:buFont typeface="Arial" panose="020B0604020202020204" pitchFamily="34" charset="0"/>
              <a:buChar char="•"/>
            </a:pPr>
            <a:endParaRPr lang="en-GB" dirty="0">
              <a:solidFill>
                <a:srgbClr val="2E073F"/>
              </a:solidFill>
            </a:endParaRPr>
          </a:p>
          <a:p>
            <a:pPr>
              <a:buFont typeface="Arial" panose="020B0604020202020204" pitchFamily="34" charset="0"/>
              <a:buChar char="•"/>
            </a:pPr>
            <a:r>
              <a:rPr lang="en-GB" b="1" dirty="0">
                <a:solidFill>
                  <a:srgbClr val="2E073F"/>
                </a:solidFill>
              </a:rPr>
              <a:t>Category &amp; Quantity</a:t>
            </a:r>
            <a:r>
              <a:rPr lang="en-GB" dirty="0">
                <a:solidFill>
                  <a:srgbClr val="2E073F"/>
                </a:solidFill>
              </a:rPr>
              <a:t>: Identify popular products and buying volume.</a:t>
            </a:r>
          </a:p>
          <a:p>
            <a:pPr>
              <a:buFont typeface="Arial" panose="020B0604020202020204" pitchFamily="34" charset="0"/>
              <a:buChar char="•"/>
            </a:pPr>
            <a:endParaRPr lang="en-GB" dirty="0">
              <a:solidFill>
                <a:srgbClr val="2E073F"/>
              </a:solidFill>
            </a:endParaRPr>
          </a:p>
          <a:p>
            <a:pPr>
              <a:buFont typeface="Arial" panose="020B0604020202020204" pitchFamily="34" charset="0"/>
              <a:buChar char="•"/>
            </a:pPr>
            <a:r>
              <a:rPr lang="en-GB" b="1" dirty="0">
                <a:solidFill>
                  <a:srgbClr val="2E073F"/>
                </a:solidFill>
              </a:rPr>
              <a:t>Gender &amp; Payment Method</a:t>
            </a:r>
            <a:r>
              <a:rPr lang="en-GB" dirty="0">
                <a:solidFill>
                  <a:srgbClr val="2E073F"/>
                </a:solidFill>
              </a:rPr>
              <a:t>: Understand preferences across customer groups.</a:t>
            </a:r>
          </a:p>
          <a:p>
            <a:pPr>
              <a:buFont typeface="Arial" panose="020B0604020202020204" pitchFamily="34" charset="0"/>
              <a:buChar char="•"/>
            </a:pPr>
            <a:endParaRPr lang="en-GB" dirty="0">
              <a:solidFill>
                <a:srgbClr val="2E073F"/>
              </a:solidFill>
            </a:endParaRPr>
          </a:p>
          <a:p>
            <a:pPr>
              <a:buFont typeface="Arial" panose="020B0604020202020204" pitchFamily="34" charset="0"/>
              <a:buChar char="•"/>
            </a:pPr>
            <a:r>
              <a:rPr lang="en-GB" b="1" dirty="0">
                <a:solidFill>
                  <a:srgbClr val="2E073F"/>
                </a:solidFill>
              </a:rPr>
              <a:t>Invoice Date</a:t>
            </a:r>
            <a:r>
              <a:rPr lang="en-GB" dirty="0">
                <a:solidFill>
                  <a:srgbClr val="2E073F"/>
                </a:solidFill>
              </a:rPr>
              <a:t>: Analyse sales trends over time (daily, monthly).</a:t>
            </a:r>
          </a:p>
          <a:p>
            <a:endParaRPr lang="en-GB" dirty="0">
              <a:solidFill>
                <a:srgbClr val="2E073F"/>
              </a:solidFill>
            </a:endParaRPr>
          </a:p>
          <a:p>
            <a:pPr>
              <a:buFont typeface="Arial" panose="020B0604020202020204" pitchFamily="34" charset="0"/>
              <a:buChar char="•"/>
            </a:pPr>
            <a:r>
              <a:rPr lang="en-GB" b="1" dirty="0">
                <a:solidFill>
                  <a:srgbClr val="2E073F"/>
                </a:solidFill>
              </a:rPr>
              <a:t>Shopping Mall</a:t>
            </a:r>
            <a:r>
              <a:rPr lang="en-GB" dirty="0">
                <a:solidFill>
                  <a:srgbClr val="2E073F"/>
                </a:solidFill>
              </a:rPr>
              <a:t>: Compare performance across store locations to inform investment.</a:t>
            </a:r>
          </a:p>
          <a:p>
            <a:endParaRPr lang="en-GB" dirty="0"/>
          </a:p>
        </p:txBody>
      </p:sp>
    </p:spTree>
    <p:extLst>
      <p:ext uri="{BB962C8B-B14F-4D97-AF65-F5344CB8AC3E}">
        <p14:creationId xmlns:p14="http://schemas.microsoft.com/office/powerpoint/2010/main" val="7365727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D3F8">
            <a:alpha val="50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A300-3CD6-83BE-0A80-419FFF8263E3}"/>
              </a:ext>
            </a:extLst>
          </p:cNvPr>
          <p:cNvSpPr>
            <a:spLocks noGrp="1"/>
          </p:cNvSpPr>
          <p:nvPr>
            <p:ph type="title"/>
          </p:nvPr>
        </p:nvSpPr>
        <p:spPr>
          <a:xfrm>
            <a:off x="838200" y="365125"/>
            <a:ext cx="10515600" cy="700195"/>
          </a:xfrm>
        </p:spPr>
        <p:txBody>
          <a:bodyPr/>
          <a:lstStyle/>
          <a:p>
            <a:r>
              <a:rPr lang="en-GB" b="1" dirty="0">
                <a:solidFill>
                  <a:srgbClr val="2E073F"/>
                </a:solidFill>
                <a:latin typeface="Aptos Black" panose="020B0004020202020204" pitchFamily="34" charset="0"/>
              </a:rPr>
              <a:t>Descriptive Analysis</a:t>
            </a:r>
          </a:p>
        </p:txBody>
      </p:sp>
      <p:graphicFrame>
        <p:nvGraphicFramePr>
          <p:cNvPr id="12" name="Diagram 11">
            <a:extLst>
              <a:ext uri="{FF2B5EF4-FFF2-40B4-BE49-F238E27FC236}">
                <a16:creationId xmlns:a16="http://schemas.microsoft.com/office/drawing/2014/main" id="{E72DD631-37EE-0711-6038-7D8FFDA6D8C1}"/>
              </a:ext>
            </a:extLst>
          </p:cNvPr>
          <p:cNvGraphicFramePr/>
          <p:nvPr>
            <p:extLst>
              <p:ext uri="{D42A27DB-BD31-4B8C-83A1-F6EECF244321}">
                <p14:modId xmlns:p14="http://schemas.microsoft.com/office/powerpoint/2010/main" val="2319947071"/>
              </p:ext>
            </p:extLst>
          </p:nvPr>
        </p:nvGraphicFramePr>
        <p:xfrm>
          <a:off x="838200" y="1065320"/>
          <a:ext cx="10702771" cy="1754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a:extLst>
              <a:ext uri="{FF2B5EF4-FFF2-40B4-BE49-F238E27FC236}">
                <a16:creationId xmlns:a16="http://schemas.microsoft.com/office/drawing/2014/main" id="{199A3651-817C-E6DA-B5DA-89B4CF917946}"/>
              </a:ext>
            </a:extLst>
          </p:cNvPr>
          <p:cNvGraphicFramePr/>
          <p:nvPr>
            <p:extLst>
              <p:ext uri="{D42A27DB-BD31-4B8C-83A1-F6EECF244321}">
                <p14:modId xmlns:p14="http://schemas.microsoft.com/office/powerpoint/2010/main" val="3031684137"/>
              </p:ext>
            </p:extLst>
          </p:nvPr>
        </p:nvGraphicFramePr>
        <p:xfrm>
          <a:off x="744614" y="3028765"/>
          <a:ext cx="10702771" cy="36933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348925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BD3F8">
            <a:alpha val="50000"/>
          </a:srgbClr>
        </a:solidFill>
        <a:effectLst/>
      </p:bgPr>
    </p:bg>
    <p:spTree>
      <p:nvGrpSpPr>
        <p:cNvPr id="1" name="">
          <a:extLst>
            <a:ext uri="{FF2B5EF4-FFF2-40B4-BE49-F238E27FC236}">
              <a16:creationId xmlns:a16="http://schemas.microsoft.com/office/drawing/2014/main" id="{8F173ACB-6332-3DC3-0855-EEF0F99251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9B4FFB-FE61-9915-B752-2AB422A8061E}"/>
              </a:ext>
            </a:extLst>
          </p:cNvPr>
          <p:cNvSpPr>
            <a:spLocks noGrp="1"/>
          </p:cNvSpPr>
          <p:nvPr>
            <p:ph type="title"/>
          </p:nvPr>
        </p:nvSpPr>
        <p:spPr>
          <a:xfrm>
            <a:off x="838200" y="365125"/>
            <a:ext cx="10515600" cy="700195"/>
          </a:xfrm>
        </p:spPr>
        <p:txBody>
          <a:bodyPr/>
          <a:lstStyle/>
          <a:p>
            <a:r>
              <a:rPr lang="en-GB" dirty="0">
                <a:solidFill>
                  <a:srgbClr val="2E073F"/>
                </a:solidFill>
                <a:latin typeface="Aptos Black" panose="020B0004020202020204" pitchFamily="34" charset="0"/>
              </a:rPr>
              <a:t>Diagnostic Analysis 1</a:t>
            </a:r>
          </a:p>
        </p:txBody>
      </p:sp>
      <p:graphicFrame>
        <p:nvGraphicFramePr>
          <p:cNvPr id="12" name="Diagram 11">
            <a:extLst>
              <a:ext uri="{FF2B5EF4-FFF2-40B4-BE49-F238E27FC236}">
                <a16:creationId xmlns:a16="http://schemas.microsoft.com/office/drawing/2014/main" id="{2C01768E-9DB2-8EFE-B0BE-A3C8275D8D87}"/>
              </a:ext>
            </a:extLst>
          </p:cNvPr>
          <p:cNvGraphicFramePr/>
          <p:nvPr>
            <p:extLst>
              <p:ext uri="{D42A27DB-BD31-4B8C-83A1-F6EECF244321}">
                <p14:modId xmlns:p14="http://schemas.microsoft.com/office/powerpoint/2010/main" val="4219879894"/>
              </p:ext>
            </p:extLst>
          </p:nvPr>
        </p:nvGraphicFramePr>
        <p:xfrm>
          <a:off x="838200" y="1065320"/>
          <a:ext cx="10702771" cy="1754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a:extLst>
              <a:ext uri="{FF2B5EF4-FFF2-40B4-BE49-F238E27FC236}">
                <a16:creationId xmlns:a16="http://schemas.microsoft.com/office/drawing/2014/main" id="{5E2127DA-7957-6033-6683-FE70FD4B0181}"/>
              </a:ext>
            </a:extLst>
          </p:cNvPr>
          <p:cNvGraphicFramePr/>
          <p:nvPr>
            <p:extLst>
              <p:ext uri="{D42A27DB-BD31-4B8C-83A1-F6EECF244321}">
                <p14:modId xmlns:p14="http://schemas.microsoft.com/office/powerpoint/2010/main" val="316983106"/>
              </p:ext>
            </p:extLst>
          </p:nvPr>
        </p:nvGraphicFramePr>
        <p:xfrm>
          <a:off x="323374" y="2977395"/>
          <a:ext cx="11217597" cy="36933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754063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BD3F8">
            <a:alpha val="50000"/>
          </a:srgbClr>
        </a:solidFill>
        <a:effectLst/>
      </p:bgPr>
    </p:bg>
    <p:spTree>
      <p:nvGrpSpPr>
        <p:cNvPr id="1" name="">
          <a:extLst>
            <a:ext uri="{FF2B5EF4-FFF2-40B4-BE49-F238E27FC236}">
              <a16:creationId xmlns:a16="http://schemas.microsoft.com/office/drawing/2014/main" id="{119620F1-CB92-FF25-D99C-59CBE710C0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DD6CC5-A9F3-96BB-69BE-6E955089CBE2}"/>
              </a:ext>
            </a:extLst>
          </p:cNvPr>
          <p:cNvSpPr>
            <a:spLocks noGrp="1"/>
          </p:cNvSpPr>
          <p:nvPr>
            <p:ph type="title"/>
          </p:nvPr>
        </p:nvSpPr>
        <p:spPr>
          <a:xfrm>
            <a:off x="838200" y="365125"/>
            <a:ext cx="10515600" cy="700195"/>
          </a:xfrm>
        </p:spPr>
        <p:txBody>
          <a:bodyPr/>
          <a:lstStyle/>
          <a:p>
            <a:r>
              <a:rPr lang="en-GB" dirty="0">
                <a:solidFill>
                  <a:srgbClr val="2E073F"/>
                </a:solidFill>
                <a:latin typeface="Aptos Black" panose="020B0004020202020204" pitchFamily="34" charset="0"/>
              </a:rPr>
              <a:t>Diagnostic Analysis 2</a:t>
            </a:r>
          </a:p>
        </p:txBody>
      </p:sp>
      <p:graphicFrame>
        <p:nvGraphicFramePr>
          <p:cNvPr id="12" name="Diagram 11">
            <a:extLst>
              <a:ext uri="{FF2B5EF4-FFF2-40B4-BE49-F238E27FC236}">
                <a16:creationId xmlns:a16="http://schemas.microsoft.com/office/drawing/2014/main" id="{C7D9EE42-9375-5E97-3E5C-6067C0A4D151}"/>
              </a:ext>
            </a:extLst>
          </p:cNvPr>
          <p:cNvGraphicFramePr/>
          <p:nvPr>
            <p:extLst>
              <p:ext uri="{D42A27DB-BD31-4B8C-83A1-F6EECF244321}">
                <p14:modId xmlns:p14="http://schemas.microsoft.com/office/powerpoint/2010/main" val="825230013"/>
              </p:ext>
            </p:extLst>
          </p:nvPr>
        </p:nvGraphicFramePr>
        <p:xfrm>
          <a:off x="838200" y="1065320"/>
          <a:ext cx="10702771" cy="1754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a:extLst>
              <a:ext uri="{FF2B5EF4-FFF2-40B4-BE49-F238E27FC236}">
                <a16:creationId xmlns:a16="http://schemas.microsoft.com/office/drawing/2014/main" id="{64663365-526D-44F4-9A25-6152ACF6FC52}"/>
              </a:ext>
            </a:extLst>
          </p:cNvPr>
          <p:cNvGraphicFramePr/>
          <p:nvPr>
            <p:extLst>
              <p:ext uri="{D42A27DB-BD31-4B8C-83A1-F6EECF244321}">
                <p14:modId xmlns:p14="http://schemas.microsoft.com/office/powerpoint/2010/main" val="4009215492"/>
              </p:ext>
            </p:extLst>
          </p:nvPr>
        </p:nvGraphicFramePr>
        <p:xfrm>
          <a:off x="323374" y="2977395"/>
          <a:ext cx="11217597" cy="36933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906813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practice</Template>
  <TotalTime>14</TotalTime>
  <Words>1824</Words>
  <Application>Microsoft Office PowerPoint</Application>
  <PresentationFormat>Widescreen</PresentationFormat>
  <Paragraphs>123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 Black</vt:lpstr>
      <vt:lpstr>Arial</vt:lpstr>
      <vt:lpstr>Calibri</vt:lpstr>
      <vt:lpstr>Calibri Light</vt:lpstr>
      <vt:lpstr>Office Theme</vt:lpstr>
      <vt:lpstr>PowerPoint Presentation</vt:lpstr>
      <vt:lpstr>PowerPoint Presentation</vt:lpstr>
      <vt:lpstr>PowerPoint Presentation</vt:lpstr>
      <vt:lpstr>PowerPoint Presentation</vt:lpstr>
      <vt:lpstr>Dataset Overview</vt:lpstr>
      <vt:lpstr>Data Relevance </vt:lpstr>
      <vt:lpstr>Descriptive Analysis</vt:lpstr>
      <vt:lpstr>Diagnostic Analysis 1</vt:lpstr>
      <vt:lpstr>Diagnostic Analysis 2</vt:lpstr>
      <vt:lpstr>Predictive Analysis</vt:lpstr>
      <vt:lpstr>Predictive Analysis 2</vt:lpstr>
      <vt:lpstr>Driving Growth in Lower-Performing Categories </vt:lpstr>
      <vt:lpstr>BCG Matrix-Based Conclusion: Strategic Focus for Category Growth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Eniola Taiwo</dc:creator>
  <cp:lastModifiedBy>Eniola Taiwo</cp:lastModifiedBy>
  <cp:revision>1</cp:revision>
  <dcterms:created xsi:type="dcterms:W3CDTF">2024-11-08T15:16:56Z</dcterms:created>
  <dcterms:modified xsi:type="dcterms:W3CDTF">2024-12-07T01:50:35Z</dcterms:modified>
</cp:coreProperties>
</file>