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4" r:id="rId16"/>
    <p:sldId id="270" r:id="rId17"/>
    <p:sldId id="271"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91" d="100"/>
          <a:sy n="91" d="100"/>
        </p:scale>
        <p:origin x="34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63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393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75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41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96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240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39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84465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85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278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732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241111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01D7-7666-354D-A7D7-B0E19125C22C}"/>
              </a:ext>
            </a:extLst>
          </p:cNvPr>
          <p:cNvSpPr>
            <a:spLocks noGrp="1"/>
          </p:cNvSpPr>
          <p:nvPr>
            <p:ph type="ctrTitle"/>
          </p:nvPr>
        </p:nvSpPr>
        <p:spPr/>
        <p:txBody>
          <a:bodyPr>
            <a:normAutofit/>
          </a:bodyPr>
          <a:lstStyle/>
          <a:p>
            <a:r>
              <a:rPr lang="en-US" altLang="zh-CN" sz="4000" dirty="0" err="1"/>
              <a:t>BodyFat</a:t>
            </a:r>
            <a:r>
              <a:rPr lang="zh-CN" altLang="en-US" sz="4000" dirty="0"/>
              <a:t> </a:t>
            </a:r>
            <a:r>
              <a:rPr lang="en-US" altLang="zh-CN" sz="4000" dirty="0"/>
              <a:t>Percentage</a:t>
            </a:r>
            <a:r>
              <a:rPr lang="zh-CN" altLang="en-US" sz="4000" dirty="0"/>
              <a:t> </a:t>
            </a:r>
            <a:r>
              <a:rPr lang="en-US" altLang="zh-CN" sz="4000" dirty="0"/>
              <a:t>Calculator</a:t>
            </a:r>
            <a:endParaRPr lang="en-US" sz="4000" dirty="0"/>
          </a:p>
        </p:txBody>
      </p:sp>
      <p:sp>
        <p:nvSpPr>
          <p:cNvPr id="3" name="Subtitle 2">
            <a:extLst>
              <a:ext uri="{FF2B5EF4-FFF2-40B4-BE49-F238E27FC236}">
                <a16:creationId xmlns:a16="http://schemas.microsoft.com/office/drawing/2014/main" id="{E63E989A-9FDA-7046-AA2E-E870A5381BFC}"/>
              </a:ext>
            </a:extLst>
          </p:cNvPr>
          <p:cNvSpPr>
            <a:spLocks noGrp="1"/>
          </p:cNvSpPr>
          <p:nvPr>
            <p:ph type="subTitle" idx="1"/>
          </p:nvPr>
        </p:nvSpPr>
        <p:spPr>
          <a:xfrm>
            <a:off x="1085691" y="3872300"/>
            <a:ext cx="10580792" cy="1740224"/>
          </a:xfrm>
        </p:spPr>
        <p:txBody>
          <a:bodyPr>
            <a:noAutofit/>
          </a:bodyPr>
          <a:lstStyle/>
          <a:p>
            <a:pPr algn="r"/>
            <a:r>
              <a:rPr lang="en-US" dirty="0">
                <a:solidFill>
                  <a:schemeClr val="bg1"/>
                </a:solidFill>
                <a:latin typeface="Arial" panose="020B0604020202020204" pitchFamily="34" charset="0"/>
                <a:cs typeface="Arial" panose="020B0604020202020204" pitchFamily="34" charset="0"/>
              </a:rPr>
              <a:t>STAT</a:t>
            </a:r>
            <a:r>
              <a:rPr lang="en-US" altLang="zh-CN" dirty="0">
                <a:solidFill>
                  <a:schemeClr val="bg1"/>
                </a:solidFill>
                <a:latin typeface="Arial" panose="020B0604020202020204" pitchFamily="34" charset="0"/>
                <a:cs typeface="Arial" panose="020B0604020202020204" pitchFamily="34" charset="0"/>
              </a:rPr>
              <a:t>628</a:t>
            </a:r>
          </a:p>
          <a:p>
            <a:pPr algn="r"/>
            <a:r>
              <a:rPr lang="en-US" altLang="zh-CN" dirty="0">
                <a:solidFill>
                  <a:schemeClr val="bg1"/>
                </a:solidFill>
                <a:latin typeface="Arial" panose="020B0604020202020204" pitchFamily="34" charset="0"/>
                <a:cs typeface="Arial" panose="020B0604020202020204" pitchFamily="34" charset="0"/>
              </a:rPr>
              <a:t>Tuesday</a:t>
            </a:r>
          </a:p>
          <a:p>
            <a:pPr algn="r"/>
            <a:r>
              <a:rPr lang="en-US" altLang="zh-CN" dirty="0">
                <a:solidFill>
                  <a:schemeClr val="bg1"/>
                </a:solidFill>
                <a:latin typeface="Arial" panose="020B0604020202020204" pitchFamily="34" charset="0"/>
                <a:cs typeface="Arial" panose="020B0604020202020204" pitchFamily="34" charset="0"/>
              </a:rPr>
              <a:t>Group</a:t>
            </a:r>
            <a:r>
              <a:rPr lang="zh-CN" altLang="en-US" dirty="0">
                <a:solidFill>
                  <a:schemeClr val="bg1"/>
                </a:solidFill>
                <a:latin typeface="Arial" panose="020B0604020202020204" pitchFamily="34" charset="0"/>
                <a:cs typeface="Arial" panose="020B0604020202020204" pitchFamily="34" charset="0"/>
              </a:rPr>
              <a:t> </a:t>
            </a:r>
            <a:r>
              <a:rPr lang="en-US" altLang="zh-CN" dirty="0">
                <a:solidFill>
                  <a:schemeClr val="bg1"/>
                </a:solidFill>
                <a:latin typeface="Arial" panose="020B0604020202020204" pitchFamily="34" charset="0"/>
                <a:cs typeface="Arial" panose="020B0604020202020204" pitchFamily="34" charset="0"/>
              </a:rPr>
              <a:t>10</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402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Variable selection</a:t>
            </a:r>
            <a:endParaRPr lang="en-US" sz="3600" dirty="0"/>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1850035"/>
            <a:ext cx="5940165" cy="552451"/>
          </a:xfrm>
        </p:spPr>
        <p:txBody>
          <a:bodyPr>
            <a:normAutofit/>
          </a:bodyPr>
          <a:lstStyle/>
          <a:p>
            <a:pPr>
              <a:buFont typeface="Wingdings 2" pitchFamily="2" charset="2"/>
              <a:buChar char=""/>
            </a:pPr>
            <a:r>
              <a:rPr lang="en-US" altLang="zh-CN" sz="2000" dirty="0"/>
              <a:t>AIC and BIC</a:t>
            </a:r>
          </a:p>
        </p:txBody>
      </p:sp>
      <p:sp>
        <p:nvSpPr>
          <p:cNvPr id="4" name="文本框 3">
            <a:extLst>
              <a:ext uri="{FF2B5EF4-FFF2-40B4-BE49-F238E27FC236}">
                <a16:creationId xmlns:a16="http://schemas.microsoft.com/office/drawing/2014/main" id="{67555F06-87B8-4208-93DF-C923A85EB17F}"/>
              </a:ext>
            </a:extLst>
          </p:cNvPr>
          <p:cNvSpPr txBox="1"/>
          <p:nvPr/>
        </p:nvSpPr>
        <p:spPr>
          <a:xfrm>
            <a:off x="782972" y="2240315"/>
            <a:ext cx="10827836" cy="1421608"/>
          </a:xfrm>
          <a:prstGeom prst="rect">
            <a:avLst/>
          </a:prstGeom>
          <a:noFill/>
        </p:spPr>
        <p:txBody>
          <a:bodyPr wrap="square" rtlCol="0">
            <a:spAutoFit/>
          </a:bodyPr>
          <a:lstStyle/>
          <a:p>
            <a:pPr marL="285750" indent="-285750">
              <a:lnSpc>
                <a:spcPct val="130000"/>
              </a:lnSpc>
              <a:buClr>
                <a:schemeClr val="accent2"/>
              </a:buClr>
              <a:buFont typeface="Wingdings" pitchFamily="2" charset="2"/>
              <a:buChar char="§"/>
            </a:pPr>
            <a:r>
              <a:rPr lang="en-US" altLang="zh-CN" dirty="0"/>
              <a:t>Both :</a:t>
            </a:r>
          </a:p>
          <a:p>
            <a:pPr>
              <a:lnSpc>
                <a:spcPct val="130000"/>
              </a:lnSpc>
            </a:pPr>
            <a:r>
              <a:rPr lang="en-US" altLang="zh-CN" dirty="0"/>
              <a:t>	</a:t>
            </a:r>
            <a:r>
              <a:rPr lang="en-US" altLang="zh-CN" sz="1600" dirty="0"/>
              <a:t>AIC :BODYFAT ~ AGE + WEIGHT + HEIGHT + ADIPOSITY + NECK + </a:t>
            </a:r>
          </a:p>
          <a:p>
            <a:pPr>
              <a:lnSpc>
                <a:spcPct val="130000"/>
              </a:lnSpc>
            </a:pPr>
            <a:r>
              <a:rPr lang="en-US" altLang="zh-CN" sz="1600" dirty="0"/>
              <a:t>                           	</a:t>
            </a:r>
            <a:r>
              <a:rPr lang="zh-CN" altLang="en-US" sz="1600" dirty="0"/>
              <a:t>     </a:t>
            </a:r>
            <a:r>
              <a:rPr lang="en-US" altLang="zh-CN" sz="1600" dirty="0"/>
              <a:t>ABDOMEN + HIP + THIGH +FOREARM + WRIST , 		Adjusted R-squared:  0.7413</a:t>
            </a:r>
          </a:p>
          <a:p>
            <a:pPr>
              <a:lnSpc>
                <a:spcPct val="130000"/>
              </a:lnSpc>
            </a:pPr>
            <a:r>
              <a:rPr lang="en-US" altLang="zh-CN" sz="1600" dirty="0"/>
              <a:t>	BIC : BODYFAT ~ WEIGHT + ABDOMEN + FOREARM + WRIST , 			Adjusted R-squared:  0.7318</a:t>
            </a:r>
            <a:endParaRPr lang="zh-CN" altLang="en-US" sz="1600" dirty="0"/>
          </a:p>
        </p:txBody>
      </p:sp>
      <p:sp>
        <p:nvSpPr>
          <p:cNvPr id="17" name="文本框 16">
            <a:extLst>
              <a:ext uri="{FF2B5EF4-FFF2-40B4-BE49-F238E27FC236}">
                <a16:creationId xmlns:a16="http://schemas.microsoft.com/office/drawing/2014/main" id="{787CFA99-775B-45EF-9620-E126A7028044}"/>
              </a:ext>
            </a:extLst>
          </p:cNvPr>
          <p:cNvSpPr txBox="1"/>
          <p:nvPr/>
        </p:nvSpPr>
        <p:spPr>
          <a:xfrm>
            <a:off x="751330" y="3578457"/>
            <a:ext cx="10827836" cy="1381597"/>
          </a:xfrm>
          <a:prstGeom prst="rect">
            <a:avLst/>
          </a:prstGeom>
          <a:noFill/>
        </p:spPr>
        <p:txBody>
          <a:bodyPr wrap="square" rtlCol="0">
            <a:spAutoFit/>
          </a:bodyPr>
          <a:lstStyle/>
          <a:p>
            <a:pPr marL="285750" indent="-285750">
              <a:lnSpc>
                <a:spcPct val="130000"/>
              </a:lnSpc>
              <a:buClr>
                <a:schemeClr val="accent2"/>
              </a:buClr>
              <a:buFont typeface="Wingdings" pitchFamily="2" charset="2"/>
              <a:buChar char="§"/>
            </a:pPr>
            <a:r>
              <a:rPr lang="en-US" altLang="zh-CN" dirty="0"/>
              <a:t>Backward :</a:t>
            </a:r>
          </a:p>
          <a:p>
            <a:pPr>
              <a:lnSpc>
                <a:spcPct val="130000"/>
              </a:lnSpc>
            </a:pPr>
            <a:r>
              <a:rPr lang="en-US" altLang="zh-CN" sz="1600" dirty="0"/>
              <a:t>	AIC :BODYFAT ~ AGE + WEIGHT + HEIGHT + ADIPOSITY + NECK + </a:t>
            </a:r>
          </a:p>
          <a:p>
            <a:pPr>
              <a:lnSpc>
                <a:spcPct val="130000"/>
              </a:lnSpc>
            </a:pPr>
            <a:r>
              <a:rPr lang="en-US" altLang="zh-CN" sz="1600" dirty="0"/>
              <a:t>                           ABDOMEN + HIP + THIGH + FOREARM + WRIST, 				Adjusted R-squared:  0.7413</a:t>
            </a:r>
          </a:p>
          <a:p>
            <a:pPr>
              <a:lnSpc>
                <a:spcPct val="130000"/>
              </a:lnSpc>
            </a:pPr>
            <a:r>
              <a:rPr lang="en-US" altLang="zh-CN" sz="1600" dirty="0"/>
              <a:t>	BIC : BODYFAT ~ WEIGHT + ABDOMEN + FOREARM + WRIST , 			Adjusted R-squared:  0.7318</a:t>
            </a:r>
            <a:endParaRPr lang="zh-CN" altLang="en-US" sz="1600" dirty="0"/>
          </a:p>
        </p:txBody>
      </p:sp>
      <p:sp>
        <p:nvSpPr>
          <p:cNvPr id="18" name="文本框 17">
            <a:extLst>
              <a:ext uri="{FF2B5EF4-FFF2-40B4-BE49-F238E27FC236}">
                <a16:creationId xmlns:a16="http://schemas.microsoft.com/office/drawing/2014/main" id="{7A813AB3-5665-4949-8D50-794BC23A0F70}"/>
              </a:ext>
            </a:extLst>
          </p:cNvPr>
          <p:cNvSpPr txBox="1"/>
          <p:nvPr/>
        </p:nvSpPr>
        <p:spPr>
          <a:xfrm>
            <a:off x="782972" y="5000065"/>
            <a:ext cx="10827836" cy="1381597"/>
          </a:xfrm>
          <a:prstGeom prst="rect">
            <a:avLst/>
          </a:prstGeom>
          <a:noFill/>
        </p:spPr>
        <p:txBody>
          <a:bodyPr wrap="square" rtlCol="0">
            <a:spAutoFit/>
          </a:bodyPr>
          <a:lstStyle/>
          <a:p>
            <a:pPr marL="285750" indent="-285750">
              <a:lnSpc>
                <a:spcPct val="130000"/>
              </a:lnSpc>
              <a:buClr>
                <a:schemeClr val="accent2"/>
              </a:buClr>
              <a:buFont typeface="Wingdings" pitchFamily="2" charset="2"/>
              <a:buChar char="§"/>
            </a:pPr>
            <a:r>
              <a:rPr lang="en-US" altLang="zh-CN" dirty="0"/>
              <a:t>Forward :</a:t>
            </a:r>
          </a:p>
          <a:p>
            <a:pPr>
              <a:lnSpc>
                <a:spcPct val="130000"/>
              </a:lnSpc>
            </a:pPr>
            <a:r>
              <a:rPr lang="en-US" altLang="zh-CN" sz="1600" dirty="0"/>
              <a:t>	AIC :BODYFAT ~ ABDOMEN + WEIGHT + WRIST + FOREARM + NECK + </a:t>
            </a:r>
          </a:p>
          <a:p>
            <a:pPr>
              <a:lnSpc>
                <a:spcPct val="130000"/>
              </a:lnSpc>
            </a:pPr>
            <a:r>
              <a:rPr lang="en-US" altLang="zh-CN" sz="1600" dirty="0"/>
              <a:t>                          BICEPS , 												Adjusted R-squared:  0.7349</a:t>
            </a:r>
          </a:p>
          <a:p>
            <a:pPr>
              <a:lnSpc>
                <a:spcPct val="130000"/>
              </a:lnSpc>
            </a:pPr>
            <a:r>
              <a:rPr lang="en-US" altLang="zh-CN" sz="1600" dirty="0"/>
              <a:t>	BIC : BODYFAT ~ WEIGHT + ABDOMEN + FOREARM + WRIST , 			Adjusted R-squared:  0.7318</a:t>
            </a:r>
            <a:endParaRPr lang="zh-CN" altLang="en-US" sz="1600" dirty="0"/>
          </a:p>
        </p:txBody>
      </p:sp>
      <p:grpSp>
        <p:nvGrpSpPr>
          <p:cNvPr id="19" name="组合 18">
            <a:extLst>
              <a:ext uri="{FF2B5EF4-FFF2-40B4-BE49-F238E27FC236}">
                <a16:creationId xmlns:a16="http://schemas.microsoft.com/office/drawing/2014/main" id="{04DD6298-EC64-4A60-B121-68420455C13D}"/>
              </a:ext>
            </a:extLst>
          </p:cNvPr>
          <p:cNvGrpSpPr/>
          <p:nvPr/>
        </p:nvGrpSpPr>
        <p:grpSpPr>
          <a:xfrm>
            <a:off x="7736397" y="5881083"/>
            <a:ext cx="4118994" cy="828675"/>
            <a:chOff x="7174073" y="5647539"/>
            <a:chExt cx="4118994" cy="828675"/>
          </a:xfrm>
          <a:solidFill>
            <a:srgbClr val="1A3260"/>
          </a:solidFill>
        </p:grpSpPr>
        <p:cxnSp>
          <p:nvCxnSpPr>
            <p:cNvPr id="20" name="直接连接符 19">
              <a:extLst>
                <a:ext uri="{FF2B5EF4-FFF2-40B4-BE49-F238E27FC236}">
                  <a16:creationId xmlns:a16="http://schemas.microsoft.com/office/drawing/2014/main" id="{F536AB33-21BD-4EBD-A498-4C5F22FCCFED}"/>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C618159F-15FC-4D92-93E3-99AA5E809DF7}"/>
                </a:ext>
              </a:extLst>
            </p:cNvPr>
            <p:cNvGrpSpPr/>
            <p:nvPr/>
          </p:nvGrpSpPr>
          <p:grpSpPr>
            <a:xfrm>
              <a:off x="10464392" y="5647539"/>
              <a:ext cx="828675" cy="828675"/>
              <a:chOff x="9591675" y="4743450"/>
              <a:chExt cx="828675" cy="828675"/>
            </a:xfrm>
            <a:grpFill/>
          </p:grpSpPr>
          <p:sp>
            <p:nvSpPr>
              <p:cNvPr id="22" name="矩形 21">
                <a:extLst>
                  <a:ext uri="{FF2B5EF4-FFF2-40B4-BE49-F238E27FC236}">
                    <a16:creationId xmlns:a16="http://schemas.microsoft.com/office/drawing/2014/main" id="{D6C4AA31-87CE-4C1C-86F5-8DA2991098A6}"/>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3813082-783F-4C44-B9F6-D6B01958EDAE}"/>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1656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Variable selection</a:t>
            </a:r>
            <a:endParaRPr lang="en-US" sz="3600" dirty="0"/>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1882841"/>
            <a:ext cx="5940165" cy="552451"/>
          </a:xfrm>
        </p:spPr>
        <p:txBody>
          <a:bodyPr>
            <a:normAutofit/>
          </a:bodyPr>
          <a:lstStyle/>
          <a:p>
            <a:r>
              <a:rPr lang="en-US" altLang="zh-CN" sz="2000" dirty="0" err="1">
                <a:latin typeface="Arial" panose="020B0604020202020204" pitchFamily="34" charset="0"/>
                <a:cs typeface="Arial" panose="020B0604020202020204" pitchFamily="34" charset="0"/>
              </a:rPr>
              <a:t>Fastbw</a:t>
            </a:r>
            <a:endParaRPr lang="en-US" altLang="zh-CN" sz="2000" dirty="0">
              <a:latin typeface="Arial" panose="020B0604020202020204" pitchFamily="34" charset="0"/>
              <a:cs typeface="Arial" panose="020B0604020202020204" pitchFamily="34" charset="0"/>
            </a:endParaRPr>
          </a:p>
        </p:txBody>
      </p:sp>
      <p:grpSp>
        <p:nvGrpSpPr>
          <p:cNvPr id="12" name="组合 11">
            <a:extLst>
              <a:ext uri="{FF2B5EF4-FFF2-40B4-BE49-F238E27FC236}">
                <a16:creationId xmlns:a16="http://schemas.microsoft.com/office/drawing/2014/main" id="{E30EDDF8-1CDB-409D-9686-7F89B889C785}"/>
              </a:ext>
            </a:extLst>
          </p:cNvPr>
          <p:cNvGrpSpPr/>
          <p:nvPr/>
        </p:nvGrpSpPr>
        <p:grpSpPr>
          <a:xfrm>
            <a:off x="7736397" y="5881083"/>
            <a:ext cx="4118994" cy="828675"/>
            <a:chOff x="7174073" y="5647539"/>
            <a:chExt cx="4118994" cy="828675"/>
          </a:xfrm>
          <a:solidFill>
            <a:srgbClr val="1A3260"/>
          </a:solidFill>
        </p:grpSpPr>
        <p:cxnSp>
          <p:nvCxnSpPr>
            <p:cNvPr id="13" name="直接连接符 12">
              <a:extLst>
                <a:ext uri="{FF2B5EF4-FFF2-40B4-BE49-F238E27FC236}">
                  <a16:creationId xmlns:a16="http://schemas.microsoft.com/office/drawing/2014/main" id="{27235B5F-1C98-490A-8415-B0BAF7259D49}"/>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0985733-7E8B-468A-9976-EAC584A91CA5}"/>
                </a:ext>
              </a:extLst>
            </p:cNvPr>
            <p:cNvGrpSpPr/>
            <p:nvPr/>
          </p:nvGrpSpPr>
          <p:grpSpPr>
            <a:xfrm>
              <a:off x="10464392" y="5647539"/>
              <a:ext cx="828675" cy="828675"/>
              <a:chOff x="9591675" y="4743450"/>
              <a:chExt cx="828675" cy="828675"/>
            </a:xfrm>
            <a:grpFill/>
          </p:grpSpPr>
          <p:sp>
            <p:nvSpPr>
              <p:cNvPr id="15" name="矩形 14">
                <a:extLst>
                  <a:ext uri="{FF2B5EF4-FFF2-40B4-BE49-F238E27FC236}">
                    <a16:creationId xmlns:a16="http://schemas.microsoft.com/office/drawing/2014/main" id="{450E8435-63C6-43E2-8B25-3C053237DDE4}"/>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540D3DE-E7FD-465D-BB87-36FF0529E607}"/>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5" name="图片 4">
            <a:extLst>
              <a:ext uri="{FF2B5EF4-FFF2-40B4-BE49-F238E27FC236}">
                <a16:creationId xmlns:a16="http://schemas.microsoft.com/office/drawing/2014/main" id="{32890FDC-A3A2-4963-9301-EC1C821E7AC4}"/>
              </a:ext>
            </a:extLst>
          </p:cNvPr>
          <p:cNvPicPr>
            <a:picLocks noChangeAspect="1"/>
          </p:cNvPicPr>
          <p:nvPr/>
        </p:nvPicPr>
        <p:blipFill>
          <a:blip r:embed="rId2"/>
          <a:srcRect/>
          <a:stretch/>
        </p:blipFill>
        <p:spPr>
          <a:xfrm>
            <a:off x="825741" y="2357193"/>
            <a:ext cx="6836300" cy="4082029"/>
          </a:xfrm>
          <a:prstGeom prst="rect">
            <a:avLst/>
          </a:prstGeom>
        </p:spPr>
      </p:pic>
      <p:sp>
        <p:nvSpPr>
          <p:cNvPr id="6" name="文本框 5">
            <a:extLst>
              <a:ext uri="{FF2B5EF4-FFF2-40B4-BE49-F238E27FC236}">
                <a16:creationId xmlns:a16="http://schemas.microsoft.com/office/drawing/2014/main" id="{2D4DB315-BE11-4729-A632-23438C948BC3}"/>
              </a:ext>
            </a:extLst>
          </p:cNvPr>
          <p:cNvSpPr txBox="1"/>
          <p:nvPr/>
        </p:nvSpPr>
        <p:spPr>
          <a:xfrm>
            <a:off x="6299362" y="2725869"/>
            <a:ext cx="5954232" cy="1537729"/>
          </a:xfrm>
          <a:prstGeom prst="rect">
            <a:avLst/>
          </a:prstGeom>
          <a:noFill/>
        </p:spPr>
        <p:txBody>
          <a:bodyPr wrap="square" rtlCol="0">
            <a:spAutoFit/>
          </a:bodyPr>
          <a:lstStyle/>
          <a:p>
            <a:pPr marL="285750" indent="-285750">
              <a:lnSpc>
                <a:spcPct val="130000"/>
              </a:lnSpc>
              <a:buClr>
                <a:schemeClr val="accent2"/>
              </a:buClr>
              <a:buFont typeface="Wingdings" pitchFamily="2" charset="2"/>
              <a:buChar char="§"/>
            </a:pPr>
            <a:r>
              <a:rPr lang="en-US" altLang="zh-CN" sz="2000" dirty="0">
                <a:cs typeface="Arial" panose="020B0604020202020204" pitchFamily="34" charset="0"/>
              </a:rPr>
              <a:t>Result:</a:t>
            </a:r>
          </a:p>
          <a:p>
            <a:pPr>
              <a:lnSpc>
                <a:spcPct val="130000"/>
              </a:lnSpc>
              <a:buClr>
                <a:schemeClr val="accent2"/>
              </a:buClr>
            </a:pPr>
            <a:r>
              <a:rPr lang="en-US" altLang="zh-CN" dirty="0">
                <a:cs typeface="Arial" panose="020B0604020202020204" pitchFamily="34" charset="0"/>
              </a:rPr>
              <a:t>	BODYFAT</a:t>
            </a:r>
            <a:r>
              <a:rPr lang="zh-CN" altLang="en-US" dirty="0">
                <a:cs typeface="Arial" panose="020B0604020202020204" pitchFamily="34" charset="0"/>
              </a:rPr>
              <a:t> </a:t>
            </a:r>
            <a:r>
              <a:rPr lang="en-US" altLang="zh-CN" dirty="0">
                <a:cs typeface="Arial" panose="020B0604020202020204" pitchFamily="34" charset="0"/>
              </a:rPr>
              <a:t>~</a:t>
            </a:r>
            <a:r>
              <a:rPr lang="zh-CN" altLang="en-US" dirty="0">
                <a:cs typeface="Arial" panose="020B0604020202020204" pitchFamily="34" charset="0"/>
              </a:rPr>
              <a:t> </a:t>
            </a:r>
            <a:r>
              <a:rPr lang="en-US" altLang="zh-CN" dirty="0">
                <a:cs typeface="Arial" panose="020B0604020202020204" pitchFamily="34" charset="0"/>
              </a:rPr>
              <a:t>WEIGHT+HEIGHT+ADIPOSITY+</a:t>
            </a:r>
          </a:p>
          <a:p>
            <a:pPr>
              <a:lnSpc>
                <a:spcPct val="130000"/>
              </a:lnSpc>
              <a:buClr>
                <a:schemeClr val="accent2"/>
              </a:buClr>
            </a:pPr>
            <a:r>
              <a:rPr lang="en-US" altLang="zh-CN" dirty="0">
                <a:cs typeface="Arial" panose="020B0604020202020204" pitchFamily="34" charset="0"/>
              </a:rPr>
              <a:t>			</a:t>
            </a:r>
            <a:r>
              <a:rPr lang="zh-CN" altLang="en-US" dirty="0">
                <a:cs typeface="Arial" panose="020B0604020202020204" pitchFamily="34" charset="0"/>
              </a:rPr>
              <a:t>     </a:t>
            </a:r>
            <a:r>
              <a:rPr lang="en-US" altLang="zh-CN" dirty="0">
                <a:cs typeface="Arial" panose="020B0604020202020204" pitchFamily="34" charset="0"/>
              </a:rPr>
              <a:t>ABDOMEN+  THIGH +</a:t>
            </a:r>
          </a:p>
          <a:p>
            <a:pPr>
              <a:lnSpc>
                <a:spcPct val="130000"/>
              </a:lnSpc>
              <a:buClr>
                <a:schemeClr val="accent2"/>
              </a:buClr>
            </a:pPr>
            <a:r>
              <a:rPr lang="en-US" altLang="zh-CN" dirty="0">
                <a:cs typeface="Arial" panose="020B0604020202020204" pitchFamily="34" charset="0"/>
              </a:rPr>
              <a:t>			</a:t>
            </a:r>
            <a:r>
              <a:rPr lang="zh-CN" altLang="en-US" dirty="0">
                <a:cs typeface="Arial" panose="020B0604020202020204" pitchFamily="34" charset="0"/>
              </a:rPr>
              <a:t>     </a:t>
            </a:r>
            <a:r>
              <a:rPr lang="en-US" altLang="zh-CN" dirty="0">
                <a:cs typeface="Arial" panose="020B0604020202020204" pitchFamily="34" charset="0"/>
              </a:rPr>
              <a:t>FOREARM + WRIST</a:t>
            </a:r>
            <a:endParaRPr lang="zh-CN" altLang="en-US" dirty="0">
              <a:cs typeface="Arial" panose="020B0604020202020204" pitchFamily="34" charset="0"/>
            </a:endParaRPr>
          </a:p>
        </p:txBody>
      </p:sp>
    </p:spTree>
    <p:extLst>
      <p:ext uri="{BB962C8B-B14F-4D97-AF65-F5344CB8AC3E}">
        <p14:creationId xmlns:p14="http://schemas.microsoft.com/office/powerpoint/2010/main" val="2694172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Variable selection</a:t>
            </a:r>
            <a:endParaRPr lang="en-US" sz="3600" dirty="0"/>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1890317"/>
            <a:ext cx="5940165" cy="552451"/>
          </a:xfrm>
        </p:spPr>
        <p:txBody>
          <a:bodyPr>
            <a:normAutofit/>
          </a:bodyPr>
          <a:lstStyle/>
          <a:p>
            <a:r>
              <a:rPr lang="en-US" altLang="zh-CN" sz="2000" dirty="0"/>
              <a:t>LASSO</a:t>
            </a:r>
          </a:p>
        </p:txBody>
      </p:sp>
      <p:grpSp>
        <p:nvGrpSpPr>
          <p:cNvPr id="12" name="组合 11">
            <a:extLst>
              <a:ext uri="{FF2B5EF4-FFF2-40B4-BE49-F238E27FC236}">
                <a16:creationId xmlns:a16="http://schemas.microsoft.com/office/drawing/2014/main" id="{E30EDDF8-1CDB-409D-9686-7F89B889C785}"/>
              </a:ext>
            </a:extLst>
          </p:cNvPr>
          <p:cNvGrpSpPr/>
          <p:nvPr/>
        </p:nvGrpSpPr>
        <p:grpSpPr>
          <a:xfrm>
            <a:off x="7736397" y="5881083"/>
            <a:ext cx="4118994" cy="828675"/>
            <a:chOff x="7174073" y="5647539"/>
            <a:chExt cx="4118994" cy="828675"/>
          </a:xfrm>
          <a:solidFill>
            <a:srgbClr val="1A3260"/>
          </a:solidFill>
        </p:grpSpPr>
        <p:cxnSp>
          <p:nvCxnSpPr>
            <p:cNvPr id="13" name="直接连接符 12">
              <a:extLst>
                <a:ext uri="{FF2B5EF4-FFF2-40B4-BE49-F238E27FC236}">
                  <a16:creationId xmlns:a16="http://schemas.microsoft.com/office/drawing/2014/main" id="{27235B5F-1C98-490A-8415-B0BAF7259D49}"/>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0985733-7E8B-468A-9976-EAC584A91CA5}"/>
                </a:ext>
              </a:extLst>
            </p:cNvPr>
            <p:cNvGrpSpPr/>
            <p:nvPr/>
          </p:nvGrpSpPr>
          <p:grpSpPr>
            <a:xfrm>
              <a:off x="10464392" y="5647539"/>
              <a:ext cx="828675" cy="828675"/>
              <a:chOff x="9591675" y="4743450"/>
              <a:chExt cx="828675" cy="828675"/>
            </a:xfrm>
            <a:grpFill/>
          </p:grpSpPr>
          <p:sp>
            <p:nvSpPr>
              <p:cNvPr id="15" name="矩形 14">
                <a:extLst>
                  <a:ext uri="{FF2B5EF4-FFF2-40B4-BE49-F238E27FC236}">
                    <a16:creationId xmlns:a16="http://schemas.microsoft.com/office/drawing/2014/main" id="{450E8435-63C6-43E2-8B25-3C053237DDE4}"/>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540D3DE-E7FD-465D-BB87-36FF0529E607}"/>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 name="图片 6">
            <a:extLst>
              <a:ext uri="{FF2B5EF4-FFF2-40B4-BE49-F238E27FC236}">
                <a16:creationId xmlns:a16="http://schemas.microsoft.com/office/drawing/2014/main" id="{05B57275-4DA5-4FAA-95DC-6EC0332D3C50}"/>
              </a:ext>
            </a:extLst>
          </p:cNvPr>
          <p:cNvPicPr>
            <a:picLocks noChangeAspect="1"/>
          </p:cNvPicPr>
          <p:nvPr/>
        </p:nvPicPr>
        <p:blipFill>
          <a:blip r:embed="rId2"/>
          <a:stretch>
            <a:fillRect/>
          </a:stretch>
        </p:blipFill>
        <p:spPr>
          <a:xfrm>
            <a:off x="708781" y="2442767"/>
            <a:ext cx="5043433" cy="3688911"/>
          </a:xfrm>
          <a:prstGeom prst="rect">
            <a:avLst/>
          </a:prstGeom>
        </p:spPr>
      </p:pic>
      <p:sp>
        <p:nvSpPr>
          <p:cNvPr id="6" name="文本框 5">
            <a:extLst>
              <a:ext uri="{FF2B5EF4-FFF2-40B4-BE49-F238E27FC236}">
                <a16:creationId xmlns:a16="http://schemas.microsoft.com/office/drawing/2014/main" id="{2D4DB315-BE11-4729-A632-23438C948BC3}"/>
              </a:ext>
            </a:extLst>
          </p:cNvPr>
          <p:cNvSpPr txBox="1"/>
          <p:nvPr/>
        </p:nvSpPr>
        <p:spPr>
          <a:xfrm>
            <a:off x="5195609" y="2995215"/>
            <a:ext cx="5831107" cy="1217641"/>
          </a:xfrm>
          <a:prstGeom prst="rect">
            <a:avLst/>
          </a:prstGeom>
          <a:noFill/>
        </p:spPr>
        <p:txBody>
          <a:bodyPr wrap="square" rtlCol="0">
            <a:spAutoFit/>
          </a:bodyPr>
          <a:lstStyle/>
          <a:p>
            <a:pPr marL="285750" indent="-285750">
              <a:lnSpc>
                <a:spcPct val="130000"/>
              </a:lnSpc>
              <a:buClr>
                <a:schemeClr val="accent2"/>
              </a:buClr>
              <a:buFont typeface="Wingdings" pitchFamily="2" charset="2"/>
              <a:buChar char="§"/>
            </a:pPr>
            <a:r>
              <a:rPr lang="en-US" altLang="zh-CN" sz="2000" dirty="0"/>
              <a:t>Result:</a:t>
            </a:r>
          </a:p>
          <a:p>
            <a:pPr>
              <a:lnSpc>
                <a:spcPct val="130000"/>
              </a:lnSpc>
              <a:buClr>
                <a:schemeClr val="accent2"/>
              </a:buClr>
            </a:pPr>
            <a:r>
              <a:rPr lang="en-US" altLang="zh-CN" sz="2000" dirty="0"/>
              <a:t>	</a:t>
            </a:r>
            <a:r>
              <a:rPr lang="en-US" altLang="zh-CN" dirty="0"/>
              <a:t>BODYFAT</a:t>
            </a:r>
            <a:r>
              <a:rPr lang="zh-CN" altLang="en-US" dirty="0"/>
              <a:t> </a:t>
            </a:r>
            <a:r>
              <a:rPr lang="en-US" altLang="zh-CN" dirty="0"/>
              <a:t>~</a:t>
            </a:r>
            <a:r>
              <a:rPr lang="zh-CN" altLang="en-US" dirty="0"/>
              <a:t> </a:t>
            </a:r>
            <a:r>
              <a:rPr lang="en-US" altLang="zh-CN" dirty="0"/>
              <a:t>AGE+HEIGHT+NECK+</a:t>
            </a:r>
          </a:p>
          <a:p>
            <a:pPr>
              <a:lnSpc>
                <a:spcPct val="130000"/>
              </a:lnSpc>
              <a:buClr>
                <a:schemeClr val="accent2"/>
              </a:buClr>
            </a:pPr>
            <a:r>
              <a:rPr lang="en-US" altLang="zh-CN" dirty="0"/>
              <a:t>			</a:t>
            </a:r>
            <a:r>
              <a:rPr lang="zh-CN" altLang="en-US" dirty="0"/>
              <a:t>     </a:t>
            </a:r>
            <a:r>
              <a:rPr lang="en-US" altLang="zh-CN" dirty="0"/>
              <a:t>ABDOMEN+FOREARM + WRIST</a:t>
            </a:r>
            <a:endParaRPr lang="zh-CN" altLang="en-US" dirty="0"/>
          </a:p>
        </p:txBody>
      </p:sp>
    </p:spTree>
    <p:extLst>
      <p:ext uri="{BB962C8B-B14F-4D97-AF65-F5344CB8AC3E}">
        <p14:creationId xmlns:p14="http://schemas.microsoft.com/office/powerpoint/2010/main" val="284218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Variable selection</a:t>
            </a:r>
            <a:endParaRPr lang="en-US" sz="3600" dirty="0"/>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2164600"/>
            <a:ext cx="2690514" cy="552451"/>
          </a:xfrm>
        </p:spPr>
        <p:txBody>
          <a:bodyPr>
            <a:normAutofit/>
          </a:bodyPr>
          <a:lstStyle/>
          <a:p>
            <a:r>
              <a:rPr lang="en-US" altLang="zh-CN" sz="2000" dirty="0"/>
              <a:t>Cross validation</a:t>
            </a:r>
          </a:p>
        </p:txBody>
      </p:sp>
      <p:grpSp>
        <p:nvGrpSpPr>
          <p:cNvPr id="12" name="组合 11">
            <a:extLst>
              <a:ext uri="{FF2B5EF4-FFF2-40B4-BE49-F238E27FC236}">
                <a16:creationId xmlns:a16="http://schemas.microsoft.com/office/drawing/2014/main" id="{E30EDDF8-1CDB-409D-9686-7F89B889C785}"/>
              </a:ext>
            </a:extLst>
          </p:cNvPr>
          <p:cNvGrpSpPr/>
          <p:nvPr/>
        </p:nvGrpSpPr>
        <p:grpSpPr>
          <a:xfrm>
            <a:off x="7736397" y="5881083"/>
            <a:ext cx="4118994" cy="828675"/>
            <a:chOff x="7174073" y="5647539"/>
            <a:chExt cx="4118994" cy="828675"/>
          </a:xfrm>
          <a:solidFill>
            <a:srgbClr val="1A3260"/>
          </a:solidFill>
        </p:grpSpPr>
        <p:cxnSp>
          <p:nvCxnSpPr>
            <p:cNvPr id="13" name="直接连接符 12">
              <a:extLst>
                <a:ext uri="{FF2B5EF4-FFF2-40B4-BE49-F238E27FC236}">
                  <a16:creationId xmlns:a16="http://schemas.microsoft.com/office/drawing/2014/main" id="{27235B5F-1C98-490A-8415-B0BAF7259D49}"/>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0985733-7E8B-468A-9976-EAC584A91CA5}"/>
                </a:ext>
              </a:extLst>
            </p:cNvPr>
            <p:cNvGrpSpPr/>
            <p:nvPr/>
          </p:nvGrpSpPr>
          <p:grpSpPr>
            <a:xfrm>
              <a:off x="10464392" y="5647539"/>
              <a:ext cx="828675" cy="828675"/>
              <a:chOff x="9591675" y="4743450"/>
              <a:chExt cx="828675" cy="828675"/>
            </a:xfrm>
            <a:grpFill/>
          </p:grpSpPr>
          <p:sp>
            <p:nvSpPr>
              <p:cNvPr id="15" name="矩形 14">
                <a:extLst>
                  <a:ext uri="{FF2B5EF4-FFF2-40B4-BE49-F238E27FC236}">
                    <a16:creationId xmlns:a16="http://schemas.microsoft.com/office/drawing/2014/main" id="{450E8435-63C6-43E2-8B25-3C053237DDE4}"/>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540D3DE-E7FD-465D-BB87-36FF0529E607}"/>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文本框 5">
            <a:extLst>
              <a:ext uri="{FF2B5EF4-FFF2-40B4-BE49-F238E27FC236}">
                <a16:creationId xmlns:a16="http://schemas.microsoft.com/office/drawing/2014/main" id="{2D4DB315-BE11-4729-A632-23438C948BC3}"/>
              </a:ext>
            </a:extLst>
          </p:cNvPr>
          <p:cNvSpPr txBox="1"/>
          <p:nvPr/>
        </p:nvSpPr>
        <p:spPr>
          <a:xfrm>
            <a:off x="807086" y="3072712"/>
            <a:ext cx="9943405" cy="3388235"/>
          </a:xfrm>
          <a:prstGeom prst="rect">
            <a:avLst/>
          </a:prstGeom>
          <a:noFill/>
        </p:spPr>
        <p:txBody>
          <a:bodyPr wrap="square" rtlCol="0">
            <a:spAutoFit/>
          </a:bodyPr>
          <a:lstStyle/>
          <a:p>
            <a:pPr>
              <a:lnSpc>
                <a:spcPct val="120000"/>
              </a:lnSpc>
            </a:pPr>
            <a:r>
              <a:rPr lang="en-US" altLang="zh-CN" dirty="0"/>
              <a:t>BODYFAT ~ ABDOMEN+WEIGHT 	                            CV= 17.83583   	R^2= 0.7202934 </a:t>
            </a:r>
          </a:p>
          <a:p>
            <a:pPr>
              <a:lnSpc>
                <a:spcPct val="120000"/>
              </a:lnSpc>
            </a:pPr>
            <a:r>
              <a:rPr lang="en-US" altLang="zh-CN" dirty="0"/>
              <a:t>BODYFAT ~ ABDOMEN+WRIST                                    CV= 17.8831 	       R^2= 0.6990451 </a:t>
            </a:r>
          </a:p>
          <a:p>
            <a:pPr>
              <a:lnSpc>
                <a:spcPct val="120000"/>
              </a:lnSpc>
            </a:pPr>
            <a:r>
              <a:rPr lang="en-US" altLang="zh-CN" dirty="0"/>
              <a:t>BODYFAT ~ ABDOMEN+FOREARM 	                            CV= 20.70226 	       R^2= 0.663109 </a:t>
            </a:r>
          </a:p>
          <a:p>
            <a:pPr>
              <a:lnSpc>
                <a:spcPct val="120000"/>
              </a:lnSpc>
            </a:pPr>
            <a:r>
              <a:rPr lang="en-US" altLang="zh-CN" dirty="0"/>
              <a:t>BODYFAT ~ WEIGHT+WRIST 	                                   CV= 42.34295 	       R^2= 0.3893658 </a:t>
            </a:r>
          </a:p>
          <a:p>
            <a:pPr>
              <a:lnSpc>
                <a:spcPct val="120000"/>
              </a:lnSpc>
            </a:pPr>
            <a:r>
              <a:rPr lang="en-US" altLang="zh-CN" dirty="0"/>
              <a:t>BODYFAT ~ WEIGHT+FOREARM 	                            CV= 45.97513 	       R^2= 0.3712991 </a:t>
            </a:r>
          </a:p>
          <a:p>
            <a:pPr>
              <a:lnSpc>
                <a:spcPct val="120000"/>
              </a:lnSpc>
            </a:pPr>
            <a:r>
              <a:rPr lang="en-US" altLang="zh-CN" dirty="0"/>
              <a:t>BODYFAT ~ WRIST+FOREARM 	                                   CV= 64.60497 	       R^2= 0.1588935 </a:t>
            </a:r>
          </a:p>
          <a:p>
            <a:pPr>
              <a:lnSpc>
                <a:spcPct val="120000"/>
              </a:lnSpc>
            </a:pPr>
            <a:r>
              <a:rPr lang="en-US" altLang="zh-CN" dirty="0"/>
              <a:t>BODYFAT ~ ABDOMEN+WEIGHT+WRIST 	              CV= 17.57577 	R^2= 0.7275847 </a:t>
            </a:r>
          </a:p>
          <a:p>
            <a:pPr>
              <a:lnSpc>
                <a:spcPct val="120000"/>
              </a:lnSpc>
            </a:pPr>
            <a:r>
              <a:rPr lang="en-US" altLang="zh-CN" dirty="0"/>
              <a:t>BODYFAT ~ ABDOMEN+WEIGHT+FOREARM 	              CV= 17.25601 	R^2= 0.7255352 </a:t>
            </a:r>
          </a:p>
          <a:p>
            <a:pPr>
              <a:lnSpc>
                <a:spcPct val="120000"/>
              </a:lnSpc>
            </a:pPr>
            <a:r>
              <a:rPr lang="en-US" altLang="zh-CN" dirty="0"/>
              <a:t>BODYFAT ~ WEIGHT+WRIST+FOREARM          	       CV= 42.35037 	R^2= 0.3893661 </a:t>
            </a:r>
          </a:p>
          <a:p>
            <a:pPr>
              <a:lnSpc>
                <a:spcPct val="120000"/>
              </a:lnSpc>
            </a:pPr>
            <a:r>
              <a:rPr lang="en-US" altLang="zh-CN" dirty="0"/>
              <a:t>BODYFAT ~ ABDOMEN+WEIGHT+WRIST+FOREARM 	CV= 16.89677 	R^2= 0.7361526</a:t>
            </a:r>
          </a:p>
        </p:txBody>
      </p:sp>
      <p:sp>
        <p:nvSpPr>
          <p:cNvPr id="4" name="文本框 3">
            <a:extLst>
              <a:ext uri="{FF2B5EF4-FFF2-40B4-BE49-F238E27FC236}">
                <a16:creationId xmlns:a16="http://schemas.microsoft.com/office/drawing/2014/main" id="{5430E039-09DC-41C2-A828-2C350454D4EB}"/>
              </a:ext>
            </a:extLst>
          </p:cNvPr>
          <p:cNvSpPr txBox="1"/>
          <p:nvPr/>
        </p:nvSpPr>
        <p:spPr>
          <a:xfrm>
            <a:off x="5449002" y="1791938"/>
            <a:ext cx="4933015" cy="1289969"/>
          </a:xfrm>
          <a:prstGeom prst="rect">
            <a:avLst/>
          </a:prstGeom>
          <a:noFill/>
        </p:spPr>
        <p:txBody>
          <a:bodyPr wrap="square" rtlCol="0">
            <a:spAutoFit/>
          </a:bodyPr>
          <a:lstStyle/>
          <a:p>
            <a:pPr>
              <a:lnSpc>
                <a:spcPct val="150000"/>
              </a:lnSpc>
            </a:pPr>
            <a:r>
              <a:rPr lang="en-US" altLang="zh-CN" dirty="0"/>
              <a:t>According to the methods before,</a:t>
            </a:r>
          </a:p>
          <a:p>
            <a:pPr>
              <a:lnSpc>
                <a:spcPct val="150000"/>
              </a:lnSpc>
            </a:pPr>
            <a:r>
              <a:rPr lang="en-US" altLang="zh-CN" dirty="0">
                <a:solidFill>
                  <a:schemeClr val="accent2"/>
                </a:solidFill>
              </a:rPr>
              <a:t>ABDOMEN,	WEIGHT, 	WRIST,	FOREARM </a:t>
            </a:r>
          </a:p>
          <a:p>
            <a:pPr>
              <a:lnSpc>
                <a:spcPct val="150000"/>
              </a:lnSpc>
            </a:pPr>
            <a:r>
              <a:rPr lang="en-US" altLang="zh-CN" dirty="0"/>
              <a:t>are the most important variable for the final model</a:t>
            </a:r>
            <a:endParaRPr lang="zh-CN" altLang="en-US" dirty="0"/>
          </a:p>
        </p:txBody>
      </p:sp>
    </p:spTree>
    <p:extLst>
      <p:ext uri="{BB962C8B-B14F-4D97-AF65-F5344CB8AC3E}">
        <p14:creationId xmlns:p14="http://schemas.microsoft.com/office/powerpoint/2010/main" val="391552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sym typeface="+mn-ea"/>
              </a:rPr>
              <a:t>Model</a:t>
            </a:r>
            <a:r>
              <a:rPr lang="zh-CN" altLang="en-US" sz="3600" dirty="0">
                <a:sym typeface="+mn-ea"/>
              </a:rPr>
              <a:t> </a:t>
            </a:r>
            <a:r>
              <a:rPr lang="en-US" altLang="zh-CN" sz="3600" dirty="0">
                <a:sym typeface="+mn-ea"/>
              </a:rPr>
              <a:t>Diagnosis</a:t>
            </a:r>
            <a:endParaRPr lang="en-US" sz="3600" dirty="0">
              <a:latin typeface="Arial" panose="020B0604020202020204" pitchFamily="34" charset="0"/>
              <a:cs typeface="Arial" panose="020B0604020202020204" pitchFamily="34" charset="0"/>
            </a:endParaRPr>
          </a:p>
        </p:txBody>
      </p:sp>
      <p:sp>
        <p:nvSpPr>
          <p:cNvPr id="5" name="文本框 4"/>
          <p:cNvSpPr txBox="1"/>
          <p:nvPr/>
        </p:nvSpPr>
        <p:spPr>
          <a:xfrm>
            <a:off x="393700" y="1993900"/>
            <a:ext cx="8590812" cy="369332"/>
          </a:xfrm>
          <a:prstGeom prst="rect">
            <a:avLst/>
          </a:prstGeom>
          <a:noFill/>
        </p:spPr>
        <p:txBody>
          <a:bodyPr wrap="square" rtlCol="0">
            <a:spAutoFit/>
          </a:bodyPr>
          <a:lstStyle/>
          <a:p>
            <a:pPr marL="285750" indent="-285750">
              <a:buClr>
                <a:schemeClr val="accent2"/>
              </a:buClr>
              <a:buFont typeface="Wingdings" pitchFamily="2" charset="2"/>
              <a:buChar char="§"/>
            </a:pPr>
            <a:r>
              <a:rPr lang="zh-CN" altLang="en-US" dirty="0">
                <a:cs typeface="Arial" panose="020B0604020202020204" pitchFamily="34" charset="0"/>
              </a:rPr>
              <a:t>We choose </a:t>
            </a:r>
            <a:r>
              <a:rPr lang="zh-CN" altLang="en-US" dirty="0">
                <a:solidFill>
                  <a:srgbClr val="FF0000"/>
                </a:solidFill>
                <a:cs typeface="Arial" panose="020B0604020202020204" pitchFamily="34" charset="0"/>
              </a:rPr>
              <a:t>weight </a:t>
            </a:r>
            <a:r>
              <a:rPr lang="zh-CN" altLang="en-US" dirty="0">
                <a:cs typeface="Arial" panose="020B0604020202020204" pitchFamily="34" charset="0"/>
              </a:rPr>
              <a:t>and </a:t>
            </a:r>
            <a:r>
              <a:rPr lang="zh-CN" altLang="en-US" dirty="0">
                <a:solidFill>
                  <a:srgbClr val="FF0000"/>
                </a:solidFill>
                <a:cs typeface="Arial" panose="020B0604020202020204" pitchFamily="34" charset="0"/>
              </a:rPr>
              <a:t>abdomen</a:t>
            </a:r>
            <a:r>
              <a:rPr lang="zh-CN" altLang="en-US" dirty="0">
                <a:cs typeface="Arial" panose="020B0604020202020204" pitchFamily="34" charset="0"/>
              </a:rPr>
              <a:t> as predictiors for body fat as our final model.</a:t>
            </a:r>
          </a:p>
        </p:txBody>
      </p:sp>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606304349"/>
              </p:ext>
            </p:extLst>
          </p:nvPr>
        </p:nvGraphicFramePr>
        <p:xfrm>
          <a:off x="2409992" y="2498546"/>
          <a:ext cx="6833626" cy="334513"/>
        </p:xfrm>
        <a:graphic>
          <a:graphicData uri="http://schemas.openxmlformats.org/presentationml/2006/ole">
            <mc:AlternateContent xmlns:mc="http://schemas.openxmlformats.org/markup-compatibility/2006">
              <mc:Choice xmlns:v="urn:schemas-microsoft-com:vml" Requires="v">
                <p:oleObj spid="_x0000_s1050" r:id="rId3" imgW="4152900" imgH="203200" progId="Equation.KSEE3">
                  <p:embed/>
                </p:oleObj>
              </mc:Choice>
              <mc:Fallback>
                <p:oleObj r:id="rId3" imgW="4152900" imgH="203200" progId="Equation.KSEE3">
                  <p:embed/>
                  <p:pic>
                    <p:nvPicPr>
                      <p:cNvPr id="6" name="对象 5">
                        <a:hlinkClick r:id="" action="ppaction://ole?verb=0"/>
                      </p:cNvPr>
                      <p:cNvPicPr/>
                      <p:nvPr/>
                    </p:nvPicPr>
                    <p:blipFill>
                      <a:blip r:embed="rId4"/>
                      <a:stretch>
                        <a:fillRect/>
                      </a:stretch>
                    </p:blipFill>
                    <p:spPr>
                      <a:xfrm>
                        <a:off x="2409992" y="2498546"/>
                        <a:ext cx="6833626" cy="334513"/>
                      </a:xfrm>
                      <a:prstGeom prst="rect">
                        <a:avLst/>
                      </a:prstGeom>
                    </p:spPr>
                  </p:pic>
                </p:oleObj>
              </mc:Fallback>
            </mc:AlternateContent>
          </a:graphicData>
        </a:graphic>
      </p:graphicFrame>
      <p:pic>
        <p:nvPicPr>
          <p:cNvPr id="8" name="图片 7"/>
          <p:cNvPicPr>
            <a:picLocks noChangeAspect="1"/>
          </p:cNvPicPr>
          <p:nvPr/>
        </p:nvPicPr>
        <p:blipFill>
          <a:blip r:embed="rId5"/>
          <a:stretch>
            <a:fillRect/>
          </a:stretch>
        </p:blipFill>
        <p:spPr>
          <a:xfrm>
            <a:off x="2409992" y="2990663"/>
            <a:ext cx="6574520" cy="2800954"/>
          </a:xfrm>
          <a:prstGeom prst="rect">
            <a:avLst/>
          </a:prstGeom>
        </p:spPr>
      </p:pic>
      <p:sp>
        <p:nvSpPr>
          <p:cNvPr id="10" name="矩形 9"/>
          <p:cNvSpPr/>
          <p:nvPr/>
        </p:nvSpPr>
        <p:spPr>
          <a:xfrm>
            <a:off x="5697252" y="5162323"/>
            <a:ext cx="2943737" cy="271064"/>
          </a:xfrm>
          <a:prstGeom prst="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6CE76A6E-C732-4392-A2DA-359535B4DA2C}"/>
              </a:ext>
            </a:extLst>
          </p:cNvPr>
          <p:cNvGrpSpPr/>
          <p:nvPr/>
        </p:nvGrpSpPr>
        <p:grpSpPr>
          <a:xfrm>
            <a:off x="7736397" y="5881083"/>
            <a:ext cx="4118994" cy="828675"/>
            <a:chOff x="7174073" y="5647539"/>
            <a:chExt cx="4118994" cy="828675"/>
          </a:xfrm>
          <a:solidFill>
            <a:srgbClr val="1A3260"/>
          </a:solidFill>
        </p:grpSpPr>
        <p:cxnSp>
          <p:nvCxnSpPr>
            <p:cNvPr id="9" name="直接连接符 8">
              <a:extLst>
                <a:ext uri="{FF2B5EF4-FFF2-40B4-BE49-F238E27FC236}">
                  <a16:creationId xmlns:a16="http://schemas.microsoft.com/office/drawing/2014/main" id="{436A05FC-1CCE-429D-BDDB-1507FAB5CF7F}"/>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857EC8F6-CCD0-4D2D-9D75-D9AA8347BBDA}"/>
                </a:ext>
              </a:extLst>
            </p:cNvPr>
            <p:cNvGrpSpPr/>
            <p:nvPr/>
          </p:nvGrpSpPr>
          <p:grpSpPr>
            <a:xfrm>
              <a:off x="10464392" y="5647539"/>
              <a:ext cx="828675" cy="828675"/>
              <a:chOff x="9591675" y="4743450"/>
              <a:chExt cx="828675" cy="828675"/>
            </a:xfrm>
            <a:grpFill/>
          </p:grpSpPr>
          <p:sp>
            <p:nvSpPr>
              <p:cNvPr id="12" name="矩形 11">
                <a:extLst>
                  <a:ext uri="{FF2B5EF4-FFF2-40B4-BE49-F238E27FC236}">
                    <a16:creationId xmlns:a16="http://schemas.microsoft.com/office/drawing/2014/main" id="{D59396F4-FA95-4DE6-9B1A-D284EEABAF8A}"/>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D51E6F5-9218-4342-AC41-F00DA114D051}"/>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25246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sym typeface="+mn-ea"/>
              </a:rPr>
              <a:t>Model</a:t>
            </a:r>
            <a:r>
              <a:rPr lang="zh-CN" altLang="en-US" sz="3600" dirty="0">
                <a:sym typeface="+mn-ea"/>
              </a:rPr>
              <a:t> </a:t>
            </a:r>
            <a:r>
              <a:rPr lang="en-US" altLang="zh-CN" sz="3600" dirty="0">
                <a:sym typeface="+mn-ea"/>
              </a:rPr>
              <a:t>Diagnosis</a:t>
            </a:r>
            <a:endParaRPr lang="en-US" sz="3600" dirty="0">
              <a:latin typeface="Arial" panose="020B0604020202020204" pitchFamily="34" charset="0"/>
              <a:cs typeface="Arial" panose="020B0604020202020204" pitchFamily="34" charset="0"/>
            </a:endParaRPr>
          </a:p>
        </p:txBody>
      </p:sp>
      <p:sp>
        <p:nvSpPr>
          <p:cNvPr id="7" name="文本框 6"/>
          <p:cNvSpPr txBox="1"/>
          <p:nvPr/>
        </p:nvSpPr>
        <p:spPr>
          <a:xfrm>
            <a:off x="581192" y="1947821"/>
            <a:ext cx="11029616" cy="2911246"/>
          </a:xfrm>
          <a:prstGeom prst="rect">
            <a:avLst/>
          </a:prstGeom>
          <a:noFill/>
        </p:spPr>
        <p:txBody>
          <a:bodyPr wrap="square" rtlCol="0">
            <a:spAutoFit/>
          </a:bodyPr>
          <a:lstStyle/>
          <a:p>
            <a:pPr marL="285750" indent="-285750">
              <a:lnSpc>
                <a:spcPct val="150000"/>
              </a:lnSpc>
              <a:buClr>
                <a:schemeClr val="accent2"/>
              </a:buClr>
              <a:buFont typeface="Wingdings" pitchFamily="2" charset="2"/>
              <a:buChar char="§"/>
            </a:pPr>
            <a:r>
              <a:rPr lang="zh-CN" altLang="en-US" sz="1600" b="1" dirty="0">
                <a:cs typeface="Arial" panose="020B0604020202020204" pitchFamily="34" charset="0"/>
              </a:rPr>
              <a:t>Advantages:</a:t>
            </a:r>
            <a:r>
              <a:rPr lang="zh-CN" altLang="en-US" sz="1600" dirty="0">
                <a:cs typeface="Arial" panose="020B0604020202020204" pitchFamily="34" charset="0"/>
              </a:rPr>
              <a:t> </a:t>
            </a:r>
            <a:r>
              <a:rPr lang="en-US" dirty="0"/>
              <a:t>The model is very simple since there are only two variables and it is convenient for users to gain their weight and abdomen data. The </a:t>
            </a:r>
            <a:r>
              <a:rPr lang="en-US" dirty="0" err="1"/>
              <a:t>multicolinearity</a:t>
            </a:r>
            <a:r>
              <a:rPr lang="en-US" dirty="0"/>
              <a:t> has been reduced and the model is robust.</a:t>
            </a:r>
          </a:p>
          <a:p>
            <a:pPr marL="285750" indent="-285750">
              <a:lnSpc>
                <a:spcPct val="150000"/>
              </a:lnSpc>
              <a:buClr>
                <a:schemeClr val="accent2"/>
              </a:buClr>
              <a:buFont typeface="Wingdings" pitchFamily="2" charset="2"/>
              <a:buChar char="§"/>
            </a:pPr>
            <a:r>
              <a:rPr lang="zh-CN" altLang="en-US" sz="1600" b="1" dirty="0">
                <a:cs typeface="Arial" panose="020B0604020202020204" pitchFamily="34" charset="0"/>
              </a:rPr>
              <a:t>Disadvantages:</a:t>
            </a:r>
            <a:r>
              <a:rPr lang="en-US" dirty="0"/>
              <a:t> Since there are only two variables, we sacrificed some accuracy of this model. The model is based on the data of male ones within age 22-81, which means it may not predict females out of the age range well. Besides, there are still some outliers. Meanwhile, the data of users' abdomen may not be as convenient as variables like height and weight to obtain.</a:t>
            </a:r>
          </a:p>
          <a:p>
            <a:pPr marL="285750" indent="-285750">
              <a:lnSpc>
                <a:spcPct val="150000"/>
              </a:lnSpc>
              <a:buClr>
                <a:schemeClr val="accent2"/>
              </a:buClr>
              <a:buFont typeface="Wingdings" pitchFamily="2" charset="2"/>
              <a:buChar char="§"/>
            </a:pPr>
            <a:endParaRPr lang="zh-CN" altLang="en-US" sz="1600" dirty="0">
              <a:cs typeface="Arial" panose="020B0604020202020204" pitchFamily="34" charset="0"/>
            </a:endParaRPr>
          </a:p>
        </p:txBody>
      </p:sp>
      <p:grpSp>
        <p:nvGrpSpPr>
          <p:cNvPr id="4" name="组合 3">
            <a:extLst>
              <a:ext uri="{FF2B5EF4-FFF2-40B4-BE49-F238E27FC236}">
                <a16:creationId xmlns:a16="http://schemas.microsoft.com/office/drawing/2014/main" id="{EE79A62F-9B48-44C5-8080-B9B43CB91835}"/>
              </a:ext>
            </a:extLst>
          </p:cNvPr>
          <p:cNvGrpSpPr/>
          <p:nvPr/>
        </p:nvGrpSpPr>
        <p:grpSpPr>
          <a:xfrm>
            <a:off x="7736397" y="5881083"/>
            <a:ext cx="4118994" cy="828675"/>
            <a:chOff x="7174073" y="5647539"/>
            <a:chExt cx="4118994" cy="828675"/>
          </a:xfrm>
          <a:solidFill>
            <a:srgbClr val="1A3260"/>
          </a:solidFill>
        </p:grpSpPr>
        <p:cxnSp>
          <p:nvCxnSpPr>
            <p:cNvPr id="5" name="直接连接符 4">
              <a:extLst>
                <a:ext uri="{FF2B5EF4-FFF2-40B4-BE49-F238E27FC236}">
                  <a16:creationId xmlns:a16="http://schemas.microsoft.com/office/drawing/2014/main" id="{30283C4B-9809-484E-B69B-7F8736104432}"/>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FB5AE669-818F-48FA-BA42-4FCE5B809763}"/>
                </a:ext>
              </a:extLst>
            </p:cNvPr>
            <p:cNvGrpSpPr/>
            <p:nvPr/>
          </p:nvGrpSpPr>
          <p:grpSpPr>
            <a:xfrm>
              <a:off x="10464392" y="5647539"/>
              <a:ext cx="828675" cy="828675"/>
              <a:chOff x="9591675" y="4743450"/>
              <a:chExt cx="828675" cy="828675"/>
            </a:xfrm>
            <a:grpFill/>
          </p:grpSpPr>
          <p:sp>
            <p:nvSpPr>
              <p:cNvPr id="8" name="矩形 7">
                <a:extLst>
                  <a:ext uri="{FF2B5EF4-FFF2-40B4-BE49-F238E27FC236}">
                    <a16:creationId xmlns:a16="http://schemas.microsoft.com/office/drawing/2014/main" id="{04BB590F-ED31-49E5-84B1-B96C8918242B}"/>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225E0FE-2BB3-4E0F-B5B1-279062807BE9}"/>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7735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sym typeface="+mn-ea"/>
              </a:rPr>
              <a:t>Model</a:t>
            </a:r>
            <a:r>
              <a:rPr lang="zh-CN" altLang="en-US" sz="3600" dirty="0">
                <a:sym typeface="+mn-ea"/>
              </a:rPr>
              <a:t> </a:t>
            </a:r>
            <a:r>
              <a:rPr lang="en-US" altLang="zh-CN" sz="3600" dirty="0">
                <a:sym typeface="+mn-ea"/>
              </a:rPr>
              <a:t>Diagnosis</a:t>
            </a:r>
            <a:endParaRPr lang="en-US" sz="36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87D75F0C-2DB6-994A-862B-BEB98A506A16}"/>
              </a:ext>
            </a:extLst>
          </p:cNvPr>
          <p:cNvSpPr>
            <a:spLocks noGrp="1"/>
          </p:cNvSpPr>
          <p:nvPr/>
        </p:nvSpPr>
        <p:spPr>
          <a:xfrm>
            <a:off x="829339" y="1398180"/>
            <a:ext cx="7162745" cy="470490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50000"/>
              </a:lnSpc>
            </a:pPr>
            <a:r>
              <a:rPr lang="en-US" altLang="zh-CN" sz="2000" dirty="0">
                <a:cs typeface="Arial" panose="020B0604020202020204" pitchFamily="34" charset="0"/>
              </a:rPr>
              <a:t>Check the assumptions:</a:t>
            </a:r>
          </a:p>
          <a:p>
            <a:pPr lvl="1">
              <a:lnSpc>
                <a:spcPct val="150000"/>
              </a:lnSpc>
            </a:pPr>
            <a:r>
              <a:rPr lang="en-US" altLang="zh-CN" sz="1800" dirty="0">
                <a:cs typeface="Arial" panose="020B0604020202020204" pitchFamily="34" charset="0"/>
              </a:rPr>
              <a:t>Normality</a:t>
            </a:r>
          </a:p>
          <a:p>
            <a:pPr lvl="1">
              <a:lnSpc>
                <a:spcPct val="150000"/>
              </a:lnSpc>
            </a:pPr>
            <a:r>
              <a:rPr lang="en-US" altLang="zh-CN" sz="1800" dirty="0">
                <a:cs typeface="Arial" panose="020B0604020202020204" pitchFamily="34" charset="0"/>
              </a:rPr>
              <a:t>Linearity</a:t>
            </a:r>
          </a:p>
          <a:p>
            <a:pPr lvl="1">
              <a:lnSpc>
                <a:spcPct val="150000"/>
              </a:lnSpc>
            </a:pPr>
            <a:r>
              <a:rPr lang="en-US" altLang="zh-CN" sz="1800" dirty="0">
                <a:cs typeface="Arial" panose="020B0604020202020204" pitchFamily="34" charset="0"/>
              </a:rPr>
              <a:t>Equal variance</a:t>
            </a:r>
          </a:p>
          <a:p>
            <a:pPr lvl="1">
              <a:lnSpc>
                <a:spcPct val="150000"/>
              </a:lnSpc>
            </a:pPr>
            <a:r>
              <a:rPr lang="en-US" altLang="zh-CN" sz="1800" dirty="0">
                <a:cs typeface="Arial" panose="020B0604020202020204" pitchFamily="34" charset="0"/>
              </a:rPr>
              <a:t>Independence</a:t>
            </a:r>
            <a:endParaRPr lang="en-US" altLang="zh-CN" sz="1800" dirty="0"/>
          </a:p>
          <a:p>
            <a:pPr marL="324000" lvl="1" indent="0">
              <a:lnSpc>
                <a:spcPct val="150000"/>
              </a:lnSpc>
              <a:buNone/>
            </a:pPr>
            <a:endParaRPr lang="en-US" altLang="zh-CN" dirty="0"/>
          </a:p>
        </p:txBody>
      </p:sp>
      <p:pic>
        <p:nvPicPr>
          <p:cNvPr id="8" name="图片 7">
            <a:extLst>
              <a:ext uri="{FF2B5EF4-FFF2-40B4-BE49-F238E27FC236}">
                <a16:creationId xmlns:a16="http://schemas.microsoft.com/office/drawing/2014/main" id="{7A51D505-48EC-40CA-BF83-B6A4A9F74F70}"/>
              </a:ext>
            </a:extLst>
          </p:cNvPr>
          <p:cNvPicPr>
            <a:picLocks noChangeAspect="1"/>
          </p:cNvPicPr>
          <p:nvPr/>
        </p:nvPicPr>
        <p:blipFill>
          <a:blip r:embed="rId2"/>
          <a:stretch>
            <a:fillRect/>
          </a:stretch>
        </p:blipFill>
        <p:spPr>
          <a:xfrm>
            <a:off x="5018298" y="2347692"/>
            <a:ext cx="2988000" cy="2988000"/>
          </a:xfrm>
          <a:prstGeom prst="rect">
            <a:avLst/>
          </a:prstGeom>
        </p:spPr>
      </p:pic>
      <p:pic>
        <p:nvPicPr>
          <p:cNvPr id="10" name="图片 9">
            <a:extLst>
              <a:ext uri="{FF2B5EF4-FFF2-40B4-BE49-F238E27FC236}">
                <a16:creationId xmlns:a16="http://schemas.microsoft.com/office/drawing/2014/main" id="{25DA06F6-3436-4675-A288-5ED84E5D97DF}"/>
              </a:ext>
            </a:extLst>
          </p:cNvPr>
          <p:cNvPicPr>
            <a:picLocks noChangeAspect="1"/>
          </p:cNvPicPr>
          <p:nvPr/>
        </p:nvPicPr>
        <p:blipFill>
          <a:blip r:embed="rId3"/>
          <a:stretch>
            <a:fillRect/>
          </a:stretch>
        </p:blipFill>
        <p:spPr>
          <a:xfrm>
            <a:off x="8374661" y="2347692"/>
            <a:ext cx="2988000" cy="2988000"/>
          </a:xfrm>
          <a:prstGeom prst="rect">
            <a:avLst/>
          </a:prstGeom>
        </p:spPr>
      </p:pic>
    </p:spTree>
    <p:extLst>
      <p:ext uri="{BB962C8B-B14F-4D97-AF65-F5344CB8AC3E}">
        <p14:creationId xmlns:p14="http://schemas.microsoft.com/office/powerpoint/2010/main" val="277546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sym typeface="+mn-ea"/>
              </a:rPr>
              <a:t>Model</a:t>
            </a:r>
            <a:r>
              <a:rPr lang="zh-CN" altLang="en-US" sz="3600" dirty="0">
                <a:sym typeface="+mn-ea"/>
              </a:rPr>
              <a:t> </a:t>
            </a:r>
            <a:r>
              <a:rPr lang="en-US" altLang="zh-CN" sz="3600" dirty="0">
                <a:sym typeface="+mn-ea"/>
              </a:rPr>
              <a:t>Diagnosis</a:t>
            </a:r>
            <a:endParaRPr lang="en-US" sz="3600" dirty="0">
              <a:latin typeface="Arial" panose="020B0604020202020204" pitchFamily="34" charset="0"/>
              <a:cs typeface="Arial" panose="020B0604020202020204" pitchFamily="34" charset="0"/>
            </a:endParaRPr>
          </a:p>
        </p:txBody>
      </p:sp>
      <p:pic>
        <p:nvPicPr>
          <p:cNvPr id="4" name="内容占位符 3" descr="externally"/>
          <p:cNvPicPr>
            <a:picLocks noGrp="1" noChangeAspect="1"/>
          </p:cNvPicPr>
          <p:nvPr>
            <p:ph idx="1"/>
          </p:nvPr>
        </p:nvPicPr>
        <p:blipFill>
          <a:blip r:embed="rId2"/>
          <a:stretch>
            <a:fillRect/>
          </a:stretch>
        </p:blipFill>
        <p:spPr>
          <a:xfrm>
            <a:off x="7376471" y="2560033"/>
            <a:ext cx="3000906" cy="3000906"/>
          </a:xfrm>
          <a:prstGeom prst="rect">
            <a:avLst/>
          </a:prstGeom>
        </p:spPr>
      </p:pic>
      <p:pic>
        <p:nvPicPr>
          <p:cNvPr id="5" name="图片 4" descr="internal"/>
          <p:cNvPicPr>
            <a:picLocks noChangeAspect="1"/>
          </p:cNvPicPr>
          <p:nvPr/>
        </p:nvPicPr>
        <p:blipFill>
          <a:blip r:embed="rId3"/>
          <a:stretch>
            <a:fillRect/>
          </a:stretch>
        </p:blipFill>
        <p:spPr>
          <a:xfrm>
            <a:off x="3063489" y="2576720"/>
            <a:ext cx="2984219" cy="2984219"/>
          </a:xfrm>
          <a:prstGeom prst="rect">
            <a:avLst/>
          </a:prstGeom>
        </p:spPr>
      </p:pic>
      <p:sp>
        <p:nvSpPr>
          <p:cNvPr id="6" name="文本框 5"/>
          <p:cNvSpPr txBox="1"/>
          <p:nvPr/>
        </p:nvSpPr>
        <p:spPr>
          <a:xfrm>
            <a:off x="581191" y="1864238"/>
            <a:ext cx="10221488" cy="871970"/>
          </a:xfrm>
          <a:prstGeom prst="rect">
            <a:avLst/>
          </a:prstGeom>
          <a:noFill/>
        </p:spPr>
        <p:txBody>
          <a:bodyPr wrap="square" rtlCol="0">
            <a:spAutoFit/>
          </a:bodyPr>
          <a:lstStyle/>
          <a:p>
            <a:pPr marL="285750" indent="-285750" algn="l">
              <a:lnSpc>
                <a:spcPct val="150000"/>
              </a:lnSpc>
              <a:buClr>
                <a:schemeClr val="accent2"/>
              </a:buClr>
              <a:buFont typeface="Wingdings" pitchFamily="2" charset="2"/>
              <a:buChar char="§"/>
            </a:pPr>
            <a:r>
              <a:rPr lang="en-US" altLang="zh-CN" dirty="0">
                <a:latin typeface="Arial" panose="020B0604020202020204" pitchFamily="34" charset="0"/>
                <a:cs typeface="Arial" panose="020B0604020202020204" pitchFamily="34" charset="0"/>
              </a:rPr>
              <a:t>According to the internally and </a:t>
            </a:r>
            <a:r>
              <a:rPr lang="en-US" altLang="zh-CN" dirty="0" err="1">
                <a:latin typeface="Arial" panose="020B0604020202020204" pitchFamily="34" charset="0"/>
                <a:cs typeface="Arial" panose="020B0604020202020204" pitchFamily="34" charset="0"/>
              </a:rPr>
              <a:t>extenally</a:t>
            </a:r>
            <a:r>
              <a:rPr lang="en-US" altLang="zh-CN" dirty="0">
                <a:latin typeface="Arial" panose="020B0604020202020204" pitchFamily="34" charset="0"/>
                <a:cs typeface="Arial" panose="020B0604020202020204" pitchFamily="34" charset="0"/>
              </a:rPr>
              <a:t> studentized residual vs Fitted values plots, we find no significant outlier.</a:t>
            </a:r>
          </a:p>
        </p:txBody>
      </p:sp>
      <p:pic>
        <p:nvPicPr>
          <p:cNvPr id="7" name="图片 6"/>
          <p:cNvPicPr>
            <a:picLocks noChangeAspect="1"/>
          </p:cNvPicPr>
          <p:nvPr/>
        </p:nvPicPr>
        <p:blipFill>
          <a:blip r:embed="rId4"/>
          <a:stretch>
            <a:fillRect/>
          </a:stretch>
        </p:blipFill>
        <p:spPr>
          <a:xfrm>
            <a:off x="3561661" y="5633402"/>
            <a:ext cx="2318048" cy="607910"/>
          </a:xfrm>
          <a:prstGeom prst="rect">
            <a:avLst/>
          </a:prstGeom>
        </p:spPr>
      </p:pic>
      <p:pic>
        <p:nvPicPr>
          <p:cNvPr id="8" name="图片 7"/>
          <p:cNvPicPr>
            <a:picLocks noChangeAspect="1"/>
          </p:cNvPicPr>
          <p:nvPr/>
        </p:nvPicPr>
        <p:blipFill>
          <a:blip r:embed="rId5"/>
          <a:stretch>
            <a:fillRect/>
          </a:stretch>
        </p:blipFill>
        <p:spPr>
          <a:xfrm>
            <a:off x="8017333" y="5574289"/>
            <a:ext cx="1719182" cy="667023"/>
          </a:xfrm>
          <a:prstGeom prst="rect">
            <a:avLst/>
          </a:prstGeom>
        </p:spPr>
      </p:pic>
    </p:spTree>
    <p:extLst>
      <p:ext uri="{BB962C8B-B14F-4D97-AF65-F5344CB8AC3E}">
        <p14:creationId xmlns:p14="http://schemas.microsoft.com/office/powerpoint/2010/main" val="3627037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a:sym typeface="+mn-ea"/>
              </a:rPr>
              <a:t>Model</a:t>
            </a:r>
            <a:r>
              <a:rPr lang="zh-CN" altLang="en-US" sz="3600">
                <a:sym typeface="+mn-ea"/>
              </a:rPr>
              <a:t> </a:t>
            </a:r>
            <a:r>
              <a:rPr lang="en-US" altLang="zh-CN" sz="3600">
                <a:sym typeface="+mn-ea"/>
              </a:rPr>
              <a:t>Diagnosis</a:t>
            </a:r>
            <a:endParaRPr lang="en-US" sz="3600" dirty="0">
              <a:latin typeface="Arial" panose="020B0604020202020204" pitchFamily="34" charset="0"/>
              <a:cs typeface="Arial" panose="020B0604020202020204" pitchFamily="34" charset="0"/>
            </a:endParaRPr>
          </a:p>
        </p:txBody>
      </p:sp>
      <p:pic>
        <p:nvPicPr>
          <p:cNvPr id="4" name="内容占位符 3" descr="DFFITS"/>
          <p:cNvPicPr>
            <a:picLocks noGrp="1" noChangeAspect="1"/>
          </p:cNvPicPr>
          <p:nvPr>
            <p:ph idx="1"/>
          </p:nvPr>
        </p:nvPicPr>
        <p:blipFill>
          <a:blip r:embed="rId2"/>
          <a:stretch>
            <a:fillRect/>
          </a:stretch>
        </p:blipFill>
        <p:spPr>
          <a:xfrm>
            <a:off x="7916545" y="1868773"/>
            <a:ext cx="3591560" cy="3591560"/>
          </a:xfrm>
          <a:prstGeom prst="rect">
            <a:avLst/>
          </a:prstGeom>
        </p:spPr>
      </p:pic>
      <p:pic>
        <p:nvPicPr>
          <p:cNvPr id="5" name="图片 4" descr="Leverage"/>
          <p:cNvPicPr>
            <a:picLocks noChangeAspect="1"/>
          </p:cNvPicPr>
          <p:nvPr/>
        </p:nvPicPr>
        <p:blipFill>
          <a:blip r:embed="rId3"/>
          <a:stretch>
            <a:fillRect/>
          </a:stretch>
        </p:blipFill>
        <p:spPr>
          <a:xfrm>
            <a:off x="4125492" y="1873370"/>
            <a:ext cx="3620357" cy="3620357"/>
          </a:xfrm>
          <a:prstGeom prst="rect">
            <a:avLst/>
          </a:prstGeom>
        </p:spPr>
      </p:pic>
      <p:sp>
        <p:nvSpPr>
          <p:cNvPr id="6" name="文本框 5"/>
          <p:cNvSpPr txBox="1"/>
          <p:nvPr/>
        </p:nvSpPr>
        <p:spPr>
          <a:xfrm>
            <a:off x="512405" y="3981200"/>
            <a:ext cx="3847052" cy="1855316"/>
          </a:xfrm>
          <a:prstGeom prst="rect">
            <a:avLst/>
          </a:prstGeom>
          <a:noFill/>
        </p:spPr>
        <p:txBody>
          <a:bodyPr wrap="square" rtlCol="0">
            <a:spAutoFit/>
          </a:bodyPr>
          <a:lstStyle/>
          <a:p>
            <a:pPr marL="285750" indent="-285750" algn="l">
              <a:lnSpc>
                <a:spcPct val="130000"/>
              </a:lnSpc>
              <a:buClr>
                <a:schemeClr val="accent2"/>
              </a:buClr>
              <a:buFont typeface="Wingdings" pitchFamily="2" charset="2"/>
              <a:buChar char="§"/>
            </a:pPr>
            <a:r>
              <a:rPr lang="zh-CN" altLang="en-US" dirty="0">
                <a:cs typeface="Arial" panose="020B0604020202020204" pitchFamily="34" charset="0"/>
              </a:rPr>
              <a:t>From the Leverage plot, we find 8 influential points</a:t>
            </a:r>
            <a:r>
              <a:rPr lang="en-US" altLang="zh-CN" dirty="0">
                <a:cs typeface="Arial" panose="020B0604020202020204" pitchFamily="34" charset="0"/>
              </a:rPr>
              <a:t>:</a:t>
            </a:r>
          </a:p>
          <a:p>
            <a:pPr marL="742950" lvl="1" indent="-285750">
              <a:lnSpc>
                <a:spcPct val="130000"/>
              </a:lnSpc>
              <a:buClr>
                <a:schemeClr val="accent2"/>
              </a:buClr>
              <a:buFont typeface="Wingdings" pitchFamily="2" charset="2"/>
              <a:buChar char="§"/>
            </a:pPr>
            <a:r>
              <a:rPr lang="zh-CN" altLang="en-US" dirty="0">
                <a:cs typeface="Arial" panose="020B0604020202020204" pitchFamily="34" charset="0"/>
              </a:rPr>
              <a:t>9,12,36,39,41,149,211,214 </a:t>
            </a:r>
            <a:endParaRPr lang="en-US" altLang="zh-CN" dirty="0">
              <a:cs typeface="Arial" panose="020B0604020202020204" pitchFamily="34" charset="0"/>
            </a:endParaRPr>
          </a:p>
          <a:p>
            <a:pPr marL="285750" indent="-285750" algn="l">
              <a:lnSpc>
                <a:spcPct val="130000"/>
              </a:lnSpc>
              <a:buClr>
                <a:schemeClr val="accent2"/>
              </a:buClr>
              <a:buFont typeface="Wingdings" pitchFamily="2" charset="2"/>
              <a:buChar char="§"/>
            </a:pPr>
            <a:r>
              <a:rPr lang="zh-CN" altLang="en-US" dirty="0">
                <a:cs typeface="Arial" panose="020B0604020202020204" pitchFamily="34" charset="0"/>
              </a:rPr>
              <a:t>From the DIFFITs plot, we find that the 39th point is influential.</a:t>
            </a:r>
          </a:p>
        </p:txBody>
      </p:sp>
      <p:sp>
        <p:nvSpPr>
          <p:cNvPr id="7" name="文本框 6"/>
          <p:cNvSpPr txBox="1"/>
          <p:nvPr/>
        </p:nvSpPr>
        <p:spPr>
          <a:xfrm>
            <a:off x="506761" y="2026699"/>
            <a:ext cx="3613150" cy="1897827"/>
          </a:xfrm>
          <a:prstGeom prst="rect">
            <a:avLst/>
          </a:prstGeom>
          <a:noFill/>
        </p:spPr>
        <p:txBody>
          <a:bodyPr wrap="square" rtlCol="0">
            <a:spAutoFit/>
          </a:bodyPr>
          <a:lstStyle/>
          <a:p>
            <a:pPr marL="285750" indent="-285750">
              <a:lnSpc>
                <a:spcPct val="130000"/>
              </a:lnSpc>
              <a:buClr>
                <a:schemeClr val="accent2"/>
              </a:buClr>
              <a:buFont typeface="Wingdings" pitchFamily="2" charset="2"/>
              <a:buChar char="§"/>
            </a:pPr>
            <a:r>
              <a:rPr lang="en-US" altLang="zh-CN" sz="2000" dirty="0">
                <a:cs typeface="Arial" panose="020B0604020202020204" pitchFamily="34" charset="0"/>
              </a:rPr>
              <a:t>Plots for influential points:</a:t>
            </a:r>
          </a:p>
          <a:p>
            <a:pPr marL="742950" lvl="1" indent="-285750">
              <a:lnSpc>
                <a:spcPct val="130000"/>
              </a:lnSpc>
              <a:buClr>
                <a:schemeClr val="accent2"/>
              </a:buClr>
              <a:buFont typeface="Wingdings" pitchFamily="2" charset="2"/>
              <a:buChar char="§"/>
            </a:pPr>
            <a:r>
              <a:rPr lang="en-US" altLang="zh-CN" dirty="0">
                <a:cs typeface="Arial" panose="020B0604020202020204" pitchFamily="34" charset="0"/>
              </a:rPr>
              <a:t>Leverage</a:t>
            </a:r>
          </a:p>
          <a:p>
            <a:pPr marL="742950" lvl="1" indent="-285750">
              <a:lnSpc>
                <a:spcPct val="130000"/>
              </a:lnSpc>
              <a:buClr>
                <a:schemeClr val="accent2"/>
              </a:buClr>
              <a:buFont typeface="Wingdings" pitchFamily="2" charset="2"/>
              <a:buChar char="§"/>
            </a:pPr>
            <a:r>
              <a:rPr lang="en-US" altLang="zh-CN" dirty="0">
                <a:cs typeface="Arial" panose="020B0604020202020204" pitchFamily="34" charset="0"/>
              </a:rPr>
              <a:t>DFFITS</a:t>
            </a:r>
          </a:p>
          <a:p>
            <a:pPr marL="742950" lvl="1" indent="-285750">
              <a:lnSpc>
                <a:spcPct val="130000"/>
              </a:lnSpc>
              <a:buClr>
                <a:schemeClr val="accent2"/>
              </a:buClr>
              <a:buFont typeface="Wingdings" pitchFamily="2" charset="2"/>
              <a:buChar char="§"/>
            </a:pPr>
            <a:r>
              <a:rPr lang="en-US" altLang="zh-CN" dirty="0">
                <a:cs typeface="Arial" panose="020B0604020202020204" pitchFamily="34" charset="0"/>
              </a:rPr>
              <a:t>Cook's distance</a:t>
            </a:r>
          </a:p>
          <a:p>
            <a:pPr marL="742950" lvl="1" indent="-285750">
              <a:lnSpc>
                <a:spcPct val="130000"/>
              </a:lnSpc>
              <a:buClr>
                <a:schemeClr val="accent2"/>
              </a:buClr>
              <a:buFont typeface="Wingdings" pitchFamily="2" charset="2"/>
              <a:buChar char="§"/>
            </a:pPr>
            <a:r>
              <a:rPr lang="en-US" altLang="zh-CN" dirty="0">
                <a:cs typeface="Arial" panose="020B0604020202020204" pitchFamily="34" charset="0"/>
              </a:rPr>
              <a:t>DFBETAS</a:t>
            </a:r>
          </a:p>
        </p:txBody>
      </p:sp>
      <p:pic>
        <p:nvPicPr>
          <p:cNvPr id="9" name="图片 8"/>
          <p:cNvPicPr>
            <a:picLocks noChangeAspect="1"/>
          </p:cNvPicPr>
          <p:nvPr/>
        </p:nvPicPr>
        <p:blipFill>
          <a:blip r:embed="rId4"/>
          <a:stretch>
            <a:fillRect/>
          </a:stretch>
        </p:blipFill>
        <p:spPr>
          <a:xfrm>
            <a:off x="9085898" y="5455756"/>
            <a:ext cx="1408437" cy="490908"/>
          </a:xfrm>
          <a:prstGeom prst="rect">
            <a:avLst/>
          </a:prstGeom>
        </p:spPr>
      </p:pic>
      <p:pic>
        <p:nvPicPr>
          <p:cNvPr id="10" name="图片 9"/>
          <p:cNvPicPr>
            <a:picLocks noChangeAspect="1"/>
          </p:cNvPicPr>
          <p:nvPr/>
        </p:nvPicPr>
        <p:blipFill>
          <a:blip r:embed="rId5"/>
          <a:stretch>
            <a:fillRect/>
          </a:stretch>
        </p:blipFill>
        <p:spPr>
          <a:xfrm>
            <a:off x="4833325" y="5583724"/>
            <a:ext cx="2609850" cy="196850"/>
          </a:xfrm>
          <a:prstGeom prst="rect">
            <a:avLst/>
          </a:prstGeom>
        </p:spPr>
      </p:pic>
      <p:sp>
        <p:nvSpPr>
          <p:cNvPr id="11" name="文本框 10"/>
          <p:cNvSpPr txBox="1"/>
          <p:nvPr/>
        </p:nvSpPr>
        <p:spPr>
          <a:xfrm>
            <a:off x="8123275" y="5946664"/>
            <a:ext cx="3698478" cy="276999"/>
          </a:xfrm>
          <a:prstGeom prst="rect">
            <a:avLst/>
          </a:prstGeom>
          <a:noFill/>
        </p:spPr>
        <p:txBody>
          <a:bodyPr wrap="square" rtlCol="0">
            <a:spAutoFit/>
          </a:bodyPr>
          <a:lstStyle/>
          <a:p>
            <a:pPr algn="just"/>
            <a:r>
              <a:rPr lang="zh-CN" altLang="en-US" sz="1200" dirty="0">
                <a:solidFill>
                  <a:schemeClr val="tx1">
                    <a:lumMod val="50000"/>
                    <a:lumOff val="50000"/>
                  </a:schemeClr>
                </a:solidFill>
                <a:cs typeface="Arial" panose="020B0604020202020204" pitchFamily="34" charset="0"/>
              </a:rPr>
              <a:t>（influence of the i-th observation on i-th fitted value）</a:t>
            </a:r>
            <a:endParaRPr lang="en-US" altLang="zh-CN" sz="1200" dirty="0">
              <a:solidFill>
                <a:schemeClr val="tx1">
                  <a:lumMod val="50000"/>
                  <a:lumOff val="50000"/>
                </a:schemeClr>
              </a:solidFill>
              <a:cs typeface="Arial" panose="020B0604020202020204" pitchFamily="34" charset="0"/>
            </a:endParaRPr>
          </a:p>
        </p:txBody>
      </p:sp>
      <p:sp>
        <p:nvSpPr>
          <p:cNvPr id="12" name="文本框 11"/>
          <p:cNvSpPr txBox="1"/>
          <p:nvPr/>
        </p:nvSpPr>
        <p:spPr>
          <a:xfrm>
            <a:off x="4354386" y="5939303"/>
            <a:ext cx="3540325" cy="276999"/>
          </a:xfrm>
          <a:prstGeom prst="rect">
            <a:avLst/>
          </a:prstGeom>
          <a:noFill/>
        </p:spPr>
        <p:txBody>
          <a:bodyPr wrap="square" rtlCol="0">
            <a:spAutoFit/>
          </a:bodyPr>
          <a:lstStyle/>
          <a:p>
            <a:pPr algn="just"/>
            <a:r>
              <a:rPr lang="zh-CN" altLang="en-US" sz="1200" dirty="0">
                <a:solidFill>
                  <a:schemeClr val="tx1">
                    <a:lumMod val="50000"/>
                    <a:lumOff val="50000"/>
                  </a:schemeClr>
                </a:solidFill>
                <a:cs typeface="Arial" panose="020B0604020202020204" pitchFamily="34" charset="0"/>
              </a:rPr>
              <a:t>（distance between </a:t>
            </a:r>
            <a:r>
              <a:rPr lang="en-US" altLang="zh-CN" sz="1200" dirty="0">
                <a:solidFill>
                  <a:schemeClr val="tx1">
                    <a:lumMod val="50000"/>
                    <a:lumOff val="50000"/>
                  </a:schemeClr>
                </a:solidFill>
                <a:cs typeface="Arial" panose="020B0604020202020204" pitchFamily="34" charset="0"/>
              </a:rPr>
              <a:t>Xi </a:t>
            </a:r>
            <a:r>
              <a:rPr lang="zh-CN" altLang="en-US" sz="1200" dirty="0">
                <a:solidFill>
                  <a:schemeClr val="tx1">
                    <a:lumMod val="50000"/>
                    <a:lumOff val="50000"/>
                  </a:schemeClr>
                </a:solidFill>
                <a:cs typeface="Arial" panose="020B0604020202020204" pitchFamily="34" charset="0"/>
              </a:rPr>
              <a:t>and the means of the values）</a:t>
            </a:r>
            <a:endParaRPr lang="en-US" altLang="zh-CN" sz="1200" dirty="0">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val="312584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sym typeface="+mn-ea"/>
              </a:rPr>
              <a:t>Model</a:t>
            </a:r>
            <a:r>
              <a:rPr lang="zh-CN" altLang="en-US" sz="3600" dirty="0">
                <a:sym typeface="+mn-ea"/>
              </a:rPr>
              <a:t> </a:t>
            </a:r>
            <a:r>
              <a:rPr lang="en-US" altLang="zh-CN" sz="3600" dirty="0">
                <a:sym typeface="+mn-ea"/>
              </a:rPr>
              <a:t>Diagnosis</a:t>
            </a:r>
            <a:endParaRPr lang="en-US" sz="3600" dirty="0">
              <a:latin typeface="Arial" panose="020B0604020202020204" pitchFamily="34" charset="0"/>
              <a:cs typeface="Arial" panose="020B0604020202020204" pitchFamily="34" charset="0"/>
            </a:endParaRPr>
          </a:p>
        </p:txBody>
      </p:sp>
      <p:pic>
        <p:nvPicPr>
          <p:cNvPr id="4" name="内容占位符 3" descr="Cook's"/>
          <p:cNvPicPr>
            <a:picLocks noGrp="1" noChangeAspect="1"/>
          </p:cNvPicPr>
          <p:nvPr>
            <p:ph idx="1"/>
          </p:nvPr>
        </p:nvPicPr>
        <p:blipFill>
          <a:blip r:embed="rId2"/>
          <a:stretch>
            <a:fillRect/>
          </a:stretch>
        </p:blipFill>
        <p:spPr>
          <a:xfrm>
            <a:off x="581025" y="2057400"/>
            <a:ext cx="3515995" cy="3515995"/>
          </a:xfrm>
          <a:prstGeom prst="rect">
            <a:avLst/>
          </a:prstGeom>
        </p:spPr>
      </p:pic>
      <p:pic>
        <p:nvPicPr>
          <p:cNvPr id="5" name="图片 4" descr="DFBETAS"/>
          <p:cNvPicPr>
            <a:picLocks noChangeAspect="1"/>
          </p:cNvPicPr>
          <p:nvPr/>
        </p:nvPicPr>
        <p:blipFill>
          <a:blip r:embed="rId3"/>
          <a:stretch>
            <a:fillRect/>
          </a:stretch>
        </p:blipFill>
        <p:spPr>
          <a:xfrm>
            <a:off x="4538980" y="2057400"/>
            <a:ext cx="3365500" cy="3365500"/>
          </a:xfrm>
          <a:prstGeom prst="rect">
            <a:avLst/>
          </a:prstGeom>
        </p:spPr>
      </p:pic>
      <p:sp>
        <p:nvSpPr>
          <p:cNvPr id="6" name="文本框 5"/>
          <p:cNvSpPr txBox="1"/>
          <p:nvPr/>
        </p:nvSpPr>
        <p:spPr>
          <a:xfrm>
            <a:off x="8155108" y="2478072"/>
            <a:ext cx="3455700" cy="2536464"/>
          </a:xfrm>
          <a:prstGeom prst="rect">
            <a:avLst/>
          </a:prstGeom>
          <a:noFill/>
        </p:spPr>
        <p:txBody>
          <a:bodyPr wrap="square" rtlCol="0">
            <a:spAutoFit/>
          </a:bodyPr>
          <a:lstStyle/>
          <a:p>
            <a:pPr marL="285750" indent="-285750" algn="l">
              <a:lnSpc>
                <a:spcPct val="150000"/>
              </a:lnSpc>
              <a:buClr>
                <a:schemeClr val="accent2"/>
              </a:buClr>
              <a:buFont typeface="Wingdings" pitchFamily="2" charset="2"/>
              <a:buChar char="§"/>
            </a:pPr>
            <a:r>
              <a:rPr lang="zh-CN" altLang="en-US" dirty="0">
                <a:cs typeface="Arial" panose="020B0604020202020204" pitchFamily="34" charset="0"/>
              </a:rPr>
              <a:t> There's no significant influential point shown in Cook's distance and DFBETAS plots. According the the plots, we can see that the 39th point might be an influential outlier.</a:t>
            </a:r>
          </a:p>
        </p:txBody>
      </p:sp>
      <p:pic>
        <p:nvPicPr>
          <p:cNvPr id="7" name="图片 6"/>
          <p:cNvPicPr>
            <a:picLocks noChangeAspect="1"/>
          </p:cNvPicPr>
          <p:nvPr/>
        </p:nvPicPr>
        <p:blipFill>
          <a:blip r:embed="rId4"/>
          <a:stretch>
            <a:fillRect/>
          </a:stretch>
        </p:blipFill>
        <p:spPr>
          <a:xfrm>
            <a:off x="5126355" y="5573395"/>
            <a:ext cx="2190750" cy="628650"/>
          </a:xfrm>
          <a:prstGeom prst="rect">
            <a:avLst/>
          </a:prstGeom>
        </p:spPr>
      </p:pic>
      <p:sp>
        <p:nvSpPr>
          <p:cNvPr id="8" name="文本框 7"/>
          <p:cNvSpPr txBox="1"/>
          <p:nvPr/>
        </p:nvSpPr>
        <p:spPr>
          <a:xfrm>
            <a:off x="4327525" y="6202045"/>
            <a:ext cx="4615180" cy="368300"/>
          </a:xfrm>
          <a:prstGeom prst="rect">
            <a:avLst/>
          </a:prstGeom>
          <a:noFill/>
        </p:spPr>
        <p:txBody>
          <a:bodyPr wrap="square" rtlCol="0">
            <a:spAutoFit/>
          </a:bodyPr>
          <a:lstStyle/>
          <a:p>
            <a:pPr algn="l"/>
            <a:r>
              <a:rPr lang="zh-CN" altLang="en-US" dirty="0">
                <a:solidFill>
                  <a:schemeClr val="tx1">
                    <a:lumMod val="50000"/>
                    <a:lumOff val="50000"/>
                  </a:schemeClr>
                </a:solidFill>
              </a:rPr>
              <a:t> </a:t>
            </a:r>
            <a:r>
              <a:rPr lang="zh-CN" altLang="en-US" sz="1200" dirty="0">
                <a:solidFill>
                  <a:schemeClr val="tx1">
                    <a:lumMod val="50000"/>
                    <a:lumOff val="50000"/>
                  </a:schemeClr>
                </a:solidFill>
                <a:latin typeface="Arial" panose="020B0604020202020204" pitchFamily="34" charset="0"/>
                <a:cs typeface="Arial" panose="020B0604020202020204" pitchFamily="34" charset="0"/>
              </a:rPr>
              <a:t>(the influence of the ith observation on the fitted coefficient  𝛽</a:t>
            </a:r>
            <a:r>
              <a:rPr lang="en-US" altLang="zh-CN" sz="1200" dirty="0">
                <a:solidFill>
                  <a:schemeClr val="tx1">
                    <a:lumMod val="50000"/>
                    <a:lumOff val="50000"/>
                  </a:schemeClr>
                </a:solidFill>
                <a:latin typeface="Arial" panose="020B0604020202020204" pitchFamily="34" charset="0"/>
                <a:cs typeface="Arial" panose="020B0604020202020204" pitchFamily="34" charset="0"/>
              </a:rPr>
              <a:t>j</a:t>
            </a:r>
            <a:r>
              <a:rPr lang="zh-CN" altLang="en-US" sz="1200" dirty="0">
                <a:solidFill>
                  <a:schemeClr val="tx1">
                    <a:lumMod val="50000"/>
                    <a:lumOff val="50000"/>
                  </a:schemeClr>
                </a:solidFill>
                <a:latin typeface="Arial" panose="020B0604020202020204" pitchFamily="34" charset="0"/>
                <a:cs typeface="Arial" panose="020B0604020202020204" pitchFamily="34" charset="0"/>
              </a:rPr>
              <a:t> )</a:t>
            </a:r>
          </a:p>
        </p:txBody>
      </p:sp>
      <p:pic>
        <p:nvPicPr>
          <p:cNvPr id="9" name="图片 8"/>
          <p:cNvPicPr>
            <a:picLocks noChangeAspect="1"/>
          </p:cNvPicPr>
          <p:nvPr/>
        </p:nvPicPr>
        <p:blipFill>
          <a:blip r:embed="rId5"/>
          <a:stretch>
            <a:fillRect/>
          </a:stretch>
        </p:blipFill>
        <p:spPr>
          <a:xfrm>
            <a:off x="1507490" y="5595620"/>
            <a:ext cx="1663700" cy="584200"/>
          </a:xfrm>
          <a:prstGeom prst="rect">
            <a:avLst/>
          </a:prstGeom>
        </p:spPr>
      </p:pic>
      <p:sp>
        <p:nvSpPr>
          <p:cNvPr id="10" name="文本框 9"/>
          <p:cNvSpPr txBox="1"/>
          <p:nvPr/>
        </p:nvSpPr>
        <p:spPr>
          <a:xfrm>
            <a:off x="350520" y="6202045"/>
            <a:ext cx="3977005" cy="368300"/>
          </a:xfrm>
          <a:prstGeom prst="rect">
            <a:avLst/>
          </a:prstGeom>
          <a:noFill/>
        </p:spPr>
        <p:txBody>
          <a:bodyPr wrap="none" rtlCol="0">
            <a:spAutoFit/>
          </a:bodyPr>
          <a:lstStyle/>
          <a:p>
            <a:pPr algn="l"/>
            <a:r>
              <a:rPr lang="zh-CN" altLang="en-US" dirty="0">
                <a:solidFill>
                  <a:schemeClr val="tx1">
                    <a:lumMod val="50000"/>
                    <a:lumOff val="50000"/>
                  </a:schemeClr>
                </a:solidFill>
              </a:rPr>
              <a:t> </a:t>
            </a:r>
            <a:r>
              <a:rPr lang="zh-CN" altLang="en-US" sz="1200" dirty="0">
                <a:solidFill>
                  <a:schemeClr val="tx1">
                    <a:lumMod val="50000"/>
                    <a:lumOff val="50000"/>
                  </a:schemeClr>
                </a:solidFill>
                <a:latin typeface="Arial" panose="020B0604020202020204" pitchFamily="34" charset="0"/>
                <a:cs typeface="Arial" panose="020B0604020202020204" pitchFamily="34" charset="0"/>
              </a:rPr>
              <a:t>(the influence of the ith observation on all fitted values)</a:t>
            </a:r>
          </a:p>
        </p:txBody>
      </p:sp>
      <p:grpSp>
        <p:nvGrpSpPr>
          <p:cNvPr id="11" name="组合 10">
            <a:extLst>
              <a:ext uri="{FF2B5EF4-FFF2-40B4-BE49-F238E27FC236}">
                <a16:creationId xmlns:a16="http://schemas.microsoft.com/office/drawing/2014/main" id="{6A621A03-A790-4913-9636-6C4FCD097783}"/>
              </a:ext>
            </a:extLst>
          </p:cNvPr>
          <p:cNvGrpSpPr/>
          <p:nvPr/>
        </p:nvGrpSpPr>
        <p:grpSpPr>
          <a:xfrm>
            <a:off x="7736397" y="5881083"/>
            <a:ext cx="4118994" cy="828675"/>
            <a:chOff x="7174073" y="5647539"/>
            <a:chExt cx="4118994" cy="828675"/>
          </a:xfrm>
          <a:solidFill>
            <a:srgbClr val="1A3260"/>
          </a:solidFill>
        </p:grpSpPr>
        <p:cxnSp>
          <p:nvCxnSpPr>
            <p:cNvPr id="12" name="直接连接符 11">
              <a:extLst>
                <a:ext uri="{FF2B5EF4-FFF2-40B4-BE49-F238E27FC236}">
                  <a16:creationId xmlns:a16="http://schemas.microsoft.com/office/drawing/2014/main" id="{7E9C2251-6B52-43E4-9714-B61855887E27}"/>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B1D6CC25-F73A-42E4-BD0F-89EA2D21201A}"/>
                </a:ext>
              </a:extLst>
            </p:cNvPr>
            <p:cNvGrpSpPr/>
            <p:nvPr/>
          </p:nvGrpSpPr>
          <p:grpSpPr>
            <a:xfrm>
              <a:off x="10464392" y="5647539"/>
              <a:ext cx="828675" cy="828675"/>
              <a:chOff x="9591675" y="4743450"/>
              <a:chExt cx="828675" cy="828675"/>
            </a:xfrm>
            <a:grpFill/>
          </p:grpSpPr>
          <p:sp>
            <p:nvSpPr>
              <p:cNvPr id="14" name="矩形 13">
                <a:extLst>
                  <a:ext uri="{FF2B5EF4-FFF2-40B4-BE49-F238E27FC236}">
                    <a16:creationId xmlns:a16="http://schemas.microsoft.com/office/drawing/2014/main" id="{E75504D1-6E8F-4BB9-BFF0-0523C967DE0E}"/>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B1A5516-8882-4552-A802-E4CAA00A0B35}"/>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93295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4E00-BD2D-4644-915A-5818AB459EF0}"/>
              </a:ext>
            </a:extLst>
          </p:cNvPr>
          <p:cNvSpPr>
            <a:spLocks noGrp="1"/>
          </p:cNvSpPr>
          <p:nvPr>
            <p:ph type="title"/>
          </p:nvPr>
        </p:nvSpPr>
        <p:spPr/>
        <p:txBody>
          <a:bodyPr>
            <a:normAutofit/>
          </a:bodyPr>
          <a:lstStyle/>
          <a:p>
            <a:r>
              <a:rPr lang="en-US" altLang="zh-CN" sz="3600" dirty="0">
                <a:cs typeface="Arial" panose="020B0604020202020204" pitchFamily="34" charset="0"/>
              </a:rPr>
              <a:t>Outline</a:t>
            </a:r>
            <a:endParaRPr lang="en-US" sz="3600" dirty="0">
              <a:cs typeface="Arial" panose="020B0604020202020204" pitchFamily="34" charset="0"/>
            </a:endParaRPr>
          </a:p>
        </p:txBody>
      </p:sp>
      <p:sp>
        <p:nvSpPr>
          <p:cNvPr id="3" name="Content Placeholder 2">
            <a:extLst>
              <a:ext uri="{FF2B5EF4-FFF2-40B4-BE49-F238E27FC236}">
                <a16:creationId xmlns:a16="http://schemas.microsoft.com/office/drawing/2014/main" id="{48E7380F-1F00-8042-A69E-C58A271B9ED5}"/>
              </a:ext>
            </a:extLst>
          </p:cNvPr>
          <p:cNvSpPr>
            <a:spLocks noGrp="1"/>
          </p:cNvSpPr>
          <p:nvPr>
            <p:ph idx="1"/>
          </p:nvPr>
        </p:nvSpPr>
        <p:spPr>
          <a:xfrm>
            <a:off x="581192" y="1970289"/>
            <a:ext cx="11029615" cy="3678303"/>
          </a:xfrm>
        </p:spPr>
        <p:txBody>
          <a:bodyPr>
            <a:normAutofit/>
          </a:bodyPr>
          <a:lstStyle/>
          <a:p>
            <a:pPr>
              <a:lnSpc>
                <a:spcPct val="150000"/>
              </a:lnSpc>
            </a:pPr>
            <a:r>
              <a:rPr lang="en-US" altLang="zh-CN" sz="2000" dirty="0">
                <a:cs typeface="Arial" panose="020B0604020202020204" pitchFamily="34" charset="0"/>
              </a:rPr>
              <a:t>Background</a:t>
            </a:r>
          </a:p>
          <a:p>
            <a:pPr>
              <a:lnSpc>
                <a:spcPct val="150000"/>
              </a:lnSpc>
            </a:pPr>
            <a:r>
              <a:rPr lang="en-US" altLang="zh-CN" sz="2000" dirty="0">
                <a:cs typeface="Arial" panose="020B0604020202020204" pitchFamily="34" charset="0"/>
              </a:rPr>
              <a:t>Data</a:t>
            </a:r>
            <a:r>
              <a:rPr lang="zh-CN" altLang="en-US" sz="2000" dirty="0">
                <a:cs typeface="Arial" panose="020B0604020202020204" pitchFamily="34" charset="0"/>
              </a:rPr>
              <a:t> </a:t>
            </a:r>
            <a:r>
              <a:rPr lang="en-US" altLang="zh-CN" sz="2000" dirty="0">
                <a:cs typeface="Arial" panose="020B0604020202020204" pitchFamily="34" charset="0"/>
              </a:rPr>
              <a:t>Preprocessing</a:t>
            </a:r>
          </a:p>
          <a:p>
            <a:pPr>
              <a:lnSpc>
                <a:spcPct val="150000"/>
              </a:lnSpc>
            </a:pPr>
            <a:r>
              <a:rPr lang="en-US" altLang="zh-CN" sz="2000" dirty="0">
                <a:cs typeface="Arial" panose="020B0604020202020204" pitchFamily="34" charset="0"/>
              </a:rPr>
              <a:t>Variable</a:t>
            </a:r>
            <a:r>
              <a:rPr lang="zh-CN" altLang="en-US" sz="2000" dirty="0">
                <a:cs typeface="Arial" panose="020B0604020202020204" pitchFamily="34" charset="0"/>
              </a:rPr>
              <a:t> </a:t>
            </a:r>
            <a:r>
              <a:rPr lang="en-US" altLang="zh-CN" sz="2000" dirty="0">
                <a:cs typeface="Arial" panose="020B0604020202020204" pitchFamily="34" charset="0"/>
              </a:rPr>
              <a:t>Selection</a:t>
            </a:r>
          </a:p>
          <a:p>
            <a:pPr>
              <a:lnSpc>
                <a:spcPct val="150000"/>
              </a:lnSpc>
            </a:pPr>
            <a:r>
              <a:rPr lang="en-US" altLang="zh-CN" sz="2000" dirty="0">
                <a:cs typeface="Arial" panose="020B0604020202020204" pitchFamily="34" charset="0"/>
              </a:rPr>
              <a:t>Model</a:t>
            </a:r>
            <a:r>
              <a:rPr lang="zh-CN" altLang="en-US" sz="2000" dirty="0">
                <a:cs typeface="Arial" panose="020B0604020202020204" pitchFamily="34" charset="0"/>
              </a:rPr>
              <a:t> </a:t>
            </a:r>
            <a:r>
              <a:rPr lang="en-US" altLang="zh-CN" sz="2000" dirty="0">
                <a:cs typeface="Arial" panose="020B0604020202020204" pitchFamily="34" charset="0"/>
              </a:rPr>
              <a:t>Diagnosis</a:t>
            </a:r>
          </a:p>
          <a:p>
            <a:pPr>
              <a:lnSpc>
                <a:spcPct val="150000"/>
              </a:lnSpc>
            </a:pPr>
            <a:r>
              <a:rPr lang="en-US" altLang="zh-CN" sz="2000" dirty="0">
                <a:cs typeface="Arial" panose="020B0604020202020204" pitchFamily="34" charset="0"/>
              </a:rPr>
              <a:t>Result</a:t>
            </a:r>
          </a:p>
        </p:txBody>
      </p:sp>
    </p:spTree>
    <p:extLst>
      <p:ext uri="{BB962C8B-B14F-4D97-AF65-F5344CB8AC3E}">
        <p14:creationId xmlns:p14="http://schemas.microsoft.com/office/powerpoint/2010/main" val="3358608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4E00-BD2D-4644-915A-5818AB459EF0}"/>
              </a:ext>
            </a:extLst>
          </p:cNvPr>
          <p:cNvSpPr>
            <a:spLocks noGrp="1"/>
          </p:cNvSpPr>
          <p:nvPr>
            <p:ph type="title"/>
          </p:nvPr>
        </p:nvSpPr>
        <p:spPr/>
        <p:txBody>
          <a:bodyPr>
            <a:normAutofit/>
          </a:bodyPr>
          <a:lstStyle/>
          <a:p>
            <a:r>
              <a:rPr lang="en-US" altLang="zh-CN" sz="3600" dirty="0">
                <a:cs typeface="Arial" panose="020B0604020202020204" pitchFamily="34" charset="0"/>
              </a:rPr>
              <a:t>Result</a:t>
            </a:r>
            <a:endParaRPr lang="en-US" sz="3600" dirty="0">
              <a:cs typeface="Arial" panose="020B0604020202020204" pitchFamily="34" charset="0"/>
            </a:endParaRPr>
          </a:p>
        </p:txBody>
      </p:sp>
      <p:sp>
        <p:nvSpPr>
          <p:cNvPr id="3" name="Content Placeholder 2">
            <a:extLst>
              <a:ext uri="{FF2B5EF4-FFF2-40B4-BE49-F238E27FC236}">
                <a16:creationId xmlns:a16="http://schemas.microsoft.com/office/drawing/2014/main" id="{48E7380F-1F00-8042-A69E-C58A271B9ED5}"/>
              </a:ext>
            </a:extLst>
          </p:cNvPr>
          <p:cNvSpPr>
            <a:spLocks noGrp="1"/>
          </p:cNvSpPr>
          <p:nvPr>
            <p:ph idx="1"/>
          </p:nvPr>
        </p:nvSpPr>
        <p:spPr>
          <a:xfrm>
            <a:off x="581192" y="2804971"/>
            <a:ext cx="10741412" cy="2704298"/>
          </a:xfrm>
        </p:spPr>
        <p:txBody>
          <a:bodyPr>
            <a:normAutofit/>
          </a:bodyPr>
          <a:lstStyle/>
          <a:p>
            <a:pPr>
              <a:lnSpc>
                <a:spcPct val="150000"/>
              </a:lnSpc>
            </a:pPr>
            <a:r>
              <a:rPr lang="en-US" altLang="zh-CN" sz="2000" dirty="0">
                <a:cs typeface="Arial" panose="020B0604020202020204" pitchFamily="34" charset="0"/>
              </a:rPr>
              <a:t>Our conclusion is that we can predict someone body fat according to his/her weight and abdomen. </a:t>
            </a:r>
          </a:p>
          <a:p>
            <a:pPr>
              <a:lnSpc>
                <a:spcPct val="150000"/>
              </a:lnSpc>
            </a:pPr>
            <a:r>
              <a:rPr lang="en-US" altLang="zh-CN" sz="2000" dirty="0">
                <a:cs typeface="Arial" panose="020B0604020202020204" pitchFamily="34" charset="0"/>
              </a:rPr>
              <a:t>The heavier one is, the smaller his/her body fat percentage is. The larger his/her abdomen value is, the larger his/her body fat percentage is.</a:t>
            </a:r>
          </a:p>
        </p:txBody>
      </p:sp>
      <p:pic>
        <p:nvPicPr>
          <p:cNvPr id="4" name="图片 3">
            <a:extLst>
              <a:ext uri="{FF2B5EF4-FFF2-40B4-BE49-F238E27FC236}">
                <a16:creationId xmlns:a16="http://schemas.microsoft.com/office/drawing/2014/main" id="{479CD274-0CCB-493A-A19F-E8D563D8079C}"/>
              </a:ext>
            </a:extLst>
          </p:cNvPr>
          <p:cNvPicPr>
            <a:picLocks noChangeAspect="1"/>
          </p:cNvPicPr>
          <p:nvPr/>
        </p:nvPicPr>
        <p:blipFill>
          <a:blip r:embed="rId2"/>
          <a:stretch>
            <a:fillRect/>
          </a:stretch>
        </p:blipFill>
        <p:spPr>
          <a:xfrm>
            <a:off x="1070287" y="2559084"/>
            <a:ext cx="10051426" cy="491773"/>
          </a:xfrm>
          <a:prstGeom prst="rect">
            <a:avLst/>
          </a:prstGeom>
        </p:spPr>
      </p:pic>
      <p:grpSp>
        <p:nvGrpSpPr>
          <p:cNvPr id="5" name="组合 4">
            <a:extLst>
              <a:ext uri="{FF2B5EF4-FFF2-40B4-BE49-F238E27FC236}">
                <a16:creationId xmlns:a16="http://schemas.microsoft.com/office/drawing/2014/main" id="{1002AA0E-DCAF-422B-AC37-B13DE78D2514}"/>
              </a:ext>
            </a:extLst>
          </p:cNvPr>
          <p:cNvGrpSpPr/>
          <p:nvPr/>
        </p:nvGrpSpPr>
        <p:grpSpPr>
          <a:xfrm>
            <a:off x="7736397" y="5881083"/>
            <a:ext cx="4118994" cy="828675"/>
            <a:chOff x="7174073" y="5647539"/>
            <a:chExt cx="4118994" cy="828675"/>
          </a:xfrm>
          <a:solidFill>
            <a:srgbClr val="1A3260"/>
          </a:solidFill>
        </p:grpSpPr>
        <p:cxnSp>
          <p:nvCxnSpPr>
            <p:cNvPr id="6" name="直接连接符 5">
              <a:extLst>
                <a:ext uri="{FF2B5EF4-FFF2-40B4-BE49-F238E27FC236}">
                  <a16:creationId xmlns:a16="http://schemas.microsoft.com/office/drawing/2014/main" id="{95AA99ED-5BAE-446F-B083-6FA1E5340634}"/>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73A6866E-C6A3-459E-97A2-8D1AAC09FFEA}"/>
                </a:ext>
              </a:extLst>
            </p:cNvPr>
            <p:cNvGrpSpPr/>
            <p:nvPr/>
          </p:nvGrpSpPr>
          <p:grpSpPr>
            <a:xfrm>
              <a:off x="10464392" y="5647539"/>
              <a:ext cx="828675" cy="828675"/>
              <a:chOff x="9591675" y="4743450"/>
              <a:chExt cx="828675" cy="828675"/>
            </a:xfrm>
            <a:grpFill/>
          </p:grpSpPr>
          <p:sp>
            <p:nvSpPr>
              <p:cNvPr id="8" name="矩形 7">
                <a:extLst>
                  <a:ext uri="{FF2B5EF4-FFF2-40B4-BE49-F238E27FC236}">
                    <a16:creationId xmlns:a16="http://schemas.microsoft.com/office/drawing/2014/main" id="{9DC6DF78-7A1D-4903-BD27-E381D01084D8}"/>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B19B811-59EC-4EDC-9C43-2C02B0E00E59}"/>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5848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1286-248D-E543-8864-56F09295AF59}"/>
              </a:ext>
            </a:extLst>
          </p:cNvPr>
          <p:cNvSpPr>
            <a:spLocks noGrp="1"/>
          </p:cNvSpPr>
          <p:nvPr>
            <p:ph type="title"/>
          </p:nvPr>
        </p:nvSpPr>
        <p:spPr/>
        <p:txBody>
          <a:bodyPr>
            <a:normAutofit/>
          </a:bodyPr>
          <a:lstStyle/>
          <a:p>
            <a:r>
              <a:rPr lang="en-US" altLang="zh-CN" sz="3600" dirty="0"/>
              <a:t>Background</a:t>
            </a:r>
            <a:endParaRPr lang="en-US" sz="3600" dirty="0"/>
          </a:p>
        </p:txBody>
      </p:sp>
      <p:sp>
        <p:nvSpPr>
          <p:cNvPr id="3" name="Content Placeholder 2">
            <a:extLst>
              <a:ext uri="{FF2B5EF4-FFF2-40B4-BE49-F238E27FC236}">
                <a16:creationId xmlns:a16="http://schemas.microsoft.com/office/drawing/2014/main" id="{49FB13B2-D68E-874D-A5C3-A18A694F30B6}"/>
              </a:ext>
            </a:extLst>
          </p:cNvPr>
          <p:cNvSpPr>
            <a:spLocks noGrp="1"/>
          </p:cNvSpPr>
          <p:nvPr>
            <p:ph idx="1"/>
          </p:nvPr>
        </p:nvSpPr>
        <p:spPr/>
        <p:txBody>
          <a:bodyPr/>
          <a:lstStyle/>
          <a:p>
            <a:pPr>
              <a:lnSpc>
                <a:spcPct val="130000"/>
              </a:lnSpc>
            </a:pPr>
            <a:r>
              <a:rPr lang="en-US" dirty="0"/>
              <a:t>The body fat percentage (BFP) of a human is defined as the total mass of fat divided by total body mass, multiplied by 100. BFP is of great importance in measuring the well-being of individuals and predicting the risk of illness. </a:t>
            </a:r>
          </a:p>
          <a:p>
            <a:pPr>
              <a:lnSpc>
                <a:spcPct val="130000"/>
              </a:lnSpc>
            </a:pPr>
            <a:r>
              <a:rPr lang="en-US" dirty="0"/>
              <a:t>However, the measurement of BFP has faced a trade-off problem between measurement accuracy and approach flexibility for a long time. Some methods that involve underwater measuring may not be generalized to people's daily life, while other methods which must consider a large number of variables neither is an idealized choice. </a:t>
            </a:r>
          </a:p>
          <a:p>
            <a:pPr>
              <a:lnSpc>
                <a:spcPct val="130000"/>
              </a:lnSpc>
            </a:pPr>
            <a:r>
              <a:rPr lang="en-US" dirty="0"/>
              <a:t>Therefore finding a method that achieves both simplicity and exactitude in calculating BFP is our ultimate goal in conducting this project.</a:t>
            </a:r>
          </a:p>
        </p:txBody>
      </p:sp>
      <p:grpSp>
        <p:nvGrpSpPr>
          <p:cNvPr id="4" name="组合 3">
            <a:extLst>
              <a:ext uri="{FF2B5EF4-FFF2-40B4-BE49-F238E27FC236}">
                <a16:creationId xmlns:a16="http://schemas.microsoft.com/office/drawing/2014/main" id="{CCEAA98A-A46E-41DD-AB30-C9545936DF11}"/>
              </a:ext>
            </a:extLst>
          </p:cNvPr>
          <p:cNvGrpSpPr/>
          <p:nvPr/>
        </p:nvGrpSpPr>
        <p:grpSpPr>
          <a:xfrm>
            <a:off x="7736397" y="5881083"/>
            <a:ext cx="4118994" cy="828675"/>
            <a:chOff x="7174073" y="5647539"/>
            <a:chExt cx="4118994" cy="828675"/>
          </a:xfrm>
          <a:solidFill>
            <a:srgbClr val="1A3260"/>
          </a:solidFill>
        </p:grpSpPr>
        <p:cxnSp>
          <p:nvCxnSpPr>
            <p:cNvPr id="5" name="直接连接符 4">
              <a:extLst>
                <a:ext uri="{FF2B5EF4-FFF2-40B4-BE49-F238E27FC236}">
                  <a16:creationId xmlns:a16="http://schemas.microsoft.com/office/drawing/2014/main" id="{8E8B3777-A3BA-4968-97B3-6056F1423031}"/>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C81F3FC6-A768-4C62-9F17-849C5E8C5D82}"/>
                </a:ext>
              </a:extLst>
            </p:cNvPr>
            <p:cNvGrpSpPr/>
            <p:nvPr/>
          </p:nvGrpSpPr>
          <p:grpSpPr>
            <a:xfrm>
              <a:off x="10464392" y="5647539"/>
              <a:ext cx="828675" cy="828675"/>
              <a:chOff x="9591675" y="4743450"/>
              <a:chExt cx="828675" cy="828675"/>
            </a:xfrm>
            <a:grpFill/>
          </p:grpSpPr>
          <p:sp>
            <p:nvSpPr>
              <p:cNvPr id="7" name="矩形 6">
                <a:extLst>
                  <a:ext uri="{FF2B5EF4-FFF2-40B4-BE49-F238E27FC236}">
                    <a16:creationId xmlns:a16="http://schemas.microsoft.com/office/drawing/2014/main" id="{FAB5A202-B127-41B6-BEE3-26D13E3EF6E6}"/>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77EA99D-4AF4-4BD9-9650-8859D1EC44D7}"/>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5238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mn-lt"/>
                <a:cs typeface="Arial" panose="020B0604020202020204" pitchFamily="34" charset="0"/>
              </a:rPr>
              <a:t>Data</a:t>
            </a:r>
            <a:r>
              <a:rPr lang="zh-CN" altLang="en-US" sz="3600" dirty="0">
                <a:latin typeface="+mn-lt"/>
                <a:cs typeface="Arial" panose="020B0604020202020204" pitchFamily="34" charset="0"/>
              </a:rPr>
              <a:t> </a:t>
            </a:r>
            <a:r>
              <a:rPr lang="en-US" altLang="zh-CN" sz="3600" dirty="0">
                <a:latin typeface="+mn-lt"/>
                <a:cs typeface="Arial" panose="020B0604020202020204" pitchFamily="34" charset="0"/>
              </a:rPr>
              <a:t>Preprocessing</a:t>
            </a:r>
            <a:endParaRPr lang="en-US" sz="3600" dirty="0">
              <a:latin typeface="+mn-lt"/>
            </a:endParaRPr>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2105246"/>
            <a:ext cx="5783750" cy="3883178"/>
          </a:xfrm>
        </p:spPr>
        <p:txBody>
          <a:bodyPr>
            <a:normAutofit fontScale="92500"/>
          </a:bodyPr>
          <a:lstStyle/>
          <a:p>
            <a:r>
              <a:rPr lang="en-US" altLang="zh-CN" sz="2000" dirty="0">
                <a:cs typeface="Arial" panose="020B0604020202020204" pitchFamily="34" charset="0"/>
              </a:rPr>
              <a:t>Abnormal</a:t>
            </a:r>
            <a:r>
              <a:rPr lang="zh-CN" altLang="en-US" sz="2000" dirty="0">
                <a:cs typeface="Arial" panose="020B0604020202020204" pitchFamily="34" charset="0"/>
              </a:rPr>
              <a:t> </a:t>
            </a:r>
            <a:r>
              <a:rPr lang="en-US" altLang="zh-CN" sz="2000" dirty="0">
                <a:cs typeface="Arial" panose="020B0604020202020204" pitchFamily="34" charset="0"/>
              </a:rPr>
              <a:t>observations</a:t>
            </a:r>
          </a:p>
          <a:p>
            <a:pPr lvl="1"/>
            <a:r>
              <a:rPr lang="en-US" sz="2000" dirty="0">
                <a:cs typeface="Arial" panose="020B0604020202020204" pitchFamily="34" charset="0"/>
              </a:rPr>
              <a:t>Bo</a:t>
            </a:r>
            <a:r>
              <a:rPr lang="en-US" altLang="zh-CN" sz="2000" dirty="0">
                <a:cs typeface="Arial" panose="020B0604020202020204" pitchFamily="34" charset="0"/>
              </a:rPr>
              <a:t>dyfat</a:t>
            </a:r>
            <a:r>
              <a:rPr lang="zh-CN" altLang="en-US" sz="2000" dirty="0">
                <a:cs typeface="Arial" panose="020B0604020202020204" pitchFamily="34" charset="0"/>
              </a:rPr>
              <a:t> </a:t>
            </a:r>
            <a:r>
              <a:rPr lang="en-US" altLang="zh-CN" sz="2000" dirty="0">
                <a:cs typeface="Arial" panose="020B0604020202020204" pitchFamily="34" charset="0"/>
              </a:rPr>
              <a:t>dataset</a:t>
            </a:r>
          </a:p>
          <a:p>
            <a:pPr lvl="2"/>
            <a:r>
              <a:rPr lang="en-US" altLang="zh-CN" sz="2000" dirty="0">
                <a:cs typeface="Arial" panose="020B0604020202020204" pitchFamily="34" charset="0"/>
              </a:rPr>
              <a:t>Remove</a:t>
            </a:r>
            <a:r>
              <a:rPr lang="zh-CN" altLang="en-US" sz="2000" dirty="0">
                <a:cs typeface="Arial" panose="020B0604020202020204" pitchFamily="34" charset="0"/>
              </a:rPr>
              <a:t> </a:t>
            </a:r>
            <a:r>
              <a:rPr lang="en-US" altLang="zh-CN" sz="2000" dirty="0">
                <a:cs typeface="Arial" panose="020B0604020202020204" pitchFamily="34" charset="0"/>
              </a:rPr>
              <a:t>the</a:t>
            </a:r>
            <a:r>
              <a:rPr lang="zh-CN" altLang="en-US" sz="2000" dirty="0">
                <a:cs typeface="Arial" panose="020B0604020202020204" pitchFamily="34" charset="0"/>
              </a:rPr>
              <a:t> </a:t>
            </a:r>
            <a:r>
              <a:rPr lang="en-US" altLang="zh-CN" sz="2000" dirty="0">
                <a:cs typeface="Arial" panose="020B0604020202020204" pitchFamily="34" charset="0"/>
              </a:rPr>
              <a:t>observations</a:t>
            </a:r>
            <a:r>
              <a:rPr lang="zh-CN" altLang="en-US" sz="2000" dirty="0">
                <a:cs typeface="Arial" panose="020B0604020202020204" pitchFamily="34" charset="0"/>
              </a:rPr>
              <a:t> </a:t>
            </a:r>
            <a:r>
              <a:rPr lang="en-US" altLang="zh-CN" sz="2000" dirty="0">
                <a:cs typeface="Arial" panose="020B0604020202020204" pitchFamily="34" charset="0"/>
              </a:rPr>
              <a:t>with</a:t>
            </a:r>
            <a:r>
              <a:rPr lang="zh-CN" altLang="en-US" sz="2000" dirty="0">
                <a:cs typeface="Arial" panose="020B0604020202020204" pitchFamily="34" charset="0"/>
              </a:rPr>
              <a:t> </a:t>
            </a:r>
            <a:r>
              <a:rPr lang="en-US" altLang="zh-CN" sz="2000" dirty="0">
                <a:cs typeface="Arial" panose="020B0604020202020204" pitchFamily="34" charset="0"/>
              </a:rPr>
              <a:t>zero</a:t>
            </a:r>
            <a:r>
              <a:rPr lang="zh-CN" altLang="en-US" sz="2000" dirty="0">
                <a:cs typeface="Arial" panose="020B0604020202020204" pitchFamily="34" charset="0"/>
              </a:rPr>
              <a:t> </a:t>
            </a:r>
            <a:r>
              <a:rPr lang="en-US" altLang="zh-CN" sz="2000" dirty="0">
                <a:cs typeface="Arial" panose="020B0604020202020204" pitchFamily="34" charset="0"/>
              </a:rPr>
              <a:t>bodyfat</a:t>
            </a:r>
          </a:p>
          <a:p>
            <a:pPr lvl="1"/>
            <a:r>
              <a:rPr lang="en-US" altLang="zh-CN" sz="2000" dirty="0">
                <a:cs typeface="Arial" panose="020B0604020202020204" pitchFamily="34" charset="0"/>
              </a:rPr>
              <a:t>Relationship</a:t>
            </a:r>
            <a:r>
              <a:rPr lang="zh-CN" altLang="en-US" sz="2000" dirty="0">
                <a:cs typeface="Arial" panose="020B0604020202020204" pitchFamily="34" charset="0"/>
              </a:rPr>
              <a:t> </a:t>
            </a:r>
            <a:r>
              <a:rPr lang="en-US" altLang="zh-CN" sz="2000" dirty="0">
                <a:cs typeface="Arial" panose="020B0604020202020204" pitchFamily="34" charset="0"/>
              </a:rPr>
              <a:t>between</a:t>
            </a:r>
            <a:r>
              <a:rPr lang="zh-CN" altLang="en-US" sz="2000" dirty="0">
                <a:cs typeface="Arial" panose="020B0604020202020204" pitchFamily="34" charset="0"/>
              </a:rPr>
              <a:t> </a:t>
            </a:r>
            <a:r>
              <a:rPr lang="en-US" altLang="zh-CN" sz="2000" dirty="0">
                <a:cs typeface="Arial" panose="020B0604020202020204" pitchFamily="34" charset="0"/>
              </a:rPr>
              <a:t>density</a:t>
            </a:r>
            <a:r>
              <a:rPr lang="zh-CN" altLang="en-US" sz="2000" dirty="0">
                <a:cs typeface="Arial" panose="020B0604020202020204" pitchFamily="34" charset="0"/>
              </a:rPr>
              <a:t> </a:t>
            </a:r>
            <a:r>
              <a:rPr lang="en-US" altLang="zh-CN" sz="2000" dirty="0">
                <a:cs typeface="Arial" panose="020B0604020202020204" pitchFamily="34" charset="0"/>
              </a:rPr>
              <a:t>and</a:t>
            </a:r>
            <a:r>
              <a:rPr lang="zh-CN" altLang="en-US" sz="2000" dirty="0">
                <a:cs typeface="Arial" panose="020B0604020202020204" pitchFamily="34" charset="0"/>
              </a:rPr>
              <a:t> </a:t>
            </a:r>
            <a:r>
              <a:rPr lang="en-US" altLang="zh-CN" sz="2000" dirty="0">
                <a:cs typeface="Arial" panose="020B0604020202020204" pitchFamily="34" charset="0"/>
              </a:rPr>
              <a:t>bodyfat</a:t>
            </a:r>
          </a:p>
          <a:p>
            <a:pPr lvl="1"/>
            <a:r>
              <a:rPr lang="en-US" altLang="zh-CN" sz="2000" dirty="0">
                <a:cs typeface="Arial" panose="020B0604020202020204" pitchFamily="34" charset="0"/>
              </a:rPr>
              <a:t>Relationship</a:t>
            </a:r>
            <a:r>
              <a:rPr lang="zh-CN" altLang="en-US" sz="2000" dirty="0">
                <a:cs typeface="Arial" panose="020B0604020202020204" pitchFamily="34" charset="0"/>
              </a:rPr>
              <a:t> </a:t>
            </a:r>
            <a:r>
              <a:rPr lang="en-US" altLang="zh-CN" sz="2000" dirty="0">
                <a:cs typeface="Arial" panose="020B0604020202020204" pitchFamily="34" charset="0"/>
              </a:rPr>
              <a:t>between</a:t>
            </a:r>
            <a:r>
              <a:rPr lang="zh-CN" altLang="en-US" sz="2000" dirty="0">
                <a:cs typeface="Arial" panose="020B0604020202020204" pitchFamily="34" charset="0"/>
              </a:rPr>
              <a:t> </a:t>
            </a:r>
            <a:r>
              <a:rPr lang="en-US" altLang="zh-CN" sz="2000" dirty="0">
                <a:cs typeface="Arial" panose="020B0604020202020204" pitchFamily="34" charset="0"/>
              </a:rPr>
              <a:t>weight,</a:t>
            </a:r>
            <a:r>
              <a:rPr lang="zh-CN" altLang="en-US" sz="2000" dirty="0">
                <a:cs typeface="Arial" panose="020B0604020202020204" pitchFamily="34" charset="0"/>
              </a:rPr>
              <a:t> </a:t>
            </a:r>
            <a:r>
              <a:rPr lang="en-US" altLang="zh-CN" sz="2000" dirty="0">
                <a:cs typeface="Arial" panose="020B0604020202020204" pitchFamily="34" charset="0"/>
              </a:rPr>
              <a:t>height,</a:t>
            </a:r>
            <a:r>
              <a:rPr lang="zh-CN" altLang="en-US" sz="2000" dirty="0">
                <a:cs typeface="Arial" panose="020B0604020202020204" pitchFamily="34" charset="0"/>
              </a:rPr>
              <a:t> </a:t>
            </a:r>
            <a:r>
              <a:rPr lang="en-US" altLang="zh-CN" sz="2000" dirty="0">
                <a:cs typeface="Arial" panose="020B0604020202020204" pitchFamily="34" charset="0"/>
              </a:rPr>
              <a:t>and</a:t>
            </a:r>
            <a:r>
              <a:rPr lang="zh-CN" altLang="en-US" sz="2000" dirty="0">
                <a:cs typeface="Arial" panose="020B0604020202020204" pitchFamily="34" charset="0"/>
              </a:rPr>
              <a:t> </a:t>
            </a:r>
            <a:r>
              <a:rPr lang="en-US" altLang="zh-CN" sz="2000" dirty="0">
                <a:cs typeface="Arial" panose="020B0604020202020204" pitchFamily="34" charset="0"/>
              </a:rPr>
              <a:t>adiposity</a:t>
            </a:r>
          </a:p>
          <a:p>
            <a:pPr lvl="1"/>
            <a:r>
              <a:rPr lang="en-US" altLang="zh-CN" sz="2000" dirty="0">
                <a:cs typeface="Arial" panose="020B0604020202020204" pitchFamily="34" charset="0"/>
              </a:rPr>
              <a:t>Box-plot</a:t>
            </a:r>
            <a:r>
              <a:rPr lang="zh-CN" altLang="en-US" sz="2000" dirty="0">
                <a:cs typeface="Arial" panose="020B0604020202020204" pitchFamily="34" charset="0"/>
              </a:rPr>
              <a:t> </a:t>
            </a:r>
            <a:r>
              <a:rPr lang="en-US" altLang="zh-CN" sz="2000" dirty="0">
                <a:cs typeface="Arial" panose="020B0604020202020204" pitchFamily="34" charset="0"/>
              </a:rPr>
              <a:t>of</a:t>
            </a:r>
            <a:r>
              <a:rPr lang="zh-CN" altLang="en-US" sz="2000" dirty="0">
                <a:cs typeface="Arial" panose="020B0604020202020204" pitchFamily="34" charset="0"/>
              </a:rPr>
              <a:t> </a:t>
            </a:r>
            <a:r>
              <a:rPr lang="en-US" altLang="zh-CN" sz="2000" dirty="0">
                <a:cs typeface="Arial" panose="020B0604020202020204" pitchFamily="34" charset="0"/>
              </a:rPr>
              <a:t>other</a:t>
            </a:r>
            <a:r>
              <a:rPr lang="zh-CN" altLang="en-US" sz="2000" dirty="0">
                <a:cs typeface="Arial" panose="020B0604020202020204" pitchFamily="34" charset="0"/>
              </a:rPr>
              <a:t> </a:t>
            </a:r>
            <a:r>
              <a:rPr lang="en-US" altLang="zh-CN" sz="2000" dirty="0">
                <a:cs typeface="Arial" panose="020B0604020202020204" pitchFamily="34" charset="0"/>
              </a:rPr>
              <a:t>features</a:t>
            </a:r>
          </a:p>
          <a:p>
            <a:r>
              <a:rPr lang="en-US" altLang="zh-CN" sz="2000" dirty="0"/>
              <a:t>M</a:t>
            </a:r>
            <a:r>
              <a:rPr lang="en-US" sz="2000" dirty="0"/>
              <a:t>ulticollinearity</a:t>
            </a:r>
            <a:endParaRPr lang="en-US" altLang="zh-CN" sz="2400" dirty="0">
              <a:cs typeface="Arial" panose="020B0604020202020204" pitchFamily="34" charset="0"/>
            </a:endParaRPr>
          </a:p>
          <a:p>
            <a:r>
              <a:rPr lang="en-US" altLang="zh-CN" sz="2000" dirty="0">
                <a:cs typeface="Arial" panose="020B0604020202020204" pitchFamily="34" charset="0"/>
              </a:rPr>
              <a:t>Normality</a:t>
            </a:r>
          </a:p>
          <a:p>
            <a:r>
              <a:rPr lang="en-US" altLang="zh-CN" sz="2000" dirty="0">
                <a:cs typeface="Arial" panose="020B0604020202020204" pitchFamily="34" charset="0"/>
              </a:rPr>
              <a:t>Transformation</a:t>
            </a:r>
          </a:p>
        </p:txBody>
      </p:sp>
      <p:pic>
        <p:nvPicPr>
          <p:cNvPr id="5" name="Picture 4">
            <a:extLst>
              <a:ext uri="{FF2B5EF4-FFF2-40B4-BE49-F238E27FC236}">
                <a16:creationId xmlns:a16="http://schemas.microsoft.com/office/drawing/2014/main" id="{E1D021EB-B12B-2E4E-A323-84AAC082F8DB}"/>
              </a:ext>
            </a:extLst>
          </p:cNvPr>
          <p:cNvPicPr>
            <a:picLocks noChangeAspect="1"/>
          </p:cNvPicPr>
          <p:nvPr/>
        </p:nvPicPr>
        <p:blipFill>
          <a:blip r:embed="rId2"/>
          <a:stretch>
            <a:fillRect/>
          </a:stretch>
        </p:blipFill>
        <p:spPr>
          <a:xfrm>
            <a:off x="6521357" y="2202142"/>
            <a:ext cx="5089451" cy="3994792"/>
          </a:xfrm>
          <a:prstGeom prst="rect">
            <a:avLst/>
          </a:prstGeom>
        </p:spPr>
      </p:pic>
    </p:spTree>
    <p:extLst>
      <p:ext uri="{BB962C8B-B14F-4D97-AF65-F5344CB8AC3E}">
        <p14:creationId xmlns:p14="http://schemas.microsoft.com/office/powerpoint/2010/main" val="19624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mn-lt"/>
                <a:cs typeface="Arial" panose="020B0604020202020204" pitchFamily="34" charset="0"/>
              </a:rPr>
              <a:t>Data</a:t>
            </a:r>
            <a:r>
              <a:rPr lang="zh-CN" altLang="en-US" sz="3600" dirty="0">
                <a:latin typeface="+mn-lt"/>
                <a:cs typeface="Arial" panose="020B0604020202020204" pitchFamily="34" charset="0"/>
              </a:rPr>
              <a:t> </a:t>
            </a:r>
            <a:r>
              <a:rPr lang="en-US" altLang="zh-CN" sz="3600" dirty="0">
                <a:latin typeface="+mn-lt"/>
                <a:cs typeface="Arial" panose="020B0604020202020204" pitchFamily="34" charset="0"/>
              </a:rPr>
              <a:t>Preprocessing</a:t>
            </a:r>
            <a:endParaRPr lang="en-US" sz="3600" dirty="0">
              <a:latin typeface="+mn-lt"/>
            </a:endParaRPr>
          </a:p>
        </p:txBody>
      </p:sp>
      <p:sp>
        <p:nvSpPr>
          <p:cNvPr id="7" name="Content Placeholder 2">
            <a:extLst>
              <a:ext uri="{FF2B5EF4-FFF2-40B4-BE49-F238E27FC236}">
                <a16:creationId xmlns:a16="http://schemas.microsoft.com/office/drawing/2014/main" id="{638931C3-E94D-2D4F-898A-84EAF390EB5C}"/>
              </a:ext>
            </a:extLst>
          </p:cNvPr>
          <p:cNvSpPr>
            <a:spLocks noGrp="1"/>
          </p:cNvSpPr>
          <p:nvPr/>
        </p:nvSpPr>
        <p:spPr>
          <a:xfrm>
            <a:off x="523385" y="905591"/>
            <a:ext cx="5649487" cy="36378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20000"/>
              </a:lnSpc>
            </a:pPr>
            <a:r>
              <a:rPr lang="en-US" altLang="zh-CN" sz="2000" dirty="0">
                <a:cs typeface="Arial" panose="020B0604020202020204" pitchFamily="34" charset="0"/>
              </a:rPr>
              <a:t>Abnormal</a:t>
            </a:r>
            <a:r>
              <a:rPr lang="zh-CN" altLang="en-US" sz="2000" dirty="0">
                <a:cs typeface="Arial" panose="020B0604020202020204" pitchFamily="34" charset="0"/>
              </a:rPr>
              <a:t> </a:t>
            </a:r>
            <a:r>
              <a:rPr lang="en-US" altLang="zh-CN" sz="2000" dirty="0">
                <a:cs typeface="Arial" panose="020B0604020202020204" pitchFamily="34" charset="0"/>
              </a:rPr>
              <a:t>observations</a:t>
            </a:r>
          </a:p>
          <a:p>
            <a:pPr lvl="1">
              <a:lnSpc>
                <a:spcPct val="120000"/>
              </a:lnSpc>
            </a:pPr>
            <a:r>
              <a:rPr lang="en-US" altLang="zh-CN" sz="1800" dirty="0">
                <a:cs typeface="Arial" panose="020B0604020202020204" pitchFamily="34" charset="0"/>
              </a:rPr>
              <a:t>Relationship</a:t>
            </a:r>
            <a:r>
              <a:rPr lang="zh-CN" altLang="en-US" sz="1800" dirty="0">
                <a:cs typeface="Arial" panose="020B0604020202020204" pitchFamily="34" charset="0"/>
              </a:rPr>
              <a:t> </a:t>
            </a:r>
            <a:r>
              <a:rPr lang="en-US" altLang="zh-CN" sz="1800" dirty="0">
                <a:cs typeface="Arial" panose="020B0604020202020204" pitchFamily="34" charset="0"/>
              </a:rPr>
              <a:t>between</a:t>
            </a:r>
            <a:r>
              <a:rPr lang="zh-CN" altLang="en-US" sz="1800" dirty="0">
                <a:cs typeface="Arial" panose="020B0604020202020204" pitchFamily="34" charset="0"/>
              </a:rPr>
              <a:t> </a:t>
            </a:r>
            <a:r>
              <a:rPr lang="en-US" altLang="zh-CN" sz="1800" dirty="0">
                <a:cs typeface="Arial" panose="020B0604020202020204" pitchFamily="34" charset="0"/>
              </a:rPr>
              <a:t>density</a:t>
            </a:r>
            <a:r>
              <a:rPr lang="zh-CN" altLang="en-US" sz="1800" dirty="0">
                <a:cs typeface="Arial" panose="020B0604020202020204" pitchFamily="34" charset="0"/>
              </a:rPr>
              <a:t> </a:t>
            </a:r>
            <a:r>
              <a:rPr lang="en-US" altLang="zh-CN" sz="1800" dirty="0">
                <a:cs typeface="Arial" panose="020B0604020202020204" pitchFamily="34" charset="0"/>
              </a:rPr>
              <a:t>and</a:t>
            </a:r>
            <a:r>
              <a:rPr lang="zh-CN" altLang="en-US" sz="1800" dirty="0">
                <a:cs typeface="Arial" panose="020B0604020202020204" pitchFamily="34" charset="0"/>
              </a:rPr>
              <a:t> </a:t>
            </a:r>
            <a:r>
              <a:rPr lang="en-US" altLang="zh-CN" sz="1800" dirty="0">
                <a:cs typeface="Arial" panose="020B0604020202020204" pitchFamily="34" charset="0"/>
              </a:rPr>
              <a:t>bodyfat</a:t>
            </a:r>
          </a:p>
          <a:p>
            <a:pPr lvl="2">
              <a:lnSpc>
                <a:spcPct val="120000"/>
              </a:lnSpc>
            </a:pPr>
            <a:r>
              <a:rPr lang="en-US" altLang="zh-CN" sz="1600" dirty="0">
                <a:cs typeface="Arial" panose="020B0604020202020204" pitchFamily="34" charset="0"/>
              </a:rPr>
              <a:t>Fit</a:t>
            </a:r>
            <a:r>
              <a:rPr lang="zh-CN" altLang="en-US" sz="1600" dirty="0">
                <a:cs typeface="Arial" panose="020B0604020202020204" pitchFamily="34" charset="0"/>
              </a:rPr>
              <a:t> </a:t>
            </a:r>
            <a:r>
              <a:rPr lang="en-US" altLang="zh-CN" sz="1600" dirty="0">
                <a:cs typeface="Arial" panose="020B0604020202020204" pitchFamily="34" charset="0"/>
              </a:rPr>
              <a:t>linear</a:t>
            </a:r>
            <a:r>
              <a:rPr lang="zh-CN" altLang="en-US" sz="1600" dirty="0">
                <a:cs typeface="Arial" panose="020B0604020202020204" pitchFamily="34" charset="0"/>
              </a:rPr>
              <a:t> </a:t>
            </a:r>
            <a:r>
              <a:rPr lang="en-US" altLang="zh-CN" sz="1600" dirty="0">
                <a:cs typeface="Arial" panose="020B0604020202020204" pitchFamily="34" charset="0"/>
              </a:rPr>
              <a:t>regression</a:t>
            </a:r>
            <a:r>
              <a:rPr lang="zh-CN" altLang="en-US" sz="1600" dirty="0">
                <a:cs typeface="Arial" panose="020B0604020202020204" pitchFamily="34" charset="0"/>
              </a:rPr>
              <a:t> </a:t>
            </a:r>
            <a:r>
              <a:rPr lang="en-US" altLang="zh-CN" sz="1600" dirty="0">
                <a:cs typeface="Arial" panose="020B0604020202020204" pitchFamily="34" charset="0"/>
              </a:rPr>
              <a:t>model</a:t>
            </a:r>
          </a:p>
          <a:p>
            <a:pPr lvl="2">
              <a:lnSpc>
                <a:spcPct val="120000"/>
              </a:lnSpc>
            </a:pPr>
            <a:r>
              <a:rPr lang="en-US" altLang="zh-CN" sz="1600" dirty="0">
                <a:cs typeface="Arial" panose="020B0604020202020204" pitchFamily="34" charset="0"/>
              </a:rPr>
              <a:t>Observations</a:t>
            </a:r>
            <a:r>
              <a:rPr lang="zh-CN" altLang="en-US" sz="1600" dirty="0">
                <a:cs typeface="Arial" panose="020B0604020202020204" pitchFamily="34" charset="0"/>
              </a:rPr>
              <a:t> </a:t>
            </a:r>
            <a:r>
              <a:rPr lang="en-US" altLang="zh-CN" sz="1600" dirty="0">
                <a:cs typeface="Arial" panose="020B0604020202020204" pitchFamily="34" charset="0"/>
              </a:rPr>
              <a:t>with</a:t>
            </a:r>
            <a:r>
              <a:rPr lang="zh-CN" altLang="en-US" sz="1600" dirty="0">
                <a:cs typeface="Arial" panose="020B0604020202020204" pitchFamily="34" charset="0"/>
              </a:rPr>
              <a:t> </a:t>
            </a:r>
            <a:r>
              <a:rPr lang="en-US" altLang="zh-CN" sz="1600" dirty="0">
                <a:cs typeface="Arial" panose="020B0604020202020204" pitchFamily="34" charset="0"/>
              </a:rPr>
              <a:t>IDNO=48,76,96</a:t>
            </a:r>
            <a:r>
              <a:rPr lang="zh-CN" altLang="en-US" sz="1600" dirty="0">
                <a:cs typeface="Arial" panose="020B0604020202020204" pitchFamily="34" charset="0"/>
              </a:rPr>
              <a:t> </a:t>
            </a:r>
            <a:r>
              <a:rPr lang="en-US" altLang="zh-CN" sz="1600" dirty="0">
                <a:cs typeface="Arial" panose="020B0604020202020204" pitchFamily="34" charset="0"/>
              </a:rPr>
              <a:t>are</a:t>
            </a:r>
            <a:r>
              <a:rPr lang="zh-CN" altLang="en-US" sz="1600" dirty="0">
                <a:cs typeface="Arial" panose="020B0604020202020204" pitchFamily="34" charset="0"/>
              </a:rPr>
              <a:t> </a:t>
            </a:r>
            <a:r>
              <a:rPr lang="en-US" altLang="zh-CN" sz="1600" dirty="0">
                <a:cs typeface="Arial" panose="020B0604020202020204" pitchFamily="34" charset="0"/>
              </a:rPr>
              <a:t>abnormal.</a:t>
            </a:r>
          </a:p>
        </p:txBody>
      </p:sp>
      <p:pic>
        <p:nvPicPr>
          <p:cNvPr id="8" name="Picture 7">
            <a:extLst>
              <a:ext uri="{FF2B5EF4-FFF2-40B4-BE49-F238E27FC236}">
                <a16:creationId xmlns:a16="http://schemas.microsoft.com/office/drawing/2014/main" id="{BF8D9493-C8F5-8342-B48B-7C2BB2AD31C0}"/>
              </a:ext>
            </a:extLst>
          </p:cNvPr>
          <p:cNvPicPr>
            <a:picLocks noChangeAspect="1"/>
          </p:cNvPicPr>
          <p:nvPr/>
        </p:nvPicPr>
        <p:blipFill rotWithShape="1">
          <a:blip r:embed="rId2"/>
          <a:srcRect t="18760" b="6614"/>
          <a:stretch/>
        </p:blipFill>
        <p:spPr>
          <a:xfrm>
            <a:off x="1533936" y="3604438"/>
            <a:ext cx="3915959" cy="451240"/>
          </a:xfrm>
          <a:prstGeom prst="rect">
            <a:avLst/>
          </a:prstGeom>
        </p:spPr>
      </p:pic>
      <p:pic>
        <p:nvPicPr>
          <p:cNvPr id="12" name="Picture 11">
            <a:extLst>
              <a:ext uri="{FF2B5EF4-FFF2-40B4-BE49-F238E27FC236}">
                <a16:creationId xmlns:a16="http://schemas.microsoft.com/office/drawing/2014/main" id="{25010CF0-CB6F-D149-B7C9-864F9E24B3D5}"/>
              </a:ext>
            </a:extLst>
          </p:cNvPr>
          <p:cNvPicPr>
            <a:picLocks noChangeAspect="1"/>
          </p:cNvPicPr>
          <p:nvPr/>
        </p:nvPicPr>
        <p:blipFill rotWithShape="1">
          <a:blip r:embed="rId3"/>
          <a:srcRect t="12409"/>
          <a:stretch/>
        </p:blipFill>
        <p:spPr>
          <a:xfrm>
            <a:off x="1302834" y="4055676"/>
            <a:ext cx="3880911" cy="2770117"/>
          </a:xfrm>
          <a:prstGeom prst="rect">
            <a:avLst/>
          </a:prstGeom>
        </p:spPr>
      </p:pic>
      <p:sp>
        <p:nvSpPr>
          <p:cNvPr id="13" name="Content Placeholder 2">
            <a:extLst>
              <a:ext uri="{FF2B5EF4-FFF2-40B4-BE49-F238E27FC236}">
                <a16:creationId xmlns:a16="http://schemas.microsoft.com/office/drawing/2014/main" id="{00EEDE73-398D-BC4C-97AD-02CF0ADF57B2}"/>
              </a:ext>
            </a:extLst>
          </p:cNvPr>
          <p:cNvSpPr>
            <a:spLocks noGrp="1"/>
          </p:cNvSpPr>
          <p:nvPr/>
        </p:nvSpPr>
        <p:spPr>
          <a:xfrm>
            <a:off x="6115065" y="743284"/>
            <a:ext cx="5961321" cy="396173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120000"/>
              </a:lnSpc>
            </a:pPr>
            <a:r>
              <a:rPr lang="en-US" altLang="zh-CN" sz="2000" dirty="0">
                <a:cs typeface="Arial" panose="020B0604020202020204" pitchFamily="34" charset="0"/>
              </a:rPr>
              <a:t>Abnormal</a:t>
            </a:r>
            <a:r>
              <a:rPr lang="zh-CN" altLang="en-US" sz="2000" dirty="0">
                <a:cs typeface="Arial" panose="020B0604020202020204" pitchFamily="34" charset="0"/>
              </a:rPr>
              <a:t> </a:t>
            </a:r>
            <a:r>
              <a:rPr lang="en-US" altLang="zh-CN" sz="2000" dirty="0">
                <a:cs typeface="Arial" panose="020B0604020202020204" pitchFamily="34" charset="0"/>
              </a:rPr>
              <a:t>observations</a:t>
            </a:r>
          </a:p>
          <a:p>
            <a:pPr lvl="1">
              <a:lnSpc>
                <a:spcPct val="120000"/>
              </a:lnSpc>
            </a:pPr>
            <a:r>
              <a:rPr lang="en-US" altLang="zh-CN" sz="1800" dirty="0">
                <a:cs typeface="Arial" panose="020B0604020202020204" pitchFamily="34" charset="0"/>
              </a:rPr>
              <a:t>Relationship</a:t>
            </a:r>
            <a:r>
              <a:rPr lang="zh-CN" altLang="en-US" sz="1800" dirty="0">
                <a:cs typeface="Arial" panose="020B0604020202020204" pitchFamily="34" charset="0"/>
              </a:rPr>
              <a:t> </a:t>
            </a:r>
            <a:r>
              <a:rPr lang="en-US" altLang="zh-CN" sz="1800" dirty="0">
                <a:cs typeface="Arial" panose="020B0604020202020204" pitchFamily="34" charset="0"/>
              </a:rPr>
              <a:t>between</a:t>
            </a:r>
            <a:r>
              <a:rPr lang="zh-CN" altLang="en-US" sz="1800" dirty="0">
                <a:cs typeface="Arial" panose="020B0604020202020204" pitchFamily="34" charset="0"/>
              </a:rPr>
              <a:t> </a:t>
            </a:r>
            <a:r>
              <a:rPr lang="en-US" altLang="zh-CN" sz="1800" dirty="0">
                <a:cs typeface="Arial" panose="020B0604020202020204" pitchFamily="34" charset="0"/>
              </a:rPr>
              <a:t>weight,</a:t>
            </a:r>
            <a:r>
              <a:rPr lang="zh-CN" altLang="en-US" sz="1800" dirty="0">
                <a:cs typeface="Arial" panose="020B0604020202020204" pitchFamily="34" charset="0"/>
              </a:rPr>
              <a:t> </a:t>
            </a:r>
            <a:r>
              <a:rPr lang="en-US" altLang="zh-CN" sz="1800" dirty="0">
                <a:cs typeface="Arial" panose="020B0604020202020204" pitchFamily="34" charset="0"/>
              </a:rPr>
              <a:t>height,</a:t>
            </a:r>
            <a:r>
              <a:rPr lang="zh-CN" altLang="en-US" sz="1800" dirty="0">
                <a:cs typeface="Arial" panose="020B0604020202020204" pitchFamily="34" charset="0"/>
              </a:rPr>
              <a:t> </a:t>
            </a:r>
            <a:r>
              <a:rPr lang="en-US" altLang="zh-CN" sz="1800" dirty="0">
                <a:cs typeface="Arial" panose="020B0604020202020204" pitchFamily="34" charset="0"/>
              </a:rPr>
              <a:t>and</a:t>
            </a:r>
            <a:r>
              <a:rPr lang="zh-CN" altLang="en-US" sz="1800" dirty="0">
                <a:cs typeface="Arial" panose="020B0604020202020204" pitchFamily="34" charset="0"/>
              </a:rPr>
              <a:t> </a:t>
            </a:r>
            <a:r>
              <a:rPr lang="en-US" altLang="zh-CN" sz="1800" dirty="0">
                <a:cs typeface="Arial" panose="020B0604020202020204" pitchFamily="34" charset="0"/>
              </a:rPr>
              <a:t>adiposity</a:t>
            </a:r>
          </a:p>
          <a:p>
            <a:pPr lvl="2">
              <a:lnSpc>
                <a:spcPct val="120000"/>
              </a:lnSpc>
            </a:pPr>
            <a:r>
              <a:rPr lang="en-US" altLang="zh-CN" sz="1600" dirty="0">
                <a:cs typeface="Arial" panose="020B0604020202020204" pitchFamily="34" charset="0"/>
              </a:rPr>
              <a:t>Fit</a:t>
            </a:r>
            <a:r>
              <a:rPr lang="zh-CN" altLang="en-US" sz="1600" dirty="0">
                <a:cs typeface="Arial" panose="020B0604020202020204" pitchFamily="34" charset="0"/>
              </a:rPr>
              <a:t> </a:t>
            </a:r>
            <a:r>
              <a:rPr lang="en-US" altLang="zh-CN" sz="1600" dirty="0">
                <a:cs typeface="Arial" panose="020B0604020202020204" pitchFamily="34" charset="0"/>
              </a:rPr>
              <a:t>linear</a:t>
            </a:r>
            <a:r>
              <a:rPr lang="zh-CN" altLang="en-US" sz="1600" dirty="0">
                <a:cs typeface="Arial" panose="020B0604020202020204" pitchFamily="34" charset="0"/>
              </a:rPr>
              <a:t> </a:t>
            </a:r>
            <a:r>
              <a:rPr lang="en-US" altLang="zh-CN" sz="1600" dirty="0">
                <a:cs typeface="Arial" panose="020B0604020202020204" pitchFamily="34" charset="0"/>
              </a:rPr>
              <a:t>regression</a:t>
            </a:r>
            <a:r>
              <a:rPr lang="zh-CN" altLang="en-US" sz="1600" dirty="0">
                <a:cs typeface="Arial" panose="020B0604020202020204" pitchFamily="34" charset="0"/>
              </a:rPr>
              <a:t> </a:t>
            </a:r>
            <a:r>
              <a:rPr lang="en-US" altLang="zh-CN" sz="1600" dirty="0">
                <a:cs typeface="Arial" panose="020B0604020202020204" pitchFamily="34" charset="0"/>
              </a:rPr>
              <a:t>model</a:t>
            </a:r>
          </a:p>
          <a:p>
            <a:pPr lvl="2">
              <a:lnSpc>
                <a:spcPct val="120000"/>
              </a:lnSpc>
            </a:pPr>
            <a:r>
              <a:rPr lang="en-US" altLang="zh-CN" sz="1600" dirty="0">
                <a:cs typeface="Arial" panose="020B0604020202020204" pitchFamily="34" charset="0"/>
              </a:rPr>
              <a:t>Observations</a:t>
            </a:r>
            <a:r>
              <a:rPr lang="zh-CN" altLang="en-US" sz="1600" dirty="0">
                <a:cs typeface="Arial" panose="020B0604020202020204" pitchFamily="34" charset="0"/>
              </a:rPr>
              <a:t> </a:t>
            </a:r>
            <a:r>
              <a:rPr lang="en-US" altLang="zh-CN" sz="1600" dirty="0">
                <a:cs typeface="Arial" panose="020B0604020202020204" pitchFamily="34" charset="0"/>
              </a:rPr>
              <a:t>with</a:t>
            </a:r>
            <a:r>
              <a:rPr lang="zh-CN" altLang="en-US" sz="1600" dirty="0">
                <a:cs typeface="Arial" panose="020B0604020202020204" pitchFamily="34" charset="0"/>
              </a:rPr>
              <a:t> </a:t>
            </a:r>
            <a:r>
              <a:rPr lang="en-US" altLang="zh-CN" sz="1600" dirty="0">
                <a:cs typeface="Arial" panose="020B0604020202020204" pitchFamily="34" charset="0"/>
              </a:rPr>
              <a:t>IDNO=39,41,42</a:t>
            </a:r>
            <a:r>
              <a:rPr lang="zh-CN" altLang="en-US" sz="1600" dirty="0">
                <a:cs typeface="Arial" panose="020B0604020202020204" pitchFamily="34" charset="0"/>
              </a:rPr>
              <a:t> </a:t>
            </a:r>
            <a:r>
              <a:rPr lang="en-US" altLang="zh-CN" sz="1600" dirty="0">
                <a:cs typeface="Arial" panose="020B0604020202020204" pitchFamily="34" charset="0"/>
              </a:rPr>
              <a:t>are</a:t>
            </a:r>
            <a:r>
              <a:rPr lang="zh-CN" altLang="en-US" sz="1600" dirty="0">
                <a:cs typeface="Arial" panose="020B0604020202020204" pitchFamily="34" charset="0"/>
              </a:rPr>
              <a:t> </a:t>
            </a:r>
            <a:r>
              <a:rPr lang="en-US" altLang="zh-CN" sz="1600" dirty="0">
                <a:cs typeface="Arial" panose="020B0604020202020204" pitchFamily="34" charset="0"/>
              </a:rPr>
              <a:t>abnormal.</a:t>
            </a:r>
          </a:p>
        </p:txBody>
      </p:sp>
      <p:pic>
        <p:nvPicPr>
          <p:cNvPr id="16" name="Picture 15">
            <a:extLst>
              <a:ext uri="{FF2B5EF4-FFF2-40B4-BE49-F238E27FC236}">
                <a16:creationId xmlns:a16="http://schemas.microsoft.com/office/drawing/2014/main" id="{B9E611A9-8011-764F-BFDD-A88694655F82}"/>
              </a:ext>
            </a:extLst>
          </p:cNvPr>
          <p:cNvPicPr>
            <a:picLocks noChangeAspect="1"/>
          </p:cNvPicPr>
          <p:nvPr/>
        </p:nvPicPr>
        <p:blipFill rotWithShape="1">
          <a:blip r:embed="rId4"/>
          <a:srcRect t="13685" r="5353"/>
          <a:stretch/>
        </p:blipFill>
        <p:spPr>
          <a:xfrm>
            <a:off x="7104192" y="4055677"/>
            <a:ext cx="3879576" cy="2770117"/>
          </a:xfrm>
          <a:prstGeom prst="rect">
            <a:avLst/>
          </a:prstGeom>
        </p:spPr>
      </p:pic>
      <p:pic>
        <p:nvPicPr>
          <p:cNvPr id="3" name="Picture 2">
            <a:extLst>
              <a:ext uri="{FF2B5EF4-FFF2-40B4-BE49-F238E27FC236}">
                <a16:creationId xmlns:a16="http://schemas.microsoft.com/office/drawing/2014/main" id="{3E1A711A-C606-644A-8E21-CA6F70AE9D2B}"/>
              </a:ext>
            </a:extLst>
          </p:cNvPr>
          <p:cNvPicPr>
            <a:picLocks noChangeAspect="1"/>
          </p:cNvPicPr>
          <p:nvPr/>
        </p:nvPicPr>
        <p:blipFill>
          <a:blip r:embed="rId5"/>
          <a:stretch>
            <a:fillRect/>
          </a:stretch>
        </p:blipFill>
        <p:spPr>
          <a:xfrm>
            <a:off x="7696529" y="3557570"/>
            <a:ext cx="2925396" cy="498108"/>
          </a:xfrm>
          <a:prstGeom prst="rect">
            <a:avLst/>
          </a:prstGeom>
        </p:spPr>
      </p:pic>
    </p:spTree>
    <p:extLst>
      <p:ext uri="{BB962C8B-B14F-4D97-AF65-F5344CB8AC3E}">
        <p14:creationId xmlns:p14="http://schemas.microsoft.com/office/powerpoint/2010/main" val="305311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Data</a:t>
            </a:r>
            <a:r>
              <a:rPr lang="zh-CN" altLang="en-US" sz="3600" dirty="0">
                <a:latin typeface="Arial" panose="020B0604020202020204" pitchFamily="34" charset="0"/>
                <a:cs typeface="Arial" panose="020B0604020202020204" pitchFamily="34" charset="0"/>
              </a:rPr>
              <a:t> </a:t>
            </a:r>
            <a:r>
              <a:rPr lang="en-US" altLang="zh-CN" sz="3600" dirty="0">
                <a:latin typeface="Arial" panose="020B0604020202020204" pitchFamily="34" charset="0"/>
                <a:cs typeface="Arial" panose="020B0604020202020204" pitchFamily="34" charset="0"/>
              </a:rPr>
              <a:t>Visualization</a:t>
            </a:r>
            <a:endParaRPr lang="en-US" sz="3600" dirty="0"/>
          </a:p>
        </p:txBody>
      </p:sp>
      <p:pic>
        <p:nvPicPr>
          <p:cNvPr id="9" name="Content Placeholder 8">
            <a:extLst>
              <a:ext uri="{FF2B5EF4-FFF2-40B4-BE49-F238E27FC236}">
                <a16:creationId xmlns:a16="http://schemas.microsoft.com/office/drawing/2014/main" id="{4C06EC3F-5D88-4046-9162-0D945AA19C5A}"/>
              </a:ext>
            </a:extLst>
          </p:cNvPr>
          <p:cNvPicPr>
            <a:picLocks noGrp="1" noChangeAspect="1"/>
          </p:cNvPicPr>
          <p:nvPr>
            <p:ph idx="1"/>
          </p:nvPr>
        </p:nvPicPr>
        <p:blipFill rotWithShape="1">
          <a:blip r:embed="rId2"/>
          <a:srcRect l="4529" t="7540" b="7597"/>
          <a:stretch/>
        </p:blipFill>
        <p:spPr>
          <a:xfrm>
            <a:off x="6889527" y="3106198"/>
            <a:ext cx="3962400" cy="3522133"/>
          </a:xfrm>
        </p:spPr>
      </p:pic>
      <p:sp>
        <p:nvSpPr>
          <p:cNvPr id="10" name="Content Placeholder 2">
            <a:extLst>
              <a:ext uri="{FF2B5EF4-FFF2-40B4-BE49-F238E27FC236}">
                <a16:creationId xmlns:a16="http://schemas.microsoft.com/office/drawing/2014/main" id="{E57E56C2-A30D-A744-970A-280DA4FC398C}"/>
              </a:ext>
            </a:extLst>
          </p:cNvPr>
          <p:cNvSpPr>
            <a:spLocks noGrp="1"/>
          </p:cNvSpPr>
          <p:nvPr/>
        </p:nvSpPr>
        <p:spPr>
          <a:xfrm>
            <a:off x="6204013" y="1900419"/>
            <a:ext cx="5549614" cy="130698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sz="2000" dirty="0"/>
              <a:t>M</a:t>
            </a:r>
            <a:r>
              <a:rPr lang="en-US" sz="2000" dirty="0"/>
              <a:t>ulticollinearity</a:t>
            </a:r>
            <a:endParaRPr lang="en-US" altLang="zh-CN" sz="2000" dirty="0">
              <a:cs typeface="Arial" panose="020B0604020202020204" pitchFamily="34" charset="0"/>
            </a:endParaRPr>
          </a:p>
          <a:p>
            <a:pPr lvl="1"/>
            <a:r>
              <a:rPr lang="en-US" altLang="zh-CN" sz="1800" dirty="0">
                <a:cs typeface="Arial" panose="020B0604020202020204" pitchFamily="34" charset="0"/>
              </a:rPr>
              <a:t>KNEE,</a:t>
            </a:r>
            <a:r>
              <a:rPr lang="zh-CN" altLang="en-US" sz="1800" dirty="0">
                <a:cs typeface="Arial" panose="020B0604020202020204" pitchFamily="34" charset="0"/>
              </a:rPr>
              <a:t> </a:t>
            </a:r>
            <a:r>
              <a:rPr lang="en-US" altLang="zh-CN" sz="1800" dirty="0">
                <a:cs typeface="Arial" panose="020B0604020202020204" pitchFamily="34" charset="0"/>
              </a:rPr>
              <a:t>THIGHT,</a:t>
            </a:r>
            <a:r>
              <a:rPr lang="zh-CN" altLang="en-US" sz="1800" dirty="0">
                <a:cs typeface="Arial" panose="020B0604020202020204" pitchFamily="34" charset="0"/>
              </a:rPr>
              <a:t> </a:t>
            </a:r>
            <a:r>
              <a:rPr lang="en-US" altLang="zh-CN" sz="1800" dirty="0">
                <a:cs typeface="Arial" panose="020B0604020202020204" pitchFamily="34" charset="0"/>
              </a:rPr>
              <a:t>WEIGHT,</a:t>
            </a:r>
            <a:r>
              <a:rPr lang="zh-CN" altLang="en-US" sz="1800" dirty="0">
                <a:cs typeface="Arial" panose="020B0604020202020204" pitchFamily="34" charset="0"/>
              </a:rPr>
              <a:t> </a:t>
            </a:r>
            <a:r>
              <a:rPr lang="en-US" altLang="zh-CN" sz="1800" dirty="0">
                <a:cs typeface="Arial" panose="020B0604020202020204" pitchFamily="34" charset="0"/>
              </a:rPr>
              <a:t>HIP</a:t>
            </a:r>
          </a:p>
          <a:p>
            <a:pPr lvl="1"/>
            <a:r>
              <a:rPr lang="en-US" altLang="zh-CN" sz="1800" dirty="0">
                <a:cs typeface="Arial" panose="020B0604020202020204" pitchFamily="34" charset="0"/>
              </a:rPr>
              <a:t>CHEST,ADIPOSITY,ABDOMEN</a:t>
            </a:r>
          </a:p>
        </p:txBody>
      </p:sp>
      <p:pic>
        <p:nvPicPr>
          <p:cNvPr id="12" name="Picture 11">
            <a:extLst>
              <a:ext uri="{FF2B5EF4-FFF2-40B4-BE49-F238E27FC236}">
                <a16:creationId xmlns:a16="http://schemas.microsoft.com/office/drawing/2014/main" id="{D44269EE-B7E9-0E48-8048-CEF18D075590}"/>
              </a:ext>
            </a:extLst>
          </p:cNvPr>
          <p:cNvPicPr>
            <a:picLocks noChangeAspect="1"/>
          </p:cNvPicPr>
          <p:nvPr/>
        </p:nvPicPr>
        <p:blipFill>
          <a:blip r:embed="rId3"/>
          <a:stretch>
            <a:fillRect/>
          </a:stretch>
        </p:blipFill>
        <p:spPr>
          <a:xfrm>
            <a:off x="1532498" y="3376950"/>
            <a:ext cx="4224453" cy="3315704"/>
          </a:xfrm>
          <a:prstGeom prst="rect">
            <a:avLst/>
          </a:prstGeom>
        </p:spPr>
      </p:pic>
      <p:sp>
        <p:nvSpPr>
          <p:cNvPr id="13" name="Content Placeholder 2">
            <a:extLst>
              <a:ext uri="{FF2B5EF4-FFF2-40B4-BE49-F238E27FC236}">
                <a16:creationId xmlns:a16="http://schemas.microsoft.com/office/drawing/2014/main" id="{5D864129-5996-9A4D-B40E-EBA1212903C7}"/>
              </a:ext>
            </a:extLst>
          </p:cNvPr>
          <p:cNvSpPr>
            <a:spLocks noGrp="1"/>
          </p:cNvSpPr>
          <p:nvPr/>
        </p:nvSpPr>
        <p:spPr>
          <a:xfrm>
            <a:off x="581192" y="1900419"/>
            <a:ext cx="5357029" cy="147653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sz="2000" dirty="0">
                <a:cs typeface="Arial" panose="020B0604020202020204" pitchFamily="34" charset="0"/>
              </a:rPr>
              <a:t>Abnormal</a:t>
            </a:r>
            <a:r>
              <a:rPr lang="zh-CN" altLang="en-US" sz="2000" dirty="0">
                <a:cs typeface="Arial" panose="020B0604020202020204" pitchFamily="34" charset="0"/>
              </a:rPr>
              <a:t> </a:t>
            </a:r>
            <a:r>
              <a:rPr lang="en-US" altLang="zh-CN" sz="2000" dirty="0">
                <a:cs typeface="Arial" panose="020B0604020202020204" pitchFamily="34" charset="0"/>
              </a:rPr>
              <a:t>observations</a:t>
            </a:r>
          </a:p>
          <a:p>
            <a:pPr lvl="1"/>
            <a:r>
              <a:rPr lang="en-US" altLang="zh-CN" sz="1800" dirty="0">
                <a:cs typeface="Arial" panose="020B0604020202020204" pitchFamily="34" charset="0"/>
              </a:rPr>
              <a:t>Boxplot</a:t>
            </a:r>
            <a:r>
              <a:rPr lang="zh-CN" altLang="en-US" sz="1800" dirty="0">
                <a:cs typeface="Arial" panose="020B0604020202020204" pitchFamily="34" charset="0"/>
              </a:rPr>
              <a:t> </a:t>
            </a:r>
            <a:r>
              <a:rPr lang="en-US" altLang="zh-CN" sz="1800" dirty="0">
                <a:cs typeface="Arial" panose="020B0604020202020204" pitchFamily="34" charset="0"/>
              </a:rPr>
              <a:t>of</a:t>
            </a:r>
            <a:r>
              <a:rPr lang="zh-CN" altLang="en-US" sz="1800" dirty="0">
                <a:cs typeface="Arial" panose="020B0604020202020204" pitchFamily="34" charset="0"/>
              </a:rPr>
              <a:t> </a:t>
            </a:r>
            <a:r>
              <a:rPr lang="en-US" altLang="zh-CN" sz="1800" dirty="0">
                <a:cs typeface="Arial" panose="020B0604020202020204" pitchFamily="34" charset="0"/>
              </a:rPr>
              <a:t>features</a:t>
            </a:r>
          </a:p>
          <a:p>
            <a:pPr lvl="2"/>
            <a:r>
              <a:rPr lang="en-US" altLang="zh-CN" sz="1600" dirty="0">
                <a:cs typeface="Arial" panose="020B0604020202020204" pitchFamily="34" charset="0"/>
              </a:rPr>
              <a:t>Observation</a:t>
            </a:r>
            <a:r>
              <a:rPr lang="zh-CN" altLang="en-US" sz="1600" dirty="0">
                <a:cs typeface="Arial" panose="020B0604020202020204" pitchFamily="34" charset="0"/>
              </a:rPr>
              <a:t> </a:t>
            </a:r>
            <a:r>
              <a:rPr lang="en-US" altLang="zh-CN" sz="1600" dirty="0">
                <a:cs typeface="Arial" panose="020B0604020202020204" pitchFamily="34" charset="0"/>
              </a:rPr>
              <a:t>with</a:t>
            </a:r>
            <a:r>
              <a:rPr lang="zh-CN" altLang="en-US" sz="1600" dirty="0">
                <a:cs typeface="Arial" panose="020B0604020202020204" pitchFamily="34" charset="0"/>
              </a:rPr>
              <a:t> </a:t>
            </a:r>
            <a:r>
              <a:rPr lang="en-US" altLang="zh-CN" sz="1600" dirty="0">
                <a:cs typeface="Arial" panose="020B0604020202020204" pitchFamily="34" charset="0"/>
              </a:rPr>
              <a:t>IDNO=39</a:t>
            </a:r>
            <a:r>
              <a:rPr lang="zh-CN" altLang="en-US" sz="1600" dirty="0">
                <a:cs typeface="Arial" panose="020B0604020202020204" pitchFamily="34" charset="0"/>
              </a:rPr>
              <a:t> </a:t>
            </a:r>
            <a:r>
              <a:rPr lang="en-US" altLang="zh-CN" sz="1600" dirty="0">
                <a:cs typeface="Arial" panose="020B0604020202020204" pitchFamily="34" charset="0"/>
              </a:rPr>
              <a:t>is</a:t>
            </a:r>
            <a:r>
              <a:rPr lang="zh-CN" altLang="en-US" sz="1600" dirty="0">
                <a:cs typeface="Arial" panose="020B0604020202020204" pitchFamily="34" charset="0"/>
              </a:rPr>
              <a:t> </a:t>
            </a:r>
            <a:r>
              <a:rPr lang="en-US" altLang="zh-CN" sz="1600" dirty="0">
                <a:cs typeface="Arial" panose="020B0604020202020204" pitchFamily="34" charset="0"/>
              </a:rPr>
              <a:t>abnormal,</a:t>
            </a:r>
            <a:r>
              <a:rPr lang="zh-CN" altLang="en-US" sz="1600" dirty="0">
                <a:cs typeface="Arial" panose="020B0604020202020204" pitchFamily="34" charset="0"/>
              </a:rPr>
              <a:t> </a:t>
            </a:r>
            <a:r>
              <a:rPr lang="en-US" altLang="zh-CN" sz="1600" dirty="0">
                <a:cs typeface="Arial" panose="020B0604020202020204" pitchFamily="34" charset="0"/>
              </a:rPr>
              <a:t>we</a:t>
            </a:r>
            <a:r>
              <a:rPr lang="zh-CN" altLang="en-US" sz="1600" dirty="0">
                <a:cs typeface="Arial" panose="020B0604020202020204" pitchFamily="34" charset="0"/>
              </a:rPr>
              <a:t> </a:t>
            </a:r>
            <a:r>
              <a:rPr lang="en-US" altLang="zh-CN" sz="1600" dirty="0">
                <a:cs typeface="Arial" panose="020B0604020202020204" pitchFamily="34" charset="0"/>
              </a:rPr>
              <a:t>choose</a:t>
            </a:r>
            <a:r>
              <a:rPr lang="zh-CN" altLang="en-US" sz="1600" dirty="0">
                <a:cs typeface="Arial" panose="020B0604020202020204" pitchFamily="34" charset="0"/>
              </a:rPr>
              <a:t> </a:t>
            </a:r>
            <a:r>
              <a:rPr lang="en-US" altLang="zh-CN" sz="1600" dirty="0">
                <a:cs typeface="Arial" panose="020B0604020202020204" pitchFamily="34" charset="0"/>
              </a:rPr>
              <a:t>to</a:t>
            </a:r>
            <a:r>
              <a:rPr lang="zh-CN" altLang="en-US" sz="1600" dirty="0">
                <a:cs typeface="Arial" panose="020B0604020202020204" pitchFamily="34" charset="0"/>
              </a:rPr>
              <a:t> </a:t>
            </a:r>
            <a:r>
              <a:rPr lang="en-US" altLang="zh-CN" sz="1600" dirty="0">
                <a:cs typeface="Arial" panose="020B0604020202020204" pitchFamily="34" charset="0"/>
              </a:rPr>
              <a:t>keep</a:t>
            </a:r>
            <a:r>
              <a:rPr lang="zh-CN" altLang="en-US" sz="1600" dirty="0">
                <a:cs typeface="Arial" panose="020B0604020202020204" pitchFamily="34" charset="0"/>
              </a:rPr>
              <a:t> </a:t>
            </a:r>
            <a:r>
              <a:rPr lang="en-US" altLang="zh-CN" sz="1600" dirty="0">
                <a:cs typeface="Arial" panose="020B0604020202020204" pitchFamily="34" charset="0"/>
              </a:rPr>
              <a:t>it.</a:t>
            </a:r>
          </a:p>
        </p:txBody>
      </p:sp>
    </p:spTree>
    <p:extLst>
      <p:ext uri="{BB962C8B-B14F-4D97-AF65-F5344CB8AC3E}">
        <p14:creationId xmlns:p14="http://schemas.microsoft.com/office/powerpoint/2010/main" val="412788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8BCF-53F7-9049-A26D-36540851E018}"/>
              </a:ext>
            </a:extLst>
          </p:cNvPr>
          <p:cNvSpPr>
            <a:spLocks noGrp="1"/>
          </p:cNvSpPr>
          <p:nvPr>
            <p:ph type="title"/>
          </p:nvPr>
        </p:nvSpPr>
        <p:spPr/>
        <p:txBody>
          <a:bodyPr>
            <a:normAutofit/>
          </a:bodyPr>
          <a:lstStyle/>
          <a:p>
            <a:r>
              <a:rPr lang="en-US" altLang="zh-CN" sz="3600" dirty="0">
                <a:latin typeface="+mn-lt"/>
                <a:cs typeface="Arial" panose="020B0604020202020204" pitchFamily="34" charset="0"/>
              </a:rPr>
              <a:t>Data</a:t>
            </a:r>
            <a:r>
              <a:rPr lang="zh-CN" altLang="en-US" sz="3600" dirty="0">
                <a:latin typeface="+mn-lt"/>
                <a:cs typeface="Arial" panose="020B0604020202020204" pitchFamily="34" charset="0"/>
              </a:rPr>
              <a:t> </a:t>
            </a:r>
            <a:r>
              <a:rPr lang="en-US" altLang="zh-CN" sz="3600" dirty="0">
                <a:latin typeface="+mn-lt"/>
                <a:cs typeface="Arial" panose="020B0604020202020204" pitchFamily="34" charset="0"/>
              </a:rPr>
              <a:t>Preprocessing</a:t>
            </a:r>
            <a:endParaRPr lang="en-US" sz="3600" dirty="0">
              <a:latin typeface="+mn-lt"/>
              <a:cs typeface="Arial" panose="020B0604020202020204" pitchFamily="34" charset="0"/>
            </a:endParaRPr>
          </a:p>
        </p:txBody>
      </p:sp>
      <p:sp>
        <p:nvSpPr>
          <p:cNvPr id="4" name="Content Placeholder 2">
            <a:extLst>
              <a:ext uri="{FF2B5EF4-FFF2-40B4-BE49-F238E27FC236}">
                <a16:creationId xmlns:a16="http://schemas.microsoft.com/office/drawing/2014/main" id="{87D75F0C-2DB6-994A-862B-BEB98A506A16}"/>
              </a:ext>
            </a:extLst>
          </p:cNvPr>
          <p:cNvSpPr>
            <a:spLocks noGrp="1"/>
          </p:cNvSpPr>
          <p:nvPr>
            <p:ph idx="1"/>
          </p:nvPr>
        </p:nvSpPr>
        <p:spPr>
          <a:xfrm>
            <a:off x="721480" y="1753027"/>
            <a:ext cx="6868632" cy="2147777"/>
          </a:xfrm>
        </p:spPr>
        <p:txBody>
          <a:bodyPr>
            <a:normAutofit/>
          </a:bodyPr>
          <a:lstStyle/>
          <a:p>
            <a:r>
              <a:rPr lang="en-US" altLang="zh-CN" sz="2000" dirty="0">
                <a:cs typeface="Arial" panose="020B0604020202020204" pitchFamily="34" charset="0"/>
              </a:rPr>
              <a:t>Normality</a:t>
            </a:r>
          </a:p>
          <a:p>
            <a:pPr lvl="1"/>
            <a:r>
              <a:rPr lang="en-US" altLang="zh-CN" sz="1800" dirty="0">
                <a:cs typeface="Arial" panose="020B0604020202020204" pitchFamily="34" charset="0"/>
              </a:rPr>
              <a:t>Normal</a:t>
            </a:r>
            <a:r>
              <a:rPr lang="zh-CN" altLang="en-US" sz="1800" dirty="0">
                <a:cs typeface="Arial" panose="020B0604020202020204" pitchFamily="34" charset="0"/>
              </a:rPr>
              <a:t> </a:t>
            </a:r>
            <a:r>
              <a:rPr lang="en-US" altLang="zh-CN" sz="1800" dirty="0">
                <a:cs typeface="Arial" panose="020B0604020202020204" pitchFamily="34" charset="0"/>
              </a:rPr>
              <a:t>Q-Q</a:t>
            </a:r>
            <a:r>
              <a:rPr lang="zh-CN" altLang="en-US" sz="1800" dirty="0">
                <a:cs typeface="Arial" panose="020B0604020202020204" pitchFamily="34" charset="0"/>
              </a:rPr>
              <a:t> </a:t>
            </a:r>
            <a:r>
              <a:rPr lang="en-US" altLang="zh-CN" sz="1800" dirty="0">
                <a:cs typeface="Arial" panose="020B0604020202020204" pitchFamily="34" charset="0"/>
              </a:rPr>
              <a:t>plot</a:t>
            </a:r>
            <a:r>
              <a:rPr lang="zh-CN" altLang="en-US" sz="1800" dirty="0">
                <a:cs typeface="Arial" panose="020B0604020202020204" pitchFamily="34" charset="0"/>
              </a:rPr>
              <a:t> </a:t>
            </a:r>
            <a:r>
              <a:rPr lang="en-US" altLang="zh-CN" sz="1800" dirty="0">
                <a:cs typeface="Arial" panose="020B0604020202020204" pitchFamily="34" charset="0"/>
              </a:rPr>
              <a:t>of</a:t>
            </a:r>
            <a:r>
              <a:rPr lang="zh-CN" altLang="en-US" sz="1800" dirty="0">
                <a:cs typeface="Arial" panose="020B0604020202020204" pitchFamily="34" charset="0"/>
              </a:rPr>
              <a:t> </a:t>
            </a:r>
            <a:r>
              <a:rPr lang="en-US" altLang="zh-CN" sz="1800" dirty="0">
                <a:cs typeface="Arial" panose="020B0604020202020204" pitchFamily="34" charset="0"/>
              </a:rPr>
              <a:t>Bodyfat</a:t>
            </a:r>
            <a:r>
              <a:rPr lang="zh-CN" altLang="en-US" sz="1800" dirty="0">
                <a:cs typeface="Arial" panose="020B0604020202020204" pitchFamily="34" charset="0"/>
              </a:rPr>
              <a:t> </a:t>
            </a:r>
            <a:r>
              <a:rPr lang="en-US" altLang="zh-CN" sz="1800" dirty="0">
                <a:cs typeface="Arial" panose="020B0604020202020204" pitchFamily="34" charset="0"/>
              </a:rPr>
              <a:t>data</a:t>
            </a:r>
          </a:p>
          <a:p>
            <a:pPr lvl="1"/>
            <a:r>
              <a:rPr lang="en-US" altLang="zh-CN" sz="1800" dirty="0">
                <a:cs typeface="Arial" panose="020B0604020202020204" pitchFamily="34" charset="0"/>
              </a:rPr>
              <a:t>Shapiro</a:t>
            </a:r>
            <a:r>
              <a:rPr lang="zh-CN" altLang="en-US" sz="1800" dirty="0">
                <a:cs typeface="Arial" panose="020B0604020202020204" pitchFamily="34" charset="0"/>
              </a:rPr>
              <a:t> </a:t>
            </a:r>
            <a:r>
              <a:rPr lang="en-US" altLang="zh-CN" sz="1800" dirty="0">
                <a:cs typeface="Arial" panose="020B0604020202020204" pitchFamily="34" charset="0"/>
              </a:rPr>
              <a:t>Test:</a:t>
            </a:r>
            <a:r>
              <a:rPr lang="zh-CN" altLang="en-US" sz="1800" dirty="0">
                <a:cs typeface="Arial" panose="020B0604020202020204" pitchFamily="34" charset="0"/>
              </a:rPr>
              <a:t> </a:t>
            </a:r>
            <a:r>
              <a:rPr lang="en-US" altLang="zh-CN" sz="1800" dirty="0">
                <a:cs typeface="Arial" panose="020B0604020202020204" pitchFamily="34" charset="0"/>
              </a:rPr>
              <a:t>p-value</a:t>
            </a:r>
            <a:r>
              <a:rPr lang="zh-CN" altLang="en-US" sz="1800" dirty="0">
                <a:cs typeface="Arial" panose="020B0604020202020204" pitchFamily="34" charset="0"/>
              </a:rPr>
              <a:t> </a:t>
            </a:r>
            <a:r>
              <a:rPr lang="en-US" altLang="zh-CN" sz="1800" dirty="0">
                <a:cs typeface="Arial" panose="020B0604020202020204" pitchFamily="34" charset="0"/>
              </a:rPr>
              <a:t>=</a:t>
            </a:r>
            <a:r>
              <a:rPr lang="zh-CN" altLang="en-US" sz="1800" dirty="0">
                <a:cs typeface="Arial" panose="020B0604020202020204" pitchFamily="34" charset="0"/>
              </a:rPr>
              <a:t> </a:t>
            </a:r>
            <a:r>
              <a:rPr lang="en-US" altLang="zh-CN" sz="1800" dirty="0">
                <a:cs typeface="Arial" panose="020B0604020202020204" pitchFamily="34" charset="0"/>
              </a:rPr>
              <a:t>0.1062</a:t>
            </a:r>
          </a:p>
          <a:p>
            <a:pPr lvl="1"/>
            <a:endParaRPr lang="en-US" altLang="zh-CN" dirty="0">
              <a:cs typeface="Arial" panose="020B0604020202020204" pitchFamily="34" charset="0"/>
            </a:endParaRPr>
          </a:p>
          <a:p>
            <a:pPr marL="324000" lvl="1" indent="0">
              <a:buNone/>
            </a:pPr>
            <a:endParaRPr lang="en-US" altLang="zh-CN" dirty="0">
              <a:cs typeface="Arial" panose="020B0604020202020204" pitchFamily="34" charset="0"/>
            </a:endParaRPr>
          </a:p>
        </p:txBody>
      </p:sp>
      <p:sp>
        <p:nvSpPr>
          <p:cNvPr id="7" name="Content Placeholder 2">
            <a:extLst>
              <a:ext uri="{FF2B5EF4-FFF2-40B4-BE49-F238E27FC236}">
                <a16:creationId xmlns:a16="http://schemas.microsoft.com/office/drawing/2014/main" id="{87D75F0C-2DB6-994A-862B-BEB98A506A16}"/>
              </a:ext>
            </a:extLst>
          </p:cNvPr>
          <p:cNvSpPr>
            <a:spLocks noGrp="1"/>
          </p:cNvSpPr>
          <p:nvPr/>
        </p:nvSpPr>
        <p:spPr>
          <a:xfrm>
            <a:off x="6096000" y="1857848"/>
            <a:ext cx="3703701" cy="117939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sz="2000" dirty="0">
                <a:cs typeface="Arial" panose="020B0604020202020204" pitchFamily="34" charset="0"/>
              </a:rPr>
              <a:t>Transformation</a:t>
            </a:r>
            <a:endParaRPr lang="en-US" altLang="zh-CN" dirty="0">
              <a:cs typeface="Arial" panose="020B0604020202020204" pitchFamily="34" charset="0"/>
            </a:endParaRPr>
          </a:p>
          <a:p>
            <a:pPr lvl="1"/>
            <a:r>
              <a:rPr lang="en-US" altLang="zh-CN" sz="1800" dirty="0">
                <a:cs typeface="Arial" panose="020B0604020202020204" pitchFamily="34" charset="0"/>
              </a:rPr>
              <a:t>Box-Cox</a:t>
            </a:r>
            <a:r>
              <a:rPr lang="zh-CN" altLang="en-US" sz="1800" dirty="0">
                <a:cs typeface="Arial" panose="020B0604020202020204" pitchFamily="34" charset="0"/>
              </a:rPr>
              <a:t> </a:t>
            </a:r>
            <a:r>
              <a:rPr lang="en-US" altLang="zh-CN" sz="1800" dirty="0">
                <a:cs typeface="Arial" panose="020B0604020202020204" pitchFamily="34" charset="0"/>
              </a:rPr>
              <a:t>transformation</a:t>
            </a:r>
          </a:p>
          <a:p>
            <a:pPr marL="324000" lvl="1" indent="0">
              <a:buNone/>
            </a:pPr>
            <a:endParaRPr lang="en-US" altLang="zh-CN" dirty="0">
              <a:cs typeface="Arial" panose="020B0604020202020204" pitchFamily="34" charset="0"/>
            </a:endParaRPr>
          </a:p>
        </p:txBody>
      </p:sp>
      <p:pic>
        <p:nvPicPr>
          <p:cNvPr id="13" name="Picture 12">
            <a:extLst>
              <a:ext uri="{FF2B5EF4-FFF2-40B4-BE49-F238E27FC236}">
                <a16:creationId xmlns:a16="http://schemas.microsoft.com/office/drawing/2014/main" id="{E381AE15-B406-F642-BBBB-81D89E607AC2}"/>
              </a:ext>
            </a:extLst>
          </p:cNvPr>
          <p:cNvPicPr>
            <a:picLocks noChangeAspect="1"/>
          </p:cNvPicPr>
          <p:nvPr/>
        </p:nvPicPr>
        <p:blipFill>
          <a:blip r:embed="rId2"/>
          <a:stretch>
            <a:fillRect/>
          </a:stretch>
        </p:blipFill>
        <p:spPr>
          <a:xfrm>
            <a:off x="1015207" y="3187014"/>
            <a:ext cx="4037519" cy="3169114"/>
          </a:xfrm>
          <a:prstGeom prst="rect">
            <a:avLst/>
          </a:prstGeom>
        </p:spPr>
      </p:pic>
      <p:pic>
        <p:nvPicPr>
          <p:cNvPr id="15" name="Picture 14">
            <a:extLst>
              <a:ext uri="{FF2B5EF4-FFF2-40B4-BE49-F238E27FC236}">
                <a16:creationId xmlns:a16="http://schemas.microsoft.com/office/drawing/2014/main" id="{4C4D2D3D-7A79-A942-9442-84D2669DF115}"/>
              </a:ext>
            </a:extLst>
          </p:cNvPr>
          <p:cNvPicPr>
            <a:picLocks noChangeAspect="1"/>
          </p:cNvPicPr>
          <p:nvPr/>
        </p:nvPicPr>
        <p:blipFill rotWithShape="1">
          <a:blip r:embed="rId3"/>
          <a:srcRect t="13007" r="5723" b="4238"/>
          <a:stretch/>
        </p:blipFill>
        <p:spPr>
          <a:xfrm>
            <a:off x="6423068" y="3037239"/>
            <a:ext cx="4694728" cy="3468664"/>
          </a:xfrm>
          <a:prstGeom prst="rect">
            <a:avLst/>
          </a:prstGeom>
        </p:spPr>
      </p:pic>
    </p:spTree>
    <p:extLst>
      <p:ext uri="{BB962C8B-B14F-4D97-AF65-F5344CB8AC3E}">
        <p14:creationId xmlns:p14="http://schemas.microsoft.com/office/powerpoint/2010/main" val="356007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Variable selection</a:t>
            </a:r>
            <a:endParaRPr lang="en-US" sz="3600" dirty="0"/>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1937821"/>
            <a:ext cx="6313594" cy="3943262"/>
          </a:xfrm>
        </p:spPr>
        <p:txBody>
          <a:bodyPr>
            <a:normAutofit fontScale="92500" lnSpcReduction="20000"/>
          </a:bodyPr>
          <a:lstStyle/>
          <a:p>
            <a:pPr>
              <a:lnSpc>
                <a:spcPct val="150000"/>
              </a:lnSpc>
            </a:pPr>
            <a:r>
              <a:rPr lang="en-US" altLang="zh-CN" sz="2000" dirty="0">
                <a:cs typeface="Arial" panose="020B0604020202020204" pitchFamily="34" charset="0"/>
              </a:rPr>
              <a:t>Mallow’s Cp</a:t>
            </a:r>
          </a:p>
          <a:p>
            <a:pPr>
              <a:lnSpc>
                <a:spcPct val="150000"/>
              </a:lnSpc>
            </a:pPr>
            <a:r>
              <a:rPr lang="en-US" altLang="zh-CN" sz="2000" dirty="0">
                <a:cs typeface="Arial" panose="020B0604020202020204" pitchFamily="34" charset="0"/>
              </a:rPr>
              <a:t>AIC and BIC</a:t>
            </a:r>
          </a:p>
          <a:p>
            <a:pPr lvl="1">
              <a:lnSpc>
                <a:spcPct val="150000"/>
              </a:lnSpc>
            </a:pPr>
            <a:r>
              <a:rPr lang="en-US" altLang="zh-CN" sz="1800" dirty="0">
                <a:cs typeface="Arial" panose="020B0604020202020204" pitchFamily="34" charset="0"/>
              </a:rPr>
              <a:t>Both</a:t>
            </a:r>
          </a:p>
          <a:p>
            <a:pPr lvl="1">
              <a:lnSpc>
                <a:spcPct val="150000"/>
              </a:lnSpc>
            </a:pPr>
            <a:r>
              <a:rPr lang="en-US" altLang="zh-CN" sz="1800" dirty="0">
                <a:cs typeface="Arial" panose="020B0604020202020204" pitchFamily="34" charset="0"/>
              </a:rPr>
              <a:t>Backward</a:t>
            </a:r>
          </a:p>
          <a:p>
            <a:pPr lvl="1">
              <a:lnSpc>
                <a:spcPct val="150000"/>
              </a:lnSpc>
            </a:pPr>
            <a:r>
              <a:rPr lang="en-US" altLang="zh-CN" sz="1800" dirty="0">
                <a:cs typeface="Arial" panose="020B0604020202020204" pitchFamily="34" charset="0"/>
              </a:rPr>
              <a:t>Forward</a:t>
            </a:r>
          </a:p>
          <a:p>
            <a:pPr>
              <a:lnSpc>
                <a:spcPct val="150000"/>
              </a:lnSpc>
            </a:pPr>
            <a:r>
              <a:rPr lang="en-US" altLang="zh-CN" sz="2000" dirty="0" err="1">
                <a:cs typeface="Arial" panose="020B0604020202020204" pitchFamily="34" charset="0"/>
              </a:rPr>
              <a:t>Fastbw</a:t>
            </a:r>
            <a:endParaRPr lang="en-US" altLang="zh-CN" sz="2000" dirty="0">
              <a:cs typeface="Arial" panose="020B0604020202020204" pitchFamily="34" charset="0"/>
            </a:endParaRPr>
          </a:p>
          <a:p>
            <a:pPr>
              <a:lnSpc>
                <a:spcPct val="150000"/>
              </a:lnSpc>
            </a:pPr>
            <a:r>
              <a:rPr lang="en-US" altLang="zh-CN" sz="2000" dirty="0">
                <a:cs typeface="Arial" panose="020B0604020202020204" pitchFamily="34" charset="0"/>
              </a:rPr>
              <a:t>LASSO</a:t>
            </a:r>
          </a:p>
          <a:p>
            <a:pPr>
              <a:lnSpc>
                <a:spcPct val="150000"/>
              </a:lnSpc>
            </a:pPr>
            <a:r>
              <a:rPr lang="en-US" altLang="zh-CN" sz="2000" dirty="0">
                <a:cs typeface="Arial" panose="020B0604020202020204" pitchFamily="34" charset="0"/>
              </a:rPr>
              <a:t>Cross validation</a:t>
            </a:r>
          </a:p>
        </p:txBody>
      </p:sp>
      <p:sp>
        <p:nvSpPr>
          <p:cNvPr id="11" name="文本框 10">
            <a:extLst>
              <a:ext uri="{FF2B5EF4-FFF2-40B4-BE49-F238E27FC236}">
                <a16:creationId xmlns:a16="http://schemas.microsoft.com/office/drawing/2014/main" id="{C5F09C82-C1D2-4EC1-B24B-2685EAD72AEC}"/>
              </a:ext>
            </a:extLst>
          </p:cNvPr>
          <p:cNvSpPr txBox="1"/>
          <p:nvPr/>
        </p:nvSpPr>
        <p:spPr>
          <a:xfrm>
            <a:off x="3972911" y="3241461"/>
            <a:ext cx="6977834" cy="1323439"/>
          </a:xfrm>
          <a:prstGeom prst="rect">
            <a:avLst/>
          </a:prstGeom>
          <a:noFill/>
        </p:spPr>
        <p:txBody>
          <a:bodyPr wrap="square" rtlCol="0">
            <a:spAutoFit/>
          </a:bodyPr>
          <a:lstStyle/>
          <a:p>
            <a:r>
              <a:rPr lang="en-US" altLang="zh-CN" sz="2000" dirty="0">
                <a:cs typeface="Arial" panose="020B0604020202020204" pitchFamily="34" charset="0"/>
              </a:rPr>
              <a:t>BODYFAT	~	AGE + WEIGHT + HEIGHT + ADIPOSITY + </a:t>
            </a:r>
          </a:p>
          <a:p>
            <a:r>
              <a:rPr lang="en-US" altLang="zh-CN" sz="2000" dirty="0">
                <a:cs typeface="Arial" panose="020B0604020202020204" pitchFamily="34" charset="0"/>
              </a:rPr>
              <a:t>				NECK + CHEST + ABDOMEN + HIP + </a:t>
            </a:r>
          </a:p>
          <a:p>
            <a:r>
              <a:rPr lang="en-US" altLang="zh-CN" sz="2000" dirty="0">
                <a:cs typeface="Arial" panose="020B0604020202020204" pitchFamily="34" charset="0"/>
              </a:rPr>
              <a:t>				THIGH + KNEE + ANKLE + </a:t>
            </a:r>
          </a:p>
          <a:p>
            <a:r>
              <a:rPr lang="en-US" altLang="zh-CN" sz="2000" dirty="0">
                <a:cs typeface="Arial" panose="020B0604020202020204" pitchFamily="34" charset="0"/>
              </a:rPr>
              <a:t>				BICEPS + FOREARM + WRIST</a:t>
            </a:r>
            <a:endParaRPr lang="zh-CN" altLang="en-US" sz="2000" dirty="0">
              <a:cs typeface="Arial" panose="020B0604020202020204" pitchFamily="34" charset="0"/>
            </a:endParaRPr>
          </a:p>
        </p:txBody>
      </p:sp>
      <p:grpSp>
        <p:nvGrpSpPr>
          <p:cNvPr id="17" name="组合 16">
            <a:extLst>
              <a:ext uri="{FF2B5EF4-FFF2-40B4-BE49-F238E27FC236}">
                <a16:creationId xmlns:a16="http://schemas.microsoft.com/office/drawing/2014/main" id="{55682EC1-4F6F-4B2C-8197-7D69BA23F5B6}"/>
              </a:ext>
            </a:extLst>
          </p:cNvPr>
          <p:cNvGrpSpPr/>
          <p:nvPr/>
        </p:nvGrpSpPr>
        <p:grpSpPr>
          <a:xfrm>
            <a:off x="7736397" y="5881083"/>
            <a:ext cx="4118994" cy="828675"/>
            <a:chOff x="7174073" y="5647539"/>
            <a:chExt cx="4118994" cy="828675"/>
          </a:xfrm>
          <a:solidFill>
            <a:srgbClr val="1A3260"/>
          </a:solidFill>
        </p:grpSpPr>
        <p:cxnSp>
          <p:nvCxnSpPr>
            <p:cNvPr id="18" name="直接连接符 17">
              <a:extLst>
                <a:ext uri="{FF2B5EF4-FFF2-40B4-BE49-F238E27FC236}">
                  <a16:creationId xmlns:a16="http://schemas.microsoft.com/office/drawing/2014/main" id="{051D63AE-8158-44A5-AB89-AC55966406E6}"/>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FEC81E3-48E4-4A9C-802A-D285CB17D2E4}"/>
                </a:ext>
              </a:extLst>
            </p:cNvPr>
            <p:cNvGrpSpPr/>
            <p:nvPr/>
          </p:nvGrpSpPr>
          <p:grpSpPr>
            <a:xfrm>
              <a:off x="10464392" y="5647539"/>
              <a:ext cx="828675" cy="828675"/>
              <a:chOff x="9591675" y="4743450"/>
              <a:chExt cx="828675" cy="828675"/>
            </a:xfrm>
            <a:grpFill/>
          </p:grpSpPr>
          <p:sp>
            <p:nvSpPr>
              <p:cNvPr id="20" name="矩形 19">
                <a:extLst>
                  <a:ext uri="{FF2B5EF4-FFF2-40B4-BE49-F238E27FC236}">
                    <a16:creationId xmlns:a16="http://schemas.microsoft.com/office/drawing/2014/main" id="{35F08B38-1DC8-470E-8F97-CDB20BD64C87}"/>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7CF4665-1D24-4604-BD01-2A338133A847}"/>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12453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8E2E-CF43-3D4F-921C-35E76BB5966E}"/>
              </a:ext>
            </a:extLst>
          </p:cNvPr>
          <p:cNvSpPr>
            <a:spLocks noGrp="1"/>
          </p:cNvSpPr>
          <p:nvPr>
            <p:ph type="title"/>
          </p:nvPr>
        </p:nvSpPr>
        <p:spPr/>
        <p:txBody>
          <a:bodyPr>
            <a:normAutofit/>
          </a:bodyPr>
          <a:lstStyle/>
          <a:p>
            <a:r>
              <a:rPr lang="en-US" altLang="zh-CN" sz="3600" dirty="0">
                <a:latin typeface="Arial" panose="020B0604020202020204" pitchFamily="34" charset="0"/>
                <a:cs typeface="Arial" panose="020B0604020202020204" pitchFamily="34" charset="0"/>
              </a:rPr>
              <a:t>Variable selection</a:t>
            </a:r>
            <a:endParaRPr lang="en-US" sz="3600" dirty="0"/>
          </a:p>
        </p:txBody>
      </p:sp>
      <p:sp>
        <p:nvSpPr>
          <p:cNvPr id="3" name="Content Placeholder 2">
            <a:extLst>
              <a:ext uri="{FF2B5EF4-FFF2-40B4-BE49-F238E27FC236}">
                <a16:creationId xmlns:a16="http://schemas.microsoft.com/office/drawing/2014/main" id="{638931C3-E94D-2D4F-898A-84EAF390EB5C}"/>
              </a:ext>
            </a:extLst>
          </p:cNvPr>
          <p:cNvSpPr>
            <a:spLocks noGrp="1"/>
          </p:cNvSpPr>
          <p:nvPr>
            <p:ph idx="1"/>
          </p:nvPr>
        </p:nvSpPr>
        <p:spPr>
          <a:xfrm>
            <a:off x="581192" y="1993248"/>
            <a:ext cx="5940165" cy="552451"/>
          </a:xfrm>
        </p:spPr>
        <p:txBody>
          <a:bodyPr>
            <a:normAutofit/>
          </a:bodyPr>
          <a:lstStyle/>
          <a:p>
            <a:pPr>
              <a:buSzPct val="95000"/>
              <a:buFont typeface="Wingdings" pitchFamily="2" charset="2"/>
              <a:buChar char="§"/>
            </a:pPr>
            <a:r>
              <a:rPr lang="en-US" altLang="zh-CN" sz="2000" dirty="0"/>
              <a:t>Mallow’s Cp</a:t>
            </a:r>
          </a:p>
        </p:txBody>
      </p:sp>
      <p:grpSp>
        <p:nvGrpSpPr>
          <p:cNvPr id="12" name="组合 11">
            <a:extLst>
              <a:ext uri="{FF2B5EF4-FFF2-40B4-BE49-F238E27FC236}">
                <a16:creationId xmlns:a16="http://schemas.microsoft.com/office/drawing/2014/main" id="{E30EDDF8-1CDB-409D-9686-7F89B889C785}"/>
              </a:ext>
            </a:extLst>
          </p:cNvPr>
          <p:cNvGrpSpPr/>
          <p:nvPr/>
        </p:nvGrpSpPr>
        <p:grpSpPr>
          <a:xfrm>
            <a:off x="7736397" y="5881083"/>
            <a:ext cx="4118994" cy="828675"/>
            <a:chOff x="7174073" y="5647539"/>
            <a:chExt cx="4118994" cy="828675"/>
          </a:xfrm>
          <a:solidFill>
            <a:srgbClr val="1A3260"/>
          </a:solidFill>
        </p:grpSpPr>
        <p:cxnSp>
          <p:nvCxnSpPr>
            <p:cNvPr id="13" name="直接连接符 12">
              <a:extLst>
                <a:ext uri="{FF2B5EF4-FFF2-40B4-BE49-F238E27FC236}">
                  <a16:creationId xmlns:a16="http://schemas.microsoft.com/office/drawing/2014/main" id="{27235B5F-1C98-490A-8415-B0BAF7259D49}"/>
                </a:ext>
              </a:extLst>
            </p:cNvPr>
            <p:cNvCxnSpPr>
              <a:cxnSpLocks/>
            </p:cNvCxnSpPr>
            <p:nvPr/>
          </p:nvCxnSpPr>
          <p:spPr>
            <a:xfrm>
              <a:off x="7174073" y="6476214"/>
              <a:ext cx="3290319" cy="0"/>
            </a:xfrm>
            <a:prstGeom prst="line">
              <a:avLst/>
            </a:prstGeom>
            <a:grpFill/>
            <a:ln w="31750">
              <a:solidFill>
                <a:srgbClr val="1A326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40985733-7E8B-468A-9976-EAC584A91CA5}"/>
                </a:ext>
              </a:extLst>
            </p:cNvPr>
            <p:cNvGrpSpPr/>
            <p:nvPr/>
          </p:nvGrpSpPr>
          <p:grpSpPr>
            <a:xfrm>
              <a:off x="10464392" y="5647539"/>
              <a:ext cx="828675" cy="828675"/>
              <a:chOff x="9591675" y="4743450"/>
              <a:chExt cx="828675" cy="828675"/>
            </a:xfrm>
            <a:grpFill/>
          </p:grpSpPr>
          <p:sp>
            <p:nvSpPr>
              <p:cNvPr id="15" name="矩形 14">
                <a:extLst>
                  <a:ext uri="{FF2B5EF4-FFF2-40B4-BE49-F238E27FC236}">
                    <a16:creationId xmlns:a16="http://schemas.microsoft.com/office/drawing/2014/main" id="{450E8435-63C6-43E2-8B25-3C053237DDE4}"/>
                  </a:ext>
                </a:extLst>
              </p:cNvPr>
              <p:cNvSpPr/>
              <p:nvPr/>
            </p:nvSpPr>
            <p:spPr>
              <a:xfrm>
                <a:off x="9591675" y="5019675"/>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9540D3DE-E7FD-465D-BB87-36FF0529E607}"/>
                  </a:ext>
                </a:extLst>
              </p:cNvPr>
              <p:cNvSpPr/>
              <p:nvPr/>
            </p:nvSpPr>
            <p:spPr>
              <a:xfrm>
                <a:off x="9867900" y="4743450"/>
                <a:ext cx="552450" cy="552450"/>
              </a:xfrm>
              <a:prstGeom prst="rect">
                <a:avLst/>
              </a:prstGeom>
              <a:grpFill/>
              <a:ln>
                <a:solidFill>
                  <a:srgbClr val="1A32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 name="文本框 5">
            <a:extLst>
              <a:ext uri="{FF2B5EF4-FFF2-40B4-BE49-F238E27FC236}">
                <a16:creationId xmlns:a16="http://schemas.microsoft.com/office/drawing/2014/main" id="{6AB0C54F-688B-49F0-BBF7-4C8FC0CF26C5}"/>
              </a:ext>
            </a:extLst>
          </p:cNvPr>
          <p:cNvSpPr txBox="1"/>
          <p:nvPr/>
        </p:nvSpPr>
        <p:spPr>
          <a:xfrm>
            <a:off x="868733" y="3597393"/>
            <a:ext cx="10285573" cy="2217915"/>
          </a:xfrm>
          <a:prstGeom prst="rect">
            <a:avLst/>
          </a:prstGeom>
          <a:noFill/>
        </p:spPr>
        <p:txBody>
          <a:bodyPr wrap="square" rtlCol="0">
            <a:spAutoFit/>
          </a:bodyPr>
          <a:lstStyle/>
          <a:p>
            <a:pPr>
              <a:lnSpc>
                <a:spcPct val="130000"/>
              </a:lnSpc>
            </a:pPr>
            <a:r>
              <a:rPr lang="en-US" altLang="zh-CN" dirty="0"/>
              <a:t>Result:</a:t>
            </a:r>
          </a:p>
          <a:p>
            <a:pPr>
              <a:lnSpc>
                <a:spcPct val="130000"/>
              </a:lnSpc>
            </a:pPr>
            <a:r>
              <a:rPr lang="en-US" altLang="zh-CN" dirty="0"/>
              <a:t>BODYFAT~ABDOMEN                                                        Adjusted R-squared=0.659</a:t>
            </a:r>
          </a:p>
          <a:p>
            <a:pPr>
              <a:lnSpc>
                <a:spcPct val="130000"/>
              </a:lnSpc>
            </a:pPr>
            <a:r>
              <a:rPr lang="en-US" altLang="zh-CN" dirty="0"/>
              <a:t>BODYFAT~ABDOMEN+WEIGHT                                        Adjusted R-squared=0.718</a:t>
            </a:r>
          </a:p>
          <a:p>
            <a:pPr>
              <a:lnSpc>
                <a:spcPct val="130000"/>
              </a:lnSpc>
            </a:pPr>
            <a:r>
              <a:rPr lang="en-US" altLang="zh-CN" dirty="0"/>
              <a:t>BODYFAT~ABDOMEN+WEIGHT+WRIST                           Adjusted R-squared=0.724</a:t>
            </a:r>
          </a:p>
          <a:p>
            <a:pPr>
              <a:lnSpc>
                <a:spcPct val="130000"/>
              </a:lnSpc>
            </a:pPr>
            <a:r>
              <a:rPr lang="en-US" altLang="zh-CN" dirty="0"/>
              <a:t>BODYFAT~ABDOMEN+WEIGHT+WRIST+FOREARM         Adjusted R-squared=0.731</a:t>
            </a:r>
          </a:p>
          <a:p>
            <a:pPr>
              <a:lnSpc>
                <a:spcPct val="130000"/>
              </a:lnSpc>
            </a:pPr>
            <a:endParaRPr lang="zh-CN" altLang="en-US" dirty="0"/>
          </a:p>
        </p:txBody>
      </p:sp>
      <p:pic>
        <p:nvPicPr>
          <p:cNvPr id="8" name="图片 7">
            <a:extLst>
              <a:ext uri="{FF2B5EF4-FFF2-40B4-BE49-F238E27FC236}">
                <a16:creationId xmlns:a16="http://schemas.microsoft.com/office/drawing/2014/main" id="{1B815772-3D68-429E-8BBD-4F53E6A43FCF}"/>
              </a:ext>
            </a:extLst>
          </p:cNvPr>
          <p:cNvPicPr>
            <a:picLocks noChangeAspect="1"/>
          </p:cNvPicPr>
          <p:nvPr/>
        </p:nvPicPr>
        <p:blipFill>
          <a:blip r:embed="rId2"/>
          <a:stretch>
            <a:fillRect/>
          </a:stretch>
        </p:blipFill>
        <p:spPr>
          <a:xfrm>
            <a:off x="741143" y="2545699"/>
            <a:ext cx="10918604" cy="775469"/>
          </a:xfrm>
          <a:prstGeom prst="rect">
            <a:avLst/>
          </a:prstGeom>
        </p:spPr>
      </p:pic>
    </p:spTree>
    <p:extLst>
      <p:ext uri="{BB962C8B-B14F-4D97-AF65-F5344CB8AC3E}">
        <p14:creationId xmlns:p14="http://schemas.microsoft.com/office/powerpoint/2010/main" val="20705656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{0045270C-D334-8444-A9E0-560AF61E05C7}tf10001123</Template>
  <TotalTime>962</TotalTime>
  <Words>729</Words>
  <Application>Microsoft Office PowerPoint</Application>
  <PresentationFormat>宽屏</PresentationFormat>
  <Paragraphs>137</Paragraphs>
  <Slides>20</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6" baseType="lpstr">
      <vt:lpstr>Arial</vt:lpstr>
      <vt:lpstr>Gill Sans MT</vt:lpstr>
      <vt:lpstr>Wingdings</vt:lpstr>
      <vt:lpstr>Wingdings 2</vt:lpstr>
      <vt:lpstr>Dividend</vt:lpstr>
      <vt:lpstr>Equation.KSEE3</vt:lpstr>
      <vt:lpstr>BodyFat Percentage Calculator</vt:lpstr>
      <vt:lpstr>Outline</vt:lpstr>
      <vt:lpstr>Background</vt:lpstr>
      <vt:lpstr>Data Preprocessing</vt:lpstr>
      <vt:lpstr>Data Preprocessing</vt:lpstr>
      <vt:lpstr>Data Visualization</vt:lpstr>
      <vt:lpstr>Data Preprocessing</vt:lpstr>
      <vt:lpstr>Variable selection</vt:lpstr>
      <vt:lpstr>Variable selection</vt:lpstr>
      <vt:lpstr>Variable selection</vt:lpstr>
      <vt:lpstr>Variable selection</vt:lpstr>
      <vt:lpstr>Variable selection</vt:lpstr>
      <vt:lpstr>Variable selection</vt:lpstr>
      <vt:lpstr>Model Diagnosis</vt:lpstr>
      <vt:lpstr>Model Diagnosis</vt:lpstr>
      <vt:lpstr>Model Diagnosis</vt:lpstr>
      <vt:lpstr>Model Diagnosis</vt:lpstr>
      <vt:lpstr>Model Diagnosis</vt:lpstr>
      <vt:lpstr>Model Diagnosis</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海峰 刘</cp:lastModifiedBy>
  <cp:revision>33</cp:revision>
  <dcterms:created xsi:type="dcterms:W3CDTF">2019-10-06T20:38:01Z</dcterms:created>
  <dcterms:modified xsi:type="dcterms:W3CDTF">2019-10-07T21:01:24Z</dcterms:modified>
</cp:coreProperties>
</file>