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2" r:id="rId22"/>
    <p:sldId id="343" r:id="rId23"/>
    <p:sldId id="344" r:id="rId24"/>
    <p:sldId id="345" r:id="rId25"/>
    <p:sldId id="34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3"/>
    <p:restoredTop sz="94727"/>
  </p:normalViewPr>
  <p:slideViewPr>
    <p:cSldViewPr>
      <p:cViewPr varScale="1">
        <p:scale>
          <a:sx n="112" d="100"/>
          <a:sy n="112" d="100"/>
        </p:scale>
        <p:origin x="24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839200" cy="3581400"/>
          </a:xfrm>
        </p:spPr>
        <p:txBody>
          <a:bodyPr/>
          <a:lstStyle>
            <a:lvl1pPr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defRPr sz="2000"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defRPr sz="1800"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AA3E7-7EC4-A141-B83B-1DA41F271561}"/>
              </a:ext>
            </a:extLst>
          </p:cNvPr>
          <p:cNvSpPr/>
          <p:nvPr userDrawn="1"/>
        </p:nvSpPr>
        <p:spPr>
          <a:xfrm>
            <a:off x="0" y="16443"/>
            <a:ext cx="9144000" cy="6377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29"/>
            <a:ext cx="9144000" cy="6186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4852E-F9BD-E54E-9089-8FE96BFFEB48}"/>
              </a:ext>
            </a:extLst>
          </p:cNvPr>
          <p:cNvSpPr/>
          <p:nvPr userDrawn="1"/>
        </p:nvSpPr>
        <p:spPr>
          <a:xfrm>
            <a:off x="0" y="16443"/>
            <a:ext cx="9144000" cy="6377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005C0-20C4-D749-A8F1-885A7E3B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29"/>
            <a:ext cx="9144000" cy="6186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FD6F8C-63BA-7046-8439-A744CBA6F00B}"/>
              </a:ext>
            </a:extLst>
          </p:cNvPr>
          <p:cNvSpPr/>
          <p:nvPr userDrawn="1"/>
        </p:nvSpPr>
        <p:spPr>
          <a:xfrm>
            <a:off x="0" y="16443"/>
            <a:ext cx="9144000" cy="6377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3655DA-CB8B-6142-AB9C-258AC9AE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29"/>
            <a:ext cx="9144000" cy="6186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19151"/>
            <a:ext cx="8839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ckchain.inf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etfusion.com/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why-so-delirious-blockchain-technical-view-praveen-jayachandran/" TargetMode="Externa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conomy.com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BLOCKCHAINS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ARCHITECTURE, DESIGN AND USE CASES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105150"/>
            <a:ext cx="3657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SANDIP CHAKRABORTY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COMPUTER SCIENCE AND ENGINEERING,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IIT KHARAGPUR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584FA4A-88F0-6840-8CB3-2D0FDF3807DC}"/>
              </a:ext>
            </a:extLst>
          </p:cNvPr>
          <p:cNvSpPr txBox="1">
            <a:spLocks/>
          </p:cNvSpPr>
          <p:nvPr/>
        </p:nvSpPr>
        <p:spPr>
          <a:xfrm>
            <a:off x="5029200" y="2952750"/>
            <a:ext cx="3657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PRAVEEN JAYACHANDRAN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IBM RESEARCH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INDIA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9F5F77-1947-E449-B032-678016B0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Header (Reference: Bitcoin)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07BC-E06F-6A48-86F6-B86158C1BB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385"/>
          <a:stretch/>
        </p:blipFill>
        <p:spPr>
          <a:xfrm>
            <a:off x="34290" y="819150"/>
            <a:ext cx="4191000" cy="2776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F212B-C2D2-C242-A0F6-9254CC06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3400" y="1031373"/>
            <a:ext cx="4724400" cy="2352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D694B-E6E2-C641-A6C5-918317FD2884}"/>
              </a:ext>
            </a:extLst>
          </p:cNvPr>
          <p:cNvSpPr txBox="1"/>
          <p:nvPr/>
        </p:nvSpPr>
        <p:spPr>
          <a:xfrm>
            <a:off x="152400" y="3943350"/>
            <a:ext cx="387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Source: </a:t>
            </a:r>
            <a:r>
              <a:rPr lang="en-US" b="1" dirty="0">
                <a:hlinkClick r:id="rId4"/>
              </a:rPr>
              <a:t>https://blockchain.info/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89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DE750-2D8C-9140-A04E-185895DC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105150"/>
            <a:ext cx="8839200" cy="121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 identifier – the hash of the current block header (Hash algorithm: Double SHA256)</a:t>
            </a:r>
          </a:p>
          <a:p>
            <a:r>
              <a:rPr lang="en-US" dirty="0"/>
              <a:t>Previous block hash is used to compute the current block hash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97A4A-5B63-2C4B-9FDC-FD989EA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Hashes in a Block Header (Reference: Bitcoin)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1C414-41FC-1543-8288-F3DE893C6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650" y="644651"/>
            <a:ext cx="6616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CCD14-34E9-DE4F-82CE-5297F46B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3429000"/>
          </a:xfrm>
        </p:spPr>
        <p:txBody>
          <a:bodyPr>
            <a:normAutofit/>
          </a:bodyPr>
          <a:lstStyle/>
          <a:p>
            <a:r>
              <a:rPr lang="en-US" dirty="0"/>
              <a:t>Transactions are organized as a </a:t>
            </a:r>
            <a:r>
              <a:rPr lang="en-US" dirty="0" err="1"/>
              <a:t>Merkle</a:t>
            </a:r>
            <a:r>
              <a:rPr lang="en-US" dirty="0"/>
              <a:t> Tree. The </a:t>
            </a:r>
            <a:r>
              <a:rPr lang="en-US" dirty="0" err="1"/>
              <a:t>Merkle</a:t>
            </a:r>
            <a:r>
              <a:rPr lang="en-US" dirty="0"/>
              <a:t> Root is used to construct the block hash</a:t>
            </a:r>
          </a:p>
          <a:p>
            <a:endParaRPr lang="en-US" dirty="0"/>
          </a:p>
          <a:p>
            <a:r>
              <a:rPr lang="en-US" dirty="0"/>
              <a:t>If you change a transaction, you need to change all the subsequent block hash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difficulty</a:t>
            </a:r>
            <a:r>
              <a:rPr lang="en-US" dirty="0"/>
              <a:t> of the mining algorithm determines the </a:t>
            </a:r>
            <a:r>
              <a:rPr lang="en-US" b="1" dirty="0"/>
              <a:t>toughness</a:t>
            </a:r>
            <a:r>
              <a:rPr lang="en-US" dirty="0"/>
              <a:t> of tampering with a block in a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6048CB-2015-F440-BA84-281F8F58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a Block (Reference: Bitcoin)</a:t>
            </a:r>
          </a:p>
        </p:txBody>
      </p:sp>
    </p:spTree>
    <p:extLst>
      <p:ext uri="{BB962C8B-B14F-4D97-AF65-F5344CB8AC3E}">
        <p14:creationId xmlns:p14="http://schemas.microsoft.com/office/powerpoint/2010/main" val="41904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E15F34-8445-0B4E-97AC-800CC61E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a Block (Reference: Bitcoin)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2C300-D1A7-4940-91DF-85776C73AC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3613"/>
            <a:ext cx="9144000" cy="3936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67A51-769E-A942-8B87-6AFC25410636}"/>
              </a:ext>
            </a:extLst>
          </p:cNvPr>
          <p:cNvSpPr txBox="1"/>
          <p:nvPr/>
        </p:nvSpPr>
        <p:spPr>
          <a:xfrm>
            <a:off x="152400" y="4170555"/>
            <a:ext cx="387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Source: </a:t>
            </a:r>
            <a:r>
              <a:rPr lang="en-US" b="1" dirty="0">
                <a:hlinkClick r:id="rId3"/>
              </a:rPr>
              <a:t>https://blockchain.info/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67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2D844B-E6A8-074A-BEB4-A4270A20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Block contains two parts – </a:t>
            </a:r>
            <a:r>
              <a:rPr lang="en-US" b="1" dirty="0"/>
              <a:t>the header </a:t>
            </a:r>
            <a:r>
              <a:rPr lang="en-US" dirty="0"/>
              <a:t>and </a:t>
            </a:r>
            <a:r>
              <a:rPr lang="en-US" b="1" dirty="0"/>
              <a:t>the data (the transactions) </a:t>
            </a:r>
          </a:p>
          <a:p>
            <a:endParaRPr lang="en-US" b="1" dirty="0"/>
          </a:p>
          <a:p>
            <a:r>
              <a:rPr lang="en-US" dirty="0"/>
              <a:t>The header of a block connects the transactions – any change in any transaction will result in a change at the block header</a:t>
            </a:r>
          </a:p>
          <a:p>
            <a:endParaRPr lang="en-US" dirty="0"/>
          </a:p>
          <a:p>
            <a:r>
              <a:rPr lang="en-US" dirty="0"/>
              <a:t>The headers of subsequent blocks are connected in a </a:t>
            </a:r>
            <a:r>
              <a:rPr lang="en-US" b="1" dirty="0"/>
              <a:t>chain</a:t>
            </a:r>
            <a:r>
              <a:rPr lang="en-US" dirty="0"/>
              <a:t>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F0000"/>
                </a:solidFill>
              </a:rPr>
              <a:t>the entire </a:t>
            </a:r>
            <a:r>
              <a:rPr lang="en-US" b="1" dirty="0" err="1">
                <a:solidFill>
                  <a:srgbClr val="FF0000"/>
                </a:solidFill>
              </a:rPr>
              <a:t>blockchain</a:t>
            </a:r>
            <a:r>
              <a:rPr lang="en-US" b="1" dirty="0">
                <a:solidFill>
                  <a:srgbClr val="FF0000"/>
                </a:solidFill>
              </a:rPr>
              <a:t> needs to be updated if you want to make any change anywhere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89E66-2216-8A4C-AA49-CDFC57A0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in a </a:t>
            </a:r>
            <a:r>
              <a:rPr lang="en-US" dirty="0" err="1"/>
              <a:t>Blockchain</a:t>
            </a:r>
            <a:r>
              <a:rPr lang="en-US" dirty="0"/>
              <a:t> - Summary</a:t>
            </a:r>
          </a:p>
        </p:txBody>
      </p:sp>
    </p:spTree>
    <p:extLst>
      <p:ext uri="{BB962C8B-B14F-4D97-AF65-F5344CB8AC3E}">
        <p14:creationId xmlns:p14="http://schemas.microsoft.com/office/powerpoint/2010/main" val="339302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4AA5C-1671-3547-866F-5A8ADFE3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peer in a </a:t>
            </a:r>
            <a:r>
              <a:rPr lang="en-US" dirty="0" err="1"/>
              <a:t>Blockchain</a:t>
            </a:r>
            <a:r>
              <a:rPr lang="en-US" dirty="0"/>
              <a:t> network maintains a local copy of the </a:t>
            </a:r>
            <a:r>
              <a:rPr lang="en-US" dirty="0" err="1"/>
              <a:t>Blockchain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Requirements</a:t>
            </a:r>
            <a:endParaRPr lang="en-US" dirty="0"/>
          </a:p>
          <a:p>
            <a:pPr lvl="1"/>
            <a:r>
              <a:rPr lang="en-US" dirty="0"/>
              <a:t>All the replicas need to be </a:t>
            </a:r>
            <a:r>
              <a:rPr lang="en-US" b="1" dirty="0"/>
              <a:t>updated</a:t>
            </a:r>
            <a:r>
              <a:rPr lang="en-US" dirty="0"/>
              <a:t> with the last mined block</a:t>
            </a:r>
            <a:endParaRPr lang="en-US" b="1" dirty="0"/>
          </a:p>
          <a:p>
            <a:pPr lvl="1"/>
            <a:r>
              <a:rPr lang="en-US" dirty="0"/>
              <a:t>All the replicas need to be </a:t>
            </a:r>
            <a:r>
              <a:rPr lang="en-US" b="1" dirty="0"/>
              <a:t>consistent</a:t>
            </a:r>
            <a:r>
              <a:rPr lang="en-US" dirty="0"/>
              <a:t> – the copies of the </a:t>
            </a:r>
            <a:r>
              <a:rPr lang="en-US" dirty="0" err="1"/>
              <a:t>Blockchain</a:t>
            </a:r>
            <a:r>
              <a:rPr lang="en-US" dirty="0"/>
              <a:t> at different peers need to be </a:t>
            </a:r>
            <a:r>
              <a:rPr lang="en-US" b="1" dirty="0"/>
              <a:t>exactly similar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D28BB-2506-E340-A03F-AA0200F1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Replicas</a:t>
            </a:r>
          </a:p>
        </p:txBody>
      </p:sp>
    </p:spTree>
    <p:extLst>
      <p:ext uri="{BB962C8B-B14F-4D97-AF65-F5344CB8AC3E}">
        <p14:creationId xmlns:p14="http://schemas.microsoft.com/office/powerpoint/2010/main" val="33441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9EC97-4A5A-8B43-8044-067DBFD4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that different nodes in the network see the same data at nearly the same point of time. </a:t>
            </a:r>
          </a:p>
          <a:p>
            <a:endParaRPr lang="en-US" dirty="0"/>
          </a:p>
          <a:p>
            <a:r>
              <a:rPr lang="en-US" dirty="0"/>
              <a:t>All nodes in the network need to agree or </a:t>
            </a:r>
            <a:r>
              <a:rPr lang="en-US" b="1" dirty="0"/>
              <a:t>consent</a:t>
            </a:r>
            <a:r>
              <a:rPr lang="en-US" dirty="0"/>
              <a:t> on a regular basis, that the data stored by them is the same. </a:t>
            </a:r>
          </a:p>
          <a:p>
            <a:endParaRPr lang="en-US" dirty="0"/>
          </a:p>
          <a:p>
            <a:r>
              <a:rPr lang="en-US" dirty="0"/>
              <a:t>No single point of failure – the data is decentralized</a:t>
            </a:r>
          </a:p>
          <a:p>
            <a:endParaRPr lang="en-US" dirty="0"/>
          </a:p>
          <a:p>
            <a:r>
              <a:rPr lang="en-US" dirty="0"/>
              <a:t>The system can provide service even in the presence of failures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6ABF57-EA7F-5B46-8CD3-12B2ED74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402479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A795F9-03F5-8E41-B33B-957BA901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from early 90’s a large number of works have been devoted on the development of consensus algorithms over a network</a:t>
            </a:r>
          </a:p>
          <a:p>
            <a:endParaRPr lang="en-US" dirty="0"/>
          </a:p>
          <a:p>
            <a:r>
              <a:rPr lang="en-US" dirty="0"/>
              <a:t>The basic philosophy is based on message passing – </a:t>
            </a:r>
            <a:r>
              <a:rPr lang="en-US" b="1" dirty="0"/>
              <a:t>inform your current state to others so that everyone can match their current state with others in the network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However, this philosophy requires that the participants in the consensus algorithm knows each other.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4B375-A700-0F41-AF1E-151AEE45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197601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01E96-B724-2845-9A87-F40B37BA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we achieve consensus </a:t>
            </a:r>
            <a:r>
              <a:rPr lang="en-US" b="1" dirty="0"/>
              <a:t>even when the network is arbitrarily large, </a:t>
            </a:r>
            <a:r>
              <a:rPr lang="en-US" dirty="0"/>
              <a:t>and </a:t>
            </a:r>
            <a:r>
              <a:rPr lang="en-US" b="1" dirty="0"/>
              <a:t>no participant in the network really knew all other participants?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open network scenario </a:t>
            </a:r>
            <a:r>
              <a:rPr lang="en-US" dirty="0"/>
              <a:t>– the </a:t>
            </a:r>
            <a:r>
              <a:rPr lang="en-US" b="1" dirty="0"/>
              <a:t>permission-less protocol</a:t>
            </a:r>
            <a:r>
              <a:rPr lang="en-US" dirty="0"/>
              <a:t> – you do not record your identity while participating in the consensus system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challenge-response </a:t>
            </a:r>
            <a:r>
              <a:rPr lang="en-US" dirty="0"/>
              <a:t>based system </a:t>
            </a:r>
            <a:r>
              <a:rPr lang="en-US" b="1" dirty="0"/>
              <a:t>– </a:t>
            </a:r>
            <a:r>
              <a:rPr lang="en-US" dirty="0"/>
              <a:t>the network </a:t>
            </a:r>
            <a:r>
              <a:rPr lang="en-US" b="1" dirty="0"/>
              <a:t>would pose a challenge</a:t>
            </a:r>
            <a:r>
              <a:rPr lang="en-US" dirty="0"/>
              <a:t>, and each node in the network </a:t>
            </a:r>
            <a:r>
              <a:rPr lang="en-US" b="1" dirty="0"/>
              <a:t>would attempt to solve the challenge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EE4AA-BDF2-5C49-BDA6-40D6C5C8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54548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CD521-8761-0B48-BB5F-F3633166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challenge-response protocol</a:t>
            </a:r>
            <a:r>
              <a:rPr lang="en-US" dirty="0"/>
              <a:t>: The nodes in the network tries to solve the challenge posed by the network</a:t>
            </a:r>
          </a:p>
          <a:p>
            <a:pPr lvl="1"/>
            <a:r>
              <a:rPr lang="en-US" dirty="0"/>
              <a:t>The nodes or the participants do not need to reveal their identity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The node that is able to solve the challenge first, would get to dictate what the next set of data or state elements to be added should be</a:t>
            </a:r>
          </a:p>
          <a:p>
            <a:endParaRPr lang="en-US" dirty="0"/>
          </a:p>
          <a:p>
            <a:r>
              <a:rPr lang="en-US" dirty="0"/>
              <a:t>This will continue iteratively at different rounds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2C032-DB1A-004B-B409-FF9A93D6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Challenge-Response to Permission-less Consensus</a:t>
            </a:r>
          </a:p>
        </p:txBody>
      </p:sp>
    </p:spTree>
    <p:extLst>
      <p:ext uri="{BB962C8B-B14F-4D97-AF65-F5344CB8AC3E}">
        <p14:creationId xmlns:p14="http://schemas.microsoft.com/office/powerpoint/2010/main" val="15620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D10C-D9EE-9544-96B3-44CC99F1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486150"/>
            <a:ext cx="8193087" cy="76199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ARCHITECTURAL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FD0D3-E3B4-9549-8361-B87A13D4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0C018-631C-6E4D-8823-E39F6241C8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794"/>
            <a:ext cx="5744898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82246-37FC-9648-8175-9C580F0EF757}"/>
              </a:ext>
            </a:extLst>
          </p:cNvPr>
          <p:cNvSpPr txBox="1"/>
          <p:nvPr/>
        </p:nvSpPr>
        <p:spPr>
          <a:xfrm>
            <a:off x="4495800" y="34912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Image courtesy: </a:t>
            </a:r>
            <a:r>
              <a:rPr lang="en-US" sz="1400" b="1" dirty="0">
                <a:hlinkClick r:id="rId3"/>
              </a:rPr>
              <a:t>http://beetfusion.com/</a:t>
            </a:r>
            <a:r>
              <a:rPr lang="en-US" sz="1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3606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CD521-8761-0B48-BB5F-F3633166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of a good challenge</a:t>
            </a:r>
            <a:r>
              <a:rPr lang="en-US" dirty="0"/>
              <a:t> – ensures that different nodes will win the challenge at different runs. </a:t>
            </a:r>
          </a:p>
          <a:p>
            <a:endParaRPr lang="en-US" dirty="0"/>
          </a:p>
          <a:p>
            <a:r>
              <a:rPr lang="en-US" dirty="0"/>
              <a:t>This ensures that no node would be able to control the network</a:t>
            </a:r>
          </a:p>
          <a:p>
            <a:endParaRPr lang="en-US" dirty="0"/>
          </a:p>
          <a:p>
            <a:r>
              <a:rPr lang="en-US" dirty="0"/>
              <a:t>The Bitcoin </a:t>
            </a:r>
            <a:r>
              <a:rPr lang="en-US" b="1" dirty="0"/>
              <a:t>Proof of Work </a:t>
            </a:r>
            <a:r>
              <a:rPr lang="en-US" dirty="0"/>
              <a:t>(</a:t>
            </a:r>
            <a:r>
              <a:rPr lang="en-US" dirty="0" err="1"/>
              <a:t>PoW</a:t>
            </a:r>
            <a:r>
              <a:rPr lang="en-US" dirty="0"/>
              <a:t>) algorithm – </a:t>
            </a:r>
            <a:r>
              <a:rPr lang="en-US" b="1" dirty="0">
                <a:solidFill>
                  <a:srgbClr val="FF0000"/>
                </a:solidFill>
              </a:rPr>
              <a:t>ensures consensus over a permission-less setting based on challenge-response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2C032-DB1A-004B-B409-FF9A93D6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Challenge-Response to Permission-less Consensus</a:t>
            </a:r>
          </a:p>
        </p:txBody>
      </p:sp>
    </p:spTree>
    <p:extLst>
      <p:ext uri="{BB962C8B-B14F-4D97-AF65-F5344CB8AC3E}">
        <p14:creationId xmlns:p14="http://schemas.microsoft.com/office/powerpoint/2010/main" val="309173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A7D652-C1A9-F247-AA10-CDCCF2ED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challenge-response requires that every node spend large amount of computational power to solve a mathematical challenge in each iteration of consensus. </a:t>
            </a:r>
          </a:p>
          <a:p>
            <a:endParaRPr lang="en-US" dirty="0"/>
          </a:p>
          <a:p>
            <a:r>
              <a:rPr lang="en-US" b="1" dirty="0"/>
              <a:t>What is the incentive for nodes? </a:t>
            </a:r>
            <a:r>
              <a:rPr lang="en-US" dirty="0"/>
              <a:t>Only one (or sometime a very few of them) will win in each round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7F319-7C82-A140-B554-CABE7461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Economics Behind </a:t>
            </a:r>
            <a:r>
              <a:rPr lang="en-US" dirty="0" err="1"/>
              <a:t>Blockchain</a:t>
            </a:r>
            <a:r>
              <a:rPr lang="en-US" dirty="0"/>
              <a:t> Consensus</a:t>
            </a:r>
          </a:p>
        </p:txBody>
      </p:sp>
    </p:spTree>
    <p:extLst>
      <p:ext uri="{BB962C8B-B14F-4D97-AF65-F5344CB8AC3E}">
        <p14:creationId xmlns:p14="http://schemas.microsoft.com/office/powerpoint/2010/main" val="9628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C5CDF8-F841-D744-81BD-0285A362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Digital Money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Ensures operational efficiency </a:t>
            </a:r>
          </a:p>
          <a:p>
            <a:pPr lvl="1"/>
            <a:r>
              <a:rPr lang="en-US" dirty="0"/>
              <a:t>More levels of controlling monetary policy </a:t>
            </a:r>
          </a:p>
          <a:p>
            <a:pPr lvl="1"/>
            <a:endParaRPr lang="en-US" dirty="0"/>
          </a:p>
          <a:p>
            <a:r>
              <a:rPr lang="en-US" dirty="0"/>
              <a:t>1998: Wei Dai published ‘b-money’ – an anonymous distributed cash system</a:t>
            </a:r>
          </a:p>
          <a:p>
            <a:endParaRPr lang="en-US" dirty="0"/>
          </a:p>
          <a:p>
            <a:r>
              <a:rPr lang="en-US" b="1" dirty="0"/>
              <a:t>Cryptocurrency</a:t>
            </a:r>
            <a:r>
              <a:rPr lang="en-US" dirty="0"/>
              <a:t> – a currency beyond the control of banks and governments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4C9A6D-1368-6041-9A19-C7C3EE11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Economics Behind </a:t>
            </a:r>
            <a:r>
              <a:rPr lang="en-US" dirty="0" err="1"/>
              <a:t>Blockchain</a:t>
            </a:r>
            <a:r>
              <a:rPr lang="en-US" dirty="0"/>
              <a:t> Consensus</a:t>
            </a:r>
          </a:p>
        </p:txBody>
      </p:sp>
    </p:spTree>
    <p:extLst>
      <p:ext uri="{BB962C8B-B14F-4D97-AF65-F5344CB8AC3E}">
        <p14:creationId xmlns:p14="http://schemas.microsoft.com/office/powerpoint/2010/main" val="331594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7A5D4B-D5CB-9845-A629-68E6DAE7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mining ensures that no node has the power to sabotage the network and gain control </a:t>
            </a:r>
          </a:p>
          <a:p>
            <a:pPr lvl="1"/>
            <a:r>
              <a:rPr lang="en-US" dirty="0"/>
              <a:t>No one can hold the control of the cryptocurrency </a:t>
            </a:r>
          </a:p>
          <a:p>
            <a:pPr lvl="1"/>
            <a:endParaRPr lang="en-US" dirty="0"/>
          </a:p>
          <a:p>
            <a:r>
              <a:rPr lang="en-US" dirty="0"/>
              <a:t>The computational effort expended by the nodes in achieving consensus would be paid for by cryptocurrency generated and managed by the network</a:t>
            </a:r>
          </a:p>
          <a:p>
            <a:endParaRPr lang="en-US" dirty="0"/>
          </a:p>
          <a:p>
            <a:r>
              <a:rPr lang="en-US" dirty="0" err="1"/>
              <a:t>Blockchain</a:t>
            </a:r>
            <a:r>
              <a:rPr lang="en-US" dirty="0"/>
              <a:t> ensures that the currency is secure and tamper-proof.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0109F-A802-4542-B84C-75D4F4DA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Economics Behind </a:t>
            </a:r>
            <a:r>
              <a:rPr lang="en-US" dirty="0" err="1"/>
              <a:t>Blockchain</a:t>
            </a:r>
            <a:r>
              <a:rPr lang="en-US" dirty="0"/>
              <a:t> Consensus</a:t>
            </a:r>
          </a:p>
        </p:txBody>
      </p:sp>
    </p:spTree>
    <p:extLst>
      <p:ext uri="{BB962C8B-B14F-4D97-AF65-F5344CB8AC3E}">
        <p14:creationId xmlns:p14="http://schemas.microsoft.com/office/powerpoint/2010/main" val="294680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369E57-E697-DC47-8502-9FEF4865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Technology behind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b="1" dirty="0"/>
              <a:t>The Data Structure </a:t>
            </a:r>
            <a:r>
              <a:rPr lang="en-US" dirty="0"/>
              <a:t>– Distributed Ledger</a:t>
            </a:r>
          </a:p>
          <a:p>
            <a:pPr lvl="1"/>
            <a:r>
              <a:rPr lang="en-US" b="1" dirty="0"/>
              <a:t>Cryptography and Digital Signatures </a:t>
            </a:r>
            <a:r>
              <a:rPr lang="en-US" dirty="0"/>
              <a:t>– Ensure security and tamper-proof architecture </a:t>
            </a:r>
          </a:p>
          <a:p>
            <a:pPr lvl="1"/>
            <a:r>
              <a:rPr lang="en-US" b="1" dirty="0"/>
              <a:t>The Consensus </a:t>
            </a:r>
            <a:r>
              <a:rPr lang="en-US" dirty="0"/>
              <a:t>over a Permission-less Environment</a:t>
            </a:r>
          </a:p>
          <a:p>
            <a:pPr lvl="1"/>
            <a:r>
              <a:rPr lang="en-US" b="1" dirty="0"/>
              <a:t>The Economy of the Revenue Model </a:t>
            </a:r>
            <a:r>
              <a:rPr lang="en-US" dirty="0"/>
              <a:t>– Encourages participants to join in the mining procedure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C9A93F-3D61-084E-82DC-73B4F2A3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338292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A087-D4FD-8343-A7D2-D95509F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77E87-8E02-9845-92B9-D7AB66F02A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8300" y="1817549"/>
            <a:ext cx="6019800" cy="3166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7E19F-1E7D-CD48-81A3-46FB6C3796F5}"/>
              </a:ext>
            </a:extLst>
          </p:cNvPr>
          <p:cNvSpPr txBox="1"/>
          <p:nvPr/>
        </p:nvSpPr>
        <p:spPr>
          <a:xfrm>
            <a:off x="304800" y="590550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Courtesy for this presentation</a:t>
            </a:r>
            <a:r>
              <a:rPr lang="en-US" sz="2400" dirty="0"/>
              <a:t>: ”Why so Delirious about </a:t>
            </a:r>
            <a:r>
              <a:rPr lang="en-US" sz="2400" dirty="0" err="1"/>
              <a:t>Blockchain</a:t>
            </a:r>
            <a:r>
              <a:rPr lang="en-US" sz="2400" dirty="0"/>
              <a:t>? – A Technical View”, by Praveen </a:t>
            </a:r>
            <a:r>
              <a:rPr lang="en-US" sz="2400" dirty="0" err="1"/>
              <a:t>Jayachandran</a:t>
            </a:r>
            <a:endParaRPr lang="en-US" sz="2400" dirty="0"/>
          </a:p>
          <a:p>
            <a:r>
              <a:rPr lang="en-US" dirty="0"/>
              <a:t>Available online: </a:t>
            </a:r>
            <a:r>
              <a:rPr lang="en-US" dirty="0">
                <a:hlinkClick r:id="rId3"/>
              </a:rPr>
              <a:t>https://www.linkedin.com/pulse/why-so-delirious-blockchain-technical-view-praveen-jayachandran/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527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87EE3-A22C-9F4A-9776-EF327855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executing transactional services </a:t>
            </a:r>
          </a:p>
          <a:p>
            <a:endParaRPr lang="en-US" dirty="0"/>
          </a:p>
          <a:p>
            <a:r>
              <a:rPr lang="en-US" dirty="0"/>
              <a:t>Spanned over multiple organizations or individuals who may not </a:t>
            </a:r>
            <a:r>
              <a:rPr lang="en-US" b="1" dirty="0"/>
              <a:t>trust</a:t>
            </a:r>
            <a:r>
              <a:rPr lang="en-US" dirty="0"/>
              <a:t> each other</a:t>
            </a:r>
          </a:p>
          <a:p>
            <a:endParaRPr lang="en-US" dirty="0"/>
          </a:p>
          <a:p>
            <a:r>
              <a:rPr lang="en-US" dirty="0"/>
              <a:t>An append-only shared ledger of digitally signed and encrypted transactions replicated across a network of peer nodes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6FDFB-C7C4-B54A-AA45-B28B1806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2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099C0-8CB8-F444-8E86-C4CDC01F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4998006" cy="3581400"/>
          </a:xfrm>
        </p:spPr>
        <p:txBody>
          <a:bodyPr/>
          <a:lstStyle/>
          <a:p>
            <a:r>
              <a:rPr lang="en-US" dirty="0"/>
              <a:t>Digitally signed and encrypted transactions </a:t>
            </a:r>
            <a:r>
              <a:rPr lang="en-US" b="1" dirty="0"/>
              <a:t>verified by the peers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Cryptographic security</a:t>
            </a:r>
            <a:r>
              <a:rPr lang="en-US" dirty="0"/>
              <a:t> – Ensures that participants can only view information on the ledger that they are authorized to see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F09189-659D-9642-8E00-43FB1EFD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in a </a:t>
            </a:r>
            <a:r>
              <a:rPr lang="en-US" dirty="0" err="1"/>
              <a:t>Blockchain</a:t>
            </a:r>
            <a:r>
              <a:rPr lang="en-US" dirty="0"/>
              <a:t> – Securing Data Cryptographically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BE1A7-C09F-4148-AEB6-D5D54EE4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06" y="765810"/>
            <a:ext cx="3993594" cy="2964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427F8-1304-954A-9B3A-99EE437DACBC}"/>
              </a:ext>
            </a:extLst>
          </p:cNvPr>
          <p:cNvSpPr txBox="1"/>
          <p:nvPr/>
        </p:nvSpPr>
        <p:spPr>
          <a:xfrm>
            <a:off x="5166003" y="385191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source: </a:t>
            </a:r>
            <a:r>
              <a:rPr lang="en-US" b="1" dirty="0">
                <a:hlinkClick r:id="rId3"/>
              </a:rPr>
              <a:t>http://dataconomy.com/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44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20B99-8A11-9C46-9AB1-51F0343D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block is a </a:t>
            </a:r>
            <a:r>
              <a:rPr lang="en-US" b="1" dirty="0"/>
              <a:t>container data structure </a:t>
            </a:r>
            <a:r>
              <a:rPr lang="en-US" dirty="0"/>
              <a:t>that contains a series of transactions</a:t>
            </a:r>
          </a:p>
          <a:p>
            <a:endParaRPr lang="en-US" dirty="0"/>
          </a:p>
          <a:p>
            <a:r>
              <a:rPr lang="en-US" b="1" dirty="0"/>
              <a:t>In Bitcoin: </a:t>
            </a:r>
            <a:r>
              <a:rPr lang="en-US" dirty="0"/>
              <a:t>A block may contain more than 500 transactions on average, the average size of a block is around 1 MB (an upper bound proposed by Satoshi </a:t>
            </a:r>
            <a:r>
              <a:rPr lang="en-US" dirty="0" err="1"/>
              <a:t>Nakamoto</a:t>
            </a:r>
            <a:r>
              <a:rPr lang="en-US" dirty="0"/>
              <a:t> in 2010)</a:t>
            </a:r>
          </a:p>
          <a:p>
            <a:pPr lvl="1"/>
            <a:r>
              <a:rPr lang="en-US" dirty="0"/>
              <a:t>May grow up to 8 MB or sometime higher (as of March 2018)</a:t>
            </a:r>
          </a:p>
          <a:p>
            <a:pPr lvl="1"/>
            <a:r>
              <a:rPr lang="en-US" dirty="0"/>
              <a:t>Larger blocks can help in processing large number of transactions in one go.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68DA5A-CB54-FF43-922C-25F11D28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Block</a:t>
            </a:r>
          </a:p>
        </p:txBody>
      </p:sp>
    </p:spTree>
    <p:extLst>
      <p:ext uri="{BB962C8B-B14F-4D97-AF65-F5344CB8AC3E}">
        <p14:creationId xmlns:p14="http://schemas.microsoft.com/office/powerpoint/2010/main" val="22070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597C0-E6A7-454A-8A7E-055BF12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3352800" cy="3581400"/>
          </a:xfrm>
        </p:spPr>
        <p:txBody>
          <a:bodyPr/>
          <a:lstStyle/>
          <a:p>
            <a:r>
              <a:rPr lang="en-US" dirty="0"/>
              <a:t>Two components: </a:t>
            </a:r>
          </a:p>
          <a:p>
            <a:pPr lvl="1"/>
            <a:r>
              <a:rPr lang="en-US" b="1" dirty="0"/>
              <a:t>Block Header</a:t>
            </a:r>
          </a:p>
          <a:p>
            <a:pPr lvl="1"/>
            <a:r>
              <a:rPr lang="en-US" b="1" dirty="0"/>
              <a:t>List of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C3962-2246-CE40-B77B-738729E6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Block (Reference: Bitcoin)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E15FB-3D5E-FB49-BBF3-F8D5920AF0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711157"/>
            <a:ext cx="4994887" cy="361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803B9-E8AF-5A4D-916A-34D381CDF49A}"/>
              </a:ext>
            </a:extLst>
          </p:cNvPr>
          <p:cNvSpPr txBox="1"/>
          <p:nvPr/>
        </p:nvSpPr>
        <p:spPr>
          <a:xfrm>
            <a:off x="152400" y="3943350"/>
            <a:ext cx="387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Source: </a:t>
            </a:r>
            <a:r>
              <a:rPr lang="en-US" b="1" dirty="0">
                <a:hlinkClick r:id="rId3"/>
              </a:rPr>
              <a:t>https://blockchain.info/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5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23805-3843-C047-B853-B06331C7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6019800" cy="3581400"/>
          </a:xfrm>
        </p:spPr>
        <p:txBody>
          <a:bodyPr/>
          <a:lstStyle/>
          <a:p>
            <a:r>
              <a:rPr lang="en-US" dirty="0"/>
              <a:t>Metadata about a block – (1) Previous block hash, (2) Mining statistics used to construct the block, (3) </a:t>
            </a:r>
            <a:r>
              <a:rPr lang="en-US" dirty="0" err="1"/>
              <a:t>Merkle</a:t>
            </a:r>
            <a:r>
              <a:rPr lang="en-US" dirty="0"/>
              <a:t> tree root</a:t>
            </a:r>
          </a:p>
          <a:p>
            <a:endParaRPr lang="en-US" dirty="0"/>
          </a:p>
          <a:p>
            <a:r>
              <a:rPr lang="en-US" b="1" dirty="0"/>
              <a:t>Previous block hash: </a:t>
            </a:r>
            <a:r>
              <a:rPr lang="en-US" dirty="0"/>
              <a:t>Every block inherits from the previous block – we use previous block’s hash to create the new block’s hash – make the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b="1" dirty="0"/>
              <a:t>tamper proof.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237F6-CA78-984C-AFA3-62594C23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Header (Reference: Bitcoin)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236CC-DFA3-4845-838D-3D52692DB22C}"/>
              </a:ext>
            </a:extLst>
          </p:cNvPr>
          <p:cNvSpPr/>
          <p:nvPr/>
        </p:nvSpPr>
        <p:spPr>
          <a:xfrm>
            <a:off x="7086600" y="752094"/>
            <a:ext cx="16002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6CC75-AF3A-0E4B-930D-77DF60EE3BD4}"/>
              </a:ext>
            </a:extLst>
          </p:cNvPr>
          <p:cNvSpPr/>
          <p:nvPr/>
        </p:nvSpPr>
        <p:spPr>
          <a:xfrm>
            <a:off x="7120890" y="1462660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H1 = Hash(H0)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1F25D-5600-5947-ABE4-56137B3A63ED}"/>
              </a:ext>
            </a:extLst>
          </p:cNvPr>
          <p:cNvSpPr/>
          <p:nvPr/>
        </p:nvSpPr>
        <p:spPr>
          <a:xfrm>
            <a:off x="7120890" y="2173226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H2 = Hash(H1)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B9B82-D637-C24F-AC94-CA616A689F2E}"/>
              </a:ext>
            </a:extLst>
          </p:cNvPr>
          <p:cNvSpPr/>
          <p:nvPr/>
        </p:nvSpPr>
        <p:spPr>
          <a:xfrm>
            <a:off x="7120890" y="2883792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H3 = Hash(H2)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86A4D-18EA-C14B-8968-20516FC5C9E8}"/>
              </a:ext>
            </a:extLst>
          </p:cNvPr>
          <p:cNvSpPr/>
          <p:nvPr/>
        </p:nvSpPr>
        <p:spPr>
          <a:xfrm>
            <a:off x="7136130" y="3594358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H4 = Hash(H3)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D781E-CD8C-AC45-B5E9-E91EC489FBEC}"/>
              </a:ext>
            </a:extLst>
          </p:cNvPr>
          <p:cNvSpPr/>
          <p:nvPr/>
        </p:nvSpPr>
        <p:spPr>
          <a:xfrm>
            <a:off x="7772400" y="1285494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F47139-453B-F648-B12A-1B3D584E527B}"/>
              </a:ext>
            </a:extLst>
          </p:cNvPr>
          <p:cNvSpPr/>
          <p:nvPr/>
        </p:nvSpPr>
        <p:spPr>
          <a:xfrm>
            <a:off x="7772400" y="2020254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3A91B6-573E-1243-82EE-5379755B0B17}"/>
              </a:ext>
            </a:extLst>
          </p:cNvPr>
          <p:cNvSpPr/>
          <p:nvPr/>
        </p:nvSpPr>
        <p:spPr>
          <a:xfrm>
            <a:off x="7776210" y="2706626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C386ED-11DD-E448-9048-F1662C9ED453}"/>
              </a:ext>
            </a:extLst>
          </p:cNvPr>
          <p:cNvSpPr/>
          <p:nvPr/>
        </p:nvSpPr>
        <p:spPr>
          <a:xfrm>
            <a:off x="7776210" y="3417192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23805-3843-C047-B853-B06331C7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6781800" cy="3581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Mining </a:t>
            </a:r>
            <a:r>
              <a:rPr lang="en-US" dirty="0"/>
              <a:t>– the mechanism to generate the hash</a:t>
            </a:r>
          </a:p>
          <a:p>
            <a:pPr lvl="1"/>
            <a:r>
              <a:rPr lang="en-US" dirty="0"/>
              <a:t>The mechanism needs to be complicated enough, to make the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b="1" dirty="0"/>
              <a:t>tamper proof</a:t>
            </a:r>
            <a:endParaRPr lang="en-US" dirty="0"/>
          </a:p>
          <a:p>
            <a:pPr lvl="1"/>
            <a:r>
              <a:rPr lang="en-US" b="1" dirty="0"/>
              <a:t>Bitcoin Mining: </a:t>
            </a:r>
            <a:r>
              <a:rPr lang="en-US" i="1" dirty="0" err="1"/>
              <a:t>H</a:t>
            </a:r>
            <a:r>
              <a:rPr lang="en-US" i="1" baseline="-25000" dirty="0" err="1"/>
              <a:t>k</a:t>
            </a:r>
            <a:r>
              <a:rPr lang="en-US" i="1" dirty="0"/>
              <a:t> = Hash(H</a:t>
            </a:r>
            <a:r>
              <a:rPr lang="en-US" i="1" baseline="-25000" dirty="0"/>
              <a:t>k-1 </a:t>
            </a:r>
            <a:r>
              <a:rPr lang="en-US" i="1" dirty="0"/>
              <a:t>|| T || Nonce)</a:t>
            </a:r>
            <a:endParaRPr lang="en-US" dirty="0"/>
          </a:p>
          <a:p>
            <a:pPr lvl="1"/>
            <a:r>
              <a:rPr lang="en-US" dirty="0"/>
              <a:t>Find the nonce such that </a:t>
            </a:r>
            <a:r>
              <a:rPr lang="en-US" i="1" dirty="0" err="1"/>
              <a:t>H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has certain predefined </a:t>
            </a:r>
            <a:r>
              <a:rPr lang="en-US" b="1" dirty="0"/>
              <a:t>complexity</a:t>
            </a:r>
            <a:r>
              <a:rPr lang="en-US" dirty="0"/>
              <a:t> (number of zeros at the prefix) </a:t>
            </a:r>
          </a:p>
          <a:p>
            <a:pPr lvl="1"/>
            <a:endParaRPr lang="en-US" b="1" dirty="0"/>
          </a:p>
          <a:p>
            <a:r>
              <a:rPr lang="en-US" dirty="0"/>
              <a:t>The header contains mining statistics – timestamp, nonce and difficulty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4237F6-CA78-984C-AFA3-62594C23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Header (Reference: Bitcoin)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236CC-DFA3-4845-838D-3D52692DB22C}"/>
              </a:ext>
            </a:extLst>
          </p:cNvPr>
          <p:cNvSpPr/>
          <p:nvPr/>
        </p:nvSpPr>
        <p:spPr>
          <a:xfrm>
            <a:off x="7086600" y="752094"/>
            <a:ext cx="16002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6CC75-AF3A-0E4B-930D-77DF60EE3BD4}"/>
              </a:ext>
            </a:extLst>
          </p:cNvPr>
          <p:cNvSpPr/>
          <p:nvPr/>
        </p:nvSpPr>
        <p:spPr>
          <a:xfrm>
            <a:off x="7120890" y="1462660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H1 = Hash(H0)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1F25D-5600-5947-ABE4-56137B3A63ED}"/>
              </a:ext>
            </a:extLst>
          </p:cNvPr>
          <p:cNvSpPr/>
          <p:nvPr/>
        </p:nvSpPr>
        <p:spPr>
          <a:xfrm>
            <a:off x="7120890" y="2173226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H2 = Hash(H1)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B9B82-D637-C24F-AC94-CA616A689F2E}"/>
              </a:ext>
            </a:extLst>
          </p:cNvPr>
          <p:cNvSpPr/>
          <p:nvPr/>
        </p:nvSpPr>
        <p:spPr>
          <a:xfrm>
            <a:off x="7120890" y="2883792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H3 = Hash(H2)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86A4D-18EA-C14B-8968-20516FC5C9E8}"/>
              </a:ext>
            </a:extLst>
          </p:cNvPr>
          <p:cNvSpPr/>
          <p:nvPr/>
        </p:nvSpPr>
        <p:spPr>
          <a:xfrm>
            <a:off x="7136130" y="3594358"/>
            <a:ext cx="156591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H4 = Hash(H3)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D781E-CD8C-AC45-B5E9-E91EC489FBEC}"/>
              </a:ext>
            </a:extLst>
          </p:cNvPr>
          <p:cNvSpPr/>
          <p:nvPr/>
        </p:nvSpPr>
        <p:spPr>
          <a:xfrm>
            <a:off x="7772400" y="1285494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F47139-453B-F648-B12A-1B3D584E527B}"/>
              </a:ext>
            </a:extLst>
          </p:cNvPr>
          <p:cNvSpPr/>
          <p:nvPr/>
        </p:nvSpPr>
        <p:spPr>
          <a:xfrm>
            <a:off x="7772400" y="2020254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3A91B6-573E-1243-82EE-5379755B0B17}"/>
              </a:ext>
            </a:extLst>
          </p:cNvPr>
          <p:cNvSpPr/>
          <p:nvPr/>
        </p:nvSpPr>
        <p:spPr>
          <a:xfrm>
            <a:off x="7776210" y="2706626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C386ED-11DD-E448-9048-F1662C9ED453}"/>
              </a:ext>
            </a:extLst>
          </p:cNvPr>
          <p:cNvSpPr/>
          <p:nvPr/>
        </p:nvSpPr>
        <p:spPr>
          <a:xfrm>
            <a:off x="7776210" y="3417192"/>
            <a:ext cx="228600" cy="17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F459F-B61F-8A48-ABD5-A3831A95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3717082" cy="3581400"/>
          </a:xfrm>
        </p:spPr>
        <p:txBody>
          <a:bodyPr/>
          <a:lstStyle/>
          <a:p>
            <a:r>
              <a:rPr lang="en-US" b="1" dirty="0" err="1"/>
              <a:t>Merkle</a:t>
            </a:r>
            <a:r>
              <a:rPr lang="en-US" b="1" dirty="0"/>
              <a:t> Tree Root: </a:t>
            </a:r>
            <a:r>
              <a:rPr lang="en-US" dirty="0"/>
              <a:t>The transactions are organized in a </a:t>
            </a:r>
            <a:r>
              <a:rPr lang="en-US" dirty="0" err="1"/>
              <a:t>Merkle</a:t>
            </a:r>
            <a:r>
              <a:rPr lang="en-US" dirty="0"/>
              <a:t> Tree structure. The root of the </a:t>
            </a:r>
            <a:r>
              <a:rPr lang="en-US" dirty="0" err="1"/>
              <a:t>Merkle</a:t>
            </a:r>
            <a:r>
              <a:rPr lang="en-US" dirty="0"/>
              <a:t> tree is a verification of all the transactions. 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4C776-5311-9946-905B-5E4DCB9F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Header (Reference: Bitcoin)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491B5-E927-9546-B4DC-AE054065C79F}"/>
              </a:ext>
            </a:extLst>
          </p:cNvPr>
          <p:cNvSpPr/>
          <p:nvPr/>
        </p:nvSpPr>
        <p:spPr>
          <a:xfrm>
            <a:off x="5101472" y="762000"/>
            <a:ext cx="2061327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Root Hash</a:t>
            </a:r>
          </a:p>
          <a:p>
            <a:pPr algn="ctr"/>
            <a:r>
              <a:rPr lang="en-US" sz="1600" b="1" dirty="0" err="1"/>
              <a:t>H</a:t>
            </a:r>
            <a:r>
              <a:rPr lang="en-US" sz="1600" b="1" baseline="-25000" dirty="0" err="1"/>
              <a:t>root</a:t>
            </a:r>
            <a:r>
              <a:rPr lang="en-US" sz="1600" b="1" dirty="0"/>
              <a:t>=Hash(H</a:t>
            </a:r>
            <a:r>
              <a:rPr lang="en-US" sz="1600" b="1" baseline="-25000" dirty="0"/>
              <a:t>0</a:t>
            </a:r>
            <a:r>
              <a:rPr lang="en-US" sz="1600" b="1" dirty="0"/>
              <a:t>+H</a:t>
            </a:r>
            <a:r>
              <a:rPr lang="en-US" sz="1600" b="1" baseline="-25000" dirty="0"/>
              <a:t>1</a:t>
            </a:r>
            <a:r>
              <a:rPr lang="en-US" sz="1600" b="1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632A3-857E-2241-925A-F622E827D2C4}"/>
              </a:ext>
            </a:extLst>
          </p:cNvPr>
          <p:cNvSpPr/>
          <p:nvPr/>
        </p:nvSpPr>
        <p:spPr>
          <a:xfrm>
            <a:off x="3842749" y="1874316"/>
            <a:ext cx="1728988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1</a:t>
            </a:r>
            <a:r>
              <a:rPr lang="en-US" sz="1600" b="1" dirty="0"/>
              <a:t> Hash</a:t>
            </a:r>
          </a:p>
          <a:p>
            <a:pPr algn="ctr"/>
            <a:r>
              <a:rPr lang="en-US" sz="1600" b="1" dirty="0"/>
              <a:t>H</a:t>
            </a:r>
            <a:r>
              <a:rPr lang="en-US" sz="1600" b="1" baseline="-25000" dirty="0"/>
              <a:t>0</a:t>
            </a:r>
            <a:r>
              <a:rPr lang="en-US" sz="1600" b="1" dirty="0"/>
              <a:t>= Hash(H</a:t>
            </a:r>
            <a:r>
              <a:rPr lang="en-US" sz="1600" b="1" baseline="-25000" dirty="0"/>
              <a:t>00</a:t>
            </a:r>
            <a:r>
              <a:rPr lang="en-US" sz="1600" b="1" dirty="0"/>
              <a:t>+H</a:t>
            </a:r>
            <a:r>
              <a:rPr lang="en-US" sz="1600" b="1" baseline="-25000" dirty="0"/>
              <a:t>01</a:t>
            </a:r>
            <a:r>
              <a:rPr lang="en-US" sz="1600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19786-6778-E64E-9A83-7233DEB4FB5A}"/>
              </a:ext>
            </a:extLst>
          </p:cNvPr>
          <p:cNvSpPr/>
          <p:nvPr/>
        </p:nvSpPr>
        <p:spPr>
          <a:xfrm>
            <a:off x="6709292" y="1813510"/>
            <a:ext cx="1977508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1</a:t>
            </a:r>
            <a:r>
              <a:rPr lang="en-US" sz="1600" b="1" dirty="0"/>
              <a:t> Hash</a:t>
            </a:r>
          </a:p>
          <a:p>
            <a:pPr algn="ctr"/>
            <a:r>
              <a:rPr lang="en-US" sz="1600" b="1" dirty="0"/>
              <a:t>H</a:t>
            </a:r>
            <a:r>
              <a:rPr lang="en-US" sz="1600" b="1" baseline="-25000" dirty="0"/>
              <a:t>1</a:t>
            </a:r>
            <a:r>
              <a:rPr lang="en-US" sz="1600" b="1" dirty="0"/>
              <a:t>=Hash(H</a:t>
            </a:r>
            <a:r>
              <a:rPr lang="en-US" sz="1600" b="1" baseline="-25000" dirty="0"/>
              <a:t>10</a:t>
            </a:r>
            <a:r>
              <a:rPr lang="en-US" sz="1600" b="1" dirty="0"/>
              <a:t>+H</a:t>
            </a:r>
            <a:r>
              <a:rPr lang="en-US" sz="1600" b="1" baseline="-25000" dirty="0"/>
              <a:t>11</a:t>
            </a:r>
            <a:r>
              <a:rPr lang="en-US" sz="1600" b="1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71EE0-A56B-0F43-8823-307DB623CF9E}"/>
              </a:ext>
            </a:extLst>
          </p:cNvPr>
          <p:cNvSpPr/>
          <p:nvPr/>
        </p:nvSpPr>
        <p:spPr>
          <a:xfrm>
            <a:off x="3314700" y="2989234"/>
            <a:ext cx="1295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2</a:t>
            </a:r>
            <a:r>
              <a:rPr lang="en-US" sz="1600" b="1" dirty="0"/>
              <a:t> Hash</a:t>
            </a:r>
          </a:p>
          <a:p>
            <a:pPr algn="ctr"/>
            <a:r>
              <a:rPr lang="en-US" sz="1600" b="1" dirty="0"/>
              <a:t>H</a:t>
            </a:r>
            <a:r>
              <a:rPr lang="en-US" sz="1600" b="1" baseline="-25000" dirty="0"/>
              <a:t>00</a:t>
            </a:r>
            <a:r>
              <a:rPr lang="en-US" sz="1600" b="1" dirty="0"/>
              <a:t>=Hash(T</a:t>
            </a:r>
            <a:r>
              <a:rPr lang="en-US" sz="1600" b="1" baseline="-25000" dirty="0"/>
              <a:t>1</a:t>
            </a:r>
            <a:r>
              <a:rPr lang="en-US" sz="16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C4D21-6497-0447-9010-AB4E4F966B27}"/>
              </a:ext>
            </a:extLst>
          </p:cNvPr>
          <p:cNvSpPr/>
          <p:nvPr/>
        </p:nvSpPr>
        <p:spPr>
          <a:xfrm>
            <a:off x="4806042" y="2958071"/>
            <a:ext cx="1295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2</a:t>
            </a:r>
            <a:r>
              <a:rPr lang="en-US" sz="1600" b="1" dirty="0"/>
              <a:t> Hash</a:t>
            </a:r>
          </a:p>
          <a:p>
            <a:pPr algn="ctr"/>
            <a:r>
              <a:rPr lang="en-US" sz="1600" b="1" dirty="0"/>
              <a:t>H</a:t>
            </a:r>
            <a:r>
              <a:rPr lang="en-US" sz="1600" b="1" baseline="-25000" dirty="0"/>
              <a:t>01</a:t>
            </a:r>
            <a:r>
              <a:rPr lang="en-US" sz="1600" b="1" dirty="0"/>
              <a:t>=Hash(T</a:t>
            </a:r>
            <a:r>
              <a:rPr lang="en-US" sz="1600" b="1" baseline="-25000" dirty="0"/>
              <a:t>2</a:t>
            </a:r>
            <a:r>
              <a:rPr lang="en-US" sz="1600" b="1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E4F1E-72A0-1E49-A695-C6FC62CBEAC9}"/>
              </a:ext>
            </a:extLst>
          </p:cNvPr>
          <p:cNvSpPr/>
          <p:nvPr/>
        </p:nvSpPr>
        <p:spPr>
          <a:xfrm>
            <a:off x="6344815" y="2941026"/>
            <a:ext cx="1295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2</a:t>
            </a:r>
            <a:r>
              <a:rPr lang="en-US" sz="1600" b="1" dirty="0"/>
              <a:t> Hash</a:t>
            </a:r>
          </a:p>
          <a:p>
            <a:pPr algn="ctr"/>
            <a:r>
              <a:rPr lang="en-US" sz="1600" b="1" dirty="0"/>
              <a:t>H</a:t>
            </a:r>
            <a:r>
              <a:rPr lang="en-US" sz="1600" b="1" baseline="-25000" dirty="0"/>
              <a:t>10</a:t>
            </a:r>
            <a:r>
              <a:rPr lang="en-US" sz="1600" b="1" dirty="0"/>
              <a:t>=Hash(T</a:t>
            </a:r>
            <a:r>
              <a:rPr lang="en-US" sz="1600" b="1" baseline="-25000" dirty="0"/>
              <a:t>3</a:t>
            </a:r>
            <a:r>
              <a:rPr lang="en-US" sz="1600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136D1-F138-C74E-A477-1028C5A6553E}"/>
              </a:ext>
            </a:extLst>
          </p:cNvPr>
          <p:cNvSpPr/>
          <p:nvPr/>
        </p:nvSpPr>
        <p:spPr>
          <a:xfrm>
            <a:off x="7838491" y="2912645"/>
            <a:ext cx="1295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</a:t>
            </a:r>
            <a:r>
              <a:rPr lang="en-US" sz="1600" b="1" baseline="-25000" dirty="0"/>
              <a:t>2</a:t>
            </a:r>
            <a:r>
              <a:rPr lang="en-US" sz="1600" b="1" dirty="0"/>
              <a:t> Hash</a:t>
            </a:r>
          </a:p>
          <a:p>
            <a:pPr algn="ctr"/>
            <a:r>
              <a:rPr lang="en-US" sz="1600" b="1" dirty="0"/>
              <a:t>H</a:t>
            </a:r>
            <a:r>
              <a:rPr lang="en-US" sz="1600" b="1" baseline="-25000" dirty="0"/>
              <a:t>11</a:t>
            </a:r>
            <a:r>
              <a:rPr lang="en-US" sz="1600" b="1" dirty="0"/>
              <a:t>=Hash(T</a:t>
            </a:r>
            <a:r>
              <a:rPr lang="en-US" sz="1600" b="1" baseline="-25000" dirty="0"/>
              <a:t>4</a:t>
            </a:r>
            <a:r>
              <a:rPr lang="en-US" sz="1600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17C88-F124-5443-BC91-EE612143F650}"/>
              </a:ext>
            </a:extLst>
          </p:cNvPr>
          <p:cNvSpPr txBox="1"/>
          <p:nvPr/>
        </p:nvSpPr>
        <p:spPr>
          <a:xfrm>
            <a:off x="3268380" y="3768787"/>
            <a:ext cx="53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59463-9A3E-6F46-8B0D-B8B100DFAB5B}"/>
              </a:ext>
            </a:extLst>
          </p:cNvPr>
          <p:cNvSpPr txBox="1"/>
          <p:nvPr/>
        </p:nvSpPr>
        <p:spPr>
          <a:xfrm>
            <a:off x="4785149" y="3726586"/>
            <a:ext cx="53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61D76-34B9-A14E-86D6-5423F8ABF47F}"/>
              </a:ext>
            </a:extLst>
          </p:cNvPr>
          <p:cNvSpPr txBox="1"/>
          <p:nvPr/>
        </p:nvSpPr>
        <p:spPr>
          <a:xfrm>
            <a:off x="6332324" y="3726586"/>
            <a:ext cx="53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AC4E8-A4D6-5B40-BAAA-D80DAEECA70B}"/>
              </a:ext>
            </a:extLst>
          </p:cNvPr>
          <p:cNvSpPr txBox="1"/>
          <p:nvPr/>
        </p:nvSpPr>
        <p:spPr>
          <a:xfrm>
            <a:off x="7920078" y="3726586"/>
            <a:ext cx="53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baseline="-25000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01B91-B641-6C4A-9E17-EA71E313604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07243" y="1460136"/>
            <a:ext cx="864494" cy="41418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2F340D-02B8-7142-B7B8-A5C190A5BFD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58000" y="1447800"/>
            <a:ext cx="840046" cy="36571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106C15-EDA0-9748-9704-A7050714D747}"/>
              </a:ext>
            </a:extLst>
          </p:cNvPr>
          <p:cNvCxnSpPr>
            <a:stCxn id="7" idx="0"/>
          </p:cNvCxnSpPr>
          <p:nvPr/>
        </p:nvCxnSpPr>
        <p:spPr>
          <a:xfrm flipV="1">
            <a:off x="3962400" y="2574994"/>
            <a:ext cx="326059" cy="41424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3FCBD0-9E9E-0140-BEE1-686F568085CA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5101473" y="2559413"/>
            <a:ext cx="352269" cy="39865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D2FE0-170D-B645-8AE0-D94B1397830E}"/>
              </a:ext>
            </a:extLst>
          </p:cNvPr>
          <p:cNvCxnSpPr>
            <a:stCxn id="9" idx="0"/>
          </p:cNvCxnSpPr>
          <p:nvPr/>
        </p:nvCxnSpPr>
        <p:spPr>
          <a:xfrm flipV="1">
            <a:off x="6992515" y="2499310"/>
            <a:ext cx="474041" cy="44171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C29A1-A557-FE42-95FC-0235FC23829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027050" y="2485120"/>
            <a:ext cx="459141" cy="42752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0118FDB-27A1-0440-92D1-BFFBD785E7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5615" y="3679699"/>
            <a:ext cx="742950" cy="742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2EAB95-CDE1-7440-9253-7F05280C2E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854" y="3697065"/>
            <a:ext cx="742950" cy="7429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481DD7-DDF1-1A43-9DAD-C43BA51061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348" y="3675034"/>
            <a:ext cx="742950" cy="742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691538-D465-7E4D-8817-F9DC8E98955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785" y="3697065"/>
            <a:ext cx="742950" cy="742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223F7F-F590-8043-852E-AB18F06DAD5C}"/>
              </a:ext>
            </a:extLst>
          </p:cNvPr>
          <p:cNvSpPr txBox="1"/>
          <p:nvPr/>
        </p:nvSpPr>
        <p:spPr>
          <a:xfrm>
            <a:off x="7708960" y="92023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Merkle</a:t>
            </a:r>
            <a:r>
              <a:rPr lang="en-US" b="1" dirty="0"/>
              <a:t> Root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DC86B4-E6DA-2B47-8D1C-C11C0AD97927}"/>
              </a:ext>
            </a:extLst>
          </p:cNvPr>
          <p:cNvCxnSpPr>
            <a:stCxn id="29" idx="1"/>
            <a:endCxn id="4" idx="3"/>
          </p:cNvCxnSpPr>
          <p:nvPr/>
        </p:nvCxnSpPr>
        <p:spPr>
          <a:xfrm flipH="1">
            <a:off x="7162799" y="1104900"/>
            <a:ext cx="5461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1341</Words>
  <Application>Microsoft Macintosh PowerPoint</Application>
  <PresentationFormat>On-screen Show (16:9)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Century Gothic</vt:lpstr>
      <vt:lpstr>Times New Roman</vt:lpstr>
      <vt:lpstr>Office Theme</vt:lpstr>
      <vt:lpstr>PowerPoint Presentation</vt:lpstr>
      <vt:lpstr>The ARCHITECTURAL PRINCIPLES</vt:lpstr>
      <vt:lpstr>The Blockchain</vt:lpstr>
      <vt:lpstr>The Block in a Blockchain – Securing Data Cryptographically</vt:lpstr>
      <vt:lpstr>Structure of a Block</vt:lpstr>
      <vt:lpstr>Structure of a Block (Reference: Bitcoin)</vt:lpstr>
      <vt:lpstr>Block Header (Reference: Bitcoin)</vt:lpstr>
      <vt:lpstr>Block Header (Reference: Bitcoin)</vt:lpstr>
      <vt:lpstr>Block Header (Reference: Bitcoin)</vt:lpstr>
      <vt:lpstr>Block Header (Reference: Bitcoin)</vt:lpstr>
      <vt:lpstr>The Hashes in a Block Header (Reference: Bitcoin)</vt:lpstr>
      <vt:lpstr>Transactions in a Block (Reference: Bitcoin)</vt:lpstr>
      <vt:lpstr>Transactions in a Block (Reference: Bitcoin)</vt:lpstr>
      <vt:lpstr>The Block in a Blockchain - Summary</vt:lpstr>
      <vt:lpstr>The Blockchain Replicas</vt:lpstr>
      <vt:lpstr>The Notion of Distributed Consensus</vt:lpstr>
      <vt:lpstr>The Notion of Distributed Consensus</vt:lpstr>
      <vt:lpstr>The Notion of Distributed Consensus</vt:lpstr>
      <vt:lpstr>Challenge-Response to Permission-less Consensus</vt:lpstr>
      <vt:lpstr>Challenge-Response to Permission-less Consensus</vt:lpstr>
      <vt:lpstr>The Economics Behind Blockchain Consensus</vt:lpstr>
      <vt:lpstr>The Economics Behind Blockchain Consensus</vt:lpstr>
      <vt:lpstr>The Economics Behind Blockchain Consensus</vt:lpstr>
      <vt:lpstr>In Summary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Sandip</cp:lastModifiedBy>
  <cp:revision>69</cp:revision>
  <dcterms:created xsi:type="dcterms:W3CDTF">2016-12-13T07:50:37Z</dcterms:created>
  <dcterms:modified xsi:type="dcterms:W3CDTF">2018-03-21T06:49:24Z</dcterms:modified>
</cp:coreProperties>
</file>