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iDvaeJKxmH8wrc+xcDMSZ7Bj1u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719"/>
  </p:normalViewPr>
  <p:slideViewPr>
    <p:cSldViewPr snapToGrid="0" snapToObjects="1">
      <p:cViewPr varScale="1">
        <p:scale>
          <a:sx n="31" d="100"/>
          <a:sy n="31" d="100"/>
        </p:scale>
        <p:origin x="167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11502389" y="278131"/>
            <a:ext cx="20886422"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22193251" y="10968991"/>
            <a:ext cx="27896822"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2990851" y="1779271"/>
            <a:ext cx="27896822"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3291840" y="5387342"/>
            <a:ext cx="3730752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Times New Roman"/>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subTitle" idx="1"/>
          </p:nvPr>
        </p:nvSpPr>
        <p:spPr>
          <a:xfrm>
            <a:off x="5486400" y="17289782"/>
            <a:ext cx="32918400" cy="79476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24" name="Google Shape;24;p6"/>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Times New Roman"/>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2994662" y="22029429"/>
            <a:ext cx="3785616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7"/>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30175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8"/>
          <p:cNvSpPr txBox="1">
            <a:spLocks noGrp="1"/>
          </p:cNvSpPr>
          <p:nvPr>
            <p:ph type="body" idx="2"/>
          </p:nvPr>
        </p:nvSpPr>
        <p:spPr>
          <a:xfrm>
            <a:off x="222199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8"/>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9"/>
          <p:cNvSpPr txBox="1">
            <a:spLocks noGrp="1"/>
          </p:cNvSpPr>
          <p:nvPr>
            <p:ph type="body" idx="2"/>
          </p:nvPr>
        </p:nvSpPr>
        <p:spPr>
          <a:xfrm>
            <a:off x="3023242" y="12024360"/>
            <a:ext cx="18568032"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9"/>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9"/>
          <p:cNvSpPr txBox="1">
            <a:spLocks noGrp="1"/>
          </p:cNvSpPr>
          <p:nvPr>
            <p:ph type="body" idx="4"/>
          </p:nvPr>
        </p:nvSpPr>
        <p:spPr>
          <a:xfrm>
            <a:off x="22219922" y="12024360"/>
            <a:ext cx="18659477"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9"/>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Times New Roman"/>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1"/>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1"/>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Times New Roman"/>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18659477" y="4739647"/>
            <a:ext cx="22219920" cy="23393400"/>
          </a:xfrm>
          <a:prstGeom prst="rect">
            <a:avLst/>
          </a:prstGeom>
          <a:noFill/>
          <a:ln>
            <a:noFill/>
          </a:ln>
        </p:spPr>
      </p:sp>
      <p:sp>
        <p:nvSpPr>
          <p:cNvPr id="64" name="Google Shape;64;p12"/>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Times New Roman"/>
              <a:buNone/>
              <a:defRPr sz="2112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Arial"/>
                <a:ea typeface="Arial"/>
                <a:cs typeface="Arial"/>
                <a:sym typeface="Arial"/>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Arial"/>
                <a:ea typeface="Arial"/>
                <a:cs typeface="Arial"/>
                <a:sym typeface="Arial"/>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9pPr>
          </a:lstStyle>
          <a:p>
            <a:endParaRPr/>
          </a:p>
        </p:txBody>
      </p:sp>
      <p:sp>
        <p:nvSpPr>
          <p:cNvPr id="8" name="Google Shape;8;p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9" name="Google Shape;9;p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10" name="Google Shape;10;p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Arial"/>
                <a:ea typeface="Arial"/>
                <a:cs typeface="Arial"/>
                <a:sym typeface="Arial"/>
              </a:defRPr>
            </a:lvl1pPr>
            <a:lvl2pPr marL="0" marR="0" lvl="1" indent="0" algn="r" rtl="0">
              <a:spcBef>
                <a:spcPts val="0"/>
              </a:spcBef>
              <a:buNone/>
              <a:defRPr sz="5760" b="0" i="0" u="none" strike="noStrike" cap="none">
                <a:solidFill>
                  <a:srgbClr val="888888"/>
                </a:solidFill>
                <a:latin typeface="Arial"/>
                <a:ea typeface="Arial"/>
                <a:cs typeface="Arial"/>
                <a:sym typeface="Arial"/>
              </a:defRPr>
            </a:lvl2pPr>
            <a:lvl3pPr marL="0" marR="0" lvl="2" indent="0" algn="r" rtl="0">
              <a:spcBef>
                <a:spcPts val="0"/>
              </a:spcBef>
              <a:buNone/>
              <a:defRPr sz="5760" b="0" i="0" u="none" strike="noStrike" cap="none">
                <a:solidFill>
                  <a:srgbClr val="888888"/>
                </a:solidFill>
                <a:latin typeface="Arial"/>
                <a:ea typeface="Arial"/>
                <a:cs typeface="Arial"/>
                <a:sym typeface="Arial"/>
              </a:defRPr>
            </a:lvl3pPr>
            <a:lvl4pPr marL="0" marR="0" lvl="3" indent="0" algn="r" rtl="0">
              <a:spcBef>
                <a:spcPts val="0"/>
              </a:spcBef>
              <a:buNone/>
              <a:defRPr sz="5760" b="0" i="0" u="none" strike="noStrike" cap="none">
                <a:solidFill>
                  <a:srgbClr val="888888"/>
                </a:solidFill>
                <a:latin typeface="Arial"/>
                <a:ea typeface="Arial"/>
                <a:cs typeface="Arial"/>
                <a:sym typeface="Arial"/>
              </a:defRPr>
            </a:lvl4pPr>
            <a:lvl5pPr marL="0" marR="0" lvl="4" indent="0" algn="r" rtl="0">
              <a:spcBef>
                <a:spcPts val="0"/>
              </a:spcBef>
              <a:buNone/>
              <a:defRPr sz="5760" b="0" i="0" u="none" strike="noStrike" cap="none">
                <a:solidFill>
                  <a:srgbClr val="888888"/>
                </a:solidFill>
                <a:latin typeface="Arial"/>
                <a:ea typeface="Arial"/>
                <a:cs typeface="Arial"/>
                <a:sym typeface="Arial"/>
              </a:defRPr>
            </a:lvl5pPr>
            <a:lvl6pPr marL="0" marR="0" lvl="5" indent="0" algn="r" rtl="0">
              <a:spcBef>
                <a:spcPts val="0"/>
              </a:spcBef>
              <a:buNone/>
              <a:defRPr sz="5760" b="0" i="0" u="none" strike="noStrike" cap="none">
                <a:solidFill>
                  <a:srgbClr val="888888"/>
                </a:solidFill>
                <a:latin typeface="Arial"/>
                <a:ea typeface="Arial"/>
                <a:cs typeface="Arial"/>
                <a:sym typeface="Arial"/>
              </a:defRPr>
            </a:lvl6pPr>
            <a:lvl7pPr marL="0" marR="0" lvl="6" indent="0" algn="r" rtl="0">
              <a:spcBef>
                <a:spcPts val="0"/>
              </a:spcBef>
              <a:buNone/>
              <a:defRPr sz="5760" b="0" i="0" u="none" strike="noStrike" cap="none">
                <a:solidFill>
                  <a:srgbClr val="888888"/>
                </a:solidFill>
                <a:latin typeface="Arial"/>
                <a:ea typeface="Arial"/>
                <a:cs typeface="Arial"/>
                <a:sym typeface="Arial"/>
              </a:defRPr>
            </a:lvl7pPr>
            <a:lvl8pPr marL="0" marR="0" lvl="7" indent="0" algn="r" rtl="0">
              <a:spcBef>
                <a:spcPts val="0"/>
              </a:spcBef>
              <a:buNone/>
              <a:defRPr sz="5760" b="0" i="0" u="none" strike="noStrike" cap="none">
                <a:solidFill>
                  <a:srgbClr val="888888"/>
                </a:solidFill>
                <a:latin typeface="Arial"/>
                <a:ea typeface="Arial"/>
                <a:cs typeface="Arial"/>
                <a:sym typeface="Arial"/>
              </a:defRPr>
            </a:lvl8pPr>
            <a:lvl9pPr marL="0" marR="0" lvl="8" indent="0" algn="r" rtl="0">
              <a:spcBef>
                <a:spcPts val="0"/>
              </a:spcBef>
              <a:buNone/>
              <a:defRPr sz="576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914400" y="6770201"/>
            <a:ext cx="9829800" cy="5381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sp>
        <p:nvSpPr>
          <p:cNvPr id="85" name="Google Shape;85;p1"/>
          <p:cNvSpPr txBox="1"/>
          <p:nvPr/>
        </p:nvSpPr>
        <p:spPr>
          <a:xfrm>
            <a:off x="1081557" y="6543339"/>
            <a:ext cx="9829800" cy="800400"/>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76666"/>
              </a:lnSpc>
              <a:spcBef>
                <a:spcPts val="0"/>
              </a:spcBef>
              <a:spcAft>
                <a:spcPts val="0"/>
              </a:spcAft>
              <a:buNone/>
            </a:pPr>
            <a:r>
              <a:rPr lang="en-US" sz="6000" b="1" i="0" u="none" strike="noStrike" cap="none">
                <a:solidFill>
                  <a:srgbClr val="C00000"/>
                </a:solidFill>
                <a:latin typeface="Times New Roman"/>
                <a:ea typeface="Times New Roman"/>
                <a:cs typeface="Times New Roman"/>
                <a:sym typeface="Times New Roman"/>
              </a:rPr>
              <a:t>Background</a:t>
            </a:r>
            <a:endParaRPr/>
          </a:p>
        </p:txBody>
      </p:sp>
      <p:sp>
        <p:nvSpPr>
          <p:cNvPr id="86" name="Google Shape;86;p1"/>
          <p:cNvSpPr txBox="1"/>
          <p:nvPr/>
        </p:nvSpPr>
        <p:spPr>
          <a:xfrm>
            <a:off x="859066" y="21108414"/>
            <a:ext cx="9829800" cy="800400"/>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76666"/>
              </a:lnSpc>
              <a:spcBef>
                <a:spcPts val="0"/>
              </a:spcBef>
              <a:spcAft>
                <a:spcPts val="0"/>
              </a:spcAft>
              <a:buNone/>
            </a:pPr>
            <a:r>
              <a:rPr lang="en-US" sz="6000" b="1" i="0" u="none" strike="noStrike" cap="none">
                <a:solidFill>
                  <a:srgbClr val="C00000"/>
                </a:solidFill>
                <a:latin typeface="Times New Roman"/>
                <a:ea typeface="Times New Roman"/>
                <a:cs typeface="Times New Roman"/>
                <a:sym typeface="Times New Roman"/>
              </a:rPr>
              <a:t>Methods</a:t>
            </a:r>
            <a:endParaRPr/>
          </a:p>
        </p:txBody>
      </p:sp>
      <p:sp>
        <p:nvSpPr>
          <p:cNvPr id="87" name="Google Shape;87;p1"/>
          <p:cNvSpPr/>
          <p:nvPr/>
        </p:nvSpPr>
        <p:spPr>
          <a:xfrm>
            <a:off x="17658090" y="15171163"/>
            <a:ext cx="249237" cy="1147762"/>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sp>
        <p:nvSpPr>
          <p:cNvPr id="88" name="Google Shape;88;p1"/>
          <p:cNvSpPr/>
          <p:nvPr/>
        </p:nvSpPr>
        <p:spPr>
          <a:xfrm rot="10800000">
            <a:off x="19982190" y="15188625"/>
            <a:ext cx="249237" cy="1147763"/>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sp>
        <p:nvSpPr>
          <p:cNvPr id="89" name="Google Shape;89;p1"/>
          <p:cNvSpPr txBox="1"/>
          <p:nvPr/>
        </p:nvSpPr>
        <p:spPr>
          <a:xfrm>
            <a:off x="17913677" y="15261650"/>
            <a:ext cx="2619375" cy="9223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Arial"/>
                <a:ea typeface="Arial"/>
                <a:cs typeface="Arial"/>
                <a:sym typeface="Arial"/>
              </a:rPr>
              <a:t>Figure A: neque dignissim, and in aliquet nisl et umis.</a:t>
            </a:r>
            <a:endParaRPr/>
          </a:p>
        </p:txBody>
      </p:sp>
      <p:sp>
        <p:nvSpPr>
          <p:cNvPr id="90" name="Google Shape;90;p1"/>
          <p:cNvSpPr txBox="1"/>
          <p:nvPr/>
        </p:nvSpPr>
        <p:spPr>
          <a:xfrm>
            <a:off x="11628404" y="6338601"/>
            <a:ext cx="9829800" cy="715132"/>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76666"/>
              </a:lnSpc>
              <a:spcBef>
                <a:spcPts val="0"/>
              </a:spcBef>
              <a:spcAft>
                <a:spcPts val="0"/>
              </a:spcAft>
              <a:buNone/>
            </a:pPr>
            <a:r>
              <a:rPr lang="en-US" sz="6000" b="1" i="0" u="none" strike="noStrike" cap="none">
                <a:solidFill>
                  <a:srgbClr val="C00000"/>
                </a:solidFill>
                <a:latin typeface="Times New Roman"/>
                <a:ea typeface="Times New Roman"/>
                <a:cs typeface="Times New Roman"/>
                <a:sym typeface="Times New Roman"/>
              </a:rPr>
              <a:t>Data</a:t>
            </a:r>
            <a:r>
              <a:rPr lang="en-US" sz="4800" b="1" i="0" u="none" strike="noStrike" cap="none">
                <a:solidFill>
                  <a:srgbClr val="C00000"/>
                </a:solidFill>
                <a:latin typeface="Times New Roman"/>
                <a:ea typeface="Times New Roman"/>
                <a:cs typeface="Times New Roman"/>
                <a:sym typeface="Times New Roman"/>
              </a:rPr>
              <a:t> </a:t>
            </a:r>
            <a:r>
              <a:rPr lang="en-US" sz="6000" b="1" i="0" u="none" strike="noStrike" cap="none">
                <a:solidFill>
                  <a:srgbClr val="C00000"/>
                </a:solidFill>
                <a:latin typeface="Times New Roman"/>
                <a:ea typeface="Times New Roman"/>
                <a:cs typeface="Times New Roman"/>
                <a:sym typeface="Times New Roman"/>
              </a:rPr>
              <a:t>Analysis</a:t>
            </a:r>
            <a:r>
              <a:rPr lang="en-US" sz="4800" b="1" i="0" u="none" strike="noStrike" cap="none">
                <a:solidFill>
                  <a:srgbClr val="C00000"/>
                </a:solidFill>
                <a:latin typeface="Times New Roman"/>
                <a:ea typeface="Times New Roman"/>
                <a:cs typeface="Times New Roman"/>
                <a:sym typeface="Times New Roman"/>
              </a:rPr>
              <a:t> </a:t>
            </a:r>
            <a:endParaRPr/>
          </a:p>
        </p:txBody>
      </p:sp>
      <p:sp>
        <p:nvSpPr>
          <p:cNvPr id="91" name="Google Shape;91;p1"/>
          <p:cNvSpPr txBox="1"/>
          <p:nvPr/>
        </p:nvSpPr>
        <p:spPr>
          <a:xfrm>
            <a:off x="32194368" y="27042708"/>
            <a:ext cx="9737400" cy="677100"/>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79166"/>
              </a:lnSpc>
              <a:spcBef>
                <a:spcPts val="0"/>
              </a:spcBef>
              <a:spcAft>
                <a:spcPts val="0"/>
              </a:spcAft>
              <a:buNone/>
            </a:pPr>
            <a:r>
              <a:rPr lang="en-US" sz="4800" b="0" i="0" u="none" strike="noStrike" cap="none">
                <a:solidFill>
                  <a:srgbClr val="C00000"/>
                </a:solidFill>
                <a:latin typeface="Times New Roman"/>
                <a:ea typeface="Times New Roman"/>
                <a:cs typeface="Times New Roman"/>
                <a:sym typeface="Times New Roman"/>
              </a:rPr>
              <a:t>References</a:t>
            </a:r>
            <a:endParaRPr sz="2400" b="0" i="0" u="none" strike="noStrike" cap="none">
              <a:solidFill>
                <a:srgbClr val="C00000"/>
              </a:solidFill>
              <a:latin typeface="Arial"/>
              <a:ea typeface="Arial"/>
              <a:cs typeface="Arial"/>
              <a:sym typeface="Arial"/>
            </a:endParaRPr>
          </a:p>
        </p:txBody>
      </p:sp>
      <p:cxnSp>
        <p:nvCxnSpPr>
          <p:cNvPr id="92" name="Google Shape;92;p1"/>
          <p:cNvCxnSpPr/>
          <p:nvPr/>
        </p:nvCxnSpPr>
        <p:spPr>
          <a:xfrm>
            <a:off x="1047750" y="13616815"/>
            <a:ext cx="9589200" cy="0"/>
          </a:xfrm>
          <a:prstGeom prst="straightConnector1">
            <a:avLst/>
          </a:prstGeom>
          <a:noFill/>
          <a:ln w="25400" cap="flat" cmpd="sng">
            <a:solidFill>
              <a:schemeClr val="dk1"/>
            </a:solidFill>
            <a:prstDash val="dash"/>
            <a:round/>
            <a:headEnd type="none" w="sm" len="sm"/>
            <a:tailEnd type="none" w="sm" len="sm"/>
          </a:ln>
        </p:spPr>
      </p:cxnSp>
      <p:sp>
        <p:nvSpPr>
          <p:cNvPr id="93" name="Google Shape;93;p1"/>
          <p:cNvSpPr txBox="1"/>
          <p:nvPr/>
        </p:nvSpPr>
        <p:spPr>
          <a:xfrm>
            <a:off x="35561016" y="18503657"/>
            <a:ext cx="97917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0" u="none" strike="noStrike" cap="none">
                <a:solidFill>
                  <a:srgbClr val="005BBB"/>
                </a:solidFill>
                <a:latin typeface="Arial"/>
                <a:ea typeface="Arial"/>
                <a:cs typeface="Arial"/>
                <a:sym typeface="Arial"/>
              </a:rPr>
              <a:t>Graphic Elements</a:t>
            </a:r>
            <a:endParaRPr/>
          </a:p>
        </p:txBody>
      </p:sp>
      <p:sp>
        <p:nvSpPr>
          <p:cNvPr id="94" name="Google Shape;94;p1"/>
          <p:cNvSpPr txBox="1"/>
          <p:nvPr/>
        </p:nvSpPr>
        <p:spPr>
          <a:xfrm>
            <a:off x="22410283" y="6372729"/>
            <a:ext cx="9784080" cy="715132"/>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76666"/>
              </a:lnSpc>
              <a:spcBef>
                <a:spcPts val="0"/>
              </a:spcBef>
              <a:spcAft>
                <a:spcPts val="0"/>
              </a:spcAft>
              <a:buNone/>
            </a:pPr>
            <a:r>
              <a:rPr lang="en-US" sz="6000" b="1" i="0" u="none" strike="noStrike" cap="none">
                <a:solidFill>
                  <a:srgbClr val="C00000"/>
                </a:solidFill>
                <a:latin typeface="Times New Roman"/>
                <a:ea typeface="Times New Roman"/>
                <a:cs typeface="Times New Roman"/>
                <a:sym typeface="Times New Roman"/>
              </a:rPr>
              <a:t>Results</a:t>
            </a:r>
            <a:endParaRPr/>
          </a:p>
        </p:txBody>
      </p:sp>
      <p:sp>
        <p:nvSpPr>
          <p:cNvPr id="95" name="Google Shape;95;p1"/>
          <p:cNvSpPr txBox="1"/>
          <p:nvPr/>
        </p:nvSpPr>
        <p:spPr>
          <a:xfrm>
            <a:off x="33196429" y="6375991"/>
            <a:ext cx="9829800" cy="715132"/>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76666"/>
              </a:lnSpc>
              <a:spcBef>
                <a:spcPts val="0"/>
              </a:spcBef>
              <a:spcAft>
                <a:spcPts val="0"/>
              </a:spcAft>
              <a:buNone/>
            </a:pPr>
            <a:r>
              <a:rPr lang="en-US" sz="6000" b="1" i="0" u="none" strike="noStrike" cap="none">
                <a:solidFill>
                  <a:srgbClr val="C00000"/>
                </a:solidFill>
                <a:latin typeface="Times New Roman"/>
                <a:ea typeface="Times New Roman"/>
                <a:cs typeface="Times New Roman"/>
                <a:sym typeface="Times New Roman"/>
              </a:rPr>
              <a:t>Conclusions</a:t>
            </a:r>
            <a:endParaRPr/>
          </a:p>
        </p:txBody>
      </p:sp>
      <p:sp>
        <p:nvSpPr>
          <p:cNvPr id="96" name="Google Shape;96;p1"/>
          <p:cNvSpPr/>
          <p:nvPr/>
        </p:nvSpPr>
        <p:spPr>
          <a:xfrm>
            <a:off x="33196429" y="30840633"/>
            <a:ext cx="9780371" cy="149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a:solidFill>
                  <a:schemeClr val="lt1"/>
                </a:solidFill>
                <a:latin typeface="Arial"/>
                <a:ea typeface="Arial"/>
                <a:cs typeface="Arial"/>
                <a:sym typeface="Arial"/>
              </a:rPr>
              <a:t>Department of Geography</a:t>
            </a:r>
            <a:endParaRPr/>
          </a:p>
          <a:p>
            <a:pPr marL="0" marR="0" lvl="0" indent="0" algn="l" rtl="0">
              <a:spcBef>
                <a:spcPts val="800"/>
              </a:spcBef>
              <a:spcAft>
                <a:spcPts val="0"/>
              </a:spcAft>
              <a:buNone/>
            </a:pPr>
            <a:r>
              <a:rPr lang="en-US" sz="3400" b="1" i="0" u="none" strike="noStrike" cap="none">
                <a:solidFill>
                  <a:schemeClr val="lt1"/>
                </a:solidFill>
                <a:latin typeface="Arial"/>
                <a:ea typeface="Arial"/>
                <a:cs typeface="Arial"/>
                <a:sym typeface="Arial"/>
              </a:rPr>
              <a:t>buffalo.edu</a:t>
            </a:r>
            <a:endParaRPr/>
          </a:p>
          <a:p>
            <a:pPr marL="0" marR="0" lvl="0" indent="0" algn="l" rtl="0">
              <a:spcBef>
                <a:spcPts val="80"/>
              </a:spcBef>
              <a:spcAft>
                <a:spcPts val="0"/>
              </a:spcAft>
              <a:buNone/>
            </a:pPr>
            <a:endParaRPr sz="2800" b="0" i="0" u="none" strike="noStrike" cap="none">
              <a:solidFill>
                <a:schemeClr val="lt1"/>
              </a:solidFill>
              <a:latin typeface="Arial"/>
              <a:ea typeface="Arial"/>
              <a:cs typeface="Arial"/>
              <a:sym typeface="Arial"/>
            </a:endParaRPr>
          </a:p>
        </p:txBody>
      </p:sp>
      <p:sp>
        <p:nvSpPr>
          <p:cNvPr id="97" name="Google Shape;97;p1"/>
          <p:cNvSpPr/>
          <p:nvPr/>
        </p:nvSpPr>
        <p:spPr>
          <a:xfrm>
            <a:off x="999938" y="1550522"/>
            <a:ext cx="41224200" cy="3154496"/>
          </a:xfrm>
          <a:prstGeom prst="rect">
            <a:avLst/>
          </a:prstGeom>
          <a:noFill/>
          <a:ln>
            <a:noFill/>
          </a:ln>
        </p:spPr>
        <p:txBody>
          <a:bodyPr spcFirstLastPara="1" wrap="square" lIns="91225" tIns="45600" rIns="91225" bIns="45600" anchor="t" anchorCtr="0">
            <a:spAutoFit/>
          </a:bodyPr>
          <a:lstStyle/>
          <a:p>
            <a:pPr marL="0" marR="0" lvl="0" indent="0" algn="l" rtl="0">
              <a:spcBef>
                <a:spcPts val="0"/>
              </a:spcBef>
              <a:spcAft>
                <a:spcPts val="0"/>
              </a:spcAft>
              <a:buNone/>
            </a:pPr>
            <a:r>
              <a:rPr lang="en-US" sz="8800" b="0" i="0" u="none" strike="noStrike" cap="none">
                <a:solidFill>
                  <a:srgbClr val="FFFFFF"/>
                </a:solidFill>
                <a:latin typeface="Arial"/>
                <a:ea typeface="Arial"/>
                <a:cs typeface="Arial"/>
                <a:sym typeface="Arial"/>
              </a:rPr>
              <a:t>ADEMIC RESEARCH POSTER TEMPLATE</a:t>
            </a:r>
            <a:endParaRPr/>
          </a:p>
          <a:p>
            <a:pPr marL="0" marR="0" lvl="0" indent="0" algn="l" rtl="0">
              <a:spcBef>
                <a:spcPts val="600"/>
              </a:spcBef>
              <a:spcAft>
                <a:spcPts val="0"/>
              </a:spcAft>
              <a:buNone/>
            </a:pPr>
            <a:r>
              <a:rPr lang="en-US" sz="4400" b="0" i="0" u="none" strike="noStrike" cap="none">
                <a:solidFill>
                  <a:srgbClr val="FFFFFF"/>
                </a:solidFill>
                <a:latin typeface="Arial"/>
                <a:ea typeface="Arial"/>
                <a:cs typeface="Arial"/>
                <a:sym typeface="Arial"/>
              </a:rPr>
              <a:t>Subtitle for Academic Research Poster (48x36 inches)</a:t>
            </a:r>
            <a:endParaRPr/>
          </a:p>
          <a:p>
            <a:pPr marL="0" marR="0" lvl="0" indent="0" algn="l" rtl="0">
              <a:spcBef>
                <a:spcPts val="3600"/>
              </a:spcBef>
              <a:spcAft>
                <a:spcPts val="0"/>
              </a:spcAft>
              <a:buNone/>
            </a:pPr>
            <a:r>
              <a:rPr lang="en-US" sz="3200" b="0" i="0" u="none" strike="noStrike" cap="none">
                <a:solidFill>
                  <a:srgbClr val="FFFFFF"/>
                </a:solidFill>
                <a:latin typeface="Arial"/>
                <a:ea typeface="Arial"/>
                <a:cs typeface="Arial"/>
                <a:sym typeface="Arial"/>
              </a:rPr>
              <a:t>Your names and the names of the people who contributed to this presentation</a:t>
            </a:r>
            <a:endParaRPr/>
          </a:p>
        </p:txBody>
      </p:sp>
      <p:sp>
        <p:nvSpPr>
          <p:cNvPr id="98" name="Google Shape;98;p1"/>
          <p:cNvSpPr/>
          <p:nvPr/>
        </p:nvSpPr>
        <p:spPr>
          <a:xfrm>
            <a:off x="0" y="-47830"/>
            <a:ext cx="43891200" cy="5678368"/>
          </a:xfrm>
          <a:prstGeom prst="rect">
            <a:avLst/>
          </a:pr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9600" b="0" i="0" u="none" strike="noStrike" cap="none">
                <a:solidFill>
                  <a:schemeClr val="lt1"/>
                </a:solidFill>
                <a:latin typeface="Arial"/>
                <a:ea typeface="Arial"/>
                <a:cs typeface="Arial"/>
                <a:sym typeface="Arial"/>
              </a:rPr>
              <a:t> </a:t>
            </a:r>
            <a:endParaRPr/>
          </a:p>
          <a:p>
            <a:pPr marL="0" marR="0" lvl="0" indent="0" algn="ctr" rtl="0">
              <a:spcBef>
                <a:spcPts val="0"/>
              </a:spcBef>
              <a:spcAft>
                <a:spcPts val="0"/>
              </a:spcAft>
              <a:buNone/>
            </a:pPr>
            <a:r>
              <a:rPr lang="en-US" sz="9600">
                <a:solidFill>
                  <a:srgbClr val="C00000"/>
                </a:solidFill>
                <a:latin typeface="Arial"/>
                <a:ea typeface="Arial"/>
                <a:cs typeface="Arial"/>
                <a:sym typeface="Arial"/>
              </a:rPr>
              <a:t> </a:t>
            </a:r>
            <a:r>
              <a:rPr lang="en-US" sz="10400">
                <a:solidFill>
                  <a:srgbClr val="C00000"/>
                </a:solidFill>
                <a:latin typeface="Times New Roman"/>
                <a:ea typeface="Times New Roman"/>
                <a:cs typeface="Times New Roman"/>
                <a:sym typeface="Times New Roman"/>
              </a:rPr>
              <a:t>SAMPLING AND ALIASING </a:t>
            </a:r>
            <a:endParaRPr/>
          </a:p>
          <a:p>
            <a:pPr marL="0" marR="0" lvl="0" indent="0" algn="ctr" rtl="0">
              <a:spcBef>
                <a:spcPts val="0"/>
              </a:spcBef>
              <a:spcAft>
                <a:spcPts val="0"/>
              </a:spcAft>
              <a:buNone/>
            </a:pPr>
            <a:r>
              <a:rPr lang="en-US" sz="9600" b="1">
                <a:solidFill>
                  <a:srgbClr val="C00000"/>
                </a:solidFill>
                <a:latin typeface="Arial"/>
                <a:ea typeface="Arial"/>
                <a:cs typeface="Arial"/>
                <a:sym typeface="Arial"/>
              </a:rPr>
              <a:t> </a:t>
            </a:r>
            <a:r>
              <a:rPr lang="en-US" sz="6600" b="1">
                <a:solidFill>
                  <a:schemeClr val="dk1"/>
                </a:solidFill>
                <a:latin typeface="Arial"/>
                <a:ea typeface="Arial"/>
                <a:cs typeface="Arial"/>
                <a:sym typeface="Arial"/>
              </a:rPr>
              <a:t>Ekata Mitra, Ritaja Das, Elias Skinner</a:t>
            </a:r>
            <a:r>
              <a:rPr lang="en-US" sz="6600" b="1">
                <a:solidFill>
                  <a:schemeClr val="dk1"/>
                </a:solidFill>
              </a:rPr>
              <a:t>,</a:t>
            </a:r>
            <a:r>
              <a:rPr lang="en-US" sz="6600" b="1">
                <a:solidFill>
                  <a:schemeClr val="dk1"/>
                </a:solidFill>
                <a:latin typeface="Arial"/>
                <a:ea typeface="Arial"/>
                <a:cs typeface="Arial"/>
                <a:sym typeface="Arial"/>
              </a:rPr>
              <a:t> Joshua Jacob, Dr. Neda Nategh</a:t>
            </a:r>
            <a:endParaRPr/>
          </a:p>
          <a:p>
            <a:pPr marL="0" marR="0" lvl="0" indent="0" algn="ctr" rtl="0">
              <a:spcBef>
                <a:spcPts val="0"/>
              </a:spcBef>
              <a:spcAft>
                <a:spcPts val="0"/>
              </a:spcAft>
              <a:buNone/>
            </a:pPr>
            <a:r>
              <a:rPr lang="en-US" sz="4800" baseline="30000">
                <a:solidFill>
                  <a:schemeClr val="dk1"/>
                </a:solidFill>
                <a:latin typeface="Arial"/>
                <a:ea typeface="Arial"/>
                <a:cs typeface="Arial"/>
                <a:sym typeface="Arial"/>
              </a:rPr>
              <a:t>   </a:t>
            </a:r>
            <a:r>
              <a:rPr lang="en-US" sz="4800">
                <a:solidFill>
                  <a:schemeClr val="dk1"/>
                </a:solidFill>
                <a:latin typeface="Arial"/>
                <a:ea typeface="Arial"/>
                <a:cs typeface="Arial"/>
                <a:sym typeface="Arial"/>
              </a:rPr>
              <a:t>Department of Electrical Engineering, University of Utah</a:t>
            </a:r>
            <a:endParaRPr sz="9600">
              <a:solidFill>
                <a:schemeClr val="lt1"/>
              </a:solidFill>
              <a:latin typeface="Arial"/>
              <a:ea typeface="Arial"/>
              <a:cs typeface="Arial"/>
              <a:sym typeface="Arial"/>
            </a:endParaRPr>
          </a:p>
        </p:txBody>
      </p:sp>
      <p:sp>
        <p:nvSpPr>
          <p:cNvPr id="99" name="Google Shape;99;p1"/>
          <p:cNvSpPr/>
          <p:nvPr/>
        </p:nvSpPr>
        <p:spPr>
          <a:xfrm>
            <a:off x="0" y="5596128"/>
            <a:ext cx="43891200" cy="372732"/>
          </a:xfrm>
          <a:prstGeom prst="rect">
            <a:avLst/>
          </a:prstGeom>
          <a:solidFill>
            <a:srgbClr val="BF1900"/>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a:solidFill>
                <a:schemeClr val="lt1"/>
              </a:solidFill>
              <a:latin typeface="Arial"/>
              <a:ea typeface="Arial"/>
              <a:cs typeface="Arial"/>
              <a:sym typeface="Arial"/>
            </a:endParaRPr>
          </a:p>
        </p:txBody>
      </p:sp>
      <p:sp>
        <p:nvSpPr>
          <p:cNvPr id="100" name="Google Shape;100;p1"/>
          <p:cNvSpPr/>
          <p:nvPr/>
        </p:nvSpPr>
        <p:spPr>
          <a:xfrm>
            <a:off x="1" y="30619641"/>
            <a:ext cx="43891200" cy="2265299"/>
          </a:xfrm>
          <a:prstGeom prst="rect">
            <a:avLst/>
          </a:prstGeom>
          <a:solidFill>
            <a:srgbClr val="BFBFBF"/>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600">
              <a:solidFill>
                <a:schemeClr val="lt1"/>
              </a:solidFill>
              <a:latin typeface="Arial"/>
              <a:ea typeface="Arial"/>
              <a:cs typeface="Arial"/>
              <a:sym typeface="Arial"/>
            </a:endParaRPr>
          </a:p>
        </p:txBody>
      </p:sp>
      <p:sp>
        <p:nvSpPr>
          <p:cNvPr id="101" name="Google Shape;101;p1"/>
          <p:cNvSpPr txBox="1"/>
          <p:nvPr/>
        </p:nvSpPr>
        <p:spPr>
          <a:xfrm>
            <a:off x="1081541" y="13780272"/>
            <a:ext cx="9829800" cy="715132"/>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76666"/>
              </a:lnSpc>
              <a:spcBef>
                <a:spcPts val="0"/>
              </a:spcBef>
              <a:spcAft>
                <a:spcPts val="0"/>
              </a:spcAft>
              <a:buNone/>
            </a:pPr>
            <a:r>
              <a:rPr lang="en-US" sz="6000" b="1">
                <a:solidFill>
                  <a:srgbClr val="C00000"/>
                </a:solidFill>
                <a:latin typeface="Times New Roman"/>
                <a:ea typeface="Times New Roman"/>
                <a:cs typeface="Times New Roman"/>
                <a:sym typeface="Times New Roman"/>
              </a:rPr>
              <a:t>Key Points</a:t>
            </a:r>
            <a:endParaRPr/>
          </a:p>
        </p:txBody>
      </p:sp>
      <p:cxnSp>
        <p:nvCxnSpPr>
          <p:cNvPr id="102" name="Google Shape;102;p1"/>
          <p:cNvCxnSpPr/>
          <p:nvPr/>
        </p:nvCxnSpPr>
        <p:spPr>
          <a:xfrm rot="10800000" flipH="1">
            <a:off x="914400" y="20719662"/>
            <a:ext cx="8301300" cy="12300"/>
          </a:xfrm>
          <a:prstGeom prst="straightConnector1">
            <a:avLst/>
          </a:prstGeom>
          <a:noFill/>
          <a:ln w="25400" cap="flat" cmpd="sng">
            <a:solidFill>
              <a:schemeClr val="dk1"/>
            </a:solidFill>
            <a:prstDash val="dash"/>
            <a:round/>
            <a:headEnd type="none" w="sm" len="sm"/>
            <a:tailEnd type="none" w="sm" len="sm"/>
          </a:ln>
        </p:spPr>
      </p:cxnSp>
      <p:sp>
        <p:nvSpPr>
          <p:cNvPr id="103" name="Google Shape;103;p1"/>
          <p:cNvSpPr txBox="1"/>
          <p:nvPr/>
        </p:nvSpPr>
        <p:spPr>
          <a:xfrm>
            <a:off x="24799934" y="18488671"/>
            <a:ext cx="97917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rgbClr val="005BBB"/>
                </a:solidFill>
                <a:latin typeface="Arial"/>
                <a:ea typeface="Arial"/>
                <a:cs typeface="Arial"/>
                <a:sym typeface="Arial"/>
              </a:rPr>
              <a:t>Graphic Elements</a:t>
            </a:r>
            <a:endParaRPr/>
          </a:p>
        </p:txBody>
      </p:sp>
      <p:sp>
        <p:nvSpPr>
          <p:cNvPr id="104" name="Google Shape;104;p1"/>
          <p:cNvSpPr txBox="1"/>
          <p:nvPr/>
        </p:nvSpPr>
        <p:spPr>
          <a:xfrm>
            <a:off x="25109775" y="27042700"/>
            <a:ext cx="5209500" cy="677100"/>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79166"/>
              </a:lnSpc>
              <a:spcBef>
                <a:spcPts val="0"/>
              </a:spcBef>
              <a:spcAft>
                <a:spcPts val="0"/>
              </a:spcAft>
              <a:buNone/>
            </a:pPr>
            <a:r>
              <a:rPr lang="en-US" sz="4800">
                <a:solidFill>
                  <a:srgbClr val="C00000"/>
                </a:solidFill>
                <a:latin typeface="Times New Roman"/>
                <a:ea typeface="Times New Roman"/>
                <a:cs typeface="Times New Roman"/>
                <a:sym typeface="Times New Roman"/>
              </a:rPr>
              <a:t>Acknowledgements</a:t>
            </a:r>
            <a:endParaRPr sz="2400">
              <a:solidFill>
                <a:srgbClr val="C00000"/>
              </a:solidFill>
              <a:latin typeface="Arial"/>
              <a:ea typeface="Arial"/>
              <a:cs typeface="Arial"/>
              <a:sym typeface="Arial"/>
            </a:endParaRPr>
          </a:p>
        </p:txBody>
      </p:sp>
      <p:pic>
        <p:nvPicPr>
          <p:cNvPr id="105" name="Google Shape;105;p1"/>
          <p:cNvPicPr preferRelativeResize="0"/>
          <p:nvPr/>
        </p:nvPicPr>
        <p:blipFill rotWithShape="1">
          <a:blip r:embed="rId3">
            <a:alphaModFix/>
          </a:blip>
          <a:srcRect/>
          <a:stretch/>
        </p:blipFill>
        <p:spPr>
          <a:xfrm>
            <a:off x="759606" y="565283"/>
            <a:ext cx="4949458" cy="4949458"/>
          </a:xfrm>
          <a:prstGeom prst="rect">
            <a:avLst/>
          </a:prstGeom>
          <a:noFill/>
          <a:ln>
            <a:noFill/>
          </a:ln>
        </p:spPr>
      </p:pic>
      <p:sp>
        <p:nvSpPr>
          <p:cNvPr id="106" name="Google Shape;106;p1"/>
          <p:cNvSpPr txBox="1"/>
          <p:nvPr/>
        </p:nvSpPr>
        <p:spPr>
          <a:xfrm>
            <a:off x="825900" y="14760225"/>
            <a:ext cx="10680300" cy="6588000"/>
          </a:xfrm>
          <a:prstGeom prst="rect">
            <a:avLst/>
          </a:prstGeom>
          <a:noFill/>
          <a:ln>
            <a:noFill/>
          </a:ln>
        </p:spPr>
        <p:txBody>
          <a:bodyPr spcFirstLastPara="1" wrap="square" lIns="91425" tIns="45700" rIns="91425" bIns="45700" anchor="t" anchorCtr="0">
            <a:spAutoFit/>
          </a:bodyPr>
          <a:lstStyle/>
          <a:p>
            <a:pPr marL="1143000" marR="0" lvl="0" indent="-1143000" algn="l" rtl="0">
              <a:spcBef>
                <a:spcPts val="0"/>
              </a:spcBef>
              <a:spcAft>
                <a:spcPts val="0"/>
              </a:spcAft>
              <a:buClr>
                <a:srgbClr val="C00000"/>
              </a:buClr>
              <a:buSzPts val="5400"/>
              <a:buFont typeface="Noto Sans Symbols"/>
              <a:buChar char="▪"/>
            </a:pPr>
            <a:r>
              <a:rPr lang="en-US" sz="5400" dirty="0">
                <a:solidFill>
                  <a:schemeClr val="dk1"/>
                </a:solidFill>
                <a:latin typeface="Times New Roman"/>
                <a:ea typeface="Times New Roman"/>
                <a:cs typeface="Times New Roman"/>
                <a:sym typeface="Times New Roman"/>
              </a:rPr>
              <a:t>Analog to Digital Conversion: System Implementation</a:t>
            </a:r>
            <a:endParaRPr dirty="0"/>
          </a:p>
          <a:p>
            <a:pPr marL="1143000" marR="0" lvl="0" indent="-1143000" algn="l" rtl="0">
              <a:spcBef>
                <a:spcPts val="0"/>
              </a:spcBef>
              <a:spcAft>
                <a:spcPts val="0"/>
              </a:spcAft>
              <a:buClr>
                <a:srgbClr val="C00000"/>
              </a:buClr>
              <a:buSzPts val="5400"/>
              <a:buFont typeface="Noto Sans Symbols"/>
              <a:buChar char="▪"/>
            </a:pPr>
            <a:r>
              <a:rPr lang="en-US" sz="5400" dirty="0">
                <a:solidFill>
                  <a:schemeClr val="dk1"/>
                </a:solidFill>
                <a:latin typeface="Times New Roman"/>
                <a:ea typeface="Times New Roman"/>
                <a:cs typeface="Times New Roman"/>
                <a:sym typeface="Times New Roman"/>
              </a:rPr>
              <a:t>Sampling Criteria</a:t>
            </a:r>
            <a:endParaRPr dirty="0"/>
          </a:p>
          <a:p>
            <a:pPr marL="1143000" marR="0" lvl="0" indent="-1143000" algn="l" rtl="0">
              <a:spcBef>
                <a:spcPts val="0"/>
              </a:spcBef>
              <a:spcAft>
                <a:spcPts val="0"/>
              </a:spcAft>
              <a:buClr>
                <a:srgbClr val="C00000"/>
              </a:buClr>
              <a:buSzPts val="5400"/>
              <a:buFont typeface="Noto Sans Symbols"/>
              <a:buChar char="▪"/>
            </a:pPr>
            <a:r>
              <a:rPr lang="en-US" sz="5400" dirty="0">
                <a:solidFill>
                  <a:schemeClr val="dk1"/>
                </a:solidFill>
                <a:latin typeface="Times New Roman"/>
                <a:ea typeface="Times New Roman"/>
                <a:cs typeface="Times New Roman"/>
                <a:sym typeface="Times New Roman"/>
              </a:rPr>
              <a:t>Discrete-time Signals</a:t>
            </a:r>
            <a:endParaRPr dirty="0"/>
          </a:p>
          <a:p>
            <a:pPr marL="1143000" marR="0" lvl="0" indent="-1143000" algn="l" rtl="0">
              <a:spcBef>
                <a:spcPts val="0"/>
              </a:spcBef>
              <a:spcAft>
                <a:spcPts val="0"/>
              </a:spcAft>
              <a:buClr>
                <a:srgbClr val="C00000"/>
              </a:buClr>
              <a:buSzPts val="5400"/>
              <a:buFont typeface="Noto Sans Symbols"/>
              <a:buChar char="▪"/>
            </a:pPr>
            <a:r>
              <a:rPr lang="en-US" sz="5400" dirty="0">
                <a:solidFill>
                  <a:schemeClr val="dk1"/>
                </a:solidFill>
                <a:latin typeface="Times New Roman"/>
                <a:ea typeface="Times New Roman"/>
                <a:cs typeface="Times New Roman"/>
                <a:sym typeface="Times New Roman"/>
              </a:rPr>
              <a:t>Problems of Aliasing: Temporal and Spatial</a:t>
            </a:r>
            <a:endParaRPr dirty="0"/>
          </a:p>
          <a:p>
            <a:pPr marL="1143000" marR="0" lvl="0" indent="-1143000" algn="l" rtl="0">
              <a:spcBef>
                <a:spcPts val="0"/>
              </a:spcBef>
              <a:spcAft>
                <a:spcPts val="0"/>
              </a:spcAft>
              <a:buClr>
                <a:srgbClr val="C00000"/>
              </a:buClr>
              <a:buSzPts val="5400"/>
              <a:buFont typeface="Noto Sans Symbols"/>
              <a:buChar char="▪"/>
            </a:pPr>
            <a:r>
              <a:rPr lang="en-US" sz="5400" dirty="0">
                <a:solidFill>
                  <a:schemeClr val="dk1"/>
                </a:solidFill>
                <a:latin typeface="Times New Roman"/>
                <a:ea typeface="Times New Roman"/>
                <a:cs typeface="Times New Roman"/>
                <a:sym typeface="Times New Roman"/>
              </a:rPr>
              <a:t>Reconstruction</a:t>
            </a:r>
            <a:endParaRPr sz="4400" dirty="0">
              <a:solidFill>
                <a:schemeClr val="dk1"/>
              </a:solidFill>
              <a:latin typeface="Arial"/>
              <a:ea typeface="Arial"/>
              <a:cs typeface="Arial"/>
              <a:sym typeface="Arial"/>
            </a:endParaRPr>
          </a:p>
          <a:p>
            <a:pPr marL="1143000" marR="0" lvl="0" indent="-863600" algn="l" rtl="0">
              <a:spcBef>
                <a:spcPts val="0"/>
              </a:spcBef>
              <a:spcAft>
                <a:spcPts val="0"/>
              </a:spcAft>
              <a:buClr>
                <a:srgbClr val="C00000"/>
              </a:buClr>
              <a:buSzPts val="4400"/>
              <a:buFont typeface="Noto Sans Symbols"/>
              <a:buNone/>
            </a:pPr>
            <a:endParaRPr sz="4400" dirty="0">
              <a:solidFill>
                <a:schemeClr val="dk1"/>
              </a:solidFill>
              <a:latin typeface="Arial"/>
              <a:ea typeface="Arial"/>
              <a:cs typeface="Arial"/>
              <a:sym typeface="Arial"/>
            </a:endParaRPr>
          </a:p>
        </p:txBody>
      </p:sp>
      <p:sp>
        <p:nvSpPr>
          <p:cNvPr id="107" name="Google Shape;107;p1"/>
          <p:cNvSpPr txBox="1"/>
          <p:nvPr/>
        </p:nvSpPr>
        <p:spPr>
          <a:xfrm>
            <a:off x="11608268" y="7038199"/>
            <a:ext cx="9012689"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a:solidFill>
                  <a:srgbClr val="333333"/>
                </a:solidFill>
                <a:latin typeface="Times New Roman"/>
                <a:ea typeface="Times New Roman"/>
                <a:cs typeface="Times New Roman"/>
                <a:sym typeface="Times New Roman"/>
              </a:rPr>
              <a:t>Temporal Signal Analysis</a:t>
            </a:r>
            <a:r>
              <a:rPr lang="en-US" sz="4000" b="0" i="0">
                <a:solidFill>
                  <a:srgbClr val="333333"/>
                </a:solidFill>
                <a:latin typeface="Times New Roman"/>
                <a:ea typeface="Times New Roman"/>
                <a:cs typeface="Times New Roman"/>
                <a:sym typeface="Times New Roman"/>
              </a:rPr>
              <a:t>: A linear-FM (chirp) signal is an ideal test signal to explore the concept of aliasing due to sampling.(Matlab Demo) </a:t>
            </a:r>
            <a:endParaRPr sz="4000">
              <a:solidFill>
                <a:schemeClr val="dk1"/>
              </a:solidFill>
              <a:latin typeface="Times New Roman"/>
              <a:ea typeface="Times New Roman"/>
              <a:cs typeface="Times New Roman"/>
              <a:sym typeface="Times New Roman"/>
            </a:endParaRPr>
          </a:p>
        </p:txBody>
      </p:sp>
      <p:sp>
        <p:nvSpPr>
          <p:cNvPr id="108" name="Google Shape;108;p1"/>
          <p:cNvSpPr txBox="1"/>
          <p:nvPr/>
        </p:nvSpPr>
        <p:spPr>
          <a:xfrm>
            <a:off x="32194375" y="27964939"/>
            <a:ext cx="11144400" cy="1323600"/>
          </a:xfrm>
          <a:prstGeom prst="rect">
            <a:avLst/>
          </a:prstGeom>
          <a:noFill/>
          <a:ln>
            <a:noFill/>
          </a:ln>
        </p:spPr>
        <p:txBody>
          <a:bodyPr spcFirstLastPara="1" wrap="square" lIns="91425" tIns="45700" rIns="91425" bIns="45700" anchor="t" anchorCtr="0">
            <a:spAutoFit/>
          </a:bodyPr>
          <a:lstStyle/>
          <a:p>
            <a:pPr marL="742950" marR="0" lvl="0" indent="-742950" algn="l" rtl="0">
              <a:spcBef>
                <a:spcPts val="0"/>
              </a:spcBef>
              <a:spcAft>
                <a:spcPts val="0"/>
              </a:spcAft>
              <a:buClr>
                <a:srgbClr val="333333"/>
              </a:buClr>
              <a:buSzPts val="4000"/>
              <a:buFont typeface="Times New Roman"/>
              <a:buAutoNum type="arabicPeriod"/>
            </a:pPr>
            <a:r>
              <a:rPr lang="en-US" sz="4000">
                <a:solidFill>
                  <a:srgbClr val="333333"/>
                </a:solidFill>
                <a:latin typeface="Times New Roman"/>
                <a:ea typeface="Times New Roman"/>
                <a:cs typeface="Times New Roman"/>
                <a:sym typeface="Times New Roman"/>
              </a:rPr>
              <a:t>McClellan, James H., Schafer, Ronald W., and Yoder, M. A. Signal Processing First. 2003. Print.</a:t>
            </a:r>
            <a:endParaRPr/>
          </a:p>
        </p:txBody>
      </p:sp>
      <p:sp>
        <p:nvSpPr>
          <p:cNvPr id="109" name="Google Shape;109;p1"/>
          <p:cNvSpPr txBox="1"/>
          <p:nvPr/>
        </p:nvSpPr>
        <p:spPr>
          <a:xfrm>
            <a:off x="792763" y="21838975"/>
            <a:ext cx="7918500" cy="809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200">
                <a:solidFill>
                  <a:schemeClr val="dk1"/>
                </a:solidFill>
                <a:latin typeface="Times New Roman"/>
                <a:ea typeface="Times New Roman"/>
                <a:cs typeface="Times New Roman"/>
                <a:sym typeface="Times New Roman"/>
              </a:rPr>
              <a:t>An audio and visual signal were both observed, sampled, and reconstructed using MATLAB. A variety of techniques were used including down-sampling, interpolation, and filtering. Our reconstructed signals were then observed for their strengths and weaknesses.</a:t>
            </a:r>
            <a:endParaRPr sz="5200">
              <a:solidFill>
                <a:schemeClr val="dk1"/>
              </a:solidFill>
              <a:latin typeface="Times New Roman"/>
              <a:ea typeface="Times New Roman"/>
              <a:cs typeface="Times New Roman"/>
              <a:sym typeface="Times New Roman"/>
            </a:endParaRPr>
          </a:p>
        </p:txBody>
      </p:sp>
      <p:pic>
        <p:nvPicPr>
          <p:cNvPr id="110" name="Google Shape;110;p1"/>
          <p:cNvPicPr preferRelativeResize="0"/>
          <p:nvPr/>
        </p:nvPicPr>
        <p:blipFill rotWithShape="1">
          <a:blip r:embed="rId4">
            <a:alphaModFix/>
          </a:blip>
          <a:srcRect/>
          <a:stretch/>
        </p:blipFill>
        <p:spPr>
          <a:xfrm>
            <a:off x="12318774" y="14303844"/>
            <a:ext cx="8270927" cy="4373134"/>
          </a:xfrm>
          <a:prstGeom prst="rect">
            <a:avLst/>
          </a:prstGeom>
          <a:noFill/>
          <a:ln>
            <a:noFill/>
          </a:ln>
        </p:spPr>
      </p:pic>
      <p:pic>
        <p:nvPicPr>
          <p:cNvPr id="111" name="Google Shape;111;p1"/>
          <p:cNvPicPr preferRelativeResize="0"/>
          <p:nvPr/>
        </p:nvPicPr>
        <p:blipFill rotWithShape="1">
          <a:blip r:embed="rId5">
            <a:alphaModFix/>
          </a:blip>
          <a:srcRect/>
          <a:stretch/>
        </p:blipFill>
        <p:spPr>
          <a:xfrm>
            <a:off x="12321128" y="9722757"/>
            <a:ext cx="8268573" cy="4480996"/>
          </a:xfrm>
          <a:prstGeom prst="rect">
            <a:avLst/>
          </a:prstGeom>
          <a:noFill/>
          <a:ln>
            <a:noFill/>
          </a:ln>
        </p:spPr>
      </p:pic>
      <p:pic>
        <p:nvPicPr>
          <p:cNvPr id="112" name="Google Shape;112;p1"/>
          <p:cNvPicPr preferRelativeResize="0"/>
          <p:nvPr/>
        </p:nvPicPr>
        <p:blipFill rotWithShape="1">
          <a:blip r:embed="rId6">
            <a:alphaModFix/>
          </a:blip>
          <a:srcRect l="24972" t="12036" r="25310" b="32110"/>
          <a:stretch/>
        </p:blipFill>
        <p:spPr>
          <a:xfrm>
            <a:off x="16142688" y="19603975"/>
            <a:ext cx="6605950" cy="5073829"/>
          </a:xfrm>
          <a:prstGeom prst="rect">
            <a:avLst/>
          </a:prstGeom>
          <a:noFill/>
          <a:ln>
            <a:noFill/>
          </a:ln>
        </p:spPr>
      </p:pic>
      <p:pic>
        <p:nvPicPr>
          <p:cNvPr id="113" name="Google Shape;113;p1"/>
          <p:cNvPicPr preferRelativeResize="0"/>
          <p:nvPr/>
        </p:nvPicPr>
        <p:blipFill rotWithShape="1">
          <a:blip r:embed="rId7">
            <a:alphaModFix/>
          </a:blip>
          <a:srcRect l="16853" t="7948" r="16793" b="20632"/>
          <a:stretch/>
        </p:blipFill>
        <p:spPr>
          <a:xfrm>
            <a:off x="9452425" y="19593025"/>
            <a:ext cx="6605950" cy="5050425"/>
          </a:xfrm>
          <a:prstGeom prst="rect">
            <a:avLst/>
          </a:prstGeom>
          <a:noFill/>
          <a:ln>
            <a:noFill/>
          </a:ln>
        </p:spPr>
      </p:pic>
      <p:sp>
        <p:nvSpPr>
          <p:cNvPr id="114" name="Google Shape;114;p1"/>
          <p:cNvSpPr txBox="1"/>
          <p:nvPr/>
        </p:nvSpPr>
        <p:spPr>
          <a:xfrm>
            <a:off x="1149588" y="7343750"/>
            <a:ext cx="10032900" cy="60323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800" dirty="0">
                <a:solidFill>
                  <a:srgbClr val="333333"/>
                </a:solidFill>
                <a:latin typeface="Times New Roman"/>
                <a:ea typeface="Times New Roman"/>
                <a:cs typeface="Times New Roman"/>
                <a:sym typeface="Times New Roman"/>
              </a:rPr>
              <a:t>With the speed and computational power of modern computers, it is advantageous to process signals in the digital domain. This is done by taking a continuous-time and continuous-amplitude signal and converting it into a discrete-time and discrete-amplitude signal. For these conversions to be done properly, as to not corrupt the captured data, certain precautions and design practices need to be used.  In presence of aliasing, some fixes can be performed.</a:t>
            </a:r>
            <a:endParaRPr sz="3800" dirty="0">
              <a:solidFill>
                <a:srgbClr val="333333"/>
              </a:solidFill>
              <a:latin typeface="Times New Roman"/>
              <a:ea typeface="Times New Roman"/>
              <a:cs typeface="Times New Roman"/>
              <a:sym typeface="Times New Roman"/>
            </a:endParaRPr>
          </a:p>
        </p:txBody>
      </p:sp>
      <p:sp>
        <p:nvSpPr>
          <p:cNvPr id="115" name="Google Shape;115;p1"/>
          <p:cNvSpPr txBox="1"/>
          <p:nvPr/>
        </p:nvSpPr>
        <p:spPr>
          <a:xfrm>
            <a:off x="22574200" y="7525000"/>
            <a:ext cx="9791700" cy="9189300"/>
          </a:xfrm>
          <a:prstGeom prst="rect">
            <a:avLst/>
          </a:prstGeom>
          <a:noFill/>
          <a:ln>
            <a:noFill/>
          </a:ln>
        </p:spPr>
        <p:txBody>
          <a:bodyPr spcFirstLastPara="1" wrap="square" lIns="91425" tIns="91425" rIns="91425" bIns="91425" anchor="t" anchorCtr="0">
            <a:spAutoFit/>
          </a:bodyPr>
          <a:lstStyle/>
          <a:p>
            <a:pPr marL="1143000" marR="0" lvl="0" indent="-1047750" algn="l" rtl="0">
              <a:lnSpc>
                <a:spcPct val="100000"/>
              </a:lnSpc>
              <a:spcBef>
                <a:spcPts val="0"/>
              </a:spcBef>
              <a:spcAft>
                <a:spcPts val="0"/>
              </a:spcAft>
              <a:buClr>
                <a:srgbClr val="C00000"/>
              </a:buClr>
              <a:buSzPts val="3900"/>
              <a:buFont typeface="Noto Sans Symbols"/>
              <a:buChar char="▪"/>
            </a:pPr>
            <a:r>
              <a:rPr lang="en-US" sz="3900">
                <a:solidFill>
                  <a:schemeClr val="dk1"/>
                </a:solidFill>
                <a:latin typeface="Times New Roman"/>
                <a:ea typeface="Times New Roman"/>
                <a:cs typeface="Times New Roman"/>
                <a:sym typeface="Times New Roman"/>
              </a:rPr>
              <a:t>Chirp signal that was sampled at too low of a frequency did not capture proper frequency content.</a:t>
            </a:r>
            <a:endParaRPr sz="3900">
              <a:solidFill>
                <a:schemeClr val="dk1"/>
              </a:solidFill>
              <a:latin typeface="Times New Roman"/>
              <a:ea typeface="Times New Roman"/>
              <a:cs typeface="Times New Roman"/>
              <a:sym typeface="Times New Roman"/>
            </a:endParaRPr>
          </a:p>
          <a:p>
            <a:pPr marL="1143000" marR="0" lvl="0" indent="-1047750" algn="l" rtl="0">
              <a:lnSpc>
                <a:spcPct val="100000"/>
              </a:lnSpc>
              <a:spcBef>
                <a:spcPts val="0"/>
              </a:spcBef>
              <a:spcAft>
                <a:spcPts val="0"/>
              </a:spcAft>
              <a:buClr>
                <a:srgbClr val="C00000"/>
              </a:buClr>
              <a:buSzPts val="3900"/>
              <a:buFont typeface="Noto Sans Symbols"/>
              <a:buChar char="▪"/>
            </a:pPr>
            <a:r>
              <a:rPr lang="en-US" sz="3900">
                <a:solidFill>
                  <a:schemeClr val="dk1"/>
                </a:solidFill>
                <a:latin typeface="Times New Roman"/>
                <a:ea typeface="Times New Roman"/>
                <a:cs typeface="Times New Roman"/>
                <a:sym typeface="Times New Roman"/>
              </a:rPr>
              <a:t>Signals containing harmonic frequencies above Nyquist did not display all frequencies on spectrogram.</a:t>
            </a:r>
            <a:endParaRPr sz="3900">
              <a:solidFill>
                <a:schemeClr val="dk1"/>
              </a:solidFill>
              <a:latin typeface="Times New Roman"/>
              <a:ea typeface="Times New Roman"/>
              <a:cs typeface="Times New Roman"/>
              <a:sym typeface="Times New Roman"/>
            </a:endParaRPr>
          </a:p>
          <a:p>
            <a:pPr marL="1143000" marR="0" lvl="0" indent="-1047750" algn="l" rtl="0">
              <a:lnSpc>
                <a:spcPct val="100000"/>
              </a:lnSpc>
              <a:spcBef>
                <a:spcPts val="0"/>
              </a:spcBef>
              <a:spcAft>
                <a:spcPts val="0"/>
              </a:spcAft>
              <a:buClr>
                <a:srgbClr val="C00000"/>
              </a:buClr>
              <a:buSzPts val="3900"/>
              <a:buFont typeface="Noto Sans Symbols"/>
              <a:buChar char="▪"/>
            </a:pPr>
            <a:r>
              <a:rPr lang="en-US" sz="3900">
                <a:solidFill>
                  <a:schemeClr val="dk1"/>
                </a:solidFill>
                <a:latin typeface="Times New Roman"/>
                <a:ea typeface="Times New Roman"/>
                <a:cs typeface="Times New Roman"/>
                <a:sym typeface="Times New Roman"/>
              </a:rPr>
              <a:t>Down-sampled image produced geometric artifacts on spatial frequencies that were close to Nyquist before down-sampling.</a:t>
            </a:r>
            <a:endParaRPr sz="3900">
              <a:solidFill>
                <a:schemeClr val="dk1"/>
              </a:solidFill>
              <a:latin typeface="Times New Roman"/>
              <a:ea typeface="Times New Roman"/>
              <a:cs typeface="Times New Roman"/>
              <a:sym typeface="Times New Roman"/>
            </a:endParaRPr>
          </a:p>
          <a:p>
            <a:pPr marL="1143000" marR="0" lvl="0" indent="-1047750" algn="l" rtl="0">
              <a:lnSpc>
                <a:spcPct val="100000"/>
              </a:lnSpc>
              <a:spcBef>
                <a:spcPts val="0"/>
              </a:spcBef>
              <a:spcAft>
                <a:spcPts val="0"/>
              </a:spcAft>
              <a:buClr>
                <a:srgbClr val="C00000"/>
              </a:buClr>
              <a:buSzPts val="3900"/>
              <a:buFont typeface="Noto Sans Symbols"/>
              <a:buChar char="▪"/>
            </a:pPr>
            <a:r>
              <a:rPr lang="en-US" sz="3900">
                <a:solidFill>
                  <a:schemeClr val="dk1"/>
                </a:solidFill>
                <a:latin typeface="Times New Roman"/>
                <a:ea typeface="Times New Roman"/>
                <a:cs typeface="Times New Roman"/>
                <a:sym typeface="Times New Roman"/>
              </a:rPr>
              <a:t>No form of reconstruction can perfectly recreate our original image</a:t>
            </a:r>
            <a:endParaRPr sz="3900">
              <a:solidFill>
                <a:schemeClr val="dk1"/>
              </a:solidFill>
              <a:latin typeface="Times New Roman"/>
              <a:ea typeface="Times New Roman"/>
              <a:cs typeface="Times New Roman"/>
              <a:sym typeface="Times New Roman"/>
            </a:endParaRPr>
          </a:p>
          <a:p>
            <a:pPr marL="1143000" marR="0" lvl="0" indent="-1047750" algn="l" rtl="0">
              <a:lnSpc>
                <a:spcPct val="100000"/>
              </a:lnSpc>
              <a:spcBef>
                <a:spcPts val="0"/>
              </a:spcBef>
              <a:spcAft>
                <a:spcPts val="0"/>
              </a:spcAft>
              <a:buClr>
                <a:srgbClr val="C00000"/>
              </a:buClr>
              <a:buSzPts val="3900"/>
              <a:buFont typeface="Noto Sans Symbols"/>
              <a:buChar char="▪"/>
            </a:pPr>
            <a:r>
              <a:rPr lang="en-US" sz="3900">
                <a:solidFill>
                  <a:schemeClr val="dk1"/>
                </a:solidFill>
                <a:latin typeface="Times New Roman"/>
                <a:ea typeface="Times New Roman"/>
                <a:cs typeface="Times New Roman"/>
                <a:sym typeface="Times New Roman"/>
              </a:rPr>
              <a:t>Using Zero-Hold interpolation produces sharper jagged artifacts in reconstruction while linear interpolation “smooths out” the unknown</a:t>
            </a:r>
            <a:endParaRPr sz="3900">
              <a:solidFill>
                <a:schemeClr val="dk1"/>
              </a:solidFill>
              <a:latin typeface="Times New Roman"/>
              <a:ea typeface="Times New Roman"/>
              <a:cs typeface="Times New Roman"/>
              <a:sym typeface="Times New Roman"/>
            </a:endParaRPr>
          </a:p>
        </p:txBody>
      </p:sp>
      <p:sp>
        <p:nvSpPr>
          <p:cNvPr id="116" name="Google Shape;116;p1"/>
          <p:cNvSpPr txBox="1"/>
          <p:nvPr/>
        </p:nvSpPr>
        <p:spPr>
          <a:xfrm>
            <a:off x="33188200" y="7343750"/>
            <a:ext cx="10455300" cy="880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a:solidFill>
                  <a:srgbClr val="333333"/>
                </a:solidFill>
                <a:latin typeface="Times New Roman"/>
                <a:ea typeface="Times New Roman"/>
                <a:cs typeface="Times New Roman"/>
                <a:sym typeface="Times New Roman"/>
              </a:rPr>
              <a:t>When designing an analog-to-digital conversion system, it is pertinent to have a specified maximum frequency for the system. The sampling frequency of the system should be, in the absolute worst case, at least twice the highest desired frequency. If not, the discrete signal could be corrupted with artifacts due to aliasing. A good way of avoiding aliasing is to implement an anti-aliasing filter to ensure that frequencies out of the system’s range is eliminated. If aliasing still occurs, there are reconstruction methods that can be implemented. However, any reconstruction of an undersampled signal regardless of AA techniques will carry imperfections. </a:t>
            </a:r>
            <a:endParaRPr/>
          </a:p>
        </p:txBody>
      </p:sp>
      <p:pic>
        <p:nvPicPr>
          <p:cNvPr id="117" name="Google Shape;117;p1"/>
          <p:cNvPicPr preferRelativeResize="0"/>
          <p:nvPr/>
        </p:nvPicPr>
        <p:blipFill rotWithShape="1">
          <a:blip r:embed="rId8">
            <a:alphaModFix/>
          </a:blip>
          <a:srcRect l="4476" r="7239"/>
          <a:stretch/>
        </p:blipFill>
        <p:spPr>
          <a:xfrm>
            <a:off x="33188200" y="17106425"/>
            <a:ext cx="10300450" cy="8804400"/>
          </a:xfrm>
          <a:prstGeom prst="rect">
            <a:avLst/>
          </a:prstGeom>
          <a:noFill/>
          <a:ln>
            <a:noFill/>
          </a:ln>
        </p:spPr>
      </p:pic>
      <p:pic>
        <p:nvPicPr>
          <p:cNvPr id="118" name="Google Shape;118;p1"/>
          <p:cNvPicPr preferRelativeResize="0"/>
          <p:nvPr/>
        </p:nvPicPr>
        <p:blipFill rotWithShape="1">
          <a:blip r:embed="rId9">
            <a:alphaModFix/>
          </a:blip>
          <a:srcRect l="4031" r="7940"/>
          <a:stretch/>
        </p:blipFill>
        <p:spPr>
          <a:xfrm>
            <a:off x="22958888" y="17193225"/>
            <a:ext cx="10232953" cy="8804400"/>
          </a:xfrm>
          <a:prstGeom prst="rect">
            <a:avLst/>
          </a:prstGeom>
          <a:noFill/>
          <a:ln>
            <a:noFill/>
          </a:ln>
        </p:spPr>
      </p:pic>
      <p:sp>
        <p:nvSpPr>
          <p:cNvPr id="119" name="Google Shape;119;p1"/>
          <p:cNvSpPr txBox="1"/>
          <p:nvPr/>
        </p:nvSpPr>
        <p:spPr>
          <a:xfrm>
            <a:off x="9933888" y="26183688"/>
            <a:ext cx="130407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solidFill>
                  <a:srgbClr val="333333"/>
                </a:solidFill>
                <a:latin typeface="Times New Roman"/>
                <a:ea typeface="Times New Roman"/>
                <a:cs typeface="Times New Roman"/>
                <a:sym typeface="Times New Roman"/>
              </a:rPr>
              <a:t>Spatial Signal Analysis</a:t>
            </a:r>
            <a:r>
              <a:rPr lang="en-US" sz="4000" dirty="0">
                <a:solidFill>
                  <a:srgbClr val="333333"/>
                </a:solidFill>
                <a:latin typeface="Times New Roman"/>
                <a:ea typeface="Times New Roman"/>
                <a:cs typeface="Times New Roman"/>
                <a:sym typeface="Times New Roman"/>
              </a:rPr>
              <a:t>: An image of a lighthouse was loaded into MATLAB and plotted. The white fence in the photo provides a “chirp” type signal with the spatial frequency of the fence’s posts increasing towards the right-hand side of the image. </a:t>
            </a:r>
            <a:endParaRPr dirty="0"/>
          </a:p>
        </p:txBody>
      </p:sp>
      <p:sp>
        <p:nvSpPr>
          <p:cNvPr id="120" name="Google Shape;120;p1"/>
          <p:cNvSpPr txBox="1"/>
          <p:nvPr/>
        </p:nvSpPr>
        <p:spPr>
          <a:xfrm>
            <a:off x="25109794" y="27719788"/>
            <a:ext cx="4949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a:solidFill>
                  <a:srgbClr val="333333"/>
                </a:solidFill>
                <a:latin typeface="Times New Roman"/>
                <a:ea typeface="Times New Roman"/>
                <a:cs typeface="Times New Roman"/>
                <a:sym typeface="Times New Roman"/>
              </a:rPr>
              <a:t>Dr. Neda Nategh</a:t>
            </a:r>
            <a:endParaRPr/>
          </a:p>
        </p:txBody>
      </p:sp>
      <p:sp>
        <p:nvSpPr>
          <p:cNvPr id="121" name="Google Shape;121;p1"/>
          <p:cNvSpPr txBox="1"/>
          <p:nvPr/>
        </p:nvSpPr>
        <p:spPr>
          <a:xfrm>
            <a:off x="12359900" y="25105775"/>
            <a:ext cx="163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i="1"/>
              <a:t>Figure 2</a:t>
            </a:r>
            <a:endParaRPr sz="2800" b="1" i="1"/>
          </a:p>
        </p:txBody>
      </p:sp>
      <p:sp>
        <p:nvSpPr>
          <p:cNvPr id="122" name="Google Shape;122;p1"/>
          <p:cNvSpPr txBox="1"/>
          <p:nvPr/>
        </p:nvSpPr>
        <p:spPr>
          <a:xfrm>
            <a:off x="18404213" y="25122938"/>
            <a:ext cx="163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i="1"/>
              <a:t>Figure 3</a:t>
            </a:r>
            <a:endParaRPr sz="2800" b="1" i="1"/>
          </a:p>
        </p:txBody>
      </p:sp>
      <p:sp>
        <p:nvSpPr>
          <p:cNvPr id="123" name="Google Shape;123;p1"/>
          <p:cNvSpPr txBox="1"/>
          <p:nvPr/>
        </p:nvSpPr>
        <p:spPr>
          <a:xfrm>
            <a:off x="27929000" y="25579375"/>
            <a:ext cx="163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i="1"/>
              <a:t>Figure 4</a:t>
            </a:r>
            <a:endParaRPr sz="2800" b="1" i="1"/>
          </a:p>
        </p:txBody>
      </p:sp>
      <p:sp>
        <p:nvSpPr>
          <p:cNvPr id="124" name="Google Shape;124;p1"/>
          <p:cNvSpPr txBox="1"/>
          <p:nvPr/>
        </p:nvSpPr>
        <p:spPr>
          <a:xfrm>
            <a:off x="38120675" y="25579375"/>
            <a:ext cx="163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i="1"/>
              <a:t>Figure 5</a:t>
            </a:r>
            <a:endParaRPr sz="2800" b="1" i="1"/>
          </a:p>
        </p:txBody>
      </p:sp>
      <p:sp>
        <p:nvSpPr>
          <p:cNvPr id="125" name="Google Shape;125;p1"/>
          <p:cNvSpPr txBox="1"/>
          <p:nvPr/>
        </p:nvSpPr>
        <p:spPr>
          <a:xfrm>
            <a:off x="15295450" y="18756413"/>
            <a:ext cx="163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i="1"/>
              <a:t>Figure 1</a:t>
            </a:r>
            <a:endParaRPr sz="2800" b="1" i="1"/>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12219</TotalTime>
  <Words>530</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Davis</dc:creator>
  <cp:lastModifiedBy>Elias Skinner</cp:lastModifiedBy>
  <cp:revision>1</cp:revision>
  <dcterms:created xsi:type="dcterms:W3CDTF">2019-03-25T17:38:57Z</dcterms:created>
  <dcterms:modified xsi:type="dcterms:W3CDTF">2022-05-07T02:01:16Z</dcterms:modified>
</cp:coreProperties>
</file>