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87" r:id="rId5"/>
    <p:sldId id="282" r:id="rId6"/>
    <p:sldId id="273" r:id="rId7"/>
    <p:sldId id="278" r:id="rId8"/>
    <p:sldId id="288" r:id="rId9"/>
    <p:sldId id="289" r:id="rId10"/>
    <p:sldId id="269" r:id="rId11"/>
    <p:sldId id="290" r:id="rId12"/>
    <p:sldId id="291" r:id="rId13"/>
    <p:sldId id="292" r:id="rId14"/>
    <p:sldId id="293" r:id="rId15"/>
    <p:sldId id="294" r:id="rId16"/>
    <p:sldId id="280" r:id="rId17"/>
    <p:sldId id="28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599" autoAdjust="0"/>
  </p:normalViewPr>
  <p:slideViewPr>
    <p:cSldViewPr>
      <p:cViewPr varScale="1">
        <p:scale>
          <a:sx n="92" d="100"/>
          <a:sy n="92" d="100"/>
        </p:scale>
        <p:origin x="106" y="221"/>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6/30/2022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6/30/2022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6/30/2022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6/30/2022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6/30/2022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6/30/2022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6/30/2022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6/30/2022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6/30/2022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6/30/2022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6/30/2022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6/30/2022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6/30/2022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6/30/2022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Cricket Score Card</a:t>
            </a:r>
          </a:p>
        </p:txBody>
      </p:sp>
      <p:sp>
        <p:nvSpPr>
          <p:cNvPr id="3" name="Subtitle 2"/>
          <p:cNvSpPr>
            <a:spLocks noGrp="1"/>
          </p:cNvSpPr>
          <p:nvPr>
            <p:ph type="subTitle" idx="1"/>
          </p:nvPr>
        </p:nvSpPr>
        <p:spPr/>
        <p:txBody>
          <a:bodyPr/>
          <a:lstStyle/>
          <a:p>
            <a:r>
              <a:rPr lang="en-US" dirty="0"/>
              <a:t>C Project</a:t>
            </a:r>
          </a:p>
        </p:txBody>
      </p:sp>
    </p:spTree>
    <p:extLst>
      <p:ext uri="{BB962C8B-B14F-4D97-AF65-F5344CB8AC3E}">
        <p14:creationId xmlns:p14="http://schemas.microsoft.com/office/powerpoint/2010/main" val="40181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F7B-3DC9-9E41-B620-A7906A3FE289}"/>
              </a:ext>
            </a:extLst>
          </p:cNvPr>
          <p:cNvSpPr>
            <a:spLocks noGrp="1"/>
          </p:cNvSpPr>
          <p:nvPr>
            <p:ph type="title"/>
          </p:nvPr>
        </p:nvSpPr>
        <p:spPr>
          <a:xfrm>
            <a:off x="1218883" y="431800"/>
            <a:ext cx="9751060" cy="188888"/>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D727E09C-3ACE-AEB5-D482-36AA6B405DEB}"/>
              </a:ext>
            </a:extLst>
          </p:cNvPr>
          <p:cNvSpPr>
            <a:spLocks noGrp="1"/>
          </p:cNvSpPr>
          <p:nvPr>
            <p:ph type="body" idx="1"/>
          </p:nvPr>
        </p:nvSpPr>
        <p:spPr>
          <a:xfrm>
            <a:off x="1222944" y="692696"/>
            <a:ext cx="9500727" cy="1008112"/>
          </a:xfrm>
        </p:spPr>
        <p:txBody>
          <a:bodyPr/>
          <a:lstStyle/>
          <a:p>
            <a:pPr marL="342900" indent="-342900">
              <a:buFont typeface="Arial" panose="020B0604020202020204" pitchFamily="34" charset="0"/>
              <a:buChar char="•"/>
            </a:pPr>
            <a:r>
              <a:rPr lang="en-IN" dirty="0"/>
              <a:t>Details of Bowler have been taken as user input referencing the bowler structure</a:t>
            </a:r>
            <a:r>
              <a:rPr lang="en-IN" b="0" dirty="0"/>
              <a:t>.</a:t>
            </a:r>
          </a:p>
          <a:p>
            <a:endParaRPr lang="en-IN" dirty="0"/>
          </a:p>
        </p:txBody>
      </p:sp>
      <p:pic>
        <p:nvPicPr>
          <p:cNvPr id="8" name="Content Placeholder 7">
            <a:extLst>
              <a:ext uri="{FF2B5EF4-FFF2-40B4-BE49-F238E27FC236}">
                <a16:creationId xmlns:a16="http://schemas.microsoft.com/office/drawing/2014/main" id="{289E7E31-5225-26C8-201B-2B0B69B1E0A8}"/>
              </a:ext>
            </a:extLst>
          </p:cNvPr>
          <p:cNvPicPr>
            <a:picLocks noGrp="1" noChangeAspect="1"/>
          </p:cNvPicPr>
          <p:nvPr>
            <p:ph sz="half" idx="2"/>
          </p:nvPr>
        </p:nvPicPr>
        <p:blipFill>
          <a:blip r:embed="rId2"/>
          <a:stretch>
            <a:fillRect/>
          </a:stretch>
        </p:blipFill>
        <p:spPr>
          <a:xfrm>
            <a:off x="1485900" y="1556792"/>
            <a:ext cx="9145016" cy="4752528"/>
          </a:xfrm>
        </p:spPr>
      </p:pic>
      <p:sp>
        <p:nvSpPr>
          <p:cNvPr id="5" name="Text Placeholder 4">
            <a:extLst>
              <a:ext uri="{FF2B5EF4-FFF2-40B4-BE49-F238E27FC236}">
                <a16:creationId xmlns:a16="http://schemas.microsoft.com/office/drawing/2014/main" id="{9CC1D129-D260-8AAE-C303-AC708287E3A3}"/>
              </a:ext>
            </a:extLst>
          </p:cNvPr>
          <p:cNvSpPr>
            <a:spLocks noGrp="1"/>
          </p:cNvSpPr>
          <p:nvPr>
            <p:ph type="body" sz="quarter" idx="3"/>
          </p:nvPr>
        </p:nvSpPr>
        <p:spPr>
          <a:xfrm>
            <a:off x="10846939" y="1803400"/>
            <a:ext cx="122915" cy="711200"/>
          </a:xfrm>
        </p:spPr>
        <p:txBody>
          <a:bodyPr/>
          <a:lstStyle/>
          <a:p>
            <a:endParaRPr lang="en-IN" dirty="0"/>
          </a:p>
        </p:txBody>
      </p:sp>
      <p:sp>
        <p:nvSpPr>
          <p:cNvPr id="6" name="Content Placeholder 5">
            <a:extLst>
              <a:ext uri="{FF2B5EF4-FFF2-40B4-BE49-F238E27FC236}">
                <a16:creationId xmlns:a16="http://schemas.microsoft.com/office/drawing/2014/main" id="{FE18A862-932A-4A2D-2452-A4828F641E79}"/>
              </a:ext>
            </a:extLst>
          </p:cNvPr>
          <p:cNvSpPr>
            <a:spLocks noGrp="1"/>
          </p:cNvSpPr>
          <p:nvPr>
            <p:ph sz="quarter" idx="4"/>
          </p:nvPr>
        </p:nvSpPr>
        <p:spPr>
          <a:xfrm>
            <a:off x="10846850" y="2514600"/>
            <a:ext cx="123091" cy="3556000"/>
          </a:xfrm>
        </p:spPr>
        <p:txBody>
          <a:bodyPr/>
          <a:lstStyle/>
          <a:p>
            <a:endParaRPr lang="en-IN" dirty="0"/>
          </a:p>
        </p:txBody>
      </p:sp>
    </p:spTree>
    <p:extLst>
      <p:ext uri="{BB962C8B-B14F-4D97-AF65-F5344CB8AC3E}">
        <p14:creationId xmlns:p14="http://schemas.microsoft.com/office/powerpoint/2010/main" val="40192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1FC6-415E-3102-B491-AA9A85F49D19}"/>
              </a:ext>
            </a:extLst>
          </p:cNvPr>
          <p:cNvSpPr>
            <a:spLocks noGrp="1"/>
          </p:cNvSpPr>
          <p:nvPr>
            <p:ph type="title"/>
          </p:nvPr>
        </p:nvSpPr>
        <p:spPr>
          <a:xfrm>
            <a:off x="1218883" y="431800"/>
            <a:ext cx="9751060" cy="791241"/>
          </a:xfrm>
        </p:spPr>
        <p:txBody>
          <a:bodyPr>
            <a:noAutofit/>
          </a:bodyPr>
          <a:lstStyle/>
          <a:p>
            <a:pPr marL="342900" indent="-342900">
              <a:buFont typeface="Arial" panose="020B0604020202020204" pitchFamily="34" charset="0"/>
              <a:buChar char="•"/>
            </a:pPr>
            <a:r>
              <a:rPr lang="en-IN" sz="2400" b="1" dirty="0"/>
              <a:t>Details of </a:t>
            </a:r>
            <a:r>
              <a:rPr lang="en-IN" sz="2400" b="1" dirty="0" err="1"/>
              <a:t>batsman,bowlers</a:t>
            </a:r>
            <a:r>
              <a:rPr lang="en-IN" sz="2400" b="1" dirty="0"/>
              <a:t>  and Match Summary are displayed via Switch Case</a:t>
            </a:r>
          </a:p>
        </p:txBody>
      </p:sp>
      <p:sp>
        <p:nvSpPr>
          <p:cNvPr id="3" name="Text Placeholder 2">
            <a:extLst>
              <a:ext uri="{FF2B5EF4-FFF2-40B4-BE49-F238E27FC236}">
                <a16:creationId xmlns:a16="http://schemas.microsoft.com/office/drawing/2014/main" id="{A0C9CA69-E890-1B3E-02B6-50167BECFEA7}"/>
              </a:ext>
            </a:extLst>
          </p:cNvPr>
          <p:cNvSpPr>
            <a:spLocks noGrp="1"/>
          </p:cNvSpPr>
          <p:nvPr>
            <p:ph type="body" idx="1"/>
          </p:nvPr>
        </p:nvSpPr>
        <p:spPr>
          <a:xfrm flipV="1">
            <a:off x="1222945" y="1386489"/>
            <a:ext cx="4769806" cy="45719"/>
          </a:xfrm>
        </p:spPr>
        <p:txBody>
          <a:bodyPr>
            <a:normAutofit fontScale="25000" lnSpcReduction="20000"/>
          </a:bodyPr>
          <a:lstStyle/>
          <a:p>
            <a:endParaRPr lang="en-IN" dirty="0"/>
          </a:p>
        </p:txBody>
      </p:sp>
      <p:pic>
        <p:nvPicPr>
          <p:cNvPr id="8" name="Content Placeholder 7">
            <a:extLst>
              <a:ext uri="{FF2B5EF4-FFF2-40B4-BE49-F238E27FC236}">
                <a16:creationId xmlns:a16="http://schemas.microsoft.com/office/drawing/2014/main" id="{8A0429F4-70DB-7132-4C53-2E51E4C9A528}"/>
              </a:ext>
            </a:extLst>
          </p:cNvPr>
          <p:cNvPicPr>
            <a:picLocks noGrp="1" noChangeAspect="1"/>
          </p:cNvPicPr>
          <p:nvPr>
            <p:ph sz="half" idx="2"/>
          </p:nvPr>
        </p:nvPicPr>
        <p:blipFill>
          <a:blip r:embed="rId2"/>
          <a:stretch>
            <a:fillRect/>
          </a:stretch>
        </p:blipFill>
        <p:spPr>
          <a:xfrm>
            <a:off x="405780" y="1628801"/>
            <a:ext cx="5587033" cy="4441800"/>
          </a:xfrm>
        </p:spPr>
      </p:pic>
      <p:sp>
        <p:nvSpPr>
          <p:cNvPr id="5" name="Text Placeholder 4">
            <a:extLst>
              <a:ext uri="{FF2B5EF4-FFF2-40B4-BE49-F238E27FC236}">
                <a16:creationId xmlns:a16="http://schemas.microsoft.com/office/drawing/2014/main" id="{AC389FE8-D979-BB5A-9D80-E6F1A1E6247D}"/>
              </a:ext>
            </a:extLst>
          </p:cNvPr>
          <p:cNvSpPr>
            <a:spLocks noGrp="1"/>
          </p:cNvSpPr>
          <p:nvPr>
            <p:ph type="body" sz="quarter" idx="3"/>
          </p:nvPr>
        </p:nvSpPr>
        <p:spPr>
          <a:xfrm>
            <a:off x="6200049" y="1386490"/>
            <a:ext cx="4769806" cy="45719"/>
          </a:xfrm>
        </p:spPr>
        <p:txBody>
          <a:bodyPr>
            <a:normAutofit fontScale="25000" lnSpcReduction="20000"/>
          </a:bodyPr>
          <a:lstStyle/>
          <a:p>
            <a:endParaRPr lang="en-IN" dirty="0"/>
          </a:p>
        </p:txBody>
      </p:sp>
      <p:pic>
        <p:nvPicPr>
          <p:cNvPr id="10" name="Content Placeholder 9">
            <a:extLst>
              <a:ext uri="{FF2B5EF4-FFF2-40B4-BE49-F238E27FC236}">
                <a16:creationId xmlns:a16="http://schemas.microsoft.com/office/drawing/2014/main" id="{302A7E42-5304-EA85-5336-5D97AE48B1E3}"/>
              </a:ext>
            </a:extLst>
          </p:cNvPr>
          <p:cNvPicPr>
            <a:picLocks noGrp="1" noChangeAspect="1"/>
          </p:cNvPicPr>
          <p:nvPr>
            <p:ph sz="quarter" idx="4"/>
          </p:nvPr>
        </p:nvPicPr>
        <p:blipFill>
          <a:blip r:embed="rId3"/>
          <a:stretch>
            <a:fillRect/>
          </a:stretch>
        </p:blipFill>
        <p:spPr>
          <a:xfrm>
            <a:off x="6196013" y="1628801"/>
            <a:ext cx="5587032" cy="4441799"/>
          </a:xfrm>
        </p:spPr>
      </p:pic>
    </p:spTree>
    <p:extLst>
      <p:ext uri="{BB962C8B-B14F-4D97-AF65-F5344CB8AC3E}">
        <p14:creationId xmlns:p14="http://schemas.microsoft.com/office/powerpoint/2010/main" val="35126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3F4C-E90C-1B7B-9148-92D948F54F89}"/>
              </a:ext>
            </a:extLst>
          </p:cNvPr>
          <p:cNvSpPr>
            <a:spLocks noGrp="1"/>
          </p:cNvSpPr>
          <p:nvPr>
            <p:ph type="title"/>
          </p:nvPr>
        </p:nvSpPr>
        <p:spPr>
          <a:xfrm>
            <a:off x="1211665" y="332655"/>
            <a:ext cx="9751060" cy="1125835"/>
          </a:xfrm>
        </p:spPr>
        <p:txBody>
          <a:bodyPr>
            <a:normAutofit fontScale="90000"/>
          </a:bodyPr>
          <a:lstStyle/>
          <a:p>
            <a:pPr marL="342900" indent="-342900">
              <a:buFont typeface="Arial" panose="020B0604020202020204" pitchFamily="34" charset="0"/>
              <a:buChar char="•"/>
            </a:pPr>
            <a:r>
              <a:rPr lang="en-IN" sz="2400" b="1" dirty="0"/>
              <a:t>Details of runs scored by batsman and wickets taken by bowler displayed</a:t>
            </a:r>
            <a:br>
              <a:rPr lang="en-IN" sz="2400" b="1" dirty="0"/>
            </a:br>
            <a:r>
              <a:rPr lang="en-IN" sz="2400" b="1" dirty="0"/>
              <a:t>If Case 5 is </a:t>
            </a:r>
            <a:r>
              <a:rPr lang="en-IN" sz="2400" b="1" dirty="0" err="1"/>
              <a:t>encountered,the</a:t>
            </a:r>
            <a:r>
              <a:rPr lang="en-IN" sz="2400" b="1" dirty="0"/>
              <a:t> control flow will come out of the do loop.</a:t>
            </a:r>
          </a:p>
        </p:txBody>
      </p:sp>
      <p:sp>
        <p:nvSpPr>
          <p:cNvPr id="3" name="Text Placeholder 2">
            <a:extLst>
              <a:ext uri="{FF2B5EF4-FFF2-40B4-BE49-F238E27FC236}">
                <a16:creationId xmlns:a16="http://schemas.microsoft.com/office/drawing/2014/main" id="{0F406AA3-0D63-C698-8B66-F2844E9A4D85}"/>
              </a:ext>
            </a:extLst>
          </p:cNvPr>
          <p:cNvSpPr>
            <a:spLocks noGrp="1"/>
          </p:cNvSpPr>
          <p:nvPr>
            <p:ph type="body" idx="1"/>
          </p:nvPr>
        </p:nvSpPr>
        <p:spPr>
          <a:xfrm flipV="1">
            <a:off x="1222945" y="1484783"/>
            <a:ext cx="4769806" cy="45719"/>
          </a:xfrm>
        </p:spPr>
        <p:txBody>
          <a:bodyPr>
            <a:normAutofit fontScale="25000" lnSpcReduction="20000"/>
          </a:bodyPr>
          <a:lstStyle/>
          <a:p>
            <a:endParaRPr lang="en-IN" dirty="0"/>
          </a:p>
        </p:txBody>
      </p:sp>
      <p:sp>
        <p:nvSpPr>
          <p:cNvPr id="5" name="Text Placeholder 4">
            <a:extLst>
              <a:ext uri="{FF2B5EF4-FFF2-40B4-BE49-F238E27FC236}">
                <a16:creationId xmlns:a16="http://schemas.microsoft.com/office/drawing/2014/main" id="{31395CA8-4496-8377-BE17-721B6AD6ECF4}"/>
              </a:ext>
            </a:extLst>
          </p:cNvPr>
          <p:cNvSpPr>
            <a:spLocks noGrp="1"/>
          </p:cNvSpPr>
          <p:nvPr>
            <p:ph type="body" sz="quarter" idx="3"/>
          </p:nvPr>
        </p:nvSpPr>
        <p:spPr>
          <a:xfrm>
            <a:off x="6200049" y="1484782"/>
            <a:ext cx="4769806" cy="45719"/>
          </a:xfrm>
        </p:spPr>
        <p:txBody>
          <a:bodyPr>
            <a:normAutofit fontScale="25000" lnSpcReduction="20000"/>
          </a:bodyPr>
          <a:lstStyle/>
          <a:p>
            <a:endParaRPr lang="en-IN" dirty="0"/>
          </a:p>
        </p:txBody>
      </p:sp>
      <p:pic>
        <p:nvPicPr>
          <p:cNvPr id="14" name="Content Placeholder 13">
            <a:extLst>
              <a:ext uri="{FF2B5EF4-FFF2-40B4-BE49-F238E27FC236}">
                <a16:creationId xmlns:a16="http://schemas.microsoft.com/office/drawing/2014/main" id="{3F8CAD30-D6A9-5436-6363-6F27B586FB14}"/>
              </a:ext>
            </a:extLst>
          </p:cNvPr>
          <p:cNvPicPr>
            <a:picLocks noGrp="1" noChangeAspect="1"/>
          </p:cNvPicPr>
          <p:nvPr>
            <p:ph sz="quarter" idx="4"/>
          </p:nvPr>
        </p:nvPicPr>
        <p:blipFill>
          <a:blip r:embed="rId2"/>
          <a:stretch>
            <a:fillRect/>
          </a:stretch>
        </p:blipFill>
        <p:spPr>
          <a:xfrm>
            <a:off x="6196013" y="1556792"/>
            <a:ext cx="5514975" cy="4513808"/>
          </a:xfrm>
        </p:spPr>
      </p:pic>
      <p:pic>
        <p:nvPicPr>
          <p:cNvPr id="12" name="Content Placeholder 11">
            <a:extLst>
              <a:ext uri="{FF2B5EF4-FFF2-40B4-BE49-F238E27FC236}">
                <a16:creationId xmlns:a16="http://schemas.microsoft.com/office/drawing/2014/main" id="{054CBAE9-7531-6EA0-AAFE-D7A09CDE88EC}"/>
              </a:ext>
            </a:extLst>
          </p:cNvPr>
          <p:cNvPicPr>
            <a:picLocks noGrp="1" noChangeAspect="1"/>
          </p:cNvPicPr>
          <p:nvPr>
            <p:ph sz="half" idx="2"/>
          </p:nvPr>
        </p:nvPicPr>
        <p:blipFill>
          <a:blip r:embed="rId3"/>
          <a:stretch>
            <a:fillRect/>
          </a:stretch>
        </p:blipFill>
        <p:spPr>
          <a:xfrm>
            <a:off x="477776" y="1556792"/>
            <a:ext cx="5514975" cy="4513808"/>
          </a:xfrm>
        </p:spPr>
      </p:pic>
    </p:spTree>
    <p:extLst>
      <p:ext uri="{BB962C8B-B14F-4D97-AF65-F5344CB8AC3E}">
        <p14:creationId xmlns:p14="http://schemas.microsoft.com/office/powerpoint/2010/main" val="7460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83759782"/>
              </p:ext>
            </p:extLst>
          </p:nvPr>
        </p:nvGraphicFramePr>
        <p:xfrm>
          <a:off x="1219200" y="1803400"/>
          <a:ext cx="9750742" cy="1841624"/>
        </p:xfrm>
        <a:graphic>
          <a:graphicData uri="http://schemas.openxmlformats.org/drawingml/2006/table">
            <a:tbl>
              <a:tblPr firstRow="1" bandRow="1">
                <a:tableStyleId>{5C22544A-7EE6-4342-B048-85BDC9FD1C3A}</a:tableStyleId>
              </a:tblPr>
              <a:tblGrid>
                <a:gridCol w="206690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4803522">
                  <a:extLst>
                    <a:ext uri="{9D8B030D-6E8A-4147-A177-3AD203B41FA5}">
                      <a16:colId xmlns:a16="http://schemas.microsoft.com/office/drawing/2014/main" val="20002"/>
                    </a:ext>
                  </a:extLst>
                </a:gridCol>
              </a:tblGrid>
              <a:tr h="460406">
                <a:tc>
                  <a:txBody>
                    <a:bodyPr/>
                    <a:lstStyle/>
                    <a:p>
                      <a:r>
                        <a:rPr lang="en-US" dirty="0"/>
                        <a:t>Name</a:t>
                      </a:r>
                    </a:p>
                  </a:txBody>
                  <a:tcPr anchor="ctr"/>
                </a:tc>
                <a:tc>
                  <a:txBody>
                    <a:bodyPr/>
                    <a:lstStyle/>
                    <a:p>
                      <a:pPr algn="ctr"/>
                      <a:r>
                        <a:rPr lang="en-US" dirty="0"/>
                        <a:t>Reg No.</a:t>
                      </a:r>
                    </a:p>
                  </a:txBody>
                  <a:tcPr anchor="ctr"/>
                </a:tc>
                <a:tc>
                  <a:txBody>
                    <a:bodyPr/>
                    <a:lstStyle/>
                    <a:p>
                      <a:pPr algn="ctr"/>
                      <a:r>
                        <a:rPr lang="en-US" dirty="0" err="1"/>
                        <a:t>Github</a:t>
                      </a:r>
                      <a:r>
                        <a:rPr lang="en-US" dirty="0"/>
                        <a:t> Link</a:t>
                      </a:r>
                    </a:p>
                  </a:txBody>
                  <a:tcPr anchor="ctr"/>
                </a:tc>
                <a:extLst>
                  <a:ext uri="{0D108BD9-81ED-4DB2-BD59-A6C34878D82A}">
                    <a16:rowId xmlns:a16="http://schemas.microsoft.com/office/drawing/2014/main" val="10000"/>
                  </a:ext>
                </a:extLst>
              </a:tr>
              <a:tr h="460406">
                <a:tc>
                  <a:txBody>
                    <a:bodyPr/>
                    <a:lstStyle/>
                    <a:p>
                      <a:r>
                        <a:rPr lang="en-US" dirty="0" err="1"/>
                        <a:t>Soumik</a:t>
                      </a:r>
                      <a:r>
                        <a:rPr lang="en-US" dirty="0"/>
                        <a:t> Mallick</a:t>
                      </a:r>
                    </a:p>
                  </a:txBody>
                  <a:tcPr anchor="ctr"/>
                </a:tc>
                <a:tc>
                  <a:txBody>
                    <a:bodyPr/>
                    <a:lstStyle/>
                    <a:p>
                      <a:pPr algn="ctr"/>
                      <a:r>
                        <a:rPr lang="en-US" dirty="0"/>
                        <a:t>RA2111003010125</a:t>
                      </a:r>
                    </a:p>
                  </a:txBody>
                  <a:tcPr anchor="ctr"/>
                </a:tc>
                <a:tc>
                  <a:txBody>
                    <a:bodyPr/>
                    <a:lstStyle/>
                    <a:p>
                      <a:pPr algn="ctr"/>
                      <a:r>
                        <a:rPr lang="en-US" dirty="0"/>
                        <a:t>https://github.com/Soumik0811</a:t>
                      </a:r>
                    </a:p>
                  </a:txBody>
                  <a:tcPr anchor="ctr"/>
                </a:tc>
                <a:extLst>
                  <a:ext uri="{0D108BD9-81ED-4DB2-BD59-A6C34878D82A}">
                    <a16:rowId xmlns:a16="http://schemas.microsoft.com/office/drawing/2014/main" val="10001"/>
                  </a:ext>
                </a:extLst>
              </a:tr>
              <a:tr h="460406">
                <a:tc>
                  <a:txBody>
                    <a:bodyPr/>
                    <a:lstStyle/>
                    <a:p>
                      <a:r>
                        <a:rPr lang="en-US" dirty="0"/>
                        <a:t>Ishita Banerjee</a:t>
                      </a:r>
                    </a:p>
                  </a:txBody>
                  <a:tcPr anchor="ctr"/>
                </a:tc>
                <a:tc>
                  <a:txBody>
                    <a:bodyPr/>
                    <a:lstStyle/>
                    <a:p>
                      <a:pPr algn="ctr"/>
                      <a:r>
                        <a:rPr lang="en-US" dirty="0"/>
                        <a:t>RA2111003010127</a:t>
                      </a:r>
                    </a:p>
                  </a:txBody>
                  <a:tcPr anchor="ctr"/>
                </a:tc>
                <a:tc>
                  <a:txBody>
                    <a:bodyPr/>
                    <a:lstStyle/>
                    <a:p>
                      <a:pPr algn="ctr"/>
                      <a:r>
                        <a:rPr lang="en-US" dirty="0"/>
                        <a:t>https://github.com/Ishita-Banerjee09</a:t>
                      </a:r>
                    </a:p>
                  </a:txBody>
                  <a:tcPr anchor="ctr"/>
                </a:tc>
                <a:extLst>
                  <a:ext uri="{0D108BD9-81ED-4DB2-BD59-A6C34878D82A}">
                    <a16:rowId xmlns:a16="http://schemas.microsoft.com/office/drawing/2014/main" val="10002"/>
                  </a:ext>
                </a:extLst>
              </a:tr>
              <a:tr h="460406">
                <a:tc>
                  <a:txBody>
                    <a:bodyPr/>
                    <a:lstStyle/>
                    <a:p>
                      <a:r>
                        <a:rPr lang="en-US" dirty="0" err="1"/>
                        <a:t>Ritam</a:t>
                      </a:r>
                      <a:r>
                        <a:rPr lang="en-US" dirty="0"/>
                        <a:t> Biswas</a:t>
                      </a:r>
                    </a:p>
                  </a:txBody>
                  <a:tcPr anchor="ctr"/>
                </a:tc>
                <a:tc>
                  <a:txBody>
                    <a:bodyPr/>
                    <a:lstStyle/>
                    <a:p>
                      <a:pPr algn="ctr"/>
                      <a:r>
                        <a:rPr lang="en-US" dirty="0"/>
                        <a:t>RA2111003010129</a:t>
                      </a:r>
                    </a:p>
                  </a:txBody>
                  <a:tcPr anchor="ctr"/>
                </a:tc>
                <a:tc>
                  <a:txBody>
                    <a:bodyPr/>
                    <a:lstStyle/>
                    <a:p>
                      <a:pPr algn="ctr"/>
                      <a:r>
                        <a:rPr lang="en-US" dirty="0"/>
                        <a:t>https://github.com/Ritam-Biswas</a:t>
                      </a:r>
                    </a:p>
                  </a:txBody>
                  <a:tcPr anchor="ctr"/>
                </a:tc>
                <a:extLst>
                  <a:ext uri="{0D108BD9-81ED-4DB2-BD59-A6C34878D82A}">
                    <a16:rowId xmlns:a16="http://schemas.microsoft.com/office/drawing/2014/main" val="10003"/>
                  </a:ext>
                </a:extLst>
              </a:tr>
            </a:tbl>
          </a:graphicData>
        </a:graphic>
      </p:graphicFrame>
      <p:sp>
        <p:nvSpPr>
          <p:cNvPr id="11" name="Content Placeholder 10"/>
          <p:cNvSpPr>
            <a:spLocks noGrp="1"/>
          </p:cNvSpPr>
          <p:nvPr>
            <p:ph sz="half" idx="2"/>
          </p:nvPr>
        </p:nvSpPr>
        <p:spPr>
          <a:xfrm>
            <a:off x="1218882" y="4437112"/>
            <a:ext cx="9750742" cy="1989088"/>
          </a:xfrm>
        </p:spPr>
        <p:txBody>
          <a:bodyPr>
            <a:normAutofit/>
          </a:bodyPr>
          <a:lstStyle/>
          <a:p>
            <a:pPr marL="0" indent="0">
              <a:buNone/>
            </a:pPr>
            <a:r>
              <a:rPr lang="en-US" u="sng" dirty="0"/>
              <a:t>Source Code:     </a:t>
            </a:r>
          </a:p>
          <a:p>
            <a:pPr marL="0" indent="0">
              <a:buNone/>
            </a:pPr>
            <a:endParaRPr lang="en-US" u="sng" dirty="0"/>
          </a:p>
          <a:p>
            <a:pPr marL="0" indent="0">
              <a:buNone/>
            </a:pPr>
            <a:r>
              <a:rPr lang="en-US" u="sng" dirty="0"/>
              <a:t>Output:   </a:t>
            </a:r>
          </a:p>
        </p:txBody>
      </p:sp>
      <p:sp>
        <p:nvSpPr>
          <p:cNvPr id="3" name="Rectangle 2">
            <a:extLst>
              <a:ext uri="{FF2B5EF4-FFF2-40B4-BE49-F238E27FC236}">
                <a16:creationId xmlns:a16="http://schemas.microsoft.com/office/drawing/2014/main" id="{5919E13F-4676-EFD9-9FFC-09A1FF903CD4}"/>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6353DABB-4524-7231-AD5E-77D6F9966546}"/>
              </a:ext>
            </a:extLst>
          </p:cNvPr>
          <p:cNvGraphicFramePr>
            <a:graphicFrameLocks noChangeAspect="1"/>
          </p:cNvGraphicFramePr>
          <p:nvPr>
            <p:extLst>
              <p:ext uri="{D42A27DB-BD31-4B8C-83A1-F6EECF244321}">
                <p14:modId xmlns:p14="http://schemas.microsoft.com/office/powerpoint/2010/main" val="2850672118"/>
              </p:ext>
            </p:extLst>
          </p:nvPr>
        </p:nvGraphicFramePr>
        <p:xfrm>
          <a:off x="3286100" y="4437112"/>
          <a:ext cx="3849861" cy="761790"/>
        </p:xfrm>
        <a:graphic>
          <a:graphicData uri="http://schemas.openxmlformats.org/presentationml/2006/ole">
            <mc:AlternateContent xmlns:mc="http://schemas.openxmlformats.org/markup-compatibility/2006">
              <mc:Choice xmlns:v="urn:schemas-microsoft-com:vml" Requires="v">
                <p:oleObj name="Packager Shell Object" showAsIcon="1" r:id="rId2" imgW="2625120" imgH="437400" progId="Package">
                  <p:embed/>
                </p:oleObj>
              </mc:Choice>
              <mc:Fallback>
                <p:oleObj name="Packager Shell Object" showAsIcon="1" r:id="rId2" imgW="2625120" imgH="437400" progId="Package">
                  <p:embed/>
                  <p:pic>
                    <p:nvPicPr>
                      <p:cNvPr id="0" name=""/>
                      <p:cNvPicPr/>
                      <p:nvPr/>
                    </p:nvPicPr>
                    <p:blipFill>
                      <a:blip r:embed="rId3"/>
                      <a:stretch>
                        <a:fillRect/>
                      </a:stretch>
                    </p:blipFill>
                    <p:spPr>
                      <a:xfrm>
                        <a:off x="3286100" y="4437112"/>
                        <a:ext cx="3849861" cy="76179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13C6878-CCA4-66E5-BB7F-2D588C34D11D}"/>
              </a:ext>
            </a:extLst>
          </p:cNvPr>
          <p:cNvGraphicFramePr>
            <a:graphicFrameLocks noChangeAspect="1"/>
          </p:cNvGraphicFramePr>
          <p:nvPr>
            <p:extLst>
              <p:ext uri="{D42A27DB-BD31-4B8C-83A1-F6EECF244321}">
                <p14:modId xmlns:p14="http://schemas.microsoft.com/office/powerpoint/2010/main" val="430229047"/>
              </p:ext>
            </p:extLst>
          </p:nvPr>
        </p:nvGraphicFramePr>
        <p:xfrm>
          <a:off x="3286100" y="5589240"/>
          <a:ext cx="3960440" cy="664618"/>
        </p:xfrm>
        <a:graphic>
          <a:graphicData uri="http://schemas.openxmlformats.org/presentationml/2006/ole">
            <mc:AlternateContent xmlns:mc="http://schemas.openxmlformats.org/markup-compatibility/2006">
              <mc:Choice xmlns:v="urn:schemas-microsoft-com:vml" Requires="v">
                <p:oleObj name="Packager Shell Object" showAsIcon="1" r:id="rId4" imgW="2360880" imgH="437400" progId="Package">
                  <p:embed/>
                </p:oleObj>
              </mc:Choice>
              <mc:Fallback>
                <p:oleObj name="Packager Shell Object" showAsIcon="1" r:id="rId4" imgW="2360880" imgH="437400" progId="Package">
                  <p:embed/>
                  <p:pic>
                    <p:nvPicPr>
                      <p:cNvPr id="0" name=""/>
                      <p:cNvPicPr/>
                      <p:nvPr/>
                    </p:nvPicPr>
                    <p:blipFill>
                      <a:blip r:embed="rId5"/>
                      <a:stretch>
                        <a:fillRect/>
                      </a:stretch>
                    </p:blipFill>
                    <p:spPr>
                      <a:xfrm>
                        <a:off x="3286100" y="5589240"/>
                        <a:ext cx="3960440" cy="664618"/>
                      </a:xfrm>
                      <a:prstGeom prst="rect">
                        <a:avLst/>
                      </a:prstGeom>
                    </p:spPr>
                  </p:pic>
                </p:oleObj>
              </mc:Fallback>
            </mc:AlternateContent>
          </a:graphicData>
        </a:graphic>
      </p:graphicFrame>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C3D0-3D25-5C95-CE78-92B321EA8AA8}"/>
              </a:ext>
            </a:extLst>
          </p:cNvPr>
          <p:cNvSpPr>
            <a:spLocks noGrp="1"/>
          </p:cNvSpPr>
          <p:nvPr>
            <p:ph type="ctrTitle"/>
          </p:nvPr>
        </p:nvSpPr>
        <p:spPr>
          <a:xfrm>
            <a:off x="1376793" y="1916833"/>
            <a:ext cx="9435241" cy="720080"/>
          </a:xfrm>
        </p:spPr>
        <p:txBody>
          <a:bodyPr>
            <a:normAutofit fontScale="90000"/>
          </a:bodyPr>
          <a:lstStyle/>
          <a:p>
            <a:r>
              <a:rPr lang="en-US" dirty="0"/>
              <a:t>THANK YOU</a:t>
            </a:r>
            <a:endParaRPr lang="en-IN" dirty="0"/>
          </a:p>
        </p:txBody>
      </p:sp>
      <p:sp>
        <p:nvSpPr>
          <p:cNvPr id="3" name="Subtitle 2">
            <a:extLst>
              <a:ext uri="{FF2B5EF4-FFF2-40B4-BE49-F238E27FC236}">
                <a16:creationId xmlns:a16="http://schemas.microsoft.com/office/drawing/2014/main" id="{CA1F86CA-E0A7-843D-A1AB-450590AD7168}"/>
              </a:ext>
            </a:extLst>
          </p:cNvPr>
          <p:cNvSpPr>
            <a:spLocks noGrp="1"/>
          </p:cNvSpPr>
          <p:nvPr>
            <p:ph type="subTitle" idx="1"/>
          </p:nvPr>
        </p:nvSpPr>
        <p:spPr>
          <a:xfrm>
            <a:off x="1382103" y="2924944"/>
            <a:ext cx="9429931" cy="1723256"/>
          </a:xfrm>
        </p:spPr>
        <p:txBody>
          <a:bodyPr>
            <a:normAutofit/>
          </a:bodyPr>
          <a:lstStyle/>
          <a:p>
            <a:pPr algn="just">
              <a:lnSpc>
                <a:spcPct val="107000"/>
              </a:lnSpc>
              <a:spcAft>
                <a:spcPts val="800"/>
              </a:spcAft>
            </a:pPr>
            <a:r>
              <a:rPr lang="en-IN" sz="2000" b="1" u="sng" dirty="0">
                <a:effectLst/>
                <a:latin typeface="Segoe UI Emoji" panose="020B0502040204020203" pitchFamily="34" charset="0"/>
                <a:ea typeface="Calibri" panose="020F0502020204030204" pitchFamily="34" charset="0"/>
                <a:cs typeface="Times New Roman" panose="02020603050405020304" pitchFamily="18" charset="0"/>
              </a:rPr>
              <a:t>SECTION:</a:t>
            </a:r>
            <a:r>
              <a:rPr lang="en-IN" sz="2000" b="1" dirty="0">
                <a:effectLst/>
                <a:latin typeface="Segoe UI Emoji" panose="020B0502040204020203" pitchFamily="34" charset="0"/>
                <a:ea typeface="Calibri" panose="020F0502020204030204" pitchFamily="34" charset="0"/>
                <a:cs typeface="Times New Roman" panose="02020603050405020304" pitchFamily="18" charset="0"/>
              </a:rPr>
              <a:t> </a:t>
            </a:r>
            <a:r>
              <a:rPr lang="en-IN" sz="2000" dirty="0">
                <a:effectLst/>
                <a:latin typeface="Segoe UI Emoji" panose="020B0502040204020203" pitchFamily="34" charset="0"/>
                <a:ea typeface="Calibri" panose="020F0502020204030204" pitchFamily="34" charset="0"/>
                <a:cs typeface="Times New Roman" panose="02020603050405020304" pitchFamily="18" charset="0"/>
              </a:rPr>
              <a:t>B1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u="sng" dirty="0">
                <a:effectLst/>
                <a:latin typeface="Segoe UI Emoji" panose="020B0502040204020203" pitchFamily="34" charset="0"/>
                <a:ea typeface="Calibri" panose="020F0502020204030204" pitchFamily="34" charset="0"/>
                <a:cs typeface="Times New Roman" panose="02020603050405020304" pitchFamily="18" charset="0"/>
              </a:rPr>
              <a:t>BATCH: </a:t>
            </a:r>
            <a:r>
              <a:rPr lang="en-IN" sz="2000" dirty="0">
                <a:effectLst/>
                <a:latin typeface="Segoe UI Emoji" panose="020B0502040204020203" pitchFamily="34" charset="0"/>
                <a:ea typeface="Calibri" panose="020F0502020204030204" pitchFamily="34" charset="0"/>
                <a:cs typeface="Times New Roman" panose="02020603050405020304" pitchFamily="18" charset="0"/>
              </a:rPr>
              <a:t>2</a:t>
            </a:r>
          </a:p>
          <a:p>
            <a:pPr algn="just">
              <a:lnSpc>
                <a:spcPct val="107000"/>
              </a:lnSpc>
              <a:spcAft>
                <a:spcPts val="800"/>
              </a:spcAft>
            </a:pPr>
            <a:r>
              <a:rPr lang="en-IN" b="1" u="sng" dirty="0">
                <a:latin typeface="Segoe UI Emoji" panose="020B0502040204020203" pitchFamily="34" charset="0"/>
                <a:ea typeface="Calibri" panose="020F0502020204030204" pitchFamily="34" charset="0"/>
                <a:cs typeface="Times New Roman" panose="02020603050405020304" pitchFamily="18" charset="0"/>
              </a:rPr>
              <a:t>Faculty: </a:t>
            </a:r>
            <a:r>
              <a:rPr lang="en-IN" dirty="0" err="1">
                <a:latin typeface="Segoe UI Emoji" panose="020B0502040204020203" pitchFamily="34" charset="0"/>
                <a:ea typeface="Calibri" panose="020F0502020204030204" pitchFamily="34" charset="0"/>
                <a:cs typeface="Times New Roman" panose="02020603050405020304" pitchFamily="18" charset="0"/>
              </a:rPr>
              <a:t>Dr.</a:t>
            </a:r>
            <a:r>
              <a:rPr lang="en-IN" dirty="0">
                <a:latin typeface="Segoe UI Emoji" panose="020B0502040204020203" pitchFamily="34" charset="0"/>
                <a:ea typeface="Calibri" panose="020F0502020204030204" pitchFamily="34" charset="0"/>
                <a:cs typeface="Times New Roman" panose="02020603050405020304" pitchFamily="18" charset="0"/>
              </a:rPr>
              <a:t> Karthikeyan u (102816)</a:t>
            </a:r>
          </a:p>
          <a:p>
            <a:pPr algn="just">
              <a:lnSpc>
                <a:spcPct val="107000"/>
              </a:lnSpc>
              <a:spcAft>
                <a:spcPts val="800"/>
              </a:spcAft>
            </a:pPr>
            <a:r>
              <a:rPr lang="en-IN" sz="2000" b="1" u="sng" dirty="0">
                <a:effectLst/>
                <a:latin typeface="Segoe UI Emoji" panose="020B0502040204020203" pitchFamily="34" charset="0"/>
                <a:ea typeface="Calibri" panose="020F0502020204030204" pitchFamily="34" charset="0"/>
                <a:cs typeface="Times New Roman" panose="02020603050405020304" pitchFamily="18" charset="0"/>
              </a:rPr>
              <a:t>Subject: </a:t>
            </a:r>
            <a:r>
              <a:rPr lang="en-IN" sz="2000" dirty="0">
                <a:effectLst/>
                <a:latin typeface="Segoe UI Emoji" panose="020B0502040204020203" pitchFamily="34" charset="0"/>
                <a:ea typeface="Calibri" panose="020F0502020204030204" pitchFamily="34" charset="0"/>
                <a:cs typeface="Times New Roman" panose="02020603050405020304" pitchFamily="18" charset="0"/>
              </a:rPr>
              <a:t>Programming for problem solving (18css101j)</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91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218883" y="1803400"/>
            <a:ext cx="9051993" cy="4267201"/>
          </a:xfrm>
        </p:spPr>
        <p:txBody>
          <a:bodyPr>
            <a:normAutofit lnSpcReduction="10000"/>
          </a:bodyPr>
          <a:lstStyle/>
          <a:p>
            <a:r>
              <a:rPr lang="en-US" dirty="0"/>
              <a:t>The Cricket Score Sheet project is a simple application written in the C programming language.</a:t>
            </a:r>
          </a:p>
          <a:p>
            <a:r>
              <a:rPr lang="en-US" dirty="0"/>
              <a:t>It employs file management to store data like as runs, wickets, overs, and extras, among other things. </a:t>
            </a:r>
          </a:p>
          <a:p>
            <a:r>
              <a:rPr lang="en-US" dirty="0"/>
              <a:t>The application may show runs, wickets, batsman and bowler names, overs, extras, bowler economy, batsman strike rate, and so on. </a:t>
            </a:r>
          </a:p>
          <a:p>
            <a:r>
              <a:rPr lang="en-US" dirty="0"/>
              <a:t>It also shows the game's start and end times.</a:t>
            </a:r>
          </a:p>
          <a:p>
            <a:r>
              <a:rPr lang="en-US" dirty="0"/>
              <a:t> The source code is comprehensive, devoid of errors, and simple to comprehend.</a:t>
            </a:r>
          </a:p>
          <a:p>
            <a:endParaRPr lang="en-US" dirty="0"/>
          </a:p>
        </p:txBody>
      </p:sp>
      <p:sp>
        <p:nvSpPr>
          <p:cNvPr id="4" name="Text Placeholder 3"/>
          <p:cNvSpPr>
            <a:spLocks noGrp="1"/>
          </p:cNvSpPr>
          <p:nvPr>
            <p:ph type="body" sz="half" idx="2"/>
          </p:nvPr>
        </p:nvSpPr>
        <p:spPr>
          <a:xfrm>
            <a:off x="10486900" y="1803400"/>
            <a:ext cx="483042" cy="4267201"/>
          </a:xfrm>
        </p:spPr>
        <p:txBody>
          <a:bodyPr/>
          <a:lstStyle/>
          <a:p>
            <a:endParaRPr lang="en-US" dirty="0"/>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EFBE86-7E24-CACE-7D99-60A6C6E5B8BB}"/>
              </a:ext>
            </a:extLst>
          </p:cNvPr>
          <p:cNvGraphicFramePr>
            <a:graphicFrameLocks noGrp="1"/>
          </p:cNvGraphicFramePr>
          <p:nvPr>
            <p:extLst>
              <p:ext uri="{D42A27DB-BD31-4B8C-83A1-F6EECF244321}">
                <p14:modId xmlns:p14="http://schemas.microsoft.com/office/powerpoint/2010/main" val="2439468327"/>
              </p:ext>
            </p:extLst>
          </p:nvPr>
        </p:nvGraphicFramePr>
        <p:xfrm>
          <a:off x="1557908" y="548680"/>
          <a:ext cx="9073008" cy="5832650"/>
        </p:xfrm>
        <a:graphic>
          <a:graphicData uri="http://schemas.openxmlformats.org/drawingml/2006/table">
            <a:tbl>
              <a:tblPr firstRow="1" firstCol="1" bandRow="1">
                <a:tableStyleId>{5C22544A-7EE6-4342-B048-85BDC9FD1C3A}</a:tableStyleId>
              </a:tblPr>
              <a:tblGrid>
                <a:gridCol w="3843796">
                  <a:extLst>
                    <a:ext uri="{9D8B030D-6E8A-4147-A177-3AD203B41FA5}">
                      <a16:colId xmlns:a16="http://schemas.microsoft.com/office/drawing/2014/main" val="1427610181"/>
                    </a:ext>
                  </a:extLst>
                </a:gridCol>
                <a:gridCol w="5229212">
                  <a:extLst>
                    <a:ext uri="{9D8B030D-6E8A-4147-A177-3AD203B41FA5}">
                      <a16:colId xmlns:a16="http://schemas.microsoft.com/office/drawing/2014/main" val="4080310695"/>
                    </a:ext>
                  </a:extLst>
                </a:gridCol>
              </a:tblGrid>
              <a:tr h="397260">
                <a:tc>
                  <a:txBody>
                    <a:bodyPr/>
                    <a:lstStyle/>
                    <a:p>
                      <a:pPr>
                        <a:lnSpc>
                          <a:spcPct val="107000"/>
                        </a:lnSpc>
                        <a:spcAft>
                          <a:spcPts val="1800"/>
                        </a:spcAft>
                      </a:pPr>
                      <a:r>
                        <a:rPr lang="en-IN" sz="1100">
                          <a:effectLst/>
                        </a:rPr>
                        <a:t>ABOUT PROJECT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PROJECT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2684119837"/>
                  </a:ext>
                </a:extLst>
              </a:tr>
              <a:tr h="397260">
                <a:tc>
                  <a:txBody>
                    <a:bodyPr/>
                    <a:lstStyle/>
                    <a:p>
                      <a:pPr>
                        <a:lnSpc>
                          <a:spcPct val="107000"/>
                        </a:lnSpc>
                        <a:spcAft>
                          <a:spcPts val="1800"/>
                        </a:spcAft>
                      </a:pPr>
                      <a:r>
                        <a:rPr lang="en-IN" sz="1100">
                          <a:effectLst/>
                        </a:rPr>
                        <a:t>Project Name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Cricket Score Card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1437778083"/>
                  </a:ext>
                </a:extLst>
              </a:tr>
              <a:tr h="397260">
                <a:tc>
                  <a:txBody>
                    <a:bodyPr/>
                    <a:lstStyle/>
                    <a:p>
                      <a:pPr>
                        <a:lnSpc>
                          <a:spcPct val="107000"/>
                        </a:lnSpc>
                        <a:spcAft>
                          <a:spcPts val="1800"/>
                        </a:spcAft>
                      </a:pPr>
                      <a:r>
                        <a:rPr lang="en-IN" sz="1100">
                          <a:effectLst/>
                        </a:rPr>
                        <a:t>Project Platform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C/C++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1421746130"/>
                  </a:ext>
                </a:extLst>
              </a:tr>
              <a:tr h="635027">
                <a:tc>
                  <a:txBody>
                    <a:bodyPr/>
                    <a:lstStyle/>
                    <a:p>
                      <a:pPr>
                        <a:lnSpc>
                          <a:spcPct val="107000"/>
                        </a:lnSpc>
                        <a:spcAft>
                          <a:spcPts val="1800"/>
                        </a:spcAft>
                      </a:pPr>
                      <a:r>
                        <a:rPr lang="en-IN" sz="1100">
                          <a:effectLst/>
                        </a:rPr>
                        <a:t>Programming Language Used: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C Programming Language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3191766774"/>
                  </a:ext>
                </a:extLst>
              </a:tr>
              <a:tr h="1478781">
                <a:tc>
                  <a:txBody>
                    <a:bodyPr/>
                    <a:lstStyle/>
                    <a:p>
                      <a:pPr>
                        <a:lnSpc>
                          <a:spcPct val="107000"/>
                        </a:lnSpc>
                        <a:spcAft>
                          <a:spcPts val="1800"/>
                        </a:spcAft>
                      </a:pPr>
                      <a:r>
                        <a:rPr lang="en-IN" sz="1100" dirty="0">
                          <a:effectLst/>
                        </a:rPr>
                        <a:t>Developer Names: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1.Soumik Mallick(RA2111003010125)</a:t>
                      </a:r>
                      <a:endParaRPr lang="en-IN" sz="900">
                        <a:effectLst/>
                      </a:endParaRPr>
                    </a:p>
                    <a:p>
                      <a:pPr>
                        <a:lnSpc>
                          <a:spcPct val="107000"/>
                        </a:lnSpc>
                        <a:spcAft>
                          <a:spcPts val="1800"/>
                        </a:spcAft>
                      </a:pPr>
                      <a:r>
                        <a:rPr lang="en-IN" sz="1100">
                          <a:effectLst/>
                        </a:rPr>
                        <a:t>2.Ishita Banerjee(RA2111003010127)</a:t>
                      </a:r>
                      <a:endParaRPr lang="en-IN" sz="900">
                        <a:effectLst/>
                      </a:endParaRPr>
                    </a:p>
                    <a:p>
                      <a:pPr>
                        <a:lnSpc>
                          <a:spcPct val="107000"/>
                        </a:lnSpc>
                        <a:spcAft>
                          <a:spcPts val="1800"/>
                        </a:spcAft>
                      </a:pPr>
                      <a:r>
                        <a:rPr lang="en-IN" sz="1100">
                          <a:effectLst/>
                        </a:rPr>
                        <a:t>3.Ritam Biswas(RA2111003010129)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816562615"/>
                  </a:ext>
                </a:extLst>
              </a:tr>
              <a:tr h="397260">
                <a:tc>
                  <a:txBody>
                    <a:bodyPr/>
                    <a:lstStyle/>
                    <a:p>
                      <a:pPr>
                        <a:lnSpc>
                          <a:spcPct val="107000"/>
                        </a:lnSpc>
                        <a:spcAft>
                          <a:spcPts val="1800"/>
                        </a:spcAft>
                      </a:pPr>
                      <a:r>
                        <a:rPr lang="en-IN" sz="1100">
                          <a:effectLst/>
                        </a:rPr>
                        <a:t>IDE Tool (Recommended):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Visual Studio Code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4004535494"/>
                  </a:ext>
                </a:extLst>
              </a:tr>
              <a:tr h="397260">
                <a:tc>
                  <a:txBody>
                    <a:bodyPr/>
                    <a:lstStyle/>
                    <a:p>
                      <a:pPr>
                        <a:lnSpc>
                          <a:spcPct val="107000"/>
                        </a:lnSpc>
                        <a:spcAft>
                          <a:spcPts val="1800"/>
                        </a:spcAft>
                      </a:pPr>
                      <a:r>
                        <a:rPr lang="en-IN" sz="1100" dirty="0">
                          <a:effectLst/>
                        </a:rPr>
                        <a:t>Project Type: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latin typeface="Constantia" panose="02030602050306030303" pitchFamily="18" charset="0"/>
                          <a:ea typeface="Calibri" panose="020F0502020204030204" pitchFamily="34" charset="0"/>
                          <a:cs typeface="Times New Roman" panose="02020603050405020304" pitchFamily="18" charset="0"/>
                        </a:rPr>
                        <a:t>Basic  project with application of </a:t>
                      </a:r>
                      <a:r>
                        <a:rPr lang="en-IN" sz="1100" dirty="0" err="1">
                          <a:effectLst/>
                          <a:latin typeface="Constantia" panose="02030602050306030303" pitchFamily="18" charset="0"/>
                          <a:ea typeface="Calibri" panose="020F0502020204030204" pitchFamily="34" charset="0"/>
                          <a:cs typeface="Times New Roman" panose="02020603050405020304" pitchFamily="18" charset="0"/>
                        </a:rPr>
                        <a:t>Structures,Functions,Arrays,Switch</a:t>
                      </a:r>
                      <a:r>
                        <a:rPr lang="en-IN" sz="1100" dirty="0">
                          <a:effectLst/>
                          <a:latin typeface="Constantia" panose="02030602050306030303" pitchFamily="18" charset="0"/>
                          <a:ea typeface="Calibri" panose="020F0502020204030204" pitchFamily="34" charset="0"/>
                          <a:cs typeface="Times New Roman" panose="02020603050405020304" pitchFamily="18" charset="0"/>
                        </a:rPr>
                        <a:t> </a:t>
                      </a:r>
                      <a:r>
                        <a:rPr lang="en-IN" sz="1100" dirty="0" err="1">
                          <a:effectLst/>
                          <a:latin typeface="Constantia" panose="02030602050306030303" pitchFamily="18" charset="0"/>
                          <a:ea typeface="Calibri" panose="020F0502020204030204" pitchFamily="34" charset="0"/>
                          <a:cs typeface="Times New Roman" panose="02020603050405020304" pitchFamily="18" charset="0"/>
                        </a:rPr>
                        <a:t>Case,Files</a:t>
                      </a:r>
                      <a:endParaRPr lang="en-IN" sz="1100" dirty="0">
                        <a:effectLst/>
                        <a:latin typeface="Constantia" panose="02030602050306030303" pitchFamily="18"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2144210616"/>
                  </a:ext>
                </a:extLst>
              </a:tr>
              <a:tr h="397260">
                <a:tc>
                  <a:txBody>
                    <a:bodyPr/>
                    <a:lstStyle/>
                    <a:p>
                      <a:pPr>
                        <a:lnSpc>
                          <a:spcPct val="107000"/>
                        </a:lnSpc>
                        <a:spcAft>
                          <a:spcPts val="1800"/>
                        </a:spcAft>
                      </a:pPr>
                      <a:r>
                        <a:rPr lang="en-IN" sz="1100">
                          <a:effectLst/>
                        </a:rPr>
                        <a:t>Database: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Stores data in .c file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3245008456"/>
                  </a:ext>
                </a:extLst>
              </a:tr>
              <a:tr h="397260">
                <a:tc>
                  <a:txBody>
                    <a:bodyPr/>
                    <a:lstStyle/>
                    <a:p>
                      <a:pPr>
                        <a:lnSpc>
                          <a:spcPct val="107000"/>
                        </a:lnSpc>
                        <a:spcAft>
                          <a:spcPts val="1800"/>
                        </a:spcAft>
                      </a:pPr>
                      <a:r>
                        <a:rPr lang="en-IN" sz="1100">
                          <a:effectLst/>
                        </a:rPr>
                        <a:t>Upload Date and 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July 1, 2022-9:00 am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1192189182"/>
                  </a:ext>
                </a:extLst>
              </a:tr>
              <a:tr h="938022">
                <a:tc>
                  <a:txBody>
                    <a:bodyPr/>
                    <a:lstStyle/>
                    <a:p>
                      <a:pPr>
                        <a:lnSpc>
                          <a:spcPct val="107000"/>
                        </a:lnSpc>
                        <a:spcAft>
                          <a:spcPts val="1800"/>
                        </a:spcAft>
                      </a:pPr>
                      <a:r>
                        <a:rPr lang="en-IN" sz="1300">
                          <a:effectLst/>
                        </a:rPr>
                        <a:t>Refernces: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itsourcecode.com</a:t>
                      </a:r>
                      <a:endParaRPr lang="en-IN" sz="900" dirty="0">
                        <a:effectLst/>
                      </a:endParaRPr>
                    </a:p>
                    <a:p>
                      <a:pPr>
                        <a:lnSpc>
                          <a:spcPct val="107000"/>
                        </a:lnSpc>
                        <a:spcAft>
                          <a:spcPts val="1800"/>
                        </a:spcAft>
                      </a:pPr>
                      <a:r>
                        <a:rPr lang="en-IN" sz="1100" dirty="0">
                          <a:effectLst/>
                        </a:rPr>
                        <a:t>https://www.sourcecodester.com/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2506218420"/>
                  </a:ext>
                </a:extLst>
              </a:tr>
            </a:tbl>
          </a:graphicData>
        </a:graphic>
      </p:graphicFrame>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 of Cricket Score Card Project</a:t>
            </a:r>
          </a:p>
        </p:txBody>
      </p:sp>
      <p:sp>
        <p:nvSpPr>
          <p:cNvPr id="14" name="Content Placeholder 13"/>
          <p:cNvSpPr>
            <a:spLocks noGrp="1"/>
          </p:cNvSpPr>
          <p:nvPr>
            <p:ph idx="1"/>
          </p:nvPr>
        </p:nvSpPr>
        <p:spPr/>
        <p:txBody>
          <a:bodyPr>
            <a:normAutofit fontScale="40000" lnSpcReduction="20000"/>
          </a:bodyPr>
          <a:lstStyle/>
          <a:p>
            <a:pPr marL="0" indent="0">
              <a:buNone/>
            </a:pP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This project's C source code is incredibly basic, with just seven user supplied functions. They're mentioned here, along with the jobs they're responsible for.</a:t>
            </a:r>
          </a:p>
          <a:p>
            <a:endParaRPr lang="en-US" sz="4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date() – to store current date or date of game.</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printt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print the output in specific format.</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filewrite</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write in a file on hard drive of computer to store the input data such as runs, wickets, balls, over etc.</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fileread</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extract or read the data from the file created to store the data.</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fileopen</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(char) – opens a cricket score sheet project file from the computer.</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limitedinput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(int) – to input some limited data.</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newscoresheet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create new score sheet in a new file.</a:t>
            </a:r>
            <a:endParaRPr lang="en-IN" sz="4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92CF-9773-BEEE-EC2B-DFC1FD6B04B1}"/>
              </a:ext>
            </a:extLst>
          </p:cNvPr>
          <p:cNvSpPr>
            <a:spLocks noGrp="1"/>
          </p:cNvSpPr>
          <p:nvPr>
            <p:ph type="title"/>
          </p:nvPr>
        </p:nvSpPr>
        <p:spPr>
          <a:xfrm>
            <a:off x="1218883" y="431800"/>
            <a:ext cx="975106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8304835-2335-95A0-3891-7101FD97D78A}"/>
              </a:ext>
            </a:extLst>
          </p:cNvPr>
          <p:cNvSpPr>
            <a:spLocks noGrp="1"/>
          </p:cNvSpPr>
          <p:nvPr>
            <p:ph idx="1"/>
          </p:nvPr>
        </p:nvSpPr>
        <p:spPr>
          <a:xfrm>
            <a:off x="1218883" y="692696"/>
            <a:ext cx="9751060" cy="5377904"/>
          </a:xfrm>
        </p:spPr>
        <p:txBody>
          <a:bodyPr>
            <a:normAutofit fontScale="85000" lnSpcReduction="20000"/>
          </a:bodyPr>
          <a:lstStyle/>
          <a:p>
            <a:pPr>
              <a:lnSpc>
                <a:spcPct val="120000"/>
              </a:lnSpc>
            </a:pPr>
            <a:r>
              <a:rPr lang="en-US" dirty="0"/>
              <a:t>When the cricket score sheet project file is run, it performs the following steps:</a:t>
            </a:r>
          </a:p>
          <a:p>
            <a:pPr>
              <a:lnSpc>
                <a:spcPct val="120000"/>
              </a:lnSpc>
            </a:pPr>
            <a:endParaRPr lang="en-US" dirty="0"/>
          </a:p>
          <a:p>
            <a:pPr marL="0" indent="0">
              <a:lnSpc>
                <a:spcPct val="120000"/>
              </a:lnSpc>
              <a:buNone/>
            </a:pPr>
            <a:r>
              <a:rPr lang="en-US" dirty="0"/>
              <a:t>The project begins by displaying the welcome screen, which fades up to reveal the main menu. There are three choices on the main menu:</a:t>
            </a:r>
          </a:p>
          <a:p>
            <a:pPr>
              <a:lnSpc>
                <a:spcPct val="120000"/>
              </a:lnSpc>
            </a:pPr>
            <a:endParaRPr lang="en-US" dirty="0"/>
          </a:p>
          <a:p>
            <a:pPr marL="0" indent="0">
              <a:lnSpc>
                <a:spcPct val="120000"/>
              </a:lnSpc>
              <a:buNone/>
            </a:pPr>
            <a:r>
              <a:rPr lang="en-US" dirty="0"/>
              <a:t>1. Create a new score sheet</a:t>
            </a:r>
          </a:p>
          <a:p>
            <a:pPr marL="0" indent="0">
              <a:lnSpc>
                <a:spcPct val="120000"/>
              </a:lnSpc>
              <a:buNone/>
            </a:pPr>
            <a:r>
              <a:rPr lang="en-US" dirty="0"/>
              <a:t>2. View a previous score sheet</a:t>
            </a:r>
          </a:p>
          <a:p>
            <a:pPr marL="0" indent="0">
              <a:lnSpc>
                <a:spcPct val="120000"/>
              </a:lnSpc>
              <a:buNone/>
            </a:pPr>
            <a:r>
              <a:rPr lang="en-US" dirty="0"/>
              <a:t>3. Exit</a:t>
            </a:r>
          </a:p>
          <a:p>
            <a:pPr>
              <a:lnSpc>
                <a:spcPct val="120000"/>
              </a:lnSpc>
              <a:buFont typeface="Wingdings" panose="05000000000000000000" pitchFamily="2" charset="2"/>
              <a:buChar char="v"/>
            </a:pPr>
            <a:r>
              <a:rPr lang="en-US" dirty="0"/>
              <a:t>If '1' is entered, the Cricket Score Sheet project prompts for a new score sheet's name. A notice appears on the screen when the file is generated. The user must next fill out the score sheet, which includes the following information:</a:t>
            </a:r>
          </a:p>
          <a:p>
            <a:pPr>
              <a:lnSpc>
                <a:spcPct val="120000"/>
              </a:lnSpc>
            </a:pPr>
            <a:endParaRPr lang="en-US" dirty="0"/>
          </a:p>
        </p:txBody>
      </p:sp>
    </p:spTree>
    <p:extLst>
      <p:ext uri="{BB962C8B-B14F-4D97-AF65-F5344CB8AC3E}">
        <p14:creationId xmlns:p14="http://schemas.microsoft.com/office/powerpoint/2010/main" val="34463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CF27-FBC2-D526-A69F-C16459F10D60}"/>
              </a:ext>
            </a:extLst>
          </p:cNvPr>
          <p:cNvSpPr>
            <a:spLocks noGrp="1"/>
          </p:cNvSpPr>
          <p:nvPr>
            <p:ph type="title"/>
          </p:nvPr>
        </p:nvSpPr>
        <p:spPr>
          <a:xfrm>
            <a:off x="1218883" y="431800"/>
            <a:ext cx="9751060" cy="26089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9995444-6932-324C-83AB-066C4588A754}"/>
              </a:ext>
            </a:extLst>
          </p:cNvPr>
          <p:cNvSpPr>
            <a:spLocks noGrp="1"/>
          </p:cNvSpPr>
          <p:nvPr>
            <p:ph idx="1"/>
          </p:nvPr>
        </p:nvSpPr>
        <p:spPr>
          <a:xfrm>
            <a:off x="1218883" y="908720"/>
            <a:ext cx="9751060" cy="5161880"/>
          </a:xfrm>
        </p:spPr>
        <p:txBody>
          <a:bodyPr/>
          <a:lstStyle/>
          <a:p>
            <a:r>
              <a:rPr lang="en-US" dirty="0"/>
              <a:t>Inning and date</a:t>
            </a:r>
          </a:p>
          <a:p>
            <a:r>
              <a:rPr lang="en-US" dirty="0"/>
              <a:t>Name of batsman and run hit by each of them</a:t>
            </a:r>
          </a:p>
          <a:p>
            <a:r>
              <a:rPr lang="en-US" dirty="0"/>
              <a:t>Name of bowler and run given by each blower</a:t>
            </a:r>
          </a:p>
          <a:p>
            <a:r>
              <a:rPr lang="en-US" dirty="0"/>
              <a:t>After entering these details, the application prompts the user to press 'e' to amend the information and 'c' to proceed. </a:t>
            </a:r>
          </a:p>
          <a:p>
            <a:pPr>
              <a:buFont typeface="Wingdings" panose="05000000000000000000" pitchFamily="2" charset="2"/>
              <a:buChar char="v"/>
            </a:pPr>
            <a:r>
              <a:rPr lang="en-US" dirty="0"/>
              <a:t>When the user selects '2' from the main menu, the application prompts for the file name. The file is shown if it is found. Otherwise, the screen displays an error message. </a:t>
            </a:r>
          </a:p>
          <a:p>
            <a:pPr>
              <a:buFont typeface="Wingdings" panose="05000000000000000000" pitchFamily="2" charset="2"/>
              <a:buChar char="v"/>
            </a:pPr>
            <a:r>
              <a:rPr lang="en-US" dirty="0"/>
              <a:t>Exit is the third option on the main menu. The Cricket Score Sheet project is terminated if the number '3' is entered in the main menu.</a:t>
            </a:r>
            <a:endParaRPr lang="en-IN" dirty="0"/>
          </a:p>
        </p:txBody>
      </p:sp>
    </p:spTree>
    <p:extLst>
      <p:ext uri="{BB962C8B-B14F-4D97-AF65-F5344CB8AC3E}">
        <p14:creationId xmlns:p14="http://schemas.microsoft.com/office/powerpoint/2010/main" val="20975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Cricket Score Card in C </a:t>
            </a:r>
          </a:p>
        </p:txBody>
      </p:sp>
      <p:sp>
        <p:nvSpPr>
          <p:cNvPr id="11" name="Text Placeholder 10"/>
          <p:cNvSpPr>
            <a:spLocks noGrp="1"/>
          </p:cNvSpPr>
          <p:nvPr>
            <p:ph type="body" idx="1"/>
          </p:nvPr>
        </p:nvSpPr>
        <p:spPr/>
        <p:txBody>
          <a:bodyPr/>
          <a:lstStyle/>
          <a:p>
            <a:r>
              <a:rPr lang="en-US" dirty="0"/>
              <a:t>FUNCTIONALITY OF THE CODES WITH SOURCE CODE</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1811-8F33-6278-E8E9-D1999D6F7E6A}"/>
              </a:ext>
            </a:extLst>
          </p:cNvPr>
          <p:cNvSpPr>
            <a:spLocks noGrp="1"/>
          </p:cNvSpPr>
          <p:nvPr>
            <p:ph type="title"/>
          </p:nvPr>
        </p:nvSpPr>
        <p:spPr>
          <a:xfrm>
            <a:off x="1218883" y="431800"/>
            <a:ext cx="9751060" cy="188888"/>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CB0FB0EC-DE07-BD9C-E1DD-69E304C49928}"/>
              </a:ext>
            </a:extLst>
          </p:cNvPr>
          <p:cNvSpPr>
            <a:spLocks noGrp="1"/>
          </p:cNvSpPr>
          <p:nvPr>
            <p:ph type="body" idx="1"/>
          </p:nvPr>
        </p:nvSpPr>
        <p:spPr>
          <a:xfrm>
            <a:off x="1222944" y="763919"/>
            <a:ext cx="9047931" cy="576849"/>
          </a:xfrm>
        </p:spPr>
        <p:txBody>
          <a:bodyPr>
            <a:normAutofit fontScale="92500" lnSpcReduction="10000"/>
          </a:bodyPr>
          <a:lstStyle/>
          <a:p>
            <a:pPr marL="342900" indent="-342900">
              <a:buFont typeface="Arial" panose="020B0604020202020204" pitchFamily="34" charset="0"/>
              <a:buChar char="•"/>
            </a:pPr>
            <a:r>
              <a:rPr lang="en-IN" dirty="0"/>
              <a:t>Members of the structures batsman and bowler have been initialized respectively.</a:t>
            </a:r>
          </a:p>
        </p:txBody>
      </p:sp>
      <p:pic>
        <p:nvPicPr>
          <p:cNvPr id="8" name="Content Placeholder 7">
            <a:extLst>
              <a:ext uri="{FF2B5EF4-FFF2-40B4-BE49-F238E27FC236}">
                <a16:creationId xmlns:a16="http://schemas.microsoft.com/office/drawing/2014/main" id="{46169D15-AEF1-D1A6-A854-C29EAA7BDE49}"/>
              </a:ext>
            </a:extLst>
          </p:cNvPr>
          <p:cNvPicPr>
            <a:picLocks noGrp="1" noChangeAspect="1"/>
          </p:cNvPicPr>
          <p:nvPr>
            <p:ph sz="half" idx="2"/>
          </p:nvPr>
        </p:nvPicPr>
        <p:blipFill>
          <a:blip r:embed="rId2"/>
          <a:stretch>
            <a:fillRect/>
          </a:stretch>
        </p:blipFill>
        <p:spPr>
          <a:xfrm>
            <a:off x="1218883" y="1939260"/>
            <a:ext cx="9123363" cy="4154821"/>
          </a:xfrm>
        </p:spPr>
      </p:pic>
      <p:sp>
        <p:nvSpPr>
          <p:cNvPr id="5" name="Text Placeholder 4">
            <a:extLst>
              <a:ext uri="{FF2B5EF4-FFF2-40B4-BE49-F238E27FC236}">
                <a16:creationId xmlns:a16="http://schemas.microsoft.com/office/drawing/2014/main" id="{50491DA0-1FB7-A8F2-90CF-10C4612B2086}"/>
              </a:ext>
            </a:extLst>
          </p:cNvPr>
          <p:cNvSpPr>
            <a:spLocks noGrp="1"/>
          </p:cNvSpPr>
          <p:nvPr>
            <p:ph type="body" sz="quarter" idx="3"/>
          </p:nvPr>
        </p:nvSpPr>
        <p:spPr>
          <a:xfrm>
            <a:off x="10414891" y="1803400"/>
            <a:ext cx="554963" cy="711200"/>
          </a:xfrm>
        </p:spPr>
        <p:txBody>
          <a:bodyPr>
            <a:normAutofit fontScale="92500" lnSpcReduction="10000"/>
          </a:bodyPr>
          <a:lstStyle/>
          <a:p>
            <a:endParaRPr lang="en-IN" dirty="0"/>
          </a:p>
        </p:txBody>
      </p:sp>
      <p:sp>
        <p:nvSpPr>
          <p:cNvPr id="6" name="Content Placeholder 5">
            <a:extLst>
              <a:ext uri="{FF2B5EF4-FFF2-40B4-BE49-F238E27FC236}">
                <a16:creationId xmlns:a16="http://schemas.microsoft.com/office/drawing/2014/main" id="{989CAF7C-4D73-E109-34BC-56A2EFD25744}"/>
              </a:ext>
            </a:extLst>
          </p:cNvPr>
          <p:cNvSpPr>
            <a:spLocks noGrp="1"/>
          </p:cNvSpPr>
          <p:nvPr>
            <p:ph sz="quarter" idx="4"/>
          </p:nvPr>
        </p:nvSpPr>
        <p:spPr>
          <a:xfrm>
            <a:off x="10414890" y="5445224"/>
            <a:ext cx="555051" cy="625376"/>
          </a:xfrm>
        </p:spPr>
        <p:txBody>
          <a:bodyPr/>
          <a:lstStyle/>
          <a:p>
            <a:endParaRPr lang="en-IN" dirty="0"/>
          </a:p>
        </p:txBody>
      </p:sp>
    </p:spTree>
    <p:extLst>
      <p:ext uri="{BB962C8B-B14F-4D97-AF65-F5344CB8AC3E}">
        <p14:creationId xmlns:p14="http://schemas.microsoft.com/office/powerpoint/2010/main" val="334155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9AA6-81B0-3220-C57A-A523322DC0ED}"/>
              </a:ext>
            </a:extLst>
          </p:cNvPr>
          <p:cNvSpPr>
            <a:spLocks noGrp="1"/>
          </p:cNvSpPr>
          <p:nvPr>
            <p:ph type="title"/>
          </p:nvPr>
        </p:nvSpPr>
        <p:spPr>
          <a:xfrm>
            <a:off x="1218883" y="431800"/>
            <a:ext cx="9751060" cy="139725"/>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8586663A-A9EB-35D5-C2D8-A38CD5740CE7}"/>
              </a:ext>
            </a:extLst>
          </p:cNvPr>
          <p:cNvSpPr>
            <a:spLocks noGrp="1"/>
          </p:cNvSpPr>
          <p:nvPr>
            <p:ph type="body" idx="1"/>
          </p:nvPr>
        </p:nvSpPr>
        <p:spPr>
          <a:xfrm>
            <a:off x="1222944" y="571525"/>
            <a:ext cx="9434171" cy="1057275"/>
          </a:xfrm>
        </p:spPr>
        <p:txBody>
          <a:bodyPr>
            <a:normAutofit/>
          </a:bodyPr>
          <a:lstStyle/>
          <a:p>
            <a:pPr marL="342900" indent="-342900">
              <a:buFont typeface="Arial" panose="020B0604020202020204" pitchFamily="34" charset="0"/>
              <a:buChar char="•"/>
            </a:pPr>
            <a:r>
              <a:rPr lang="en-IN" dirty="0"/>
              <a:t>Main() function  is declared.</a:t>
            </a:r>
          </a:p>
          <a:p>
            <a:pPr marL="342900" indent="-342900">
              <a:buFont typeface="Arial" panose="020B0604020202020204" pitchFamily="34" charset="0"/>
              <a:buChar char="•"/>
            </a:pPr>
            <a:r>
              <a:rPr lang="en-IN" dirty="0"/>
              <a:t>Details of Batsman have been taken as user input referencing the batsman structure.</a:t>
            </a:r>
          </a:p>
        </p:txBody>
      </p:sp>
      <p:pic>
        <p:nvPicPr>
          <p:cNvPr id="8" name="Content Placeholder 7">
            <a:extLst>
              <a:ext uri="{FF2B5EF4-FFF2-40B4-BE49-F238E27FC236}">
                <a16:creationId xmlns:a16="http://schemas.microsoft.com/office/drawing/2014/main" id="{EB4DE131-E0E6-7E7F-F487-BCF644E40CDC}"/>
              </a:ext>
            </a:extLst>
          </p:cNvPr>
          <p:cNvPicPr>
            <a:picLocks noGrp="1" noChangeAspect="1"/>
          </p:cNvPicPr>
          <p:nvPr>
            <p:ph sz="half" idx="2"/>
          </p:nvPr>
        </p:nvPicPr>
        <p:blipFill>
          <a:blip r:embed="rId2"/>
          <a:stretch>
            <a:fillRect/>
          </a:stretch>
        </p:blipFill>
        <p:spPr>
          <a:xfrm>
            <a:off x="1413892" y="1804643"/>
            <a:ext cx="9073008" cy="4536653"/>
          </a:xfrm>
        </p:spPr>
      </p:pic>
      <p:sp>
        <p:nvSpPr>
          <p:cNvPr id="5" name="Text Placeholder 4">
            <a:extLst>
              <a:ext uri="{FF2B5EF4-FFF2-40B4-BE49-F238E27FC236}">
                <a16:creationId xmlns:a16="http://schemas.microsoft.com/office/drawing/2014/main" id="{163147F0-CB47-C321-FC06-6AD0B8A16D7E}"/>
              </a:ext>
            </a:extLst>
          </p:cNvPr>
          <p:cNvSpPr>
            <a:spLocks noGrp="1"/>
          </p:cNvSpPr>
          <p:nvPr>
            <p:ph type="body" sz="quarter" idx="3"/>
          </p:nvPr>
        </p:nvSpPr>
        <p:spPr>
          <a:xfrm>
            <a:off x="10924135" y="1803400"/>
            <a:ext cx="45719" cy="711200"/>
          </a:xfrm>
        </p:spPr>
        <p:txBody>
          <a:bodyPr>
            <a:normAutofit/>
          </a:bodyPr>
          <a:lstStyle/>
          <a:p>
            <a:endParaRPr lang="en-IN" dirty="0"/>
          </a:p>
        </p:txBody>
      </p:sp>
      <p:sp>
        <p:nvSpPr>
          <p:cNvPr id="6" name="Content Placeholder 5">
            <a:extLst>
              <a:ext uri="{FF2B5EF4-FFF2-40B4-BE49-F238E27FC236}">
                <a16:creationId xmlns:a16="http://schemas.microsoft.com/office/drawing/2014/main" id="{2490E33E-0169-851C-2AC3-31DB8B44E872}"/>
              </a:ext>
            </a:extLst>
          </p:cNvPr>
          <p:cNvSpPr>
            <a:spLocks noGrp="1"/>
          </p:cNvSpPr>
          <p:nvPr>
            <p:ph sz="quarter" idx="4"/>
          </p:nvPr>
        </p:nvSpPr>
        <p:spPr>
          <a:xfrm>
            <a:off x="10924134" y="2514600"/>
            <a:ext cx="45807" cy="3556000"/>
          </a:xfrm>
        </p:spPr>
        <p:txBody>
          <a:bodyPr/>
          <a:lstStyle/>
          <a:p>
            <a:endParaRPr lang="en-IN" dirty="0"/>
          </a:p>
        </p:txBody>
      </p:sp>
    </p:spTree>
    <p:extLst>
      <p:ext uri="{BB962C8B-B14F-4D97-AF65-F5344CB8AC3E}">
        <p14:creationId xmlns:p14="http://schemas.microsoft.com/office/powerpoint/2010/main" val="416861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0</TotalTime>
  <Words>743</Words>
  <Application>Microsoft Office PowerPoint</Application>
  <PresentationFormat>Custom</PresentationFormat>
  <Paragraphs>84</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Constantia</vt:lpstr>
      <vt:lpstr>Segoe UI Emoji</vt:lpstr>
      <vt:lpstr>Times New Roman</vt:lpstr>
      <vt:lpstr>Wingdings</vt:lpstr>
      <vt:lpstr>Books Classic 16x9</vt:lpstr>
      <vt:lpstr>Packager Shell Object</vt:lpstr>
      <vt:lpstr>Cricket Score Card</vt:lpstr>
      <vt:lpstr>Introduction</vt:lpstr>
      <vt:lpstr>PowerPoint Presentation</vt:lpstr>
      <vt:lpstr>Features of Cricket Score Card Project</vt:lpstr>
      <vt:lpstr>PowerPoint Presentation</vt:lpstr>
      <vt:lpstr>PowerPoint Presentation</vt:lpstr>
      <vt:lpstr>Cricket Score Card in C </vt:lpstr>
      <vt:lpstr>PowerPoint Presentation</vt:lpstr>
      <vt:lpstr>PowerPoint Presentation</vt:lpstr>
      <vt:lpstr>PowerPoint Presentation</vt:lpstr>
      <vt:lpstr>Details of batsman,bowlers  and Match Summary are displayed via Switch Case</vt:lpstr>
      <vt:lpstr>Details of runs scored by batsman and wickets taken by bowler displayed If Case 5 is encountered,the control flow will come out of the do loop.</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Ishita Banerjee</dc:creator>
  <cp:lastModifiedBy>Ishita Banerjee</cp:lastModifiedBy>
  <cp:revision>7</cp:revision>
  <dcterms:created xsi:type="dcterms:W3CDTF">2022-06-25T07:06:22Z</dcterms:created>
  <dcterms:modified xsi:type="dcterms:W3CDTF">2022-06-30T15:35:10Z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