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0" r:id="rId6"/>
    <p:sldId id="261" r:id="rId7"/>
    <p:sldId id="262"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9BF"/>
    <a:srgbClr val="FD5739"/>
    <a:srgbClr val="C81956"/>
    <a:srgbClr val="EBDE00"/>
    <a:srgbClr val="EFFB1C"/>
    <a:srgbClr val="E2ED00"/>
    <a:srgbClr val="DAD819"/>
    <a:srgbClr val="F4C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88" d="100"/>
          <a:sy n="88" d="100"/>
        </p:scale>
        <p:origin x="18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7C-4BC3-584D-9E91-66C9D653C1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3D0BFA4-0D5F-9146-AC58-21C9A46A8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72E5D8-1EC2-5C48-9580-200750D917B0}"/>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05983815-F7D9-9143-B7B4-E996A77D1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82143-48E0-B14B-8038-7048971575F0}"/>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72644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E8BB-516C-F042-8B2C-C6A192F8702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4F700-7BE7-BD42-A7E2-7304C42667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0E9665-0595-754E-9C64-6F172CCCDD4C}"/>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57237266-0876-DA44-9997-7228371CB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55B8C-83F5-AF4E-BFD7-2059151728F1}"/>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6320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B6EB8-BB0A-1643-BD8E-94F8FCF84A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E82AD6-7302-B545-8ACC-BB46CDC70D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947A32-8BA2-E941-AB94-ADA64E227A2A}"/>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38B61A6A-07D5-B949-895D-55144759E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087DD-9BFD-C348-A5C4-B0B0A734462A}"/>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7574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0330-D705-2846-B0A4-8FEAE1353F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B445B9-8925-0247-AE4F-8FF7337095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CA9DF9-01E3-9E4A-B234-D0A96CA6E8FE}"/>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F59049BD-C991-E74E-B772-F61285E6E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A1DCC-31A8-C14D-B70B-0F477FB4E022}"/>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43662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0E95-0F28-B043-84FF-7721AFDD76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AC73D5-B858-3B4E-B0C0-302B2A5F0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A86C5D-E332-7D44-B975-1334528D06AE}"/>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20DFE54B-3A9E-9648-BCFF-B2C4878F3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C4B1-4961-0D4E-AA4B-941AEFF9FA13}"/>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352354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0AAB-AE0E-F947-8745-1E22394323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42685A-C2C4-5748-A98B-52555B02B3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D8CAE2-F7A5-DE43-B974-751556256AD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5A6FC6A-577D-FD41-83BA-2935EF4AB9BC}"/>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6" name="Footer Placeholder 5">
            <a:extLst>
              <a:ext uri="{FF2B5EF4-FFF2-40B4-BE49-F238E27FC236}">
                <a16:creationId xmlns:a16="http://schemas.microsoft.com/office/drawing/2014/main" id="{90081EB0-94C9-984F-9A36-79E426164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82D3B-ACAB-214F-80DF-9447CD69AEA1}"/>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343173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FB93-E129-0348-9DFD-E01E457BDA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8B514A-EA55-B442-9E89-4581E7867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CEF40C-6868-6C41-9C1B-2B3B3CC7DF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ED4601-26AE-7A44-B07D-DFFDD9F9D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E6FA80C-20FD-9F4B-A36F-6E47F216E3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C58F3CE-192D-2A46-8F75-EC204CB6D971}"/>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8" name="Footer Placeholder 7">
            <a:extLst>
              <a:ext uri="{FF2B5EF4-FFF2-40B4-BE49-F238E27FC236}">
                <a16:creationId xmlns:a16="http://schemas.microsoft.com/office/drawing/2014/main" id="{E306D818-DAEC-0A49-9933-D5904240D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987D34-8CF8-854E-85BD-725BBE78D943}"/>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22517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8696-808A-0447-9BB5-3F5661E7BCB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4BA971-EA04-394C-89B5-7E2D085B0D82}"/>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4" name="Footer Placeholder 3">
            <a:extLst>
              <a:ext uri="{FF2B5EF4-FFF2-40B4-BE49-F238E27FC236}">
                <a16:creationId xmlns:a16="http://schemas.microsoft.com/office/drawing/2014/main" id="{62AEC40C-0652-A04C-B491-129124109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7B4655-49A0-004F-A220-8F2FDED22644}"/>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36768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3FFF7-C651-F440-928C-86AF770C1744}"/>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3" name="Footer Placeholder 2">
            <a:extLst>
              <a:ext uri="{FF2B5EF4-FFF2-40B4-BE49-F238E27FC236}">
                <a16:creationId xmlns:a16="http://schemas.microsoft.com/office/drawing/2014/main" id="{86AC6C32-C8EA-E042-B7EE-2D1AE4F21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014F2-48C0-5E4B-A130-B10A28015128}"/>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295254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CEF1-5ADE-2944-9A9F-E7C93D0DDD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BE4E4E-A196-3848-BEC1-DA05BF8E7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538CE2E-CE96-5746-ADBE-56CE71100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AFBA53-D4E7-3B4F-B434-61407573EF26}"/>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6" name="Footer Placeholder 5">
            <a:extLst>
              <a:ext uri="{FF2B5EF4-FFF2-40B4-BE49-F238E27FC236}">
                <a16:creationId xmlns:a16="http://schemas.microsoft.com/office/drawing/2014/main" id="{17AD0976-8F71-4840-8E8E-3F85AF167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AD70E-55E7-ED4E-8B39-7D20C3120642}"/>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18472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4B5-50B9-6040-AC42-EA56DBC5D3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50B0D3-45F0-304A-9C9F-6B87B357A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60163-4965-E94B-B574-321F83FD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C1ADAC-6118-3241-A348-25864A1BDA4F}"/>
              </a:ext>
            </a:extLst>
          </p:cNvPr>
          <p:cNvSpPr>
            <a:spLocks noGrp="1"/>
          </p:cNvSpPr>
          <p:nvPr>
            <p:ph type="dt" sz="half" idx="10"/>
          </p:nvPr>
        </p:nvSpPr>
        <p:spPr/>
        <p:txBody>
          <a:bodyPr/>
          <a:lstStyle/>
          <a:p>
            <a:fld id="{384574D0-79D9-F342-9A5F-22D4CAAC087A}" type="datetimeFigureOut">
              <a:rPr lang="en-US" smtClean="0"/>
              <a:t>3/17/22</a:t>
            </a:fld>
            <a:endParaRPr lang="en-US"/>
          </a:p>
        </p:txBody>
      </p:sp>
      <p:sp>
        <p:nvSpPr>
          <p:cNvPr id="6" name="Footer Placeholder 5">
            <a:extLst>
              <a:ext uri="{FF2B5EF4-FFF2-40B4-BE49-F238E27FC236}">
                <a16:creationId xmlns:a16="http://schemas.microsoft.com/office/drawing/2014/main" id="{58E6AE74-A2F2-6449-B828-4998D1A1C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B7286-6466-0B48-AA3A-EFACABA12F9E}"/>
              </a:ext>
            </a:extLst>
          </p:cNvPr>
          <p:cNvSpPr>
            <a:spLocks noGrp="1"/>
          </p:cNvSpPr>
          <p:nvPr>
            <p:ph type="sldNum" sz="quarter" idx="12"/>
          </p:nvPr>
        </p:nvSpPr>
        <p:spPr/>
        <p:txBody>
          <a:bodyPr/>
          <a:lstStyle/>
          <a:p>
            <a:fld id="{74A4870E-CD87-1347-907E-B591C30691AC}" type="slidenum">
              <a:rPr lang="en-US" smtClean="0"/>
              <a:t>‹#›</a:t>
            </a:fld>
            <a:endParaRPr lang="en-US"/>
          </a:p>
        </p:txBody>
      </p:sp>
    </p:spTree>
    <p:extLst>
      <p:ext uri="{BB962C8B-B14F-4D97-AF65-F5344CB8AC3E}">
        <p14:creationId xmlns:p14="http://schemas.microsoft.com/office/powerpoint/2010/main" val="187932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09B55D-F908-0E4D-B893-70E64FE8A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1DD7C0A-A707-DC48-BF7E-22E89179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6B57FD-54A7-3640-A90D-F85E71EDB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574D0-79D9-F342-9A5F-22D4CAAC087A}" type="datetimeFigureOut">
              <a:rPr lang="en-US" smtClean="0"/>
              <a:t>3/17/22</a:t>
            </a:fld>
            <a:endParaRPr lang="en-US"/>
          </a:p>
        </p:txBody>
      </p:sp>
      <p:sp>
        <p:nvSpPr>
          <p:cNvPr id="5" name="Footer Placeholder 4">
            <a:extLst>
              <a:ext uri="{FF2B5EF4-FFF2-40B4-BE49-F238E27FC236}">
                <a16:creationId xmlns:a16="http://schemas.microsoft.com/office/drawing/2014/main" id="{2DECA69E-75EB-FD44-A6CD-2BD03AA19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524D0-923F-1F4D-866F-0B30A672D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4870E-CD87-1347-907E-B591C30691AC}" type="slidenum">
              <a:rPr lang="en-US" smtClean="0"/>
              <a:t>‹#›</a:t>
            </a:fld>
            <a:endParaRPr lang="en-US"/>
          </a:p>
        </p:txBody>
      </p:sp>
    </p:spTree>
    <p:extLst>
      <p:ext uri="{BB962C8B-B14F-4D97-AF65-F5344CB8AC3E}">
        <p14:creationId xmlns:p14="http://schemas.microsoft.com/office/powerpoint/2010/main" val="45534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96F9D-7C5E-6348-B2F2-55135B8D6B60}"/>
              </a:ext>
            </a:extLst>
          </p:cNvPr>
          <p:cNvPicPr>
            <a:picLocks noChangeAspect="1"/>
          </p:cNvPicPr>
          <p:nvPr/>
        </p:nvPicPr>
        <p:blipFill rotWithShape="1">
          <a:blip r:embed="rId2">
            <a:alphaModFix amt="50000"/>
          </a:blip>
          <a:srcRect t="6250"/>
          <a:stretch/>
        </p:blipFill>
        <p:spPr>
          <a:xfrm>
            <a:off x="0" y="1"/>
            <a:ext cx="12191980" cy="6857999"/>
          </a:xfrm>
          <a:prstGeom prst="rect">
            <a:avLst/>
          </a:prstGeom>
        </p:spPr>
      </p:pic>
      <p:sp>
        <p:nvSpPr>
          <p:cNvPr id="2" name="Title 1">
            <a:extLst>
              <a:ext uri="{FF2B5EF4-FFF2-40B4-BE49-F238E27FC236}">
                <a16:creationId xmlns:a16="http://schemas.microsoft.com/office/drawing/2014/main" id="{EF517815-D2B7-9F4D-85C0-731DEDEAEEA6}"/>
              </a:ext>
            </a:extLst>
          </p:cNvPr>
          <p:cNvSpPr>
            <a:spLocks noGrp="1"/>
          </p:cNvSpPr>
          <p:nvPr>
            <p:ph type="ctrTitle"/>
          </p:nvPr>
        </p:nvSpPr>
        <p:spPr>
          <a:xfrm>
            <a:off x="963930" y="1656714"/>
            <a:ext cx="10058400" cy="902490"/>
          </a:xfrm>
        </p:spPr>
        <p:txBody>
          <a:bodyPr>
            <a:noAutofit/>
          </a:bodyPr>
          <a:lstStyle/>
          <a:p>
            <a:r>
              <a:rPr lang="en-US" b="1" dirty="0">
                <a:solidFill>
                  <a:srgbClr val="FFFF00"/>
                </a:solidFill>
              </a:rPr>
              <a:t>Multi-Objective </a:t>
            </a:r>
            <a:r>
              <a:rPr lang="en-US" b="1" dirty="0" err="1">
                <a:solidFill>
                  <a:srgbClr val="FFFF00"/>
                </a:solidFill>
              </a:rPr>
              <a:t>AutoML</a:t>
            </a:r>
            <a:r>
              <a:rPr lang="en-US" b="1" dirty="0">
                <a:solidFill>
                  <a:srgbClr val="FFFF00"/>
                </a:solidFill>
              </a:rPr>
              <a:t>-Zero</a:t>
            </a:r>
          </a:p>
        </p:txBody>
      </p:sp>
      <p:sp>
        <p:nvSpPr>
          <p:cNvPr id="3" name="Subtitle 2">
            <a:extLst>
              <a:ext uri="{FF2B5EF4-FFF2-40B4-BE49-F238E27FC236}">
                <a16:creationId xmlns:a16="http://schemas.microsoft.com/office/drawing/2014/main" id="{B89EF026-7446-4B43-9C9C-7412EAF6AA27}"/>
              </a:ext>
            </a:extLst>
          </p:cNvPr>
          <p:cNvSpPr>
            <a:spLocks noGrp="1"/>
          </p:cNvSpPr>
          <p:nvPr>
            <p:ph type="subTitle" idx="1"/>
          </p:nvPr>
        </p:nvSpPr>
        <p:spPr>
          <a:xfrm>
            <a:off x="4287802" y="3308153"/>
            <a:ext cx="3204916" cy="907765"/>
          </a:xfrm>
        </p:spPr>
        <p:txBody>
          <a:bodyPr>
            <a:noAutofit/>
          </a:bodyPr>
          <a:lstStyle/>
          <a:p>
            <a:r>
              <a:rPr lang="en-US" sz="4400" dirty="0">
                <a:solidFill>
                  <a:srgbClr val="00B0F0"/>
                </a:solidFill>
              </a:rPr>
              <a:t>MSU DNN Group</a:t>
            </a:r>
          </a:p>
        </p:txBody>
      </p:sp>
    </p:spTree>
    <p:extLst>
      <p:ext uri="{BB962C8B-B14F-4D97-AF65-F5344CB8AC3E}">
        <p14:creationId xmlns:p14="http://schemas.microsoft.com/office/powerpoint/2010/main" val="27017126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dirty="0"/>
              <a:t>Testing Crossover</a:t>
            </a:r>
          </a:p>
        </p:txBody>
      </p:sp>
      <p:sp>
        <p:nvSpPr>
          <p:cNvPr id="3" name="TextBox 2">
            <a:extLst>
              <a:ext uri="{FF2B5EF4-FFF2-40B4-BE49-F238E27FC236}">
                <a16:creationId xmlns:a16="http://schemas.microsoft.com/office/drawing/2014/main" id="{CC535D29-6600-D34B-AD9C-2D438406AAE3}"/>
              </a:ext>
            </a:extLst>
          </p:cNvPr>
          <p:cNvSpPr txBox="1"/>
          <p:nvPr/>
        </p:nvSpPr>
        <p:spPr>
          <a:xfrm>
            <a:off x="838200" y="2133600"/>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One of the ways to test the advantage of using crossover is to use get the population members, just do mutation and check what percentage of the child population are surviving and from the same population members, try </a:t>
            </a:r>
            <a:r>
              <a:rPr lang="en-US" sz="2400" dirty="0" err="1"/>
              <a:t>crossover+mutation</a:t>
            </a:r>
            <a:r>
              <a:rPr lang="en-US" sz="2400" dirty="0"/>
              <a:t> and check what percentage is surviving. </a:t>
            </a:r>
          </a:p>
        </p:txBody>
      </p:sp>
      <p:pic>
        <p:nvPicPr>
          <p:cNvPr id="7" name="Picture 6" descr="Chart&#10;&#10;Description automatically generated">
            <a:extLst>
              <a:ext uri="{FF2B5EF4-FFF2-40B4-BE49-F238E27FC236}">
                <a16:creationId xmlns:a16="http://schemas.microsoft.com/office/drawing/2014/main" id="{C56E6CAF-AD1F-C549-B1AB-883142197FF5}"/>
              </a:ext>
            </a:extLst>
          </p:cNvPr>
          <p:cNvPicPr>
            <a:picLocks noChangeAspect="1"/>
          </p:cNvPicPr>
          <p:nvPr/>
        </p:nvPicPr>
        <p:blipFill>
          <a:blip r:embed="rId2"/>
          <a:stretch>
            <a:fillRect/>
          </a:stretch>
        </p:blipFill>
        <p:spPr>
          <a:xfrm>
            <a:off x="6524285" y="3808564"/>
            <a:ext cx="3969543" cy="2646362"/>
          </a:xfrm>
          <a:prstGeom prst="rect">
            <a:avLst/>
          </a:prstGeom>
        </p:spPr>
      </p:pic>
      <p:pic>
        <p:nvPicPr>
          <p:cNvPr id="11" name="Picture 10" descr="Chart&#10;&#10;Description automatically generated">
            <a:extLst>
              <a:ext uri="{FF2B5EF4-FFF2-40B4-BE49-F238E27FC236}">
                <a16:creationId xmlns:a16="http://schemas.microsoft.com/office/drawing/2014/main" id="{F61BF1DD-E724-C046-84E2-0660F93B325D}"/>
              </a:ext>
            </a:extLst>
          </p:cNvPr>
          <p:cNvPicPr>
            <a:picLocks noChangeAspect="1"/>
          </p:cNvPicPr>
          <p:nvPr/>
        </p:nvPicPr>
        <p:blipFill>
          <a:blip r:embed="rId3"/>
          <a:stretch>
            <a:fillRect/>
          </a:stretch>
        </p:blipFill>
        <p:spPr>
          <a:xfrm>
            <a:off x="1857830" y="3860800"/>
            <a:ext cx="3809887" cy="2539925"/>
          </a:xfrm>
          <a:prstGeom prst="rect">
            <a:avLst/>
          </a:prstGeom>
        </p:spPr>
      </p:pic>
      <p:sp>
        <p:nvSpPr>
          <p:cNvPr id="12" name="TextBox 11">
            <a:extLst>
              <a:ext uri="{FF2B5EF4-FFF2-40B4-BE49-F238E27FC236}">
                <a16:creationId xmlns:a16="http://schemas.microsoft.com/office/drawing/2014/main" id="{F7D793F9-98C2-1B41-8296-D40A7A6D84AF}"/>
              </a:ext>
            </a:extLst>
          </p:cNvPr>
          <p:cNvSpPr txBox="1"/>
          <p:nvPr/>
        </p:nvSpPr>
        <p:spPr>
          <a:xfrm>
            <a:off x="4796973" y="3808564"/>
            <a:ext cx="2598057" cy="1384995"/>
          </a:xfrm>
          <a:prstGeom prst="rect">
            <a:avLst/>
          </a:prstGeom>
          <a:noFill/>
        </p:spPr>
        <p:txBody>
          <a:bodyPr wrap="square" rtlCol="0">
            <a:spAutoFit/>
          </a:bodyPr>
          <a:lstStyle/>
          <a:p>
            <a:pPr algn="ctr"/>
            <a:r>
              <a:rPr lang="en-US" sz="2800" b="1" dirty="0">
                <a:solidFill>
                  <a:srgbClr val="FF0000"/>
                </a:solidFill>
              </a:rPr>
              <a:t>Need more sophisticated crossover</a:t>
            </a:r>
          </a:p>
        </p:txBody>
      </p:sp>
    </p:spTree>
    <p:extLst>
      <p:ext uri="{BB962C8B-B14F-4D97-AF65-F5344CB8AC3E}">
        <p14:creationId xmlns:p14="http://schemas.microsoft.com/office/powerpoint/2010/main" val="72699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dirty="0"/>
              <a:t>Code Refactoring</a:t>
            </a:r>
          </a:p>
        </p:txBody>
      </p:sp>
      <p:sp>
        <p:nvSpPr>
          <p:cNvPr id="3" name="TextBox 2">
            <a:extLst>
              <a:ext uri="{FF2B5EF4-FFF2-40B4-BE49-F238E27FC236}">
                <a16:creationId xmlns:a16="http://schemas.microsoft.com/office/drawing/2014/main" id="{12484655-28C9-2942-98B8-8CCB65854745}"/>
              </a:ext>
            </a:extLst>
          </p:cNvPr>
          <p:cNvSpPr txBox="1"/>
          <p:nvPr/>
        </p:nvSpPr>
        <p:spPr>
          <a:xfrm>
            <a:off x="838200" y="1930400"/>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to run a single experiment, we need to change a lot of files</a:t>
            </a:r>
          </a:p>
          <a:p>
            <a:pPr marL="742950" lvl="1" indent="-285750">
              <a:buFont typeface="Arial" panose="020B0604020202020204" pitchFamily="34" charset="0"/>
              <a:buChar char="•"/>
            </a:pPr>
            <a:r>
              <a:rPr lang="en-US" sz="2400" dirty="0"/>
              <a:t>Non-effective code removal (</a:t>
            </a:r>
            <a:r>
              <a:rPr lang="en-US" sz="2400" dirty="0" err="1"/>
              <a:t>definitions.h</a:t>
            </a:r>
            <a:r>
              <a:rPr lang="en-US" sz="2400" dirty="0"/>
              <a:t>)</a:t>
            </a:r>
          </a:p>
          <a:p>
            <a:pPr marL="742950" lvl="1" indent="-285750">
              <a:buFont typeface="Arial" panose="020B0604020202020204" pitchFamily="34" charset="0"/>
              <a:buChar char="•"/>
            </a:pPr>
            <a:r>
              <a:rPr lang="en-US" sz="2400" dirty="0"/>
              <a:t>Multiple objectives (</a:t>
            </a:r>
            <a:r>
              <a:rPr lang="en-US" sz="2400" dirty="0" err="1"/>
              <a:t>run_demo.sh</a:t>
            </a:r>
            <a:r>
              <a:rPr lang="en-US" sz="2400" dirty="0"/>
              <a:t>)</a:t>
            </a:r>
          </a:p>
          <a:p>
            <a:pPr marL="742950" lvl="1" indent="-285750">
              <a:buFont typeface="Arial" panose="020B0604020202020204" pitchFamily="34" charset="0"/>
              <a:buChar char="•"/>
            </a:pPr>
            <a:r>
              <a:rPr lang="en-US" sz="2400" dirty="0"/>
              <a:t>NSGA2/RE (</a:t>
            </a:r>
            <a:r>
              <a:rPr lang="en-US" sz="2400" dirty="0" err="1"/>
              <a:t>run_search_experiment.cc</a:t>
            </a:r>
            <a:r>
              <a:rPr lang="en-US" sz="2400" dirty="0"/>
              <a:t>)</a:t>
            </a:r>
          </a:p>
          <a:p>
            <a:pPr marL="742950" lvl="1" indent="-285750">
              <a:buFont typeface="Arial" panose="020B0604020202020204" pitchFamily="34" charset="0"/>
              <a:buChar char="•"/>
            </a:pPr>
            <a:r>
              <a:rPr lang="en-US" sz="2400" dirty="0"/>
              <a:t>Linear regression/Reinforcement Learning (other files)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goal is to include all these dependencies in a single file. </a:t>
            </a:r>
          </a:p>
          <a:p>
            <a:pPr marL="742950" lvl="1" indent="-285750">
              <a:buFont typeface="Arial" panose="020B0604020202020204" pitchFamily="34" charset="0"/>
              <a:buChar char="•"/>
            </a:pPr>
            <a:r>
              <a:rPr lang="en-US" sz="2400" dirty="0"/>
              <a:t>Till now I have reduced it to changing 2 files. But if all the necessary locations are not changed, it can lead to inappropriate experimentation.</a:t>
            </a:r>
          </a:p>
        </p:txBody>
      </p:sp>
    </p:spTree>
    <p:extLst>
      <p:ext uri="{BB962C8B-B14F-4D97-AF65-F5344CB8AC3E}">
        <p14:creationId xmlns:p14="http://schemas.microsoft.com/office/powerpoint/2010/main" val="84526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2905AF-87E1-7143-A50A-AF8C69CBF916}"/>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Future Directions</a:t>
            </a:r>
          </a:p>
        </p:txBody>
      </p:sp>
      <p:pic>
        <p:nvPicPr>
          <p:cNvPr id="4" name="Picture 3">
            <a:extLst>
              <a:ext uri="{FF2B5EF4-FFF2-40B4-BE49-F238E27FC236}">
                <a16:creationId xmlns:a16="http://schemas.microsoft.com/office/drawing/2014/main" id="{E7B4BFB6-18F5-314D-9B61-17D0E9D4C1F1}"/>
              </a:ext>
            </a:extLst>
          </p:cNvPr>
          <p:cNvPicPr>
            <a:picLocks noChangeAspect="1"/>
          </p:cNvPicPr>
          <p:nvPr/>
        </p:nvPicPr>
        <p:blipFill>
          <a:blip r:embed="rId2"/>
          <a:stretch>
            <a:fillRect/>
          </a:stretch>
        </p:blipFill>
        <p:spPr>
          <a:xfrm>
            <a:off x="4777316" y="712854"/>
            <a:ext cx="6780700" cy="5429962"/>
          </a:xfrm>
          <a:prstGeom prst="rect">
            <a:avLst/>
          </a:prstGeom>
        </p:spPr>
      </p:pic>
    </p:spTree>
    <p:extLst>
      <p:ext uri="{BB962C8B-B14F-4D97-AF65-F5344CB8AC3E}">
        <p14:creationId xmlns:p14="http://schemas.microsoft.com/office/powerpoint/2010/main" val="79922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dirty="0"/>
              <a:t>Goals</a:t>
            </a:r>
          </a:p>
        </p:txBody>
      </p:sp>
      <p:sp>
        <p:nvSpPr>
          <p:cNvPr id="3" name="TextBox 2">
            <a:extLst>
              <a:ext uri="{FF2B5EF4-FFF2-40B4-BE49-F238E27FC236}">
                <a16:creationId xmlns:a16="http://schemas.microsoft.com/office/drawing/2014/main" id="{12484655-28C9-2942-98B8-8CCB65854745}"/>
              </a:ext>
            </a:extLst>
          </p:cNvPr>
          <p:cNvSpPr txBox="1"/>
          <p:nvPr/>
        </p:nvSpPr>
        <p:spPr>
          <a:xfrm>
            <a:off x="838200" y="1930400"/>
            <a:ext cx="105156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Effectiveness of intron removal in the multi-objective search process.</a:t>
            </a:r>
          </a:p>
          <a:p>
            <a:pPr marL="285750" indent="-285750">
              <a:buFont typeface="Arial" panose="020B0604020202020204" pitchFamily="34" charset="0"/>
              <a:buChar char="•"/>
            </a:pPr>
            <a:r>
              <a:rPr lang="en-US" sz="2400" dirty="0"/>
              <a:t>Apply multi-objective search on all the RL algorithms.</a:t>
            </a:r>
          </a:p>
          <a:p>
            <a:pPr marL="285750" indent="-285750">
              <a:buFont typeface="Arial" panose="020B0604020202020204" pitchFamily="34" charset="0"/>
              <a:buChar char="•"/>
            </a:pPr>
            <a:r>
              <a:rPr lang="en-US" sz="2400" dirty="0"/>
              <a:t>Find a proper crossover operator.</a:t>
            </a:r>
          </a:p>
          <a:p>
            <a:pPr marL="285750" indent="-285750">
              <a:buFont typeface="Arial" panose="020B0604020202020204" pitchFamily="34" charset="0"/>
              <a:buChar char="•"/>
            </a:pPr>
            <a:r>
              <a:rPr lang="en-US" sz="2400" dirty="0"/>
              <a:t>Tweaking the complexity calculation.</a:t>
            </a:r>
          </a:p>
          <a:p>
            <a:pPr marL="285750" indent="-285750">
              <a:buFont typeface="Arial" panose="020B0604020202020204" pitchFamily="34" charset="0"/>
              <a:buChar char="•"/>
            </a:pPr>
            <a:r>
              <a:rPr lang="en-US" sz="2400" dirty="0"/>
              <a:t>Introduce mini-batch learning.</a:t>
            </a:r>
          </a:p>
        </p:txBody>
      </p:sp>
    </p:spTree>
    <p:extLst>
      <p:ext uri="{BB962C8B-B14F-4D97-AF65-F5344CB8AC3E}">
        <p14:creationId xmlns:p14="http://schemas.microsoft.com/office/powerpoint/2010/main" val="325481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98A077-C97F-1E49-9CD8-427D46AD8383}"/>
              </a:ext>
            </a:extLst>
          </p:cNvPr>
          <p:cNvSpPr txBox="1"/>
          <p:nvPr/>
        </p:nvSpPr>
        <p:spPr>
          <a:xfrm>
            <a:off x="1184744" y="5198168"/>
            <a:ext cx="9859618" cy="64279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a:solidFill>
                  <a:schemeClr val="tx1"/>
                </a:solidFill>
                <a:latin typeface="+mj-lt"/>
                <a:ea typeface="+mj-ea"/>
                <a:cs typeface="+mj-cs"/>
              </a:rPr>
              <a:t>Deadlines</a:t>
            </a:r>
          </a:p>
        </p:txBody>
      </p:sp>
      <p:sp>
        <p:nvSpPr>
          <p:cNvPr id="13" name="Freeform: Shape 1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 letter&#10;&#10;Description automatically generated">
            <a:extLst>
              <a:ext uri="{FF2B5EF4-FFF2-40B4-BE49-F238E27FC236}">
                <a16:creationId xmlns:a16="http://schemas.microsoft.com/office/drawing/2014/main" id="{DFB3FD0E-57E1-1B4D-B37E-096C4ADD6A76}"/>
              </a:ext>
            </a:extLst>
          </p:cNvPr>
          <p:cNvPicPr>
            <a:picLocks noChangeAspect="1"/>
          </p:cNvPicPr>
          <p:nvPr/>
        </p:nvPicPr>
        <p:blipFill>
          <a:blip r:embed="rId2"/>
          <a:stretch>
            <a:fillRect/>
          </a:stretch>
        </p:blipFill>
        <p:spPr>
          <a:xfrm>
            <a:off x="2185438" y="805516"/>
            <a:ext cx="7821123" cy="4074026"/>
          </a:xfrm>
          <a:prstGeom prst="rect">
            <a:avLst/>
          </a:prstGeom>
        </p:spPr>
      </p:pic>
    </p:spTree>
    <p:extLst>
      <p:ext uri="{BB962C8B-B14F-4D97-AF65-F5344CB8AC3E}">
        <p14:creationId xmlns:p14="http://schemas.microsoft.com/office/powerpoint/2010/main" val="6476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b="1" dirty="0"/>
              <a:t>Project Deadline</a:t>
            </a:r>
          </a:p>
        </p:txBody>
      </p:sp>
      <p:sp>
        <p:nvSpPr>
          <p:cNvPr id="3" name="TextBox 2">
            <a:extLst>
              <a:ext uri="{FF2B5EF4-FFF2-40B4-BE49-F238E27FC236}">
                <a16:creationId xmlns:a16="http://schemas.microsoft.com/office/drawing/2014/main" id="{12484655-28C9-2942-98B8-8CCB65854745}"/>
              </a:ext>
            </a:extLst>
          </p:cNvPr>
          <p:cNvSpPr txBox="1"/>
          <p:nvPr/>
        </p:nvSpPr>
        <p:spPr>
          <a:xfrm>
            <a:off x="838200" y="1930400"/>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July is the deadline for the submission of the paper.</a:t>
            </a:r>
          </a:p>
          <a:p>
            <a:pPr marL="285750" indent="-285750">
              <a:buFont typeface="Arial" panose="020B0604020202020204" pitchFamily="34" charset="0"/>
              <a:buChar char="•"/>
            </a:pPr>
            <a:r>
              <a:rPr lang="en-US" sz="2400" dirty="0"/>
              <a:t>We need to target to complete the experimentations within June.</a:t>
            </a:r>
          </a:p>
        </p:txBody>
      </p:sp>
    </p:spTree>
    <p:extLst>
      <p:ext uri="{BB962C8B-B14F-4D97-AF65-F5344CB8AC3E}">
        <p14:creationId xmlns:p14="http://schemas.microsoft.com/office/powerpoint/2010/main" val="383573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42A3-5B18-284A-BDD0-E0C3FA358296}"/>
              </a:ext>
            </a:extLst>
          </p:cNvPr>
          <p:cNvSpPr>
            <a:spLocks noGrp="1"/>
          </p:cNvSpPr>
          <p:nvPr>
            <p:ph type="title"/>
          </p:nvPr>
        </p:nvSpPr>
        <p:spPr>
          <a:gradFill flip="none" rotWithShape="1">
            <a:gsLst>
              <a:gs pos="100000">
                <a:srgbClr val="FF0000">
                  <a:lumMod val="94000"/>
                  <a:lumOff val="6000"/>
                </a:srgbClr>
              </a:gs>
              <a:gs pos="69000">
                <a:srgbClr val="FFFF00"/>
              </a:gs>
              <a:gs pos="41000">
                <a:srgbClr val="92D050"/>
              </a:gs>
              <a:gs pos="7000">
                <a:srgbClr val="0070C0"/>
              </a:gs>
            </a:gsLst>
            <a:path path="circle">
              <a:fillToRect l="100000" t="100000"/>
            </a:path>
            <a:tileRect r="-100000" b="-100000"/>
          </a:gradFill>
        </p:spPr>
        <p:txBody>
          <a:bodyPr/>
          <a:lstStyle/>
          <a:p>
            <a:pPr algn="ctr"/>
            <a:r>
              <a:rPr lang="en-US" b="1" dirty="0"/>
              <a:t>Multi-Objective </a:t>
            </a:r>
            <a:r>
              <a:rPr lang="en-US" b="1" dirty="0" err="1"/>
              <a:t>AutoML</a:t>
            </a:r>
            <a:r>
              <a:rPr lang="en-US" b="1" dirty="0"/>
              <a:t>-Zero Outline</a:t>
            </a:r>
          </a:p>
        </p:txBody>
      </p:sp>
      <p:sp>
        <p:nvSpPr>
          <p:cNvPr id="3" name="Content Placeholder 2">
            <a:extLst>
              <a:ext uri="{FF2B5EF4-FFF2-40B4-BE49-F238E27FC236}">
                <a16:creationId xmlns:a16="http://schemas.microsoft.com/office/drawing/2014/main" id="{3AC8C2D8-6E4B-6A47-91FC-8A9C46BE0B1C}"/>
              </a:ext>
            </a:extLst>
          </p:cNvPr>
          <p:cNvSpPr>
            <a:spLocks noGrp="1"/>
          </p:cNvSpPr>
          <p:nvPr>
            <p:ph idx="1"/>
          </p:nvPr>
        </p:nvSpPr>
        <p:spPr/>
        <p:txBody>
          <a:bodyPr/>
          <a:lstStyle/>
          <a:p>
            <a:r>
              <a:rPr lang="en-US" dirty="0"/>
              <a:t>Progress</a:t>
            </a:r>
          </a:p>
          <a:p>
            <a:r>
              <a:rPr lang="en-US" dirty="0"/>
              <a:t>Further experimentation</a:t>
            </a:r>
          </a:p>
          <a:p>
            <a:r>
              <a:rPr lang="en-US" dirty="0"/>
              <a:t>Future Additions</a:t>
            </a:r>
          </a:p>
          <a:p>
            <a:r>
              <a:rPr lang="en-US" dirty="0"/>
              <a:t>Deadlines (</a:t>
            </a:r>
            <a:r>
              <a:rPr lang="en-US" dirty="0" err="1"/>
              <a:t>NeurIPS</a:t>
            </a:r>
            <a:r>
              <a:rPr lang="en-US" dirty="0"/>
              <a:t>)</a:t>
            </a:r>
          </a:p>
        </p:txBody>
      </p:sp>
      <p:sp>
        <p:nvSpPr>
          <p:cNvPr id="4" name="TextBox 3">
            <a:extLst>
              <a:ext uri="{FF2B5EF4-FFF2-40B4-BE49-F238E27FC236}">
                <a16:creationId xmlns:a16="http://schemas.microsoft.com/office/drawing/2014/main" id="{35195503-A9E5-A443-B5ED-3039C2AE1B47}"/>
              </a:ext>
            </a:extLst>
          </p:cNvPr>
          <p:cNvSpPr txBox="1"/>
          <p:nvPr/>
        </p:nvSpPr>
        <p:spPr>
          <a:xfrm rot="19313160">
            <a:off x="5021944" y="3499082"/>
            <a:ext cx="5283200" cy="1323439"/>
          </a:xfrm>
          <a:prstGeom prst="rect">
            <a:avLst/>
          </a:prstGeom>
          <a:noFill/>
        </p:spPr>
        <p:txBody>
          <a:bodyPr wrap="square" rtlCol="0">
            <a:spAutoFit/>
          </a:bodyPr>
          <a:lstStyle/>
          <a:p>
            <a:r>
              <a:rPr lang="en-US" sz="8000" dirty="0">
                <a:solidFill>
                  <a:srgbClr val="0070C0"/>
                </a:solidFill>
              </a:rPr>
              <a:t>H</a:t>
            </a:r>
            <a:r>
              <a:rPr lang="en-US" sz="8000" dirty="0">
                <a:solidFill>
                  <a:srgbClr val="FF0000"/>
                </a:solidFill>
              </a:rPr>
              <a:t>A</a:t>
            </a:r>
            <a:r>
              <a:rPr lang="en-US" sz="8000" dirty="0">
                <a:solidFill>
                  <a:srgbClr val="FFC000"/>
                </a:solidFill>
              </a:rPr>
              <a:t>P</a:t>
            </a:r>
            <a:r>
              <a:rPr lang="en-US" sz="8000" dirty="0">
                <a:solidFill>
                  <a:srgbClr val="00B050"/>
                </a:solidFill>
              </a:rPr>
              <a:t>P</a:t>
            </a:r>
            <a:r>
              <a:rPr lang="en-US" sz="8000" dirty="0">
                <a:solidFill>
                  <a:srgbClr val="00B0F0"/>
                </a:solidFill>
              </a:rPr>
              <a:t>Y</a:t>
            </a:r>
            <a:r>
              <a:rPr lang="en-US" sz="8000" dirty="0"/>
              <a:t> </a:t>
            </a:r>
            <a:r>
              <a:rPr lang="en-US" sz="8000" dirty="0">
                <a:solidFill>
                  <a:srgbClr val="7030A0"/>
                </a:solidFill>
              </a:rPr>
              <a:t>H</a:t>
            </a:r>
            <a:r>
              <a:rPr lang="en-US" sz="8000" dirty="0">
                <a:solidFill>
                  <a:srgbClr val="92D050"/>
                </a:solidFill>
              </a:rPr>
              <a:t>O</a:t>
            </a:r>
            <a:r>
              <a:rPr lang="en-US" sz="8000" dirty="0">
                <a:solidFill>
                  <a:schemeClr val="accent2">
                    <a:lumMod val="75000"/>
                  </a:schemeClr>
                </a:solidFill>
              </a:rPr>
              <a:t>L</a:t>
            </a:r>
            <a:r>
              <a:rPr lang="en-US" sz="8000" dirty="0">
                <a:solidFill>
                  <a:srgbClr val="FF0000"/>
                </a:solidFill>
              </a:rPr>
              <a:t>I</a:t>
            </a:r>
          </a:p>
        </p:txBody>
      </p:sp>
      <p:sp>
        <p:nvSpPr>
          <p:cNvPr id="6" name="Rectangle 5">
            <a:extLst>
              <a:ext uri="{FF2B5EF4-FFF2-40B4-BE49-F238E27FC236}">
                <a16:creationId xmlns:a16="http://schemas.microsoft.com/office/drawing/2014/main" id="{26040C2D-7C7E-0948-A0C9-62208507E067}"/>
              </a:ext>
            </a:extLst>
          </p:cNvPr>
          <p:cNvSpPr/>
          <p:nvPr/>
        </p:nvSpPr>
        <p:spPr>
          <a:xfrm>
            <a:off x="1357084" y="4169228"/>
            <a:ext cx="58056" cy="5199404"/>
          </a:xfrm>
          <a:prstGeom prst="rect">
            <a:avLst/>
          </a:prstGeom>
          <a:gradFill flip="none" rotWithShape="1">
            <a:gsLst>
              <a:gs pos="38000">
                <a:srgbClr val="FFC000">
                  <a:lumMod val="60000"/>
                  <a:lumOff val="40000"/>
                </a:srgbClr>
              </a:gs>
              <a:gs pos="14000">
                <a:srgbClr val="EFFB1C"/>
              </a:gs>
              <a:gs pos="58000">
                <a:srgbClr val="F4C046"/>
              </a:gs>
              <a:gs pos="80000">
                <a:srgbClr val="FFC000"/>
              </a:gs>
            </a:gsLst>
            <a:lin ang="2700000" scaled="1"/>
            <a:tileRect/>
          </a:gra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916D314-3E91-2E4B-B1BB-8BA47121F075}"/>
              </a:ext>
            </a:extLst>
          </p:cNvPr>
          <p:cNvSpPr/>
          <p:nvPr/>
        </p:nvSpPr>
        <p:spPr>
          <a:xfrm>
            <a:off x="493486" y="2674257"/>
            <a:ext cx="1712687" cy="1741715"/>
          </a:xfrm>
          <a:prstGeom prst="ellipse">
            <a:avLst/>
          </a:prstGeom>
          <a:gradFill flip="none" rotWithShape="1">
            <a:gsLst>
              <a:gs pos="38000">
                <a:srgbClr val="FFC000">
                  <a:lumMod val="60000"/>
                  <a:lumOff val="40000"/>
                </a:srgbClr>
              </a:gs>
              <a:gs pos="14000">
                <a:srgbClr val="EFFB1C"/>
              </a:gs>
              <a:gs pos="58000">
                <a:srgbClr val="F4C046"/>
              </a:gs>
              <a:gs pos="80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12-point Star 7">
            <a:extLst>
              <a:ext uri="{FF2B5EF4-FFF2-40B4-BE49-F238E27FC236}">
                <a16:creationId xmlns:a16="http://schemas.microsoft.com/office/drawing/2014/main" id="{0E89E8B8-4139-EC4B-BCE4-319162FE5AE8}"/>
              </a:ext>
            </a:extLst>
          </p:cNvPr>
          <p:cNvSpPr/>
          <p:nvPr/>
        </p:nvSpPr>
        <p:spPr>
          <a:xfrm>
            <a:off x="-348345" y="1910442"/>
            <a:ext cx="3512459" cy="3269344"/>
          </a:xfrm>
          <a:prstGeom prst="star12">
            <a:avLst>
              <a:gd name="adj" fmla="val 0"/>
            </a:avLst>
          </a:prstGeom>
          <a:ln>
            <a:solidFill>
              <a:srgbClr val="EB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BDA7EC-4161-464B-A5AF-7A6B7522FEB8}"/>
              </a:ext>
            </a:extLst>
          </p:cNvPr>
          <p:cNvSpPr/>
          <p:nvPr/>
        </p:nvSpPr>
        <p:spPr>
          <a:xfrm>
            <a:off x="5718629" y="2258785"/>
            <a:ext cx="58056" cy="5199404"/>
          </a:xfrm>
          <a:prstGeom prst="rect">
            <a:avLst/>
          </a:prstGeom>
          <a:gradFill>
            <a:gsLst>
              <a:gs pos="38000">
                <a:srgbClr val="C81956"/>
              </a:gs>
              <a:gs pos="14000">
                <a:srgbClr val="FD5739"/>
              </a:gs>
              <a:gs pos="58000">
                <a:srgbClr val="FD5739"/>
              </a:gs>
              <a:gs pos="80000">
                <a:srgbClr val="FF0000"/>
              </a:gs>
            </a:gsLst>
            <a:lin ang="2700000" scaled="1"/>
          </a:gra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FDE5D05-BA87-F245-B817-E8E682832A1A}"/>
              </a:ext>
            </a:extLst>
          </p:cNvPr>
          <p:cNvSpPr/>
          <p:nvPr/>
        </p:nvSpPr>
        <p:spPr>
          <a:xfrm>
            <a:off x="4855031" y="763814"/>
            <a:ext cx="1712687" cy="1741715"/>
          </a:xfrm>
          <a:prstGeom prst="ellipse">
            <a:avLst/>
          </a:prstGeom>
          <a:gradFill>
            <a:gsLst>
              <a:gs pos="38000">
                <a:srgbClr val="C81956"/>
              </a:gs>
              <a:gs pos="14000">
                <a:srgbClr val="FD5739"/>
              </a:gs>
              <a:gs pos="58000">
                <a:srgbClr val="FD5739"/>
              </a:gs>
              <a:gs pos="80000">
                <a:srgbClr val="FF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2-point Star 10">
            <a:extLst>
              <a:ext uri="{FF2B5EF4-FFF2-40B4-BE49-F238E27FC236}">
                <a16:creationId xmlns:a16="http://schemas.microsoft.com/office/drawing/2014/main" id="{49A20ADF-AF00-F843-8177-C50FF61181F4}"/>
              </a:ext>
            </a:extLst>
          </p:cNvPr>
          <p:cNvSpPr/>
          <p:nvPr/>
        </p:nvSpPr>
        <p:spPr>
          <a:xfrm>
            <a:off x="3106055" y="-495301"/>
            <a:ext cx="5341259" cy="4499429"/>
          </a:xfrm>
          <a:prstGeom prst="star12">
            <a:avLst>
              <a:gd name="adj" fmla="val 0"/>
            </a:avLst>
          </a:prstGeom>
          <a:gradFill>
            <a:gsLst>
              <a:gs pos="38000">
                <a:srgbClr val="C81956"/>
              </a:gs>
              <a:gs pos="14000">
                <a:srgbClr val="FD5739"/>
              </a:gs>
              <a:gs pos="58000">
                <a:srgbClr val="FD5739"/>
              </a:gs>
              <a:gs pos="80000">
                <a:srgbClr val="FF0000"/>
              </a:gs>
            </a:gsLst>
            <a:lin ang="27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42021B-C65E-6447-970B-107170855A1F}"/>
              </a:ext>
            </a:extLst>
          </p:cNvPr>
          <p:cNvSpPr/>
          <p:nvPr/>
        </p:nvSpPr>
        <p:spPr>
          <a:xfrm>
            <a:off x="10450287" y="3022600"/>
            <a:ext cx="58056" cy="5199404"/>
          </a:xfrm>
          <a:prstGeom prst="rect">
            <a:avLst/>
          </a:prstGeom>
          <a:gradFill>
            <a:gsLst>
              <a:gs pos="38000">
                <a:srgbClr val="3149BF"/>
              </a:gs>
              <a:gs pos="14000">
                <a:schemeClr val="accent1">
                  <a:lumMod val="60000"/>
                  <a:lumOff val="40000"/>
                </a:schemeClr>
              </a:gs>
              <a:gs pos="58000">
                <a:srgbClr val="002060"/>
              </a:gs>
              <a:gs pos="80000">
                <a:srgbClr val="0070C0"/>
              </a:gs>
            </a:gsLst>
            <a:lin ang="2700000" scaled="1"/>
          </a:gra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73E677-215C-9846-9E64-6DFC115A3BC6}"/>
              </a:ext>
            </a:extLst>
          </p:cNvPr>
          <p:cNvSpPr/>
          <p:nvPr/>
        </p:nvSpPr>
        <p:spPr>
          <a:xfrm>
            <a:off x="9586689" y="1527629"/>
            <a:ext cx="1712687" cy="1741715"/>
          </a:xfrm>
          <a:prstGeom prst="ellipse">
            <a:avLst/>
          </a:prstGeom>
          <a:gradFill>
            <a:gsLst>
              <a:gs pos="38000">
                <a:srgbClr val="3149BF"/>
              </a:gs>
              <a:gs pos="14000">
                <a:schemeClr val="accent1">
                  <a:lumMod val="60000"/>
                  <a:lumOff val="40000"/>
                </a:schemeClr>
              </a:gs>
              <a:gs pos="58000">
                <a:srgbClr val="002060"/>
              </a:gs>
              <a:gs pos="80000">
                <a:srgbClr val="0070C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2-point Star 13">
            <a:extLst>
              <a:ext uri="{FF2B5EF4-FFF2-40B4-BE49-F238E27FC236}">
                <a16:creationId xmlns:a16="http://schemas.microsoft.com/office/drawing/2014/main" id="{5C4EBE72-B0D4-6F42-9706-1A71F14B7AD0}"/>
              </a:ext>
            </a:extLst>
          </p:cNvPr>
          <p:cNvSpPr/>
          <p:nvPr/>
        </p:nvSpPr>
        <p:spPr>
          <a:xfrm>
            <a:off x="8744858" y="763814"/>
            <a:ext cx="3512459" cy="3269344"/>
          </a:xfrm>
          <a:prstGeom prst="star12">
            <a:avLst>
              <a:gd name="adj" fmla="val 0"/>
            </a:avLst>
          </a:prstGeom>
          <a:gradFill>
            <a:gsLst>
              <a:gs pos="38000">
                <a:srgbClr val="3149BF"/>
              </a:gs>
              <a:gs pos="14000">
                <a:schemeClr val="accent1">
                  <a:lumMod val="60000"/>
                  <a:lumOff val="40000"/>
                </a:schemeClr>
              </a:gs>
              <a:gs pos="58000">
                <a:srgbClr val="002060"/>
              </a:gs>
              <a:gs pos="80000">
                <a:srgbClr val="0070C0"/>
              </a:gs>
            </a:gsLst>
            <a:lin ang="2700000" scaled="1"/>
          </a:gradFill>
          <a:ln>
            <a:solidFill>
              <a:srgbClr val="314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66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300" fill="hold"/>
                                        <p:tgtEl>
                                          <p:spTgt spid="6"/>
                                        </p:tgtEl>
                                        <p:attrNameLst>
                                          <p:attrName>ppt_x</p:attrName>
                                        </p:attrNameLst>
                                      </p:cBhvr>
                                      <p:tavLst>
                                        <p:tav tm="0">
                                          <p:val>
                                            <p:strVal val="#ppt_x"/>
                                          </p:val>
                                        </p:tav>
                                        <p:tav tm="100000">
                                          <p:val>
                                            <p:strVal val="#ppt_x"/>
                                          </p:val>
                                        </p:tav>
                                      </p:tavLst>
                                    </p:anim>
                                    <p:anim calcmode="lin" valueType="num">
                                      <p:cBhvr additive="base">
                                        <p:cTn id="13" dur="300" fill="hold"/>
                                        <p:tgtEl>
                                          <p:spTgt spid="6"/>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300" fill="hold"/>
                                        <p:tgtEl>
                                          <p:spTgt spid="7"/>
                                        </p:tgtEl>
                                        <p:attrNameLst>
                                          <p:attrName>ppt_w</p:attrName>
                                        </p:attrNameLst>
                                      </p:cBhvr>
                                      <p:tavLst>
                                        <p:tav tm="0">
                                          <p:val>
                                            <p:fltVal val="0"/>
                                          </p:val>
                                        </p:tav>
                                        <p:tav tm="100000">
                                          <p:val>
                                            <p:strVal val="#ppt_w"/>
                                          </p:val>
                                        </p:tav>
                                      </p:tavLst>
                                    </p:anim>
                                    <p:anim calcmode="lin" valueType="num">
                                      <p:cBhvr>
                                        <p:cTn id="17" dur="300" fill="hold"/>
                                        <p:tgtEl>
                                          <p:spTgt spid="7"/>
                                        </p:tgtEl>
                                        <p:attrNameLst>
                                          <p:attrName>ppt_h</p:attrName>
                                        </p:attrNameLst>
                                      </p:cBhvr>
                                      <p:tavLst>
                                        <p:tav tm="0">
                                          <p:val>
                                            <p:fltVal val="0"/>
                                          </p:val>
                                        </p:tav>
                                        <p:tav tm="100000">
                                          <p:val>
                                            <p:strVal val="#ppt_h"/>
                                          </p:val>
                                        </p:tav>
                                      </p:tavLst>
                                    </p:anim>
                                    <p:animEffect transition="in" filter="fade">
                                      <p:cBhvr>
                                        <p:cTn id="18" dur="300"/>
                                        <p:tgtEl>
                                          <p:spTgt spid="7"/>
                                        </p:tgtEl>
                                      </p:cBhvr>
                                    </p:animEffect>
                                  </p:childTnLst>
                                </p:cTn>
                              </p:par>
                              <p:par>
                                <p:cTn id="19" presetID="9" presetClass="exit" presetSubtype="0" fill="hold" grpId="1" nodeType="withEffect">
                                  <p:stCondLst>
                                    <p:cond delay="0"/>
                                  </p:stCondLst>
                                  <p:childTnLst>
                                    <p:animEffect transition="out" filter="dissolve">
                                      <p:cBhvr>
                                        <p:cTn id="20" dur="300"/>
                                        <p:tgtEl>
                                          <p:spTgt spid="6"/>
                                        </p:tgtEl>
                                      </p:cBhvr>
                                    </p:animEffect>
                                    <p:set>
                                      <p:cBhvr>
                                        <p:cTn id="21" dur="1" fill="hold">
                                          <p:stCondLst>
                                            <p:cond delay="299"/>
                                          </p:stCondLst>
                                        </p:cTn>
                                        <p:tgtEl>
                                          <p:spTgt spid="6"/>
                                        </p:tgtEl>
                                        <p:attrNameLst>
                                          <p:attrName>style.visibility</p:attrName>
                                        </p:attrNameLst>
                                      </p:cBhvr>
                                      <p:to>
                                        <p:strVal val="hidden"/>
                                      </p:to>
                                    </p:set>
                                  </p:childTnLst>
                                </p:cTn>
                              </p:par>
                            </p:childTnLst>
                          </p:cTn>
                        </p:par>
                        <p:par>
                          <p:cTn id="22" fill="hold">
                            <p:stCondLst>
                              <p:cond delay="300"/>
                            </p:stCondLst>
                            <p:childTnLst>
                              <p:par>
                                <p:cTn id="23" presetID="6" presetClass="emph" presetSubtype="0" fill="hold" grpId="1" nodeType="afterEffect">
                                  <p:stCondLst>
                                    <p:cond delay="0"/>
                                  </p:stCondLst>
                                  <p:childTnLst>
                                    <p:animScale>
                                      <p:cBhvr>
                                        <p:cTn id="24" dur="300" fill="hold"/>
                                        <p:tgtEl>
                                          <p:spTgt spid="7"/>
                                        </p:tgtEl>
                                      </p:cBhvr>
                                      <p:by x="150000" y="150000"/>
                                    </p:animScale>
                                  </p:childTnLst>
                                </p:cTn>
                              </p:par>
                            </p:childTnLst>
                          </p:cTn>
                        </p:par>
                        <p:par>
                          <p:cTn id="25" fill="hold">
                            <p:stCondLst>
                              <p:cond delay="6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1100"/>
                            </p:stCondLst>
                            <p:childTnLst>
                              <p:par>
                                <p:cTn id="32" presetID="6" presetClass="emph" presetSubtype="0" fill="hold" grpId="1" nodeType="afterEffect">
                                  <p:stCondLst>
                                    <p:cond delay="0"/>
                                  </p:stCondLst>
                                  <p:childTnLst>
                                    <p:animScale>
                                      <p:cBhvr>
                                        <p:cTn id="33" dur="300" fill="hold"/>
                                        <p:tgtEl>
                                          <p:spTgt spid="8"/>
                                        </p:tgtEl>
                                      </p:cBhvr>
                                      <p:by x="150000" y="150000"/>
                                    </p:animScale>
                                  </p:childTnLst>
                                </p:cTn>
                              </p:par>
                              <p:par>
                                <p:cTn id="34" presetID="9" presetClass="exit" presetSubtype="0" fill="hold" grpId="2" nodeType="withEffect">
                                  <p:stCondLst>
                                    <p:cond delay="0"/>
                                  </p:stCondLst>
                                  <p:childTnLst>
                                    <p:animEffect transition="out" filter="dissolve">
                                      <p:cBhvr>
                                        <p:cTn id="35" dur="300"/>
                                        <p:tgtEl>
                                          <p:spTgt spid="7"/>
                                        </p:tgtEl>
                                      </p:cBhvr>
                                    </p:animEffect>
                                    <p:set>
                                      <p:cBhvr>
                                        <p:cTn id="36" dur="1" fill="hold">
                                          <p:stCondLst>
                                            <p:cond delay="299"/>
                                          </p:stCondLst>
                                        </p:cTn>
                                        <p:tgtEl>
                                          <p:spTgt spid="7"/>
                                        </p:tgtEl>
                                        <p:attrNameLst>
                                          <p:attrName>style.visibility</p:attrName>
                                        </p:attrNameLst>
                                      </p:cBhvr>
                                      <p:to>
                                        <p:strVal val="hidden"/>
                                      </p:to>
                                    </p:set>
                                  </p:childTnLst>
                                </p:cTn>
                              </p:par>
                              <p:par>
                                <p:cTn id="37" presetID="9" presetClass="exit" presetSubtype="0" fill="hold" grpId="2" nodeType="withEffect">
                                  <p:stCondLst>
                                    <p:cond delay="0"/>
                                  </p:stCondLst>
                                  <p:childTnLst>
                                    <p:animEffect transition="out" filter="dissolve">
                                      <p:cBhvr>
                                        <p:cTn id="38" dur="300"/>
                                        <p:tgtEl>
                                          <p:spTgt spid="8"/>
                                        </p:tgtEl>
                                      </p:cBhvr>
                                    </p:animEffect>
                                    <p:set>
                                      <p:cBhvr>
                                        <p:cTn id="39" dur="1" fill="hold">
                                          <p:stCondLst>
                                            <p:cond delay="2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300" fill="hold"/>
                                        <p:tgtEl>
                                          <p:spTgt spid="9"/>
                                        </p:tgtEl>
                                        <p:attrNameLst>
                                          <p:attrName>ppt_x</p:attrName>
                                        </p:attrNameLst>
                                      </p:cBhvr>
                                      <p:tavLst>
                                        <p:tav tm="0">
                                          <p:val>
                                            <p:strVal val="#ppt_x"/>
                                          </p:val>
                                        </p:tav>
                                        <p:tav tm="100000">
                                          <p:val>
                                            <p:strVal val="#ppt_x"/>
                                          </p:val>
                                        </p:tav>
                                      </p:tavLst>
                                    </p:anim>
                                    <p:anim calcmode="lin" valueType="num">
                                      <p:cBhvr additive="base">
                                        <p:cTn id="45" dur="300" fill="hold"/>
                                        <p:tgtEl>
                                          <p:spTgt spid="9"/>
                                        </p:tgtEl>
                                        <p:attrNameLst>
                                          <p:attrName>ppt_y</p:attrName>
                                        </p:attrNameLst>
                                      </p:cBhvr>
                                      <p:tavLst>
                                        <p:tav tm="0">
                                          <p:val>
                                            <p:strVal val="1+#ppt_h/2"/>
                                          </p:val>
                                        </p:tav>
                                        <p:tav tm="100000">
                                          <p:val>
                                            <p:strVal val="#ppt_y"/>
                                          </p:val>
                                        </p:tav>
                                      </p:tavLst>
                                    </p:anim>
                                  </p:childTnLst>
                                </p:cTn>
                              </p:par>
                              <p:par>
                                <p:cTn id="46" presetID="53" presetClass="entr" presetSubtype="16"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300" fill="hold"/>
                                        <p:tgtEl>
                                          <p:spTgt spid="10"/>
                                        </p:tgtEl>
                                        <p:attrNameLst>
                                          <p:attrName>ppt_w</p:attrName>
                                        </p:attrNameLst>
                                      </p:cBhvr>
                                      <p:tavLst>
                                        <p:tav tm="0">
                                          <p:val>
                                            <p:fltVal val="0"/>
                                          </p:val>
                                        </p:tav>
                                        <p:tav tm="100000">
                                          <p:val>
                                            <p:strVal val="#ppt_w"/>
                                          </p:val>
                                        </p:tav>
                                      </p:tavLst>
                                    </p:anim>
                                    <p:anim calcmode="lin" valueType="num">
                                      <p:cBhvr>
                                        <p:cTn id="49" dur="300" fill="hold"/>
                                        <p:tgtEl>
                                          <p:spTgt spid="10"/>
                                        </p:tgtEl>
                                        <p:attrNameLst>
                                          <p:attrName>ppt_h</p:attrName>
                                        </p:attrNameLst>
                                      </p:cBhvr>
                                      <p:tavLst>
                                        <p:tav tm="0">
                                          <p:val>
                                            <p:fltVal val="0"/>
                                          </p:val>
                                        </p:tav>
                                        <p:tav tm="100000">
                                          <p:val>
                                            <p:strVal val="#ppt_h"/>
                                          </p:val>
                                        </p:tav>
                                      </p:tavLst>
                                    </p:anim>
                                    <p:animEffect transition="in" filter="fade">
                                      <p:cBhvr>
                                        <p:cTn id="50" dur="300"/>
                                        <p:tgtEl>
                                          <p:spTgt spid="10"/>
                                        </p:tgtEl>
                                      </p:cBhvr>
                                    </p:animEffect>
                                  </p:childTnLst>
                                </p:cTn>
                              </p:par>
                              <p:par>
                                <p:cTn id="51" presetID="9" presetClass="exit" presetSubtype="0" fill="hold" grpId="1" nodeType="withEffect">
                                  <p:stCondLst>
                                    <p:cond delay="0"/>
                                  </p:stCondLst>
                                  <p:childTnLst>
                                    <p:animEffect transition="out" filter="dissolve">
                                      <p:cBhvr>
                                        <p:cTn id="52" dur="300"/>
                                        <p:tgtEl>
                                          <p:spTgt spid="9"/>
                                        </p:tgtEl>
                                      </p:cBhvr>
                                    </p:animEffect>
                                    <p:set>
                                      <p:cBhvr>
                                        <p:cTn id="53" dur="1" fill="hold">
                                          <p:stCondLst>
                                            <p:cond delay="299"/>
                                          </p:stCondLst>
                                        </p:cTn>
                                        <p:tgtEl>
                                          <p:spTgt spid="9"/>
                                        </p:tgtEl>
                                        <p:attrNameLst>
                                          <p:attrName>style.visibility</p:attrName>
                                        </p:attrNameLst>
                                      </p:cBhvr>
                                      <p:to>
                                        <p:strVal val="hidden"/>
                                      </p:to>
                                    </p:set>
                                  </p:childTnLst>
                                </p:cTn>
                              </p:par>
                            </p:childTnLst>
                          </p:cTn>
                        </p:par>
                        <p:par>
                          <p:cTn id="54" fill="hold">
                            <p:stCondLst>
                              <p:cond delay="300"/>
                            </p:stCondLst>
                            <p:childTnLst>
                              <p:par>
                                <p:cTn id="55" presetID="6" presetClass="emph" presetSubtype="0" fill="hold" grpId="1" nodeType="afterEffect">
                                  <p:stCondLst>
                                    <p:cond delay="0"/>
                                  </p:stCondLst>
                                  <p:childTnLst>
                                    <p:animScale>
                                      <p:cBhvr>
                                        <p:cTn id="56" dur="300" fill="hold"/>
                                        <p:tgtEl>
                                          <p:spTgt spid="10"/>
                                        </p:tgtEl>
                                      </p:cBhvr>
                                      <p:by x="150000" y="150000"/>
                                    </p:animScale>
                                  </p:childTnLst>
                                </p:cTn>
                              </p:par>
                            </p:childTnLst>
                          </p:cTn>
                        </p:par>
                        <p:par>
                          <p:cTn id="57" fill="hold">
                            <p:stCondLst>
                              <p:cond delay="600"/>
                            </p:stCondLst>
                            <p:childTnLst>
                              <p:par>
                                <p:cTn id="58" presetID="53" presetClass="entr" presetSubtype="16"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300" fill="hold"/>
                                        <p:tgtEl>
                                          <p:spTgt spid="11"/>
                                        </p:tgtEl>
                                        <p:attrNameLst>
                                          <p:attrName>ppt_w</p:attrName>
                                        </p:attrNameLst>
                                      </p:cBhvr>
                                      <p:tavLst>
                                        <p:tav tm="0">
                                          <p:val>
                                            <p:fltVal val="0"/>
                                          </p:val>
                                        </p:tav>
                                        <p:tav tm="100000">
                                          <p:val>
                                            <p:strVal val="#ppt_w"/>
                                          </p:val>
                                        </p:tav>
                                      </p:tavLst>
                                    </p:anim>
                                    <p:anim calcmode="lin" valueType="num">
                                      <p:cBhvr>
                                        <p:cTn id="61" dur="300" fill="hold"/>
                                        <p:tgtEl>
                                          <p:spTgt spid="11"/>
                                        </p:tgtEl>
                                        <p:attrNameLst>
                                          <p:attrName>ppt_h</p:attrName>
                                        </p:attrNameLst>
                                      </p:cBhvr>
                                      <p:tavLst>
                                        <p:tav tm="0">
                                          <p:val>
                                            <p:fltVal val="0"/>
                                          </p:val>
                                        </p:tav>
                                        <p:tav tm="100000">
                                          <p:val>
                                            <p:strVal val="#ppt_h"/>
                                          </p:val>
                                        </p:tav>
                                      </p:tavLst>
                                    </p:anim>
                                    <p:animEffect transition="in" filter="fade">
                                      <p:cBhvr>
                                        <p:cTn id="62" dur="300"/>
                                        <p:tgtEl>
                                          <p:spTgt spid="11"/>
                                        </p:tgtEl>
                                      </p:cBhvr>
                                    </p:animEffect>
                                  </p:childTnLst>
                                </p:cTn>
                              </p:par>
                            </p:childTnLst>
                          </p:cTn>
                        </p:par>
                        <p:par>
                          <p:cTn id="63" fill="hold">
                            <p:stCondLst>
                              <p:cond delay="900"/>
                            </p:stCondLst>
                            <p:childTnLst>
                              <p:par>
                                <p:cTn id="64" presetID="6" presetClass="emph" presetSubtype="0" fill="hold" grpId="1" nodeType="afterEffect">
                                  <p:stCondLst>
                                    <p:cond delay="0"/>
                                  </p:stCondLst>
                                  <p:childTnLst>
                                    <p:animScale>
                                      <p:cBhvr>
                                        <p:cTn id="65" dur="300" fill="hold"/>
                                        <p:tgtEl>
                                          <p:spTgt spid="11"/>
                                        </p:tgtEl>
                                      </p:cBhvr>
                                      <p:by x="150000" y="150000"/>
                                    </p:animScale>
                                  </p:childTnLst>
                                </p:cTn>
                              </p:par>
                              <p:par>
                                <p:cTn id="66" presetID="9" presetClass="exit" presetSubtype="0" fill="hold" grpId="2" nodeType="withEffect">
                                  <p:stCondLst>
                                    <p:cond delay="0"/>
                                  </p:stCondLst>
                                  <p:childTnLst>
                                    <p:animEffect transition="out" filter="dissolve">
                                      <p:cBhvr>
                                        <p:cTn id="67" dur="300"/>
                                        <p:tgtEl>
                                          <p:spTgt spid="10"/>
                                        </p:tgtEl>
                                      </p:cBhvr>
                                    </p:animEffect>
                                    <p:set>
                                      <p:cBhvr>
                                        <p:cTn id="68" dur="1" fill="hold">
                                          <p:stCondLst>
                                            <p:cond delay="299"/>
                                          </p:stCondLst>
                                        </p:cTn>
                                        <p:tgtEl>
                                          <p:spTgt spid="10"/>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300"/>
                                        <p:tgtEl>
                                          <p:spTgt spid="11"/>
                                        </p:tgtEl>
                                      </p:cBhvr>
                                    </p:animEffect>
                                    <p:set>
                                      <p:cBhvr>
                                        <p:cTn id="71" dur="1" fill="hold">
                                          <p:stCondLst>
                                            <p:cond delay="299"/>
                                          </p:stCondLst>
                                        </p:cTn>
                                        <p:tgtEl>
                                          <p:spTgt spid="1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300" fill="hold"/>
                                        <p:tgtEl>
                                          <p:spTgt spid="12"/>
                                        </p:tgtEl>
                                        <p:attrNameLst>
                                          <p:attrName>ppt_x</p:attrName>
                                        </p:attrNameLst>
                                      </p:cBhvr>
                                      <p:tavLst>
                                        <p:tav tm="0">
                                          <p:val>
                                            <p:strVal val="#ppt_x"/>
                                          </p:val>
                                        </p:tav>
                                        <p:tav tm="100000">
                                          <p:val>
                                            <p:strVal val="#ppt_x"/>
                                          </p:val>
                                        </p:tav>
                                      </p:tavLst>
                                    </p:anim>
                                    <p:anim calcmode="lin" valueType="num">
                                      <p:cBhvr additive="base">
                                        <p:cTn id="77" dur="300" fill="hold"/>
                                        <p:tgtEl>
                                          <p:spTgt spid="12"/>
                                        </p:tgtEl>
                                        <p:attrNameLst>
                                          <p:attrName>ppt_y</p:attrName>
                                        </p:attrNameLst>
                                      </p:cBhvr>
                                      <p:tavLst>
                                        <p:tav tm="0">
                                          <p:val>
                                            <p:strVal val="1+#ppt_h/2"/>
                                          </p:val>
                                        </p:tav>
                                        <p:tav tm="100000">
                                          <p:val>
                                            <p:strVal val="#ppt_y"/>
                                          </p:val>
                                        </p:tav>
                                      </p:tavLst>
                                    </p:anim>
                                  </p:childTnLst>
                                </p:cTn>
                              </p:par>
                              <p:par>
                                <p:cTn id="78" presetID="53" presetClass="entr" presetSubtype="16"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300" fill="hold"/>
                                        <p:tgtEl>
                                          <p:spTgt spid="13"/>
                                        </p:tgtEl>
                                        <p:attrNameLst>
                                          <p:attrName>ppt_w</p:attrName>
                                        </p:attrNameLst>
                                      </p:cBhvr>
                                      <p:tavLst>
                                        <p:tav tm="0">
                                          <p:val>
                                            <p:fltVal val="0"/>
                                          </p:val>
                                        </p:tav>
                                        <p:tav tm="100000">
                                          <p:val>
                                            <p:strVal val="#ppt_w"/>
                                          </p:val>
                                        </p:tav>
                                      </p:tavLst>
                                    </p:anim>
                                    <p:anim calcmode="lin" valueType="num">
                                      <p:cBhvr>
                                        <p:cTn id="81" dur="300" fill="hold"/>
                                        <p:tgtEl>
                                          <p:spTgt spid="13"/>
                                        </p:tgtEl>
                                        <p:attrNameLst>
                                          <p:attrName>ppt_h</p:attrName>
                                        </p:attrNameLst>
                                      </p:cBhvr>
                                      <p:tavLst>
                                        <p:tav tm="0">
                                          <p:val>
                                            <p:fltVal val="0"/>
                                          </p:val>
                                        </p:tav>
                                        <p:tav tm="100000">
                                          <p:val>
                                            <p:strVal val="#ppt_h"/>
                                          </p:val>
                                        </p:tav>
                                      </p:tavLst>
                                    </p:anim>
                                    <p:animEffect transition="in" filter="fade">
                                      <p:cBhvr>
                                        <p:cTn id="82" dur="300"/>
                                        <p:tgtEl>
                                          <p:spTgt spid="13"/>
                                        </p:tgtEl>
                                      </p:cBhvr>
                                    </p:animEffect>
                                  </p:childTnLst>
                                </p:cTn>
                              </p:par>
                              <p:par>
                                <p:cTn id="83" presetID="9" presetClass="exit" presetSubtype="0" fill="hold" grpId="1" nodeType="withEffect">
                                  <p:stCondLst>
                                    <p:cond delay="0"/>
                                  </p:stCondLst>
                                  <p:childTnLst>
                                    <p:animEffect transition="out" filter="dissolve">
                                      <p:cBhvr>
                                        <p:cTn id="84" dur="300"/>
                                        <p:tgtEl>
                                          <p:spTgt spid="12"/>
                                        </p:tgtEl>
                                      </p:cBhvr>
                                    </p:animEffect>
                                    <p:set>
                                      <p:cBhvr>
                                        <p:cTn id="85" dur="1" fill="hold">
                                          <p:stCondLst>
                                            <p:cond delay="299"/>
                                          </p:stCondLst>
                                        </p:cTn>
                                        <p:tgtEl>
                                          <p:spTgt spid="12"/>
                                        </p:tgtEl>
                                        <p:attrNameLst>
                                          <p:attrName>style.visibility</p:attrName>
                                        </p:attrNameLst>
                                      </p:cBhvr>
                                      <p:to>
                                        <p:strVal val="hidden"/>
                                      </p:to>
                                    </p:set>
                                  </p:childTnLst>
                                </p:cTn>
                              </p:par>
                            </p:childTnLst>
                          </p:cTn>
                        </p:par>
                        <p:par>
                          <p:cTn id="86" fill="hold">
                            <p:stCondLst>
                              <p:cond delay="300"/>
                            </p:stCondLst>
                            <p:childTnLst>
                              <p:par>
                                <p:cTn id="87" presetID="6" presetClass="emph" presetSubtype="0" fill="hold" grpId="1" nodeType="afterEffect">
                                  <p:stCondLst>
                                    <p:cond delay="0"/>
                                  </p:stCondLst>
                                  <p:childTnLst>
                                    <p:animScale>
                                      <p:cBhvr>
                                        <p:cTn id="88" dur="300" fill="hold"/>
                                        <p:tgtEl>
                                          <p:spTgt spid="13"/>
                                        </p:tgtEl>
                                      </p:cBhvr>
                                      <p:by x="150000" y="150000"/>
                                    </p:animScale>
                                  </p:childTnLst>
                                </p:cTn>
                              </p:par>
                            </p:childTnLst>
                          </p:cTn>
                        </p:par>
                        <p:par>
                          <p:cTn id="89" fill="hold">
                            <p:stCondLst>
                              <p:cond delay="600"/>
                            </p:stCondLst>
                            <p:childTnLst>
                              <p:par>
                                <p:cTn id="90" presetID="53" presetClass="entr" presetSubtype="16"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p:cTn id="92" dur="300" fill="hold"/>
                                        <p:tgtEl>
                                          <p:spTgt spid="14"/>
                                        </p:tgtEl>
                                        <p:attrNameLst>
                                          <p:attrName>ppt_w</p:attrName>
                                        </p:attrNameLst>
                                      </p:cBhvr>
                                      <p:tavLst>
                                        <p:tav tm="0">
                                          <p:val>
                                            <p:fltVal val="0"/>
                                          </p:val>
                                        </p:tav>
                                        <p:tav tm="100000">
                                          <p:val>
                                            <p:strVal val="#ppt_w"/>
                                          </p:val>
                                        </p:tav>
                                      </p:tavLst>
                                    </p:anim>
                                    <p:anim calcmode="lin" valueType="num">
                                      <p:cBhvr>
                                        <p:cTn id="93" dur="300" fill="hold"/>
                                        <p:tgtEl>
                                          <p:spTgt spid="14"/>
                                        </p:tgtEl>
                                        <p:attrNameLst>
                                          <p:attrName>ppt_h</p:attrName>
                                        </p:attrNameLst>
                                      </p:cBhvr>
                                      <p:tavLst>
                                        <p:tav tm="0">
                                          <p:val>
                                            <p:fltVal val="0"/>
                                          </p:val>
                                        </p:tav>
                                        <p:tav tm="100000">
                                          <p:val>
                                            <p:strVal val="#ppt_h"/>
                                          </p:val>
                                        </p:tav>
                                      </p:tavLst>
                                    </p:anim>
                                    <p:animEffect transition="in" filter="fade">
                                      <p:cBhvr>
                                        <p:cTn id="94" dur="300"/>
                                        <p:tgtEl>
                                          <p:spTgt spid="14"/>
                                        </p:tgtEl>
                                      </p:cBhvr>
                                    </p:animEffect>
                                  </p:childTnLst>
                                </p:cTn>
                              </p:par>
                            </p:childTnLst>
                          </p:cTn>
                        </p:par>
                        <p:par>
                          <p:cTn id="95" fill="hold">
                            <p:stCondLst>
                              <p:cond delay="900"/>
                            </p:stCondLst>
                            <p:childTnLst>
                              <p:par>
                                <p:cTn id="96" presetID="6" presetClass="emph" presetSubtype="0" fill="hold" grpId="1" nodeType="afterEffect">
                                  <p:stCondLst>
                                    <p:cond delay="0"/>
                                  </p:stCondLst>
                                  <p:childTnLst>
                                    <p:animScale>
                                      <p:cBhvr>
                                        <p:cTn id="97" dur="300" fill="hold"/>
                                        <p:tgtEl>
                                          <p:spTgt spid="14"/>
                                        </p:tgtEl>
                                      </p:cBhvr>
                                      <p:by x="150000" y="150000"/>
                                    </p:animScale>
                                  </p:childTnLst>
                                </p:cTn>
                              </p:par>
                              <p:par>
                                <p:cTn id="98" presetID="9" presetClass="exit" presetSubtype="0" fill="hold" grpId="2" nodeType="withEffect">
                                  <p:stCondLst>
                                    <p:cond delay="0"/>
                                  </p:stCondLst>
                                  <p:childTnLst>
                                    <p:animEffect transition="out" filter="dissolve">
                                      <p:cBhvr>
                                        <p:cTn id="99" dur="300"/>
                                        <p:tgtEl>
                                          <p:spTgt spid="13"/>
                                        </p:tgtEl>
                                      </p:cBhvr>
                                    </p:animEffect>
                                    <p:set>
                                      <p:cBhvr>
                                        <p:cTn id="100" dur="1" fill="hold">
                                          <p:stCondLst>
                                            <p:cond delay="299"/>
                                          </p:stCondLst>
                                        </p:cTn>
                                        <p:tgtEl>
                                          <p:spTgt spid="13"/>
                                        </p:tgtEl>
                                        <p:attrNameLst>
                                          <p:attrName>style.visibility</p:attrName>
                                        </p:attrNameLst>
                                      </p:cBhvr>
                                      <p:to>
                                        <p:strVal val="hidden"/>
                                      </p:to>
                                    </p:set>
                                  </p:childTnLst>
                                </p:cTn>
                              </p:par>
                              <p:par>
                                <p:cTn id="101" presetID="9" presetClass="exit" presetSubtype="0" fill="hold" grpId="2" nodeType="withEffect">
                                  <p:stCondLst>
                                    <p:cond delay="0"/>
                                  </p:stCondLst>
                                  <p:childTnLst>
                                    <p:animEffect transition="out" filter="dissolve">
                                      <p:cBhvr>
                                        <p:cTn id="102" dur="300"/>
                                        <p:tgtEl>
                                          <p:spTgt spid="14"/>
                                        </p:tgtEl>
                                      </p:cBhvr>
                                    </p:animEffect>
                                    <p:set>
                                      <p:cBhvr>
                                        <p:cTn id="103" dur="1" fill="hold">
                                          <p:stCondLst>
                                            <p:cond delay="2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7" grpId="2" animBg="1"/>
      <p:bldP spid="8" grpId="0" animBg="1"/>
      <p:bldP spid="8" grpId="1" animBg="1"/>
      <p:bldP spid="8" grpId="2" animBg="1"/>
      <p:bldP spid="9" grpId="0" animBg="1"/>
      <p:bldP spid="9" grpId="1" animBg="1"/>
      <p:bldP spid="10" grpId="0" animBg="1"/>
      <p:bldP spid="10" grpId="1" animBg="1"/>
      <p:bldP spid="10" grpId="2" animBg="1"/>
      <p:bldP spid="11" grpId="0" animBg="1"/>
      <p:bldP spid="11" grpId="1" animBg="1"/>
      <p:bldP spid="11" grpId="2" animBg="1"/>
      <p:bldP spid="12" grpId="0" animBg="1"/>
      <p:bldP spid="12" grpId="1" animBg="1"/>
      <p:bldP spid="13" grpId="0" animBg="1"/>
      <p:bldP spid="13" grpId="1" animBg="1"/>
      <p:bldP spid="13" grpId="2" animBg="1"/>
      <p:bldP spid="14" grpId="0" animBg="1"/>
      <p:bldP spid="14" grpId="1" animBg="1"/>
      <p:bldP spid="1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89C0D5-4B84-8949-B9BB-810F0DAB377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Progress</a:t>
            </a:r>
          </a:p>
        </p:txBody>
      </p:sp>
      <p:pic>
        <p:nvPicPr>
          <p:cNvPr id="3" name="Picture 2" descr="Graphical user interface&#10;&#10;Description automatically generated with medium confidence">
            <a:extLst>
              <a:ext uri="{FF2B5EF4-FFF2-40B4-BE49-F238E27FC236}">
                <a16:creationId xmlns:a16="http://schemas.microsoft.com/office/drawing/2014/main" id="{7CFBA2D5-F3A2-B84A-9CE6-DF4C75A04015}"/>
              </a:ext>
            </a:extLst>
          </p:cNvPr>
          <p:cNvPicPr>
            <a:picLocks noChangeAspect="1"/>
          </p:cNvPicPr>
          <p:nvPr/>
        </p:nvPicPr>
        <p:blipFill>
          <a:blip r:embed="rId2"/>
          <a:stretch>
            <a:fillRect/>
          </a:stretch>
        </p:blipFill>
        <p:spPr>
          <a:xfrm>
            <a:off x="4777316" y="1256081"/>
            <a:ext cx="6780700" cy="4343508"/>
          </a:xfrm>
          <a:prstGeom prst="rect">
            <a:avLst/>
          </a:prstGeom>
        </p:spPr>
      </p:pic>
    </p:spTree>
    <p:extLst>
      <p:ext uri="{BB962C8B-B14F-4D97-AF65-F5344CB8AC3E}">
        <p14:creationId xmlns:p14="http://schemas.microsoft.com/office/powerpoint/2010/main" val="202271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Progress</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1367624" y="2490436"/>
            <a:ext cx="9708995" cy="3567173"/>
          </a:xfrm>
        </p:spPr>
        <p:txBody>
          <a:bodyPr anchor="ctr">
            <a:normAutofit/>
          </a:bodyPr>
          <a:lstStyle/>
          <a:p>
            <a:r>
              <a:rPr lang="en-US" sz="2200" b="1"/>
              <a:t>Basic Principle:</a:t>
            </a:r>
            <a:r>
              <a:rPr lang="en-US" sz="2200"/>
              <a:t> The goal of AutoML-Zero is to automatically discover machine learning algorithms using only basic operations. </a:t>
            </a:r>
          </a:p>
          <a:p>
            <a:r>
              <a:rPr lang="en-US" sz="2200" b="1"/>
              <a:t>What are we adding to that framework?</a:t>
            </a:r>
          </a:p>
          <a:p>
            <a:pPr lvl="1"/>
            <a:r>
              <a:rPr lang="en-US" sz="2200"/>
              <a:t>Applying the same framework over Reinforcement Learning problems.</a:t>
            </a:r>
          </a:p>
          <a:p>
            <a:pPr lvl="1"/>
            <a:r>
              <a:rPr lang="en-US" sz="2200"/>
              <a:t>Extending the framework to the multi-objective domain for simpler problems.</a:t>
            </a:r>
          </a:p>
          <a:p>
            <a:pPr lvl="1"/>
            <a:r>
              <a:rPr lang="en-US" sz="2200"/>
              <a:t>Apply multi-objective optimization to Reinforcement Learning.</a:t>
            </a:r>
          </a:p>
          <a:p>
            <a:r>
              <a:rPr lang="en-US" sz="2200" b="1"/>
              <a:t>Expectations:</a:t>
            </a:r>
          </a:p>
          <a:p>
            <a:pPr lvl="1"/>
            <a:r>
              <a:rPr lang="en-US" sz="2200"/>
              <a:t>Exceed the performance of the single-objective optimization algorithm.</a:t>
            </a:r>
          </a:p>
          <a:p>
            <a:pPr lvl="1"/>
            <a:r>
              <a:rPr lang="en-US" sz="2200"/>
              <a:t>Utilize the information from the multiple pareto-optimal solutions at the end.</a:t>
            </a:r>
          </a:p>
          <a:p>
            <a:pPr lvl="1"/>
            <a:endParaRPr lang="en-US" sz="2200"/>
          </a:p>
        </p:txBody>
      </p:sp>
    </p:spTree>
    <p:extLst>
      <p:ext uri="{BB962C8B-B14F-4D97-AF65-F5344CB8AC3E}">
        <p14:creationId xmlns:p14="http://schemas.microsoft.com/office/powerpoint/2010/main" val="103307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Progress: Reinforcement Learning</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p:txBody>
          <a:bodyPr/>
          <a:lstStyle/>
          <a:p>
            <a:r>
              <a:rPr lang="en-US" dirty="0"/>
              <a:t>Currently we have a way to deal with the reinforcement learning problem. It needs to collect the data from an existing algorithm. </a:t>
            </a:r>
          </a:p>
          <a:p>
            <a:endParaRPr lang="en-US" dirty="0"/>
          </a:p>
          <a:p>
            <a:pPr marL="0" indent="0">
              <a:buNone/>
            </a:pPr>
            <a:endParaRPr lang="en-US" dirty="0"/>
          </a:p>
        </p:txBody>
      </p:sp>
      <p:sp>
        <p:nvSpPr>
          <p:cNvPr id="4" name="Rectangle 3">
            <a:extLst>
              <a:ext uri="{FF2B5EF4-FFF2-40B4-BE49-F238E27FC236}">
                <a16:creationId xmlns:a16="http://schemas.microsoft.com/office/drawing/2014/main" id="{26E0DD51-E658-F44F-9BF1-085D1A1A88A1}"/>
              </a:ext>
            </a:extLst>
          </p:cNvPr>
          <p:cNvSpPr/>
          <p:nvPr/>
        </p:nvSpPr>
        <p:spPr>
          <a:xfrm>
            <a:off x="4978400" y="2783114"/>
            <a:ext cx="2235200" cy="129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Policy</a:t>
            </a:r>
          </a:p>
        </p:txBody>
      </p:sp>
      <p:cxnSp>
        <p:nvCxnSpPr>
          <p:cNvPr id="6" name="Straight Arrow Connector 5">
            <a:extLst>
              <a:ext uri="{FF2B5EF4-FFF2-40B4-BE49-F238E27FC236}">
                <a16:creationId xmlns:a16="http://schemas.microsoft.com/office/drawing/2014/main" id="{D07D7284-E427-2D4A-A4E2-A4F2ADB5A9F3}"/>
              </a:ext>
            </a:extLst>
          </p:cNvPr>
          <p:cNvCxnSpPr>
            <a:cxnSpLocks/>
            <a:endCxn id="4" idx="1"/>
          </p:cNvCxnSpPr>
          <p:nvPr/>
        </p:nvCxnSpPr>
        <p:spPr>
          <a:xfrm>
            <a:off x="3730171" y="3428999"/>
            <a:ext cx="1248229"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F80E19F-6143-6A42-9802-2254495A4734}"/>
              </a:ext>
            </a:extLst>
          </p:cNvPr>
          <p:cNvSpPr txBox="1"/>
          <p:nvPr/>
        </p:nvSpPr>
        <p:spPr>
          <a:xfrm>
            <a:off x="2641600" y="3105833"/>
            <a:ext cx="1262742" cy="646331"/>
          </a:xfrm>
          <a:prstGeom prst="rect">
            <a:avLst/>
          </a:prstGeom>
          <a:noFill/>
        </p:spPr>
        <p:txBody>
          <a:bodyPr wrap="square" rtlCol="0">
            <a:spAutoFit/>
          </a:bodyPr>
          <a:lstStyle/>
          <a:p>
            <a:r>
              <a:rPr lang="en-US" dirty="0"/>
              <a:t>State Variables</a:t>
            </a:r>
          </a:p>
        </p:txBody>
      </p:sp>
      <p:sp>
        <p:nvSpPr>
          <p:cNvPr id="9" name="TextBox 8">
            <a:extLst>
              <a:ext uri="{FF2B5EF4-FFF2-40B4-BE49-F238E27FC236}">
                <a16:creationId xmlns:a16="http://schemas.microsoft.com/office/drawing/2014/main" id="{6E89D28E-1D80-CE42-811E-A21E24B7E2FF}"/>
              </a:ext>
            </a:extLst>
          </p:cNvPr>
          <p:cNvSpPr txBox="1"/>
          <p:nvPr/>
        </p:nvSpPr>
        <p:spPr>
          <a:xfrm>
            <a:off x="8287657" y="3244332"/>
            <a:ext cx="1814285" cy="369332"/>
          </a:xfrm>
          <a:prstGeom prst="rect">
            <a:avLst/>
          </a:prstGeom>
          <a:noFill/>
        </p:spPr>
        <p:txBody>
          <a:bodyPr wrap="square" rtlCol="0">
            <a:spAutoFit/>
          </a:bodyPr>
          <a:lstStyle/>
          <a:p>
            <a:r>
              <a:rPr lang="en-US" dirty="0"/>
              <a:t>Action, Reward</a:t>
            </a:r>
          </a:p>
        </p:txBody>
      </p:sp>
      <p:cxnSp>
        <p:nvCxnSpPr>
          <p:cNvPr id="10" name="Straight Arrow Connector 9">
            <a:extLst>
              <a:ext uri="{FF2B5EF4-FFF2-40B4-BE49-F238E27FC236}">
                <a16:creationId xmlns:a16="http://schemas.microsoft.com/office/drawing/2014/main" id="{707649F2-BE73-7F45-AD58-40C5FFDEF7C4}"/>
              </a:ext>
            </a:extLst>
          </p:cNvPr>
          <p:cNvCxnSpPr>
            <a:cxnSpLocks/>
            <a:stCxn id="4" idx="3"/>
          </p:cNvCxnSpPr>
          <p:nvPr/>
        </p:nvCxnSpPr>
        <p:spPr>
          <a:xfrm>
            <a:off x="7213600" y="3429000"/>
            <a:ext cx="1074058"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aphicFrame>
        <p:nvGraphicFramePr>
          <p:cNvPr id="13" name="Table 13">
            <a:extLst>
              <a:ext uri="{FF2B5EF4-FFF2-40B4-BE49-F238E27FC236}">
                <a16:creationId xmlns:a16="http://schemas.microsoft.com/office/drawing/2014/main" id="{7F5A8B7C-68DF-2848-BBEC-87923D8B9472}"/>
              </a:ext>
            </a:extLst>
          </p:cNvPr>
          <p:cNvGraphicFramePr>
            <a:graphicFrameLocks noGrp="1"/>
          </p:cNvGraphicFramePr>
          <p:nvPr>
            <p:extLst>
              <p:ext uri="{D42A27DB-BD31-4B8C-83A1-F6EECF244321}">
                <p14:modId xmlns:p14="http://schemas.microsoft.com/office/powerpoint/2010/main" val="161520089"/>
              </p:ext>
            </p:extLst>
          </p:nvPr>
        </p:nvGraphicFramePr>
        <p:xfrm>
          <a:off x="1540330" y="4074885"/>
          <a:ext cx="2913742" cy="111252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22500324"/>
                    </a:ext>
                  </a:extLst>
                </a:gridCol>
                <a:gridCol w="1456871">
                  <a:extLst>
                    <a:ext uri="{9D8B030D-6E8A-4147-A177-3AD203B41FA5}">
                      <a16:colId xmlns:a16="http://schemas.microsoft.com/office/drawing/2014/main" val="1222623521"/>
                    </a:ext>
                  </a:extLst>
                </a:gridCol>
              </a:tblGrid>
              <a:tr h="370840">
                <a:tc>
                  <a:txBody>
                    <a:bodyPr/>
                    <a:lstStyle/>
                    <a:p>
                      <a:pPr algn="ctr"/>
                      <a:r>
                        <a:rPr lang="en-US" dirty="0"/>
                        <a:t> x</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6969543"/>
                  </a:ext>
                </a:extLst>
              </a:tr>
              <a:tr h="370840">
                <a:tc>
                  <a:txBody>
                    <a:bodyPr/>
                    <a:lstStyle/>
                    <a:p>
                      <a:pPr algn="ctr"/>
                      <a:r>
                        <a:rPr lang="en-US" dirty="0"/>
                        <a:t> x</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8321535"/>
                  </a:ext>
                </a:extLst>
              </a:tr>
              <a:tr h="370840">
                <a:tc>
                  <a:txBody>
                    <a:bodyPr/>
                    <a:lstStyle/>
                    <a:p>
                      <a:pPr algn="ctr"/>
                      <a:r>
                        <a:rPr lang="en-US" dirty="0"/>
                        <a:t> x</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9769017"/>
                  </a:ext>
                </a:extLst>
              </a:tr>
            </a:tbl>
          </a:graphicData>
        </a:graphic>
      </p:graphicFrame>
      <p:graphicFrame>
        <p:nvGraphicFramePr>
          <p:cNvPr id="14" name="Table 13">
            <a:extLst>
              <a:ext uri="{FF2B5EF4-FFF2-40B4-BE49-F238E27FC236}">
                <a16:creationId xmlns:a16="http://schemas.microsoft.com/office/drawing/2014/main" id="{BA5E7EAF-78F0-FE4E-8D4B-1ECA12B85CC7}"/>
              </a:ext>
            </a:extLst>
          </p:cNvPr>
          <p:cNvGraphicFramePr>
            <a:graphicFrameLocks noGrp="1"/>
          </p:cNvGraphicFramePr>
          <p:nvPr>
            <p:extLst>
              <p:ext uri="{D42A27DB-BD31-4B8C-83A1-F6EECF244321}">
                <p14:modId xmlns:p14="http://schemas.microsoft.com/office/powerpoint/2010/main" val="2771025311"/>
              </p:ext>
            </p:extLst>
          </p:nvPr>
        </p:nvGraphicFramePr>
        <p:xfrm>
          <a:off x="7737928" y="4074885"/>
          <a:ext cx="2913742" cy="111252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22500324"/>
                    </a:ext>
                  </a:extLst>
                </a:gridCol>
                <a:gridCol w="1456871">
                  <a:extLst>
                    <a:ext uri="{9D8B030D-6E8A-4147-A177-3AD203B41FA5}">
                      <a16:colId xmlns:a16="http://schemas.microsoft.com/office/drawing/2014/main" val="1222623521"/>
                    </a:ext>
                  </a:extLst>
                </a:gridCol>
              </a:tblGrid>
              <a:tr h="370840">
                <a:tc>
                  <a:txBody>
                    <a:bodyPr/>
                    <a:lstStyle/>
                    <a:p>
                      <a:pPr algn="ctr"/>
                      <a:r>
                        <a:rPr lang="en-US" dirty="0"/>
                        <a:t> a</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6969543"/>
                  </a:ext>
                </a:extLst>
              </a:tr>
              <a:tr h="370840">
                <a:tc>
                  <a:txBody>
                    <a:bodyPr/>
                    <a:lstStyle/>
                    <a:p>
                      <a:pPr algn="ctr"/>
                      <a:r>
                        <a:rPr lang="en-US" dirty="0"/>
                        <a:t> a</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8321535"/>
                  </a:ext>
                </a:extLst>
              </a:tr>
              <a:tr h="370840">
                <a:tc>
                  <a:txBody>
                    <a:bodyPr/>
                    <a:lstStyle/>
                    <a:p>
                      <a:pPr algn="ctr"/>
                      <a:r>
                        <a:rPr lang="en-US" dirty="0"/>
                        <a:t> a</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9769017"/>
                  </a:ext>
                </a:extLst>
              </a:tr>
            </a:tbl>
          </a:graphicData>
        </a:graphic>
      </p:graphicFrame>
      <p:sp>
        <p:nvSpPr>
          <p:cNvPr id="15" name="TextBox 14">
            <a:extLst>
              <a:ext uri="{FF2B5EF4-FFF2-40B4-BE49-F238E27FC236}">
                <a16:creationId xmlns:a16="http://schemas.microsoft.com/office/drawing/2014/main" id="{B8E027FF-EB4A-3F4E-8B64-4B2B5B9D91F0}"/>
              </a:ext>
            </a:extLst>
          </p:cNvPr>
          <p:cNvSpPr txBox="1"/>
          <p:nvPr/>
        </p:nvSpPr>
        <p:spPr>
          <a:xfrm rot="5400000">
            <a:off x="2765589" y="5341878"/>
            <a:ext cx="645432" cy="369332"/>
          </a:xfrm>
          <a:prstGeom prst="rect">
            <a:avLst/>
          </a:prstGeom>
          <a:noFill/>
        </p:spPr>
        <p:txBody>
          <a:bodyPr wrap="square" rtlCol="0">
            <a:spAutoFit/>
          </a:bodyPr>
          <a:lstStyle/>
          <a:p>
            <a:r>
              <a:rPr lang="en-US" dirty="0"/>
              <a:t>……..</a:t>
            </a:r>
          </a:p>
        </p:txBody>
      </p:sp>
      <p:graphicFrame>
        <p:nvGraphicFramePr>
          <p:cNvPr id="16" name="Table 15">
            <a:extLst>
              <a:ext uri="{FF2B5EF4-FFF2-40B4-BE49-F238E27FC236}">
                <a16:creationId xmlns:a16="http://schemas.microsoft.com/office/drawing/2014/main" id="{06BFE5DA-CA73-5C4E-9B18-F7E5189CB6E3}"/>
              </a:ext>
            </a:extLst>
          </p:cNvPr>
          <p:cNvGraphicFramePr>
            <a:graphicFrameLocks noGrp="1"/>
          </p:cNvGraphicFramePr>
          <p:nvPr>
            <p:extLst>
              <p:ext uri="{D42A27DB-BD31-4B8C-83A1-F6EECF244321}">
                <p14:modId xmlns:p14="http://schemas.microsoft.com/office/powerpoint/2010/main" val="636855265"/>
              </p:ext>
            </p:extLst>
          </p:nvPr>
        </p:nvGraphicFramePr>
        <p:xfrm>
          <a:off x="1540330" y="5895974"/>
          <a:ext cx="2913742" cy="37084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50287657"/>
                    </a:ext>
                  </a:extLst>
                </a:gridCol>
                <a:gridCol w="1456871">
                  <a:extLst>
                    <a:ext uri="{9D8B030D-6E8A-4147-A177-3AD203B41FA5}">
                      <a16:colId xmlns:a16="http://schemas.microsoft.com/office/drawing/2014/main" val="226367566"/>
                    </a:ext>
                  </a:extLst>
                </a:gridCol>
              </a:tblGrid>
              <a:tr h="370840">
                <a:tc>
                  <a:txBody>
                    <a:bodyPr/>
                    <a:lstStyle/>
                    <a:p>
                      <a:pPr algn="ctr"/>
                      <a:r>
                        <a:rPr lang="en-US" dirty="0"/>
                        <a:t> </a:t>
                      </a:r>
                      <a:r>
                        <a:rPr lang="en-US" dirty="0" err="1"/>
                        <a:t>x</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t>v</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1570037"/>
                  </a:ext>
                </a:extLst>
              </a:tr>
            </a:tbl>
          </a:graphicData>
        </a:graphic>
      </p:graphicFrame>
      <p:sp>
        <p:nvSpPr>
          <p:cNvPr id="17" name="TextBox 16">
            <a:extLst>
              <a:ext uri="{FF2B5EF4-FFF2-40B4-BE49-F238E27FC236}">
                <a16:creationId xmlns:a16="http://schemas.microsoft.com/office/drawing/2014/main" id="{7BEFCE5F-D07E-1246-89B2-B5E8A8CE0CB9}"/>
              </a:ext>
            </a:extLst>
          </p:cNvPr>
          <p:cNvSpPr txBox="1"/>
          <p:nvPr/>
        </p:nvSpPr>
        <p:spPr>
          <a:xfrm rot="5400000">
            <a:off x="8963187" y="5341122"/>
            <a:ext cx="645432" cy="369332"/>
          </a:xfrm>
          <a:prstGeom prst="rect">
            <a:avLst/>
          </a:prstGeom>
          <a:noFill/>
        </p:spPr>
        <p:txBody>
          <a:bodyPr wrap="square" rtlCol="0">
            <a:spAutoFit/>
          </a:bodyPr>
          <a:lstStyle/>
          <a:p>
            <a:r>
              <a:rPr lang="en-US" dirty="0"/>
              <a:t>……..</a:t>
            </a:r>
          </a:p>
        </p:txBody>
      </p:sp>
      <p:graphicFrame>
        <p:nvGraphicFramePr>
          <p:cNvPr id="18" name="Table 17">
            <a:extLst>
              <a:ext uri="{FF2B5EF4-FFF2-40B4-BE49-F238E27FC236}">
                <a16:creationId xmlns:a16="http://schemas.microsoft.com/office/drawing/2014/main" id="{3C4BDA66-9F32-1847-BC70-5BF083B7C037}"/>
              </a:ext>
            </a:extLst>
          </p:cNvPr>
          <p:cNvGraphicFramePr>
            <a:graphicFrameLocks noGrp="1"/>
          </p:cNvGraphicFramePr>
          <p:nvPr>
            <p:extLst>
              <p:ext uri="{D42A27DB-BD31-4B8C-83A1-F6EECF244321}">
                <p14:modId xmlns:p14="http://schemas.microsoft.com/office/powerpoint/2010/main" val="44923021"/>
              </p:ext>
            </p:extLst>
          </p:nvPr>
        </p:nvGraphicFramePr>
        <p:xfrm>
          <a:off x="7737928" y="5895218"/>
          <a:ext cx="2913742" cy="37084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50287657"/>
                    </a:ext>
                  </a:extLst>
                </a:gridCol>
                <a:gridCol w="1456871">
                  <a:extLst>
                    <a:ext uri="{9D8B030D-6E8A-4147-A177-3AD203B41FA5}">
                      <a16:colId xmlns:a16="http://schemas.microsoft.com/office/drawing/2014/main" val="226367566"/>
                    </a:ext>
                  </a:extLst>
                </a:gridCol>
              </a:tblGrid>
              <a:tr h="370840">
                <a:tc>
                  <a:txBody>
                    <a:bodyPr/>
                    <a:lstStyle/>
                    <a:p>
                      <a:pPr algn="ctr"/>
                      <a:r>
                        <a:rPr lang="en-US" dirty="0"/>
                        <a:t> a</a:t>
                      </a:r>
                      <a:r>
                        <a:rPr lang="en-US" baseline="-25000" dirty="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t>r</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1570037"/>
                  </a:ext>
                </a:extLst>
              </a:tr>
            </a:tbl>
          </a:graphicData>
        </a:graphic>
      </p:graphicFrame>
      <p:sp>
        <p:nvSpPr>
          <p:cNvPr id="24" name="Left-right Arrow 23">
            <a:extLst>
              <a:ext uri="{FF2B5EF4-FFF2-40B4-BE49-F238E27FC236}">
                <a16:creationId xmlns:a16="http://schemas.microsoft.com/office/drawing/2014/main" id="{6005F0FD-7C0C-0848-BE4A-B75D5A4C47FE}"/>
              </a:ext>
            </a:extLst>
          </p:cNvPr>
          <p:cNvSpPr/>
          <p:nvPr/>
        </p:nvSpPr>
        <p:spPr>
          <a:xfrm>
            <a:off x="5156202" y="5057725"/>
            <a:ext cx="1988457" cy="5192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B0B19D7-A8EA-2F49-82C3-BDC1DBDC36EE}"/>
              </a:ext>
            </a:extLst>
          </p:cNvPr>
          <p:cNvSpPr txBox="1"/>
          <p:nvPr/>
        </p:nvSpPr>
        <p:spPr>
          <a:xfrm>
            <a:off x="5485941" y="4833740"/>
            <a:ext cx="1314655" cy="369332"/>
          </a:xfrm>
          <a:prstGeom prst="rect">
            <a:avLst/>
          </a:prstGeom>
          <a:noFill/>
        </p:spPr>
        <p:txBody>
          <a:bodyPr wrap="none" rtlCol="0">
            <a:spAutoFit/>
          </a:bodyPr>
          <a:lstStyle/>
          <a:p>
            <a:r>
              <a:rPr lang="en-US" dirty="0"/>
              <a:t>Collect Data</a:t>
            </a:r>
          </a:p>
        </p:txBody>
      </p:sp>
    </p:spTree>
    <p:extLst>
      <p:ext uri="{BB962C8B-B14F-4D97-AF65-F5344CB8AC3E}">
        <p14:creationId xmlns:p14="http://schemas.microsoft.com/office/powerpoint/2010/main" val="93296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5" grpId="0"/>
      <p:bldP spid="17" grpId="0"/>
      <p:bldP spid="24"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solidFill>
            <a:schemeClr val="accent6">
              <a:lumMod val="60000"/>
              <a:lumOff val="40000"/>
            </a:schemeClr>
          </a:solidFill>
        </p:spPr>
        <p:txBody>
          <a:bodyPr/>
          <a:lstStyle/>
          <a:p>
            <a:pPr algn="ctr"/>
            <a:r>
              <a:rPr lang="en-US" b="1" dirty="0"/>
              <a:t>Progress: Reinforcement Learning</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838200" y="1914720"/>
            <a:ext cx="10515600" cy="4351338"/>
          </a:xfrm>
        </p:spPr>
        <p:txBody>
          <a:bodyPr/>
          <a:lstStyle/>
          <a:p>
            <a:r>
              <a:rPr lang="en-US" dirty="0"/>
              <a:t>Currently we have a way to deal with the reinforcement learning problem. It needs to collect the data from an existing algorithm. </a:t>
            </a:r>
          </a:p>
          <a:p>
            <a:endParaRPr lang="en-US" dirty="0"/>
          </a:p>
          <a:p>
            <a:pPr marL="0" indent="0">
              <a:buNone/>
            </a:pPr>
            <a:endParaRPr lang="en-US" dirty="0"/>
          </a:p>
        </p:txBody>
      </p:sp>
      <p:graphicFrame>
        <p:nvGraphicFramePr>
          <p:cNvPr id="13" name="Table 13">
            <a:extLst>
              <a:ext uri="{FF2B5EF4-FFF2-40B4-BE49-F238E27FC236}">
                <a16:creationId xmlns:a16="http://schemas.microsoft.com/office/drawing/2014/main" id="{7F5A8B7C-68DF-2848-BBEC-87923D8B9472}"/>
              </a:ext>
            </a:extLst>
          </p:cNvPr>
          <p:cNvGraphicFramePr>
            <a:graphicFrameLocks noGrp="1"/>
          </p:cNvGraphicFramePr>
          <p:nvPr>
            <p:extLst>
              <p:ext uri="{D42A27DB-BD31-4B8C-83A1-F6EECF244321}">
                <p14:modId xmlns:p14="http://schemas.microsoft.com/office/powerpoint/2010/main" val="461716350"/>
              </p:ext>
            </p:extLst>
          </p:nvPr>
        </p:nvGraphicFramePr>
        <p:xfrm>
          <a:off x="1366158" y="3779958"/>
          <a:ext cx="2913742" cy="111252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22500324"/>
                    </a:ext>
                  </a:extLst>
                </a:gridCol>
                <a:gridCol w="1456871">
                  <a:extLst>
                    <a:ext uri="{9D8B030D-6E8A-4147-A177-3AD203B41FA5}">
                      <a16:colId xmlns:a16="http://schemas.microsoft.com/office/drawing/2014/main" val="1222623521"/>
                    </a:ext>
                  </a:extLst>
                </a:gridCol>
              </a:tblGrid>
              <a:tr h="370840">
                <a:tc>
                  <a:txBody>
                    <a:bodyPr/>
                    <a:lstStyle/>
                    <a:p>
                      <a:pPr algn="ctr"/>
                      <a:r>
                        <a:rPr lang="en-US" dirty="0"/>
                        <a:t> x</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6969543"/>
                  </a:ext>
                </a:extLst>
              </a:tr>
              <a:tr h="370840">
                <a:tc>
                  <a:txBody>
                    <a:bodyPr/>
                    <a:lstStyle/>
                    <a:p>
                      <a:pPr algn="ctr"/>
                      <a:r>
                        <a:rPr lang="en-US" dirty="0"/>
                        <a:t> x</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8321535"/>
                  </a:ext>
                </a:extLst>
              </a:tr>
              <a:tr h="370840">
                <a:tc>
                  <a:txBody>
                    <a:bodyPr/>
                    <a:lstStyle/>
                    <a:p>
                      <a:pPr algn="ctr"/>
                      <a:r>
                        <a:rPr lang="en-US" dirty="0"/>
                        <a:t> x</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9769017"/>
                  </a:ext>
                </a:extLst>
              </a:tr>
            </a:tbl>
          </a:graphicData>
        </a:graphic>
      </p:graphicFrame>
      <p:graphicFrame>
        <p:nvGraphicFramePr>
          <p:cNvPr id="14" name="Table 13">
            <a:extLst>
              <a:ext uri="{FF2B5EF4-FFF2-40B4-BE49-F238E27FC236}">
                <a16:creationId xmlns:a16="http://schemas.microsoft.com/office/drawing/2014/main" id="{BA5E7EAF-78F0-FE4E-8D4B-1ECA12B85CC7}"/>
              </a:ext>
            </a:extLst>
          </p:cNvPr>
          <p:cNvGraphicFramePr>
            <a:graphicFrameLocks noGrp="1"/>
          </p:cNvGraphicFramePr>
          <p:nvPr>
            <p:extLst>
              <p:ext uri="{D42A27DB-BD31-4B8C-83A1-F6EECF244321}">
                <p14:modId xmlns:p14="http://schemas.microsoft.com/office/powerpoint/2010/main" val="585209738"/>
              </p:ext>
            </p:extLst>
          </p:nvPr>
        </p:nvGraphicFramePr>
        <p:xfrm>
          <a:off x="4279900" y="3779958"/>
          <a:ext cx="2913742" cy="111252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22500324"/>
                    </a:ext>
                  </a:extLst>
                </a:gridCol>
                <a:gridCol w="1456871">
                  <a:extLst>
                    <a:ext uri="{9D8B030D-6E8A-4147-A177-3AD203B41FA5}">
                      <a16:colId xmlns:a16="http://schemas.microsoft.com/office/drawing/2014/main" val="1222623521"/>
                    </a:ext>
                  </a:extLst>
                </a:gridCol>
              </a:tblGrid>
              <a:tr h="370840">
                <a:tc>
                  <a:txBody>
                    <a:bodyPr/>
                    <a:lstStyle/>
                    <a:p>
                      <a:pPr algn="ctr"/>
                      <a:r>
                        <a:rPr lang="en-US" dirty="0"/>
                        <a:t> a</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6969543"/>
                  </a:ext>
                </a:extLst>
              </a:tr>
              <a:tr h="370840">
                <a:tc>
                  <a:txBody>
                    <a:bodyPr/>
                    <a:lstStyle/>
                    <a:p>
                      <a:pPr algn="ctr"/>
                      <a:r>
                        <a:rPr lang="en-US" dirty="0"/>
                        <a:t> a</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8321535"/>
                  </a:ext>
                </a:extLst>
              </a:tr>
              <a:tr h="370840">
                <a:tc>
                  <a:txBody>
                    <a:bodyPr/>
                    <a:lstStyle/>
                    <a:p>
                      <a:pPr algn="ctr"/>
                      <a:r>
                        <a:rPr lang="en-US" dirty="0"/>
                        <a:t> a</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9769017"/>
                  </a:ext>
                </a:extLst>
              </a:tr>
            </a:tbl>
          </a:graphicData>
        </a:graphic>
      </p:graphicFrame>
      <p:sp>
        <p:nvSpPr>
          <p:cNvPr id="15" name="TextBox 14">
            <a:extLst>
              <a:ext uri="{FF2B5EF4-FFF2-40B4-BE49-F238E27FC236}">
                <a16:creationId xmlns:a16="http://schemas.microsoft.com/office/drawing/2014/main" id="{B8E027FF-EB4A-3F4E-8B64-4B2B5B9D91F0}"/>
              </a:ext>
            </a:extLst>
          </p:cNvPr>
          <p:cNvSpPr txBox="1"/>
          <p:nvPr/>
        </p:nvSpPr>
        <p:spPr>
          <a:xfrm rot="5400000">
            <a:off x="2591417" y="5046951"/>
            <a:ext cx="645432" cy="369332"/>
          </a:xfrm>
          <a:prstGeom prst="rect">
            <a:avLst/>
          </a:prstGeom>
          <a:noFill/>
        </p:spPr>
        <p:txBody>
          <a:bodyPr wrap="square" rtlCol="0">
            <a:spAutoFit/>
          </a:bodyPr>
          <a:lstStyle/>
          <a:p>
            <a:r>
              <a:rPr lang="en-US" dirty="0"/>
              <a:t>……..</a:t>
            </a:r>
          </a:p>
        </p:txBody>
      </p:sp>
      <p:graphicFrame>
        <p:nvGraphicFramePr>
          <p:cNvPr id="16" name="Table 15">
            <a:extLst>
              <a:ext uri="{FF2B5EF4-FFF2-40B4-BE49-F238E27FC236}">
                <a16:creationId xmlns:a16="http://schemas.microsoft.com/office/drawing/2014/main" id="{06BFE5DA-CA73-5C4E-9B18-F7E5189CB6E3}"/>
              </a:ext>
            </a:extLst>
          </p:cNvPr>
          <p:cNvGraphicFramePr>
            <a:graphicFrameLocks noGrp="1"/>
          </p:cNvGraphicFramePr>
          <p:nvPr>
            <p:extLst>
              <p:ext uri="{D42A27DB-BD31-4B8C-83A1-F6EECF244321}">
                <p14:modId xmlns:p14="http://schemas.microsoft.com/office/powerpoint/2010/main" val="1134658584"/>
              </p:ext>
            </p:extLst>
          </p:nvPr>
        </p:nvGraphicFramePr>
        <p:xfrm>
          <a:off x="1366158" y="5601047"/>
          <a:ext cx="2913742" cy="37084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50287657"/>
                    </a:ext>
                  </a:extLst>
                </a:gridCol>
                <a:gridCol w="1456871">
                  <a:extLst>
                    <a:ext uri="{9D8B030D-6E8A-4147-A177-3AD203B41FA5}">
                      <a16:colId xmlns:a16="http://schemas.microsoft.com/office/drawing/2014/main" val="226367566"/>
                    </a:ext>
                  </a:extLst>
                </a:gridCol>
              </a:tblGrid>
              <a:tr h="370840">
                <a:tc>
                  <a:txBody>
                    <a:bodyPr/>
                    <a:lstStyle/>
                    <a:p>
                      <a:pPr algn="ctr"/>
                      <a:r>
                        <a:rPr lang="en-US" dirty="0"/>
                        <a:t> </a:t>
                      </a:r>
                      <a:r>
                        <a:rPr lang="en-US" dirty="0" err="1"/>
                        <a:t>x</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t>v</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1570037"/>
                  </a:ext>
                </a:extLst>
              </a:tr>
            </a:tbl>
          </a:graphicData>
        </a:graphic>
      </p:graphicFrame>
      <p:sp>
        <p:nvSpPr>
          <p:cNvPr id="17" name="TextBox 16">
            <a:extLst>
              <a:ext uri="{FF2B5EF4-FFF2-40B4-BE49-F238E27FC236}">
                <a16:creationId xmlns:a16="http://schemas.microsoft.com/office/drawing/2014/main" id="{7BEFCE5F-D07E-1246-89B2-B5E8A8CE0CB9}"/>
              </a:ext>
            </a:extLst>
          </p:cNvPr>
          <p:cNvSpPr txBox="1"/>
          <p:nvPr/>
        </p:nvSpPr>
        <p:spPr>
          <a:xfrm rot="5400000">
            <a:off x="5505159" y="5046195"/>
            <a:ext cx="645432" cy="369332"/>
          </a:xfrm>
          <a:prstGeom prst="rect">
            <a:avLst/>
          </a:prstGeom>
          <a:noFill/>
        </p:spPr>
        <p:txBody>
          <a:bodyPr wrap="square" rtlCol="0">
            <a:spAutoFit/>
          </a:bodyPr>
          <a:lstStyle/>
          <a:p>
            <a:r>
              <a:rPr lang="en-US" dirty="0"/>
              <a:t>……..</a:t>
            </a:r>
          </a:p>
        </p:txBody>
      </p:sp>
      <p:graphicFrame>
        <p:nvGraphicFramePr>
          <p:cNvPr id="18" name="Table 17">
            <a:extLst>
              <a:ext uri="{FF2B5EF4-FFF2-40B4-BE49-F238E27FC236}">
                <a16:creationId xmlns:a16="http://schemas.microsoft.com/office/drawing/2014/main" id="{3C4BDA66-9F32-1847-BC70-5BF083B7C037}"/>
              </a:ext>
            </a:extLst>
          </p:cNvPr>
          <p:cNvGraphicFramePr>
            <a:graphicFrameLocks noGrp="1"/>
          </p:cNvGraphicFramePr>
          <p:nvPr>
            <p:extLst>
              <p:ext uri="{D42A27DB-BD31-4B8C-83A1-F6EECF244321}">
                <p14:modId xmlns:p14="http://schemas.microsoft.com/office/powerpoint/2010/main" val="565299200"/>
              </p:ext>
            </p:extLst>
          </p:nvPr>
        </p:nvGraphicFramePr>
        <p:xfrm>
          <a:off x="4279900" y="5600291"/>
          <a:ext cx="2913742" cy="370840"/>
        </p:xfrm>
        <a:graphic>
          <a:graphicData uri="http://schemas.openxmlformats.org/drawingml/2006/table">
            <a:tbl>
              <a:tblPr firstRow="1" bandRow="1">
                <a:tableStyleId>{2D5ABB26-0587-4C30-8999-92F81FD0307C}</a:tableStyleId>
              </a:tblPr>
              <a:tblGrid>
                <a:gridCol w="1456871">
                  <a:extLst>
                    <a:ext uri="{9D8B030D-6E8A-4147-A177-3AD203B41FA5}">
                      <a16:colId xmlns:a16="http://schemas.microsoft.com/office/drawing/2014/main" val="4150287657"/>
                    </a:ext>
                  </a:extLst>
                </a:gridCol>
                <a:gridCol w="1456871">
                  <a:extLst>
                    <a:ext uri="{9D8B030D-6E8A-4147-A177-3AD203B41FA5}">
                      <a16:colId xmlns:a16="http://schemas.microsoft.com/office/drawing/2014/main" val="226367566"/>
                    </a:ext>
                  </a:extLst>
                </a:gridCol>
              </a:tblGrid>
              <a:tr h="370840">
                <a:tc>
                  <a:txBody>
                    <a:bodyPr/>
                    <a:lstStyle/>
                    <a:p>
                      <a:pPr algn="ctr"/>
                      <a:r>
                        <a:rPr lang="en-US" dirty="0"/>
                        <a:t> a</a:t>
                      </a:r>
                      <a:r>
                        <a:rPr lang="en-US" baseline="-25000" dirty="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t>r</a:t>
                      </a:r>
                      <a:r>
                        <a:rPr lang="en-US" baseline="-25000" dirty="0" err="1"/>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1570037"/>
                  </a:ext>
                </a:extLst>
              </a:tr>
            </a:tbl>
          </a:graphicData>
        </a:graphic>
      </p:graphicFrame>
      <p:sp>
        <p:nvSpPr>
          <p:cNvPr id="5" name="TextBox 4">
            <a:extLst>
              <a:ext uri="{FF2B5EF4-FFF2-40B4-BE49-F238E27FC236}">
                <a16:creationId xmlns:a16="http://schemas.microsoft.com/office/drawing/2014/main" id="{BF1FC88E-C11E-C243-8A60-EE1D5E17B363}"/>
              </a:ext>
            </a:extLst>
          </p:cNvPr>
          <p:cNvSpPr txBox="1"/>
          <p:nvPr/>
        </p:nvSpPr>
        <p:spPr>
          <a:xfrm>
            <a:off x="3142732" y="3044725"/>
            <a:ext cx="2685143" cy="523220"/>
          </a:xfrm>
          <a:prstGeom prst="rect">
            <a:avLst/>
          </a:prstGeom>
          <a:noFill/>
        </p:spPr>
        <p:txBody>
          <a:bodyPr wrap="square" rtlCol="0">
            <a:spAutoFit/>
          </a:bodyPr>
          <a:lstStyle/>
          <a:p>
            <a:r>
              <a:rPr lang="en-US" sz="2800" b="1" dirty="0"/>
              <a:t>Collected Data</a:t>
            </a:r>
          </a:p>
        </p:txBody>
      </p:sp>
      <p:sp>
        <p:nvSpPr>
          <p:cNvPr id="7" name="Oval 6">
            <a:extLst>
              <a:ext uri="{FF2B5EF4-FFF2-40B4-BE49-F238E27FC236}">
                <a16:creationId xmlns:a16="http://schemas.microsoft.com/office/drawing/2014/main" id="{1F57B51E-9266-AA4F-8ADB-2910639E0162}"/>
              </a:ext>
            </a:extLst>
          </p:cNvPr>
          <p:cNvSpPr/>
          <p:nvPr/>
        </p:nvSpPr>
        <p:spPr>
          <a:xfrm>
            <a:off x="8824686" y="3236686"/>
            <a:ext cx="2133600" cy="1393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AutoML</a:t>
            </a:r>
            <a:r>
              <a:rPr lang="en-US" dirty="0"/>
              <a:t>-Zero Framework</a:t>
            </a:r>
          </a:p>
        </p:txBody>
      </p:sp>
      <p:sp>
        <p:nvSpPr>
          <p:cNvPr id="11" name="Notched Right Arrow 10">
            <a:extLst>
              <a:ext uri="{FF2B5EF4-FFF2-40B4-BE49-F238E27FC236}">
                <a16:creationId xmlns:a16="http://schemas.microsoft.com/office/drawing/2014/main" id="{A27C9E67-7436-B44B-9610-51FA3C2CECE7}"/>
              </a:ext>
            </a:extLst>
          </p:cNvPr>
          <p:cNvSpPr/>
          <p:nvPr/>
        </p:nvSpPr>
        <p:spPr>
          <a:xfrm rot="20838561">
            <a:off x="7555833" y="3801582"/>
            <a:ext cx="1088571" cy="5396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6FEFA34-7257-3D4A-87B2-A20D224B6E20}"/>
              </a:ext>
            </a:extLst>
          </p:cNvPr>
          <p:cNvCxnSpPr>
            <a:cxnSpLocks/>
            <a:stCxn id="7" idx="4"/>
            <a:endCxn id="20" idx="0"/>
          </p:cNvCxnSpPr>
          <p:nvPr/>
        </p:nvCxnSpPr>
        <p:spPr>
          <a:xfrm>
            <a:off x="9891486" y="4630057"/>
            <a:ext cx="1813" cy="712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7DBFE80-18CA-164B-B6F2-C20E1C574168}"/>
                  </a:ext>
                </a:extLst>
              </p:cNvPr>
              <p:cNvSpPr txBox="1"/>
              <p:nvPr/>
            </p:nvSpPr>
            <p:spPr>
              <a:xfrm>
                <a:off x="8870042" y="5342728"/>
                <a:ext cx="2046514" cy="923330"/>
              </a:xfrm>
              <a:prstGeom prst="rect">
                <a:avLst/>
              </a:prstGeom>
              <a:noFill/>
              <a:ln w="25400">
                <a:solidFill>
                  <a:schemeClr val="dk1"/>
                </a:solidFill>
              </a:ln>
            </p:spPr>
            <p:txBody>
              <a:bodyPr wrap="square" rtlCol="0">
                <a:spAutoFit/>
              </a:bodyPr>
              <a:lstStyle/>
              <a:p>
                <a14:m>
                  <m:oMath xmlns:m="http://schemas.openxmlformats.org/officeDocument/2006/math">
                    <m:r>
                      <a:rPr lang="en-US" i="1" dirty="0" smtClean="0">
                        <a:latin typeface="Cambria Math" panose="02040503050406030204" pitchFamily="18" charset="0"/>
                      </a:rPr>
                      <m:t>𝑆𝑒𝑡𝑢𝑝</m:t>
                    </m:r>
                    <m:r>
                      <a:rPr lang="en-US" i="1" dirty="0" smtClean="0">
                        <a:latin typeface="Cambria Math" panose="02040503050406030204" pitchFamily="18" charset="0"/>
                      </a:rPr>
                      <m:t>()</m:t>
                    </m:r>
                  </m:oMath>
                </a14:m>
                <a:r>
                  <a:rPr lang="en-US" dirty="0"/>
                  <a:t>{………………}</a:t>
                </a:r>
              </a:p>
              <a:p>
                <a14:m>
                  <m:oMath xmlns:m="http://schemas.openxmlformats.org/officeDocument/2006/math">
                    <m:r>
                      <a:rPr lang="en-US" i="1" dirty="0" smtClean="0">
                        <a:latin typeface="Cambria Math" panose="02040503050406030204" pitchFamily="18" charset="0"/>
                      </a:rPr>
                      <m:t>𝑃𝑟𝑒𝑑𝑖𝑐𝑡</m:t>
                    </m:r>
                    <m:r>
                      <a:rPr lang="en-US" i="1" dirty="0" smtClean="0">
                        <a:latin typeface="Cambria Math" panose="02040503050406030204" pitchFamily="18" charset="0"/>
                      </a:rPr>
                      <m:t>()</m:t>
                    </m:r>
                  </m:oMath>
                </a14:m>
                <a:r>
                  <a:rPr lang="en-US" dirty="0"/>
                  <a:t>{……….….}</a:t>
                </a:r>
              </a:p>
              <a:p>
                <a14:m>
                  <m:oMath xmlns:m="http://schemas.openxmlformats.org/officeDocument/2006/math">
                    <m:r>
                      <a:rPr lang="en-US" i="1" dirty="0" smtClean="0">
                        <a:latin typeface="Cambria Math" panose="02040503050406030204" pitchFamily="18" charset="0"/>
                      </a:rPr>
                      <m:t>𝐿𝑒𝑎𝑟𝑛</m:t>
                    </m:r>
                    <m:r>
                      <a:rPr lang="en-US" i="1" dirty="0" smtClean="0">
                        <a:latin typeface="Cambria Math" panose="02040503050406030204" pitchFamily="18" charset="0"/>
                      </a:rPr>
                      <m:t>()</m:t>
                    </m:r>
                  </m:oMath>
                </a14:m>
                <a:r>
                  <a:rPr lang="en-US" dirty="0"/>
                  <a:t>{……………..}</a:t>
                </a:r>
              </a:p>
            </p:txBody>
          </p:sp>
        </mc:Choice>
        <mc:Fallback>
          <p:sp>
            <p:nvSpPr>
              <p:cNvPr id="20" name="TextBox 19">
                <a:extLst>
                  <a:ext uri="{FF2B5EF4-FFF2-40B4-BE49-F238E27FC236}">
                    <a16:creationId xmlns:a16="http://schemas.microsoft.com/office/drawing/2014/main" id="{A7DBFE80-18CA-164B-B6F2-C20E1C574168}"/>
                  </a:ext>
                </a:extLst>
              </p:cNvPr>
              <p:cNvSpPr txBox="1">
                <a:spLocks noRot="1" noChangeAspect="1" noMove="1" noResize="1" noEditPoints="1" noAdjustHandles="1" noChangeArrowheads="1" noChangeShapeType="1" noTextEdit="1"/>
              </p:cNvSpPr>
              <p:nvPr/>
            </p:nvSpPr>
            <p:spPr>
              <a:xfrm>
                <a:off x="8870042" y="5342728"/>
                <a:ext cx="2046514" cy="923330"/>
              </a:xfrm>
              <a:prstGeom prst="rect">
                <a:avLst/>
              </a:prstGeom>
              <a:blipFill>
                <a:blip r:embed="rId2"/>
                <a:stretch>
                  <a:fillRect t="-1316" r="-1829" b="-7895"/>
                </a:stretch>
              </a:blipFill>
              <a:ln w="25400">
                <a:solidFill>
                  <a:schemeClr val="dk1"/>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467535DD-FC01-934D-8D2D-7EE509316937}"/>
              </a:ext>
            </a:extLst>
          </p:cNvPr>
          <p:cNvSpPr txBox="1"/>
          <p:nvPr/>
        </p:nvSpPr>
        <p:spPr>
          <a:xfrm rot="16200000">
            <a:off x="8064387" y="5619726"/>
            <a:ext cx="1116011" cy="369332"/>
          </a:xfrm>
          <a:prstGeom prst="rect">
            <a:avLst/>
          </a:prstGeom>
          <a:noFill/>
        </p:spPr>
        <p:txBody>
          <a:bodyPr wrap="none" rtlCol="0">
            <a:spAutoFit/>
          </a:bodyPr>
          <a:lstStyle/>
          <a:p>
            <a:r>
              <a:rPr lang="en-US" dirty="0">
                <a:solidFill>
                  <a:srgbClr val="0070C0"/>
                </a:solidFill>
              </a:rPr>
              <a:t>Algorithm</a:t>
            </a:r>
          </a:p>
        </p:txBody>
      </p:sp>
      <p:sp>
        <p:nvSpPr>
          <p:cNvPr id="26" name="Rounded Rectangle 25">
            <a:extLst>
              <a:ext uri="{FF2B5EF4-FFF2-40B4-BE49-F238E27FC236}">
                <a16:creationId xmlns:a16="http://schemas.microsoft.com/office/drawing/2014/main" id="{55D2F00C-A5EF-6543-8752-BA603BD8190F}"/>
              </a:ext>
            </a:extLst>
          </p:cNvPr>
          <p:cNvSpPr/>
          <p:nvPr/>
        </p:nvSpPr>
        <p:spPr>
          <a:xfrm>
            <a:off x="1190171" y="3586748"/>
            <a:ext cx="6197600" cy="2664796"/>
          </a:xfrm>
          <a:prstGeom prst="roundRect">
            <a:avLst/>
          </a:prstGeom>
          <a:noFill/>
          <a:ln w="317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53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10B729-1B55-8B44-8C99-DB0056BD0763}"/>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Progress: Multi-Objective</a:t>
            </a:r>
          </a:p>
        </p:txBody>
      </p:sp>
      <p:sp>
        <p:nvSpPr>
          <p:cNvPr id="3" name="Content Placeholder 2">
            <a:extLst>
              <a:ext uri="{FF2B5EF4-FFF2-40B4-BE49-F238E27FC236}">
                <a16:creationId xmlns:a16="http://schemas.microsoft.com/office/drawing/2014/main" id="{9DCE74AB-E136-D647-AAA3-90D773FB76EE}"/>
              </a:ext>
            </a:extLst>
          </p:cNvPr>
          <p:cNvSpPr>
            <a:spLocks noGrp="1"/>
          </p:cNvSpPr>
          <p:nvPr>
            <p:ph idx="1"/>
          </p:nvPr>
        </p:nvSpPr>
        <p:spPr>
          <a:xfrm>
            <a:off x="1367624" y="2490436"/>
            <a:ext cx="9708995" cy="3567173"/>
          </a:xfrm>
        </p:spPr>
        <p:txBody>
          <a:bodyPr anchor="ctr">
            <a:normAutofit/>
          </a:bodyPr>
          <a:lstStyle/>
          <a:p>
            <a:r>
              <a:rPr lang="en-US" sz="2400" b="1"/>
              <a:t>NSGA2: </a:t>
            </a:r>
            <a:r>
              <a:rPr lang="en-US" sz="2400"/>
              <a:t>The NSGA2 algorithm has been implemented with customized mutation and crossover operations to search for instructions. </a:t>
            </a:r>
          </a:p>
          <a:p>
            <a:pPr marL="0" indent="0">
              <a:buNone/>
            </a:pPr>
            <a:endParaRPr lang="en-US" sz="2400"/>
          </a:p>
          <a:p>
            <a:r>
              <a:rPr lang="en-US" sz="2400"/>
              <a:t>The multi-objective version has been applied over simple linear regression problem with feature dimensions 2, 4, 8, 16, 32 (no convergence – need to explore why).</a:t>
            </a:r>
          </a:p>
          <a:p>
            <a:pPr marL="0" indent="0">
              <a:buNone/>
            </a:pPr>
            <a:endParaRPr lang="en-US" sz="2400"/>
          </a:p>
          <a:p>
            <a:r>
              <a:rPr lang="en-US" sz="2400"/>
              <a:t>Further, it has been applied over some reinforcement learning problems. </a:t>
            </a:r>
          </a:p>
          <a:p>
            <a:endParaRPr lang="en-US" sz="2400"/>
          </a:p>
          <a:p>
            <a:pPr lvl="1"/>
            <a:endParaRPr lang="en-US" dirty="0"/>
          </a:p>
        </p:txBody>
      </p:sp>
    </p:spTree>
    <p:extLst>
      <p:ext uri="{BB962C8B-B14F-4D97-AF65-F5344CB8AC3E}">
        <p14:creationId xmlns:p14="http://schemas.microsoft.com/office/powerpoint/2010/main" val="359513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8C592459-7D94-4444-BD46-F4215D3FFD50}"/>
              </a:ext>
            </a:extLst>
          </p:cNvPr>
          <p:cNvPicPr>
            <a:picLocks noChangeAspect="1"/>
          </p:cNvPicPr>
          <p:nvPr/>
        </p:nvPicPr>
        <p:blipFill rotWithShape="1">
          <a:blip r:embed="rId2"/>
          <a:srcRect l="12444"/>
          <a:stretch/>
        </p:blipFill>
        <p:spPr>
          <a:xfrm>
            <a:off x="-1" y="10"/>
            <a:ext cx="12192000" cy="6857990"/>
          </a:xfrm>
          <a:prstGeom prst="rect">
            <a:avLst/>
          </a:prstGeom>
        </p:spPr>
      </p:pic>
      <p:sp>
        <p:nvSpPr>
          <p:cNvPr id="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1"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47656D1-D474-5344-BEC7-48359A2FFFE6}"/>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a:lnSpc>
                <a:spcPct val="90000"/>
              </a:lnSpc>
              <a:spcAft>
                <a:spcPts val="600"/>
              </a:spcAft>
            </a:pPr>
            <a:r>
              <a:rPr lang="en-US" sz="4800" dirty="0"/>
              <a:t>Further Experimentation</a:t>
            </a:r>
          </a:p>
        </p:txBody>
      </p:sp>
    </p:spTree>
    <p:extLst>
      <p:ext uri="{BB962C8B-B14F-4D97-AF65-F5344CB8AC3E}">
        <p14:creationId xmlns:p14="http://schemas.microsoft.com/office/powerpoint/2010/main" val="376767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094-139B-7843-AAAD-E7C1570D9ADD}"/>
              </a:ext>
            </a:extLst>
          </p:cNvPr>
          <p:cNvSpPr>
            <a:spLocks noGrp="1"/>
          </p:cNvSpPr>
          <p:nvPr>
            <p:ph type="title"/>
          </p:nvPr>
        </p:nvSpPr>
        <p:spPr>
          <a:solidFill>
            <a:schemeClr val="accent6">
              <a:lumMod val="40000"/>
              <a:lumOff val="60000"/>
            </a:schemeClr>
          </a:solidFill>
        </p:spPr>
        <p:txBody>
          <a:bodyPr/>
          <a:lstStyle/>
          <a:p>
            <a:pPr algn="ctr"/>
            <a:r>
              <a:rPr lang="en-US" dirty="0"/>
              <a:t>Single-Objective vs Multi-Objective</a:t>
            </a:r>
          </a:p>
        </p:txBody>
      </p:sp>
      <p:sp>
        <p:nvSpPr>
          <p:cNvPr id="4" name="Rounded Rectangle 3">
            <a:extLst>
              <a:ext uri="{FF2B5EF4-FFF2-40B4-BE49-F238E27FC236}">
                <a16:creationId xmlns:a16="http://schemas.microsoft.com/office/drawing/2014/main" id="{B6A53145-1249-B04C-A7DE-B3C124A3078E}"/>
              </a:ext>
            </a:extLst>
          </p:cNvPr>
          <p:cNvSpPr/>
          <p:nvPr/>
        </p:nvSpPr>
        <p:spPr>
          <a:xfrm>
            <a:off x="838200" y="1884635"/>
            <a:ext cx="4263390" cy="48933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200" dirty="0">
                <a:ln w="0"/>
                <a:solidFill>
                  <a:schemeClr val="tx1"/>
                </a:solidFill>
                <a:effectLst>
                  <a:outerShdw blurRad="38100" dist="19050" dir="2700000" algn="tl" rotWithShape="0">
                    <a:schemeClr val="dk1">
                      <a:alpha val="40000"/>
                    </a:schemeClr>
                  </a:outerShdw>
                </a:effectLst>
              </a:rPr>
              <a:t>Total time required: 197.988</a:t>
            </a:r>
          </a:p>
          <a:p>
            <a:r>
              <a:rPr lang="en-US" sz="1200" dirty="0">
                <a:ln w="0"/>
                <a:solidFill>
                  <a:schemeClr val="tx1"/>
                </a:solidFill>
                <a:effectLst>
                  <a:outerShdw blurRad="38100" dist="19050" dir="2700000" algn="tl" rotWithShape="0">
                    <a:schemeClr val="dk1">
                      <a:alpha val="40000"/>
                    </a:schemeClr>
                  </a:outerShdw>
                </a:effectLst>
              </a:rPr>
              <a:t>Complexity: 50, Training Error: 2.66235e-05, Test Error: 0</a:t>
            </a:r>
          </a:p>
          <a:p>
            <a:r>
              <a:rPr lang="en-US" sz="1200" dirty="0">
                <a:ln w="0"/>
                <a:solidFill>
                  <a:schemeClr val="tx1"/>
                </a:solidFill>
                <a:effectLst>
                  <a:outerShdw blurRad="38100" dist="19050" dir="2700000" algn="tl" rotWithShape="0">
                    <a:schemeClr val="dk1">
                      <a:alpha val="40000"/>
                    </a:schemeClr>
                  </a:outerShdw>
                </a:effectLst>
              </a:rPr>
              <a:t>def Setup():</a:t>
            </a:r>
          </a:p>
          <a:p>
            <a:r>
              <a:rPr lang="en-US" sz="1200" dirty="0">
                <a:ln w="0"/>
                <a:solidFill>
                  <a:schemeClr val="tx1"/>
                </a:solidFill>
                <a:effectLst>
                  <a:outerShdw blurRad="38100" dist="19050" dir="2700000" algn="tl" rotWithShape="0">
                    <a:schemeClr val="dk1">
                      <a:alpha val="40000"/>
                    </a:schemeClr>
                  </a:outerShdw>
                </a:effectLst>
              </a:rPr>
              <a:t>  s3 = -0.739817</a:t>
            </a:r>
          </a:p>
          <a:p>
            <a:r>
              <a:rPr lang="en-US" sz="1200" dirty="0">
                <a:ln w="0"/>
                <a:solidFill>
                  <a:schemeClr val="tx1"/>
                </a:solidFill>
                <a:effectLst>
                  <a:outerShdw blurRad="38100" dist="19050" dir="2700000" algn="tl" rotWithShape="0">
                    <a:schemeClr val="dk1">
                      <a:alpha val="40000"/>
                    </a:schemeClr>
                  </a:outerShdw>
                </a:effectLst>
              </a:rPr>
              <a:t>  s3 = s2 * s1</a:t>
            </a:r>
          </a:p>
          <a:p>
            <a:r>
              <a:rPr lang="en-US" sz="1200" dirty="0">
                <a:ln w="0"/>
                <a:solidFill>
                  <a:schemeClr val="tx1"/>
                </a:solidFill>
                <a:effectLst>
                  <a:outerShdw blurRad="38100" dist="19050" dir="2700000" algn="tl" rotWithShape="0">
                    <a:schemeClr val="dk1">
                      <a:alpha val="40000"/>
                    </a:schemeClr>
                  </a:outerShdw>
                </a:effectLst>
              </a:rPr>
              <a:t>  s2 = s3 * s1</a:t>
            </a:r>
          </a:p>
          <a:p>
            <a:r>
              <a:rPr lang="en-US" sz="1200" dirty="0">
                <a:ln w="0"/>
                <a:solidFill>
                  <a:schemeClr val="tx1"/>
                </a:solidFill>
                <a:effectLst>
                  <a:outerShdw blurRad="38100" dist="19050" dir="2700000" algn="tl" rotWithShape="0">
                    <a:schemeClr val="dk1">
                      <a:alpha val="40000"/>
                    </a:schemeClr>
                  </a:outerShdw>
                </a:effectLst>
              </a:rPr>
              <a:t>  v1 = s2 * v2</a:t>
            </a:r>
          </a:p>
          <a:p>
            <a:r>
              <a:rPr lang="en-US" sz="1200" dirty="0">
                <a:ln w="0"/>
                <a:solidFill>
                  <a:schemeClr val="tx1"/>
                </a:solidFill>
                <a:effectLst>
                  <a:outerShdw blurRad="38100" dist="19050" dir="2700000" algn="tl" rotWithShape="0">
                    <a:schemeClr val="dk1">
                      <a:alpha val="40000"/>
                    </a:schemeClr>
                  </a:outerShdw>
                </a:effectLst>
              </a:rPr>
              <a:t>  s1 = -0.0173887</a:t>
            </a:r>
          </a:p>
          <a:p>
            <a:r>
              <a:rPr lang="en-US" sz="1200" dirty="0">
                <a:ln w="0"/>
                <a:solidFill>
                  <a:schemeClr val="tx1"/>
                </a:solidFill>
                <a:effectLst>
                  <a:outerShdw blurRad="38100" dist="19050" dir="2700000" algn="tl" rotWithShape="0">
                    <a:schemeClr val="dk1">
                      <a:alpha val="40000"/>
                    </a:schemeClr>
                  </a:outerShdw>
                </a:effectLst>
              </a:rPr>
              <a:t>def Predict():</a:t>
            </a:r>
          </a:p>
          <a:p>
            <a:r>
              <a:rPr lang="en-US" sz="1200" dirty="0">
                <a:ln w="0"/>
                <a:solidFill>
                  <a:schemeClr val="tx1"/>
                </a:solidFill>
                <a:effectLst>
                  <a:outerShdw blurRad="38100" dist="19050" dir="2700000" algn="tl" rotWithShape="0">
                    <a:schemeClr val="dk1">
                      <a:alpha val="40000"/>
                    </a:schemeClr>
                  </a:outerShdw>
                </a:effectLst>
              </a:rPr>
              <a:t>  s1 = dot(v1, v2)</a:t>
            </a:r>
          </a:p>
          <a:p>
            <a:r>
              <a:rPr lang="en-US" sz="1200" dirty="0">
                <a:ln w="0"/>
                <a:solidFill>
                  <a:schemeClr val="tx1"/>
                </a:solidFill>
                <a:effectLst>
                  <a:outerShdw blurRad="38100" dist="19050" dir="2700000" algn="tl" rotWithShape="0">
                    <a:schemeClr val="dk1">
                      <a:alpha val="40000"/>
                    </a:schemeClr>
                  </a:outerShdw>
                </a:effectLst>
              </a:rPr>
              <a:t>  v1 = v2 + v2</a:t>
            </a:r>
          </a:p>
          <a:p>
            <a:r>
              <a:rPr lang="en-US" sz="1200" dirty="0">
                <a:ln w="0"/>
                <a:solidFill>
                  <a:schemeClr val="tx1"/>
                </a:solidFill>
                <a:effectLst>
                  <a:outerShdw blurRad="38100" dist="19050" dir="2700000" algn="tl" rotWithShape="0">
                    <a:schemeClr val="dk1">
                      <a:alpha val="40000"/>
                    </a:schemeClr>
                  </a:outerShdw>
                </a:effectLst>
              </a:rPr>
              <a:t>  s1 = s1 - s2</a:t>
            </a:r>
          </a:p>
          <a:p>
            <a:r>
              <a:rPr lang="en-US" sz="1200" dirty="0">
                <a:ln w="0"/>
                <a:solidFill>
                  <a:schemeClr val="tx1"/>
                </a:solidFill>
                <a:effectLst>
                  <a:outerShdw blurRad="38100" dist="19050" dir="2700000" algn="tl" rotWithShape="0">
                    <a:schemeClr val="dk1">
                      <a:alpha val="40000"/>
                    </a:schemeClr>
                  </a:outerShdw>
                </a:effectLst>
              </a:rPr>
              <a:t>  s2 = s2 * s3</a:t>
            </a:r>
          </a:p>
          <a:p>
            <a:r>
              <a:rPr lang="en-US" sz="1200" dirty="0">
                <a:ln w="0"/>
                <a:solidFill>
                  <a:schemeClr val="tx1"/>
                </a:solidFill>
                <a:effectLst>
                  <a:outerShdw blurRad="38100" dist="19050" dir="2700000" algn="tl" rotWithShape="0">
                    <a:schemeClr val="dk1">
                      <a:alpha val="40000"/>
                    </a:schemeClr>
                  </a:outerShdw>
                </a:effectLst>
              </a:rPr>
              <a:t>  s1 = 0.102181</a:t>
            </a:r>
          </a:p>
          <a:p>
            <a:r>
              <a:rPr lang="en-US" sz="1200" dirty="0">
                <a:ln w="0"/>
                <a:solidFill>
                  <a:schemeClr val="tx1"/>
                </a:solidFill>
                <a:effectLst>
                  <a:outerShdw blurRad="38100" dist="19050" dir="2700000" algn="tl" rotWithShape="0">
                    <a:schemeClr val="dk1">
                      <a:alpha val="40000"/>
                    </a:schemeClr>
                  </a:outerShdw>
                </a:effectLst>
              </a:rPr>
              <a:t>  v1 = v2 + v2</a:t>
            </a:r>
          </a:p>
          <a:p>
            <a:r>
              <a:rPr lang="en-US" sz="1200" dirty="0">
                <a:ln w="0"/>
                <a:solidFill>
                  <a:schemeClr val="tx1"/>
                </a:solidFill>
                <a:effectLst>
                  <a:outerShdw blurRad="38100" dist="19050" dir="2700000" algn="tl" rotWithShape="0">
                    <a:schemeClr val="dk1">
                      <a:alpha val="40000"/>
                    </a:schemeClr>
                  </a:outerShdw>
                </a:effectLst>
              </a:rPr>
              <a:t>  v1 = s1 * v1</a:t>
            </a:r>
          </a:p>
          <a:p>
            <a:r>
              <a:rPr lang="en-US" sz="1200" dirty="0">
                <a:ln w="0"/>
                <a:solidFill>
                  <a:schemeClr val="tx1"/>
                </a:solidFill>
                <a:effectLst>
                  <a:outerShdw blurRad="38100" dist="19050" dir="2700000" algn="tl" rotWithShape="0">
                    <a:schemeClr val="dk1">
                      <a:alpha val="40000"/>
                    </a:schemeClr>
                  </a:outerShdw>
                </a:effectLst>
              </a:rPr>
              <a:t>  s3 = s2 - s0</a:t>
            </a:r>
          </a:p>
          <a:p>
            <a:r>
              <a:rPr lang="en-US" sz="1200" dirty="0">
                <a:ln w="0"/>
                <a:solidFill>
                  <a:schemeClr val="tx1"/>
                </a:solidFill>
                <a:effectLst>
                  <a:outerShdw blurRad="38100" dist="19050" dir="2700000" algn="tl" rotWithShape="0">
                    <a:schemeClr val="dk1">
                      <a:alpha val="40000"/>
                    </a:schemeClr>
                  </a:outerShdw>
                </a:effectLst>
              </a:rPr>
              <a:t>  s1 = dot(v1, v0)</a:t>
            </a:r>
          </a:p>
          <a:p>
            <a:r>
              <a:rPr lang="en-US" sz="1200" dirty="0">
                <a:ln w="0"/>
                <a:solidFill>
                  <a:schemeClr val="tx1"/>
                </a:solidFill>
                <a:effectLst>
                  <a:outerShdw blurRad="38100" dist="19050" dir="2700000" algn="tl" rotWithShape="0">
                    <a:schemeClr val="dk1">
                      <a:alpha val="40000"/>
                    </a:schemeClr>
                  </a:outerShdw>
                </a:effectLst>
              </a:rPr>
              <a:t>  s2 = s2 - s0</a:t>
            </a:r>
          </a:p>
          <a:p>
            <a:r>
              <a:rPr lang="en-US" sz="1200" dirty="0">
                <a:ln w="0"/>
                <a:solidFill>
                  <a:schemeClr val="tx1"/>
                </a:solidFill>
                <a:effectLst>
                  <a:outerShdw blurRad="38100" dist="19050" dir="2700000" algn="tl" rotWithShape="0">
                    <a:schemeClr val="dk1">
                      <a:alpha val="40000"/>
                    </a:schemeClr>
                  </a:outerShdw>
                </a:effectLst>
              </a:rPr>
              <a:t>def Learn():</a:t>
            </a:r>
          </a:p>
          <a:p>
            <a:r>
              <a:rPr lang="en-US" sz="1200" dirty="0">
                <a:ln w="0"/>
                <a:solidFill>
                  <a:schemeClr val="tx1"/>
                </a:solidFill>
                <a:effectLst>
                  <a:outerShdw blurRad="38100" dist="19050" dir="2700000" algn="tl" rotWithShape="0">
                    <a:schemeClr val="dk1">
                      <a:alpha val="40000"/>
                    </a:schemeClr>
                  </a:outerShdw>
                </a:effectLst>
              </a:rPr>
              <a:t>  s3 = s0 - s1</a:t>
            </a:r>
          </a:p>
          <a:p>
            <a:r>
              <a:rPr lang="en-US" sz="1200" dirty="0">
                <a:ln w="0"/>
                <a:solidFill>
                  <a:schemeClr val="tx1"/>
                </a:solidFill>
                <a:effectLst>
                  <a:outerShdw blurRad="38100" dist="19050" dir="2700000" algn="tl" rotWithShape="0">
                    <a:schemeClr val="dk1">
                      <a:alpha val="40000"/>
                    </a:schemeClr>
                  </a:outerShdw>
                </a:effectLst>
              </a:rPr>
              <a:t>  v1 = s3 * v0</a:t>
            </a:r>
          </a:p>
          <a:p>
            <a:r>
              <a:rPr lang="en-US" sz="1200" dirty="0">
                <a:ln w="0"/>
                <a:solidFill>
                  <a:schemeClr val="tx1"/>
                </a:solidFill>
                <a:effectLst>
                  <a:outerShdw blurRad="38100" dist="19050" dir="2700000" algn="tl" rotWithShape="0">
                    <a:schemeClr val="dk1">
                      <a:alpha val="40000"/>
                    </a:schemeClr>
                  </a:outerShdw>
                </a:effectLst>
              </a:rPr>
              <a:t>  v2 = v2 + v1</a:t>
            </a:r>
          </a:p>
          <a:p>
            <a:endParaRPr lang="en-US" sz="12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F3D118E8-C483-764D-B48F-A0A9A449CB4F}"/>
              </a:ext>
            </a:extLst>
          </p:cNvPr>
          <p:cNvPicPr>
            <a:picLocks noChangeAspect="1"/>
          </p:cNvPicPr>
          <p:nvPr/>
        </p:nvPicPr>
        <p:blipFill>
          <a:blip r:embed="rId2"/>
          <a:stretch>
            <a:fillRect/>
          </a:stretch>
        </p:blipFill>
        <p:spPr>
          <a:xfrm>
            <a:off x="5646058" y="3336217"/>
            <a:ext cx="4470400" cy="2473158"/>
          </a:xfrm>
          <a:prstGeom prst="rect">
            <a:avLst/>
          </a:prstGeom>
        </p:spPr>
      </p:pic>
      <p:cxnSp>
        <p:nvCxnSpPr>
          <p:cNvPr id="8" name="Straight Connector 7">
            <a:extLst>
              <a:ext uri="{FF2B5EF4-FFF2-40B4-BE49-F238E27FC236}">
                <a16:creationId xmlns:a16="http://schemas.microsoft.com/office/drawing/2014/main" id="{BC08E88A-EFBF-E643-BC71-0BFBE3FB19E1}"/>
              </a:ext>
            </a:extLst>
          </p:cNvPr>
          <p:cNvCxnSpPr/>
          <p:nvPr/>
        </p:nvCxnSpPr>
        <p:spPr>
          <a:xfrm>
            <a:off x="9753600" y="5442857"/>
            <a:ext cx="1988457"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53B15DE-8FFD-E14F-9B2E-4915E3A81187}"/>
              </a:ext>
            </a:extLst>
          </p:cNvPr>
          <p:cNvSpPr/>
          <p:nvPr/>
        </p:nvSpPr>
        <p:spPr>
          <a:xfrm>
            <a:off x="11224985" y="5334000"/>
            <a:ext cx="257629" cy="217714"/>
          </a:xfrm>
          <a:prstGeom prst="ellipse">
            <a:avLst/>
          </a:prstGeom>
          <a:solidFill>
            <a:srgbClr val="FF0000"/>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7CA3AD25-F73C-024E-9715-D40ECA23136F}"/>
              </a:ext>
            </a:extLst>
          </p:cNvPr>
          <p:cNvSpPr/>
          <p:nvPr/>
        </p:nvSpPr>
        <p:spPr>
          <a:xfrm>
            <a:off x="5109029" y="4383314"/>
            <a:ext cx="6154057" cy="2285867"/>
          </a:xfrm>
          <a:custGeom>
            <a:avLst/>
            <a:gdLst>
              <a:gd name="connsiteX0" fmla="*/ 0 w 6154057"/>
              <a:gd name="connsiteY0" fmla="*/ 0 h 2285867"/>
              <a:gd name="connsiteX1" fmla="*/ 3120571 w 6154057"/>
              <a:gd name="connsiteY1" fmla="*/ 2249715 h 2285867"/>
              <a:gd name="connsiteX2" fmla="*/ 6154057 w 6154057"/>
              <a:gd name="connsiteY2" fmla="*/ 1175657 h 2285867"/>
            </a:gdLst>
            <a:ahLst/>
            <a:cxnLst>
              <a:cxn ang="0">
                <a:pos x="connsiteX0" y="connsiteY0"/>
              </a:cxn>
              <a:cxn ang="0">
                <a:pos x="connsiteX1" y="connsiteY1"/>
              </a:cxn>
              <a:cxn ang="0">
                <a:pos x="connsiteX2" y="connsiteY2"/>
              </a:cxn>
            </a:cxnLst>
            <a:rect l="l" t="t" r="r" b="b"/>
            <a:pathLst>
              <a:path w="6154057" h="2285867">
                <a:moveTo>
                  <a:pt x="0" y="0"/>
                </a:moveTo>
                <a:cubicBezTo>
                  <a:pt x="1047447" y="1026886"/>
                  <a:pt x="2094895" y="2053772"/>
                  <a:pt x="3120571" y="2249715"/>
                </a:cubicBezTo>
                <a:cubicBezTo>
                  <a:pt x="4146247" y="2445658"/>
                  <a:pt x="5150152" y="1810657"/>
                  <a:pt x="6154057" y="1175657"/>
                </a:cubicBezTo>
              </a:path>
            </a:pathLst>
          </a:cu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084FE72-DD0C-A346-8FE3-3781D11196FA}"/>
              </a:ext>
            </a:extLst>
          </p:cNvPr>
          <p:cNvSpPr txBox="1"/>
          <p:nvPr/>
        </p:nvSpPr>
        <p:spPr>
          <a:xfrm>
            <a:off x="11277600" y="5007429"/>
            <a:ext cx="418704" cy="369332"/>
          </a:xfrm>
          <a:prstGeom prst="rect">
            <a:avLst/>
          </a:prstGeom>
          <a:noFill/>
        </p:spPr>
        <p:txBody>
          <a:bodyPr wrap="none" rtlCol="0">
            <a:spAutoFit/>
          </a:bodyPr>
          <a:lstStyle/>
          <a:p>
            <a:r>
              <a:rPr lang="en-US" dirty="0"/>
              <a:t>50</a:t>
            </a:r>
          </a:p>
        </p:txBody>
      </p:sp>
      <p:sp>
        <p:nvSpPr>
          <p:cNvPr id="17" name="TextBox 16">
            <a:extLst>
              <a:ext uri="{FF2B5EF4-FFF2-40B4-BE49-F238E27FC236}">
                <a16:creationId xmlns:a16="http://schemas.microsoft.com/office/drawing/2014/main" id="{5C2B2179-25CF-C846-93FC-24E410938DA4}"/>
              </a:ext>
            </a:extLst>
          </p:cNvPr>
          <p:cNvSpPr txBox="1"/>
          <p:nvPr/>
        </p:nvSpPr>
        <p:spPr>
          <a:xfrm>
            <a:off x="6903783" y="2737785"/>
            <a:ext cx="2564548" cy="369332"/>
          </a:xfrm>
          <a:prstGeom prst="rect">
            <a:avLst/>
          </a:prstGeom>
          <a:noFill/>
        </p:spPr>
        <p:txBody>
          <a:bodyPr wrap="none" rtlCol="0">
            <a:spAutoFit/>
          </a:bodyPr>
          <a:lstStyle/>
          <a:p>
            <a:r>
              <a:rPr lang="en-US" dirty="0"/>
              <a:t>Multi-Objective Outcome</a:t>
            </a:r>
          </a:p>
        </p:txBody>
      </p:sp>
      <p:sp>
        <p:nvSpPr>
          <p:cNvPr id="18" name="TextBox 17">
            <a:extLst>
              <a:ext uri="{FF2B5EF4-FFF2-40B4-BE49-F238E27FC236}">
                <a16:creationId xmlns:a16="http://schemas.microsoft.com/office/drawing/2014/main" id="{4880840E-F7BD-4B4E-B646-1328D3E6AA7C}"/>
              </a:ext>
            </a:extLst>
          </p:cNvPr>
          <p:cNvSpPr txBox="1"/>
          <p:nvPr/>
        </p:nvSpPr>
        <p:spPr>
          <a:xfrm>
            <a:off x="2741372" y="3926465"/>
            <a:ext cx="1754968" cy="646331"/>
          </a:xfrm>
          <a:prstGeom prst="rect">
            <a:avLst/>
          </a:prstGeom>
          <a:noFill/>
        </p:spPr>
        <p:txBody>
          <a:bodyPr wrap="none" rtlCol="0">
            <a:spAutoFit/>
          </a:bodyPr>
          <a:lstStyle/>
          <a:p>
            <a:r>
              <a:rPr lang="en-US" dirty="0"/>
              <a:t>Single-Objective </a:t>
            </a:r>
          </a:p>
          <a:p>
            <a:r>
              <a:rPr lang="en-US" dirty="0"/>
              <a:t>Outcome</a:t>
            </a:r>
          </a:p>
        </p:txBody>
      </p:sp>
    </p:spTree>
    <p:extLst>
      <p:ext uri="{BB962C8B-B14F-4D97-AF65-F5344CB8AC3E}">
        <p14:creationId xmlns:p14="http://schemas.microsoft.com/office/powerpoint/2010/main" val="10939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653</Words>
  <Application>Microsoft Macintosh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Multi-Objective AutoML-Zero</vt:lpstr>
      <vt:lpstr>Multi-Objective AutoML-Zero Outline</vt:lpstr>
      <vt:lpstr>PowerPoint Presentation</vt:lpstr>
      <vt:lpstr>Progress</vt:lpstr>
      <vt:lpstr>Progress: Reinforcement Learning</vt:lpstr>
      <vt:lpstr>Progress: Reinforcement Learning</vt:lpstr>
      <vt:lpstr>Progress: Multi-Objective</vt:lpstr>
      <vt:lpstr>PowerPoint Presentation</vt:lpstr>
      <vt:lpstr>Single-Objective vs Multi-Objective</vt:lpstr>
      <vt:lpstr>Testing Crossover</vt:lpstr>
      <vt:lpstr>Code Refactoring</vt:lpstr>
      <vt:lpstr>PowerPoint Presentation</vt:lpstr>
      <vt:lpstr>Goals</vt:lpstr>
      <vt:lpstr>PowerPoint Presentation</vt:lpstr>
      <vt:lpstr>Project Deadline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Multi-Objective AutoML-Zero</dc:title>
  <dc:creator>Ritam Guha</dc:creator>
  <cp:lastModifiedBy>Ritam Guha</cp:lastModifiedBy>
  <cp:revision>18</cp:revision>
  <dcterms:created xsi:type="dcterms:W3CDTF">2022-03-18T00:15:09Z</dcterms:created>
  <dcterms:modified xsi:type="dcterms:W3CDTF">2022-03-18T15:10:17Z</dcterms:modified>
</cp:coreProperties>
</file>