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73" r:id="rId3"/>
    <p:sldId id="263" r:id="rId4"/>
    <p:sldId id="276" r:id="rId5"/>
    <p:sldId id="275" r:id="rId6"/>
    <p:sldId id="277" r:id="rId7"/>
    <p:sldId id="274" r:id="rId8"/>
    <p:sldId id="278" r:id="rId9"/>
    <p:sldId id="279" r:id="rId10"/>
    <p:sldId id="280" r:id="rId11"/>
    <p:sldId id="283" r:id="rId12"/>
    <p:sldId id="281" r:id="rId13"/>
    <p:sldId id="282"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49BF"/>
    <a:srgbClr val="FD5739"/>
    <a:srgbClr val="C81956"/>
    <a:srgbClr val="EBDE00"/>
    <a:srgbClr val="EFFB1C"/>
    <a:srgbClr val="E2ED00"/>
    <a:srgbClr val="DAD819"/>
    <a:srgbClr val="F4C0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varScale="1">
        <p:scale>
          <a:sx n="88" d="100"/>
          <a:sy n="88" d="100"/>
        </p:scale>
        <p:origin x="184"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F2AA9-D9BB-5042-B560-C5EF30F9AE4D}" type="datetimeFigureOut">
              <a:rPr lang="en-US" smtClean="0"/>
              <a:t>4/8/22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AFB25-6602-E24E-B8F4-558948DF6F44}" type="slidenum">
              <a:rPr lang="en-US" smtClean="0"/>
              <a:t>‹#›</a:t>
            </a:fld>
            <a:endParaRPr lang="en-US"/>
          </a:p>
        </p:txBody>
      </p:sp>
    </p:spTree>
    <p:extLst>
      <p:ext uri="{BB962C8B-B14F-4D97-AF65-F5344CB8AC3E}">
        <p14:creationId xmlns:p14="http://schemas.microsoft.com/office/powerpoint/2010/main" val="347586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9AFB25-6602-E24E-B8F4-558948DF6F44}" type="slidenum">
              <a:rPr lang="en-US" smtClean="0"/>
              <a:t>4</a:t>
            </a:fld>
            <a:endParaRPr lang="en-US"/>
          </a:p>
        </p:txBody>
      </p:sp>
    </p:spTree>
    <p:extLst>
      <p:ext uri="{BB962C8B-B14F-4D97-AF65-F5344CB8AC3E}">
        <p14:creationId xmlns:p14="http://schemas.microsoft.com/office/powerpoint/2010/main" val="4248830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9AFB25-6602-E24E-B8F4-558948DF6F44}" type="slidenum">
              <a:rPr lang="en-US" smtClean="0"/>
              <a:t>6</a:t>
            </a:fld>
            <a:endParaRPr lang="en-US"/>
          </a:p>
        </p:txBody>
      </p:sp>
    </p:spTree>
    <p:extLst>
      <p:ext uri="{BB962C8B-B14F-4D97-AF65-F5344CB8AC3E}">
        <p14:creationId xmlns:p14="http://schemas.microsoft.com/office/powerpoint/2010/main" val="2739586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7C-4BC3-584D-9E91-66C9D653C12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3D0BFA4-0D5F-9146-AC58-21C9A46A88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672E5D8-1EC2-5C48-9580-200750D917B0}"/>
              </a:ext>
            </a:extLst>
          </p:cNvPr>
          <p:cNvSpPr>
            <a:spLocks noGrp="1"/>
          </p:cNvSpPr>
          <p:nvPr>
            <p:ph type="dt" sz="half" idx="10"/>
          </p:nvPr>
        </p:nvSpPr>
        <p:spPr/>
        <p:txBody>
          <a:bodyPr/>
          <a:lstStyle/>
          <a:p>
            <a:fld id="{384574D0-79D9-F342-9A5F-22D4CAAC087A}" type="datetimeFigureOut">
              <a:rPr lang="en-US" smtClean="0"/>
              <a:t>4/8/22</a:t>
            </a:fld>
            <a:endParaRPr lang="en-US"/>
          </a:p>
        </p:txBody>
      </p:sp>
      <p:sp>
        <p:nvSpPr>
          <p:cNvPr id="5" name="Footer Placeholder 4">
            <a:extLst>
              <a:ext uri="{FF2B5EF4-FFF2-40B4-BE49-F238E27FC236}">
                <a16:creationId xmlns:a16="http://schemas.microsoft.com/office/drawing/2014/main" id="{05983815-F7D9-9143-B7B4-E996A77D1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82143-48E0-B14B-8038-7048971575F0}"/>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2726444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E8BB-516C-F042-8B2C-C6A192F8702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344F700-7BE7-BD42-A7E2-7304C42667E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70E9665-0595-754E-9C64-6F172CCCDD4C}"/>
              </a:ext>
            </a:extLst>
          </p:cNvPr>
          <p:cNvSpPr>
            <a:spLocks noGrp="1"/>
          </p:cNvSpPr>
          <p:nvPr>
            <p:ph type="dt" sz="half" idx="10"/>
          </p:nvPr>
        </p:nvSpPr>
        <p:spPr/>
        <p:txBody>
          <a:bodyPr/>
          <a:lstStyle/>
          <a:p>
            <a:fld id="{384574D0-79D9-F342-9A5F-22D4CAAC087A}" type="datetimeFigureOut">
              <a:rPr lang="en-US" smtClean="0"/>
              <a:t>4/8/22</a:t>
            </a:fld>
            <a:endParaRPr lang="en-US"/>
          </a:p>
        </p:txBody>
      </p:sp>
      <p:sp>
        <p:nvSpPr>
          <p:cNvPr id="5" name="Footer Placeholder 4">
            <a:extLst>
              <a:ext uri="{FF2B5EF4-FFF2-40B4-BE49-F238E27FC236}">
                <a16:creationId xmlns:a16="http://schemas.microsoft.com/office/drawing/2014/main" id="{57237266-0876-DA44-9997-7228371CB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55B8C-83F5-AF4E-BFD7-2059151728F1}"/>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63204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CB6EB8-BB0A-1643-BD8E-94F8FCF84AE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CE82AD6-7302-B545-8ACC-BB46CDC70D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947A32-8BA2-E941-AB94-ADA64E227A2A}"/>
              </a:ext>
            </a:extLst>
          </p:cNvPr>
          <p:cNvSpPr>
            <a:spLocks noGrp="1"/>
          </p:cNvSpPr>
          <p:nvPr>
            <p:ph type="dt" sz="half" idx="10"/>
          </p:nvPr>
        </p:nvSpPr>
        <p:spPr/>
        <p:txBody>
          <a:bodyPr/>
          <a:lstStyle/>
          <a:p>
            <a:fld id="{384574D0-79D9-F342-9A5F-22D4CAAC087A}" type="datetimeFigureOut">
              <a:rPr lang="en-US" smtClean="0"/>
              <a:t>4/8/22</a:t>
            </a:fld>
            <a:endParaRPr lang="en-US"/>
          </a:p>
        </p:txBody>
      </p:sp>
      <p:sp>
        <p:nvSpPr>
          <p:cNvPr id="5" name="Footer Placeholder 4">
            <a:extLst>
              <a:ext uri="{FF2B5EF4-FFF2-40B4-BE49-F238E27FC236}">
                <a16:creationId xmlns:a16="http://schemas.microsoft.com/office/drawing/2014/main" id="{38B61A6A-07D5-B949-895D-55144759E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087DD-9BFD-C348-A5C4-B0B0A734462A}"/>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75749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0330-D705-2846-B0A4-8FEAE1353FF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7B445B9-8925-0247-AE4F-8FF7337095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9CA9DF9-01E3-9E4A-B234-D0A96CA6E8FE}"/>
              </a:ext>
            </a:extLst>
          </p:cNvPr>
          <p:cNvSpPr>
            <a:spLocks noGrp="1"/>
          </p:cNvSpPr>
          <p:nvPr>
            <p:ph type="dt" sz="half" idx="10"/>
          </p:nvPr>
        </p:nvSpPr>
        <p:spPr/>
        <p:txBody>
          <a:bodyPr/>
          <a:lstStyle/>
          <a:p>
            <a:fld id="{384574D0-79D9-F342-9A5F-22D4CAAC087A}" type="datetimeFigureOut">
              <a:rPr lang="en-US" smtClean="0"/>
              <a:t>4/8/22</a:t>
            </a:fld>
            <a:endParaRPr lang="en-US"/>
          </a:p>
        </p:txBody>
      </p:sp>
      <p:sp>
        <p:nvSpPr>
          <p:cNvPr id="5" name="Footer Placeholder 4">
            <a:extLst>
              <a:ext uri="{FF2B5EF4-FFF2-40B4-BE49-F238E27FC236}">
                <a16:creationId xmlns:a16="http://schemas.microsoft.com/office/drawing/2014/main" id="{F59049BD-C991-E74E-B772-F61285E6E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A1DCC-31A8-C14D-B70B-0F477FB4E022}"/>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143662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0E95-0F28-B043-84FF-7721AFDD760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8AC73D5-B858-3B4E-B0C0-302B2A5F02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9A86C5D-E332-7D44-B975-1334528D06AE}"/>
              </a:ext>
            </a:extLst>
          </p:cNvPr>
          <p:cNvSpPr>
            <a:spLocks noGrp="1"/>
          </p:cNvSpPr>
          <p:nvPr>
            <p:ph type="dt" sz="half" idx="10"/>
          </p:nvPr>
        </p:nvSpPr>
        <p:spPr/>
        <p:txBody>
          <a:bodyPr/>
          <a:lstStyle/>
          <a:p>
            <a:fld id="{384574D0-79D9-F342-9A5F-22D4CAAC087A}" type="datetimeFigureOut">
              <a:rPr lang="en-US" smtClean="0"/>
              <a:t>4/8/22</a:t>
            </a:fld>
            <a:endParaRPr lang="en-US"/>
          </a:p>
        </p:txBody>
      </p:sp>
      <p:sp>
        <p:nvSpPr>
          <p:cNvPr id="5" name="Footer Placeholder 4">
            <a:extLst>
              <a:ext uri="{FF2B5EF4-FFF2-40B4-BE49-F238E27FC236}">
                <a16:creationId xmlns:a16="http://schemas.microsoft.com/office/drawing/2014/main" id="{20DFE54B-3A9E-9648-BCFF-B2C4878F3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8C4B1-4961-0D4E-AA4B-941AEFF9FA13}"/>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3523549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0AAB-AE0E-F947-8745-1E223943232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442685A-C2C4-5748-A98B-52555B02B3F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BD8CAE2-F7A5-DE43-B974-751556256AD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5A6FC6A-577D-FD41-83BA-2935EF4AB9BC}"/>
              </a:ext>
            </a:extLst>
          </p:cNvPr>
          <p:cNvSpPr>
            <a:spLocks noGrp="1"/>
          </p:cNvSpPr>
          <p:nvPr>
            <p:ph type="dt" sz="half" idx="10"/>
          </p:nvPr>
        </p:nvSpPr>
        <p:spPr/>
        <p:txBody>
          <a:bodyPr/>
          <a:lstStyle/>
          <a:p>
            <a:fld id="{384574D0-79D9-F342-9A5F-22D4CAAC087A}" type="datetimeFigureOut">
              <a:rPr lang="en-US" smtClean="0"/>
              <a:t>4/8/22</a:t>
            </a:fld>
            <a:endParaRPr lang="en-US"/>
          </a:p>
        </p:txBody>
      </p:sp>
      <p:sp>
        <p:nvSpPr>
          <p:cNvPr id="6" name="Footer Placeholder 5">
            <a:extLst>
              <a:ext uri="{FF2B5EF4-FFF2-40B4-BE49-F238E27FC236}">
                <a16:creationId xmlns:a16="http://schemas.microsoft.com/office/drawing/2014/main" id="{90081EB0-94C9-984F-9A36-79E426164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482D3B-ACAB-214F-80DF-9447CD69AEA1}"/>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3431732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FFB93-E129-0348-9DFD-E01E457BDA7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18B514A-EA55-B442-9E89-4581E78671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7CEF40C-6868-6C41-9C1B-2B3B3CC7DF1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6ED4601-26AE-7A44-B07D-DFFDD9F9DA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E6FA80C-20FD-9F4B-A36F-6E47F216E3B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C58F3CE-192D-2A46-8F75-EC204CB6D971}"/>
              </a:ext>
            </a:extLst>
          </p:cNvPr>
          <p:cNvSpPr>
            <a:spLocks noGrp="1"/>
          </p:cNvSpPr>
          <p:nvPr>
            <p:ph type="dt" sz="half" idx="10"/>
          </p:nvPr>
        </p:nvSpPr>
        <p:spPr/>
        <p:txBody>
          <a:bodyPr/>
          <a:lstStyle/>
          <a:p>
            <a:fld id="{384574D0-79D9-F342-9A5F-22D4CAAC087A}" type="datetimeFigureOut">
              <a:rPr lang="en-US" smtClean="0"/>
              <a:t>4/8/22</a:t>
            </a:fld>
            <a:endParaRPr lang="en-US"/>
          </a:p>
        </p:txBody>
      </p:sp>
      <p:sp>
        <p:nvSpPr>
          <p:cNvPr id="8" name="Footer Placeholder 7">
            <a:extLst>
              <a:ext uri="{FF2B5EF4-FFF2-40B4-BE49-F238E27FC236}">
                <a16:creationId xmlns:a16="http://schemas.microsoft.com/office/drawing/2014/main" id="{E306D818-DAEC-0A49-9933-D5904240D4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987D34-8CF8-854E-85BD-725BBE78D943}"/>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222517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48696-808A-0447-9BB5-3F5661E7BCB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E4BA971-EA04-394C-89B5-7E2D085B0D82}"/>
              </a:ext>
            </a:extLst>
          </p:cNvPr>
          <p:cNvSpPr>
            <a:spLocks noGrp="1"/>
          </p:cNvSpPr>
          <p:nvPr>
            <p:ph type="dt" sz="half" idx="10"/>
          </p:nvPr>
        </p:nvSpPr>
        <p:spPr/>
        <p:txBody>
          <a:bodyPr/>
          <a:lstStyle/>
          <a:p>
            <a:fld id="{384574D0-79D9-F342-9A5F-22D4CAAC087A}" type="datetimeFigureOut">
              <a:rPr lang="en-US" smtClean="0"/>
              <a:t>4/8/22</a:t>
            </a:fld>
            <a:endParaRPr lang="en-US"/>
          </a:p>
        </p:txBody>
      </p:sp>
      <p:sp>
        <p:nvSpPr>
          <p:cNvPr id="4" name="Footer Placeholder 3">
            <a:extLst>
              <a:ext uri="{FF2B5EF4-FFF2-40B4-BE49-F238E27FC236}">
                <a16:creationId xmlns:a16="http://schemas.microsoft.com/office/drawing/2014/main" id="{62AEC40C-0652-A04C-B491-129124109B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7B4655-49A0-004F-A220-8F2FDED22644}"/>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136768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3FFF7-C651-F440-928C-86AF770C1744}"/>
              </a:ext>
            </a:extLst>
          </p:cNvPr>
          <p:cNvSpPr>
            <a:spLocks noGrp="1"/>
          </p:cNvSpPr>
          <p:nvPr>
            <p:ph type="dt" sz="half" idx="10"/>
          </p:nvPr>
        </p:nvSpPr>
        <p:spPr/>
        <p:txBody>
          <a:bodyPr/>
          <a:lstStyle/>
          <a:p>
            <a:fld id="{384574D0-79D9-F342-9A5F-22D4CAAC087A}" type="datetimeFigureOut">
              <a:rPr lang="en-US" smtClean="0"/>
              <a:t>4/8/22</a:t>
            </a:fld>
            <a:endParaRPr lang="en-US"/>
          </a:p>
        </p:txBody>
      </p:sp>
      <p:sp>
        <p:nvSpPr>
          <p:cNvPr id="3" name="Footer Placeholder 2">
            <a:extLst>
              <a:ext uri="{FF2B5EF4-FFF2-40B4-BE49-F238E27FC236}">
                <a16:creationId xmlns:a16="http://schemas.microsoft.com/office/drawing/2014/main" id="{86AC6C32-C8EA-E042-B7EE-2D1AE4F212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3014F2-48C0-5E4B-A130-B10A28015128}"/>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2952548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CEF1-5ADE-2944-9A9F-E7C93D0DDD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BE4E4E-A196-3848-BEC1-DA05BF8E74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538CE2E-CE96-5746-ADBE-56CE71100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DAFBA53-D4E7-3B4F-B434-61407573EF26}"/>
              </a:ext>
            </a:extLst>
          </p:cNvPr>
          <p:cNvSpPr>
            <a:spLocks noGrp="1"/>
          </p:cNvSpPr>
          <p:nvPr>
            <p:ph type="dt" sz="half" idx="10"/>
          </p:nvPr>
        </p:nvSpPr>
        <p:spPr/>
        <p:txBody>
          <a:bodyPr/>
          <a:lstStyle/>
          <a:p>
            <a:fld id="{384574D0-79D9-F342-9A5F-22D4CAAC087A}" type="datetimeFigureOut">
              <a:rPr lang="en-US" smtClean="0"/>
              <a:t>4/8/22</a:t>
            </a:fld>
            <a:endParaRPr lang="en-US"/>
          </a:p>
        </p:txBody>
      </p:sp>
      <p:sp>
        <p:nvSpPr>
          <p:cNvPr id="6" name="Footer Placeholder 5">
            <a:extLst>
              <a:ext uri="{FF2B5EF4-FFF2-40B4-BE49-F238E27FC236}">
                <a16:creationId xmlns:a16="http://schemas.microsoft.com/office/drawing/2014/main" id="{17AD0976-8F71-4840-8E8E-3F85AF167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AD70E-55E7-ED4E-8B39-7D20C3120642}"/>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1184722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B4B5-50B9-6040-AC42-EA56DBC5D3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550B0D3-45F0-304A-9C9F-6B87B357A1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260163-4965-E94B-B574-321F83FD4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4C1ADAC-6118-3241-A348-25864A1BDA4F}"/>
              </a:ext>
            </a:extLst>
          </p:cNvPr>
          <p:cNvSpPr>
            <a:spLocks noGrp="1"/>
          </p:cNvSpPr>
          <p:nvPr>
            <p:ph type="dt" sz="half" idx="10"/>
          </p:nvPr>
        </p:nvSpPr>
        <p:spPr/>
        <p:txBody>
          <a:bodyPr/>
          <a:lstStyle/>
          <a:p>
            <a:fld id="{384574D0-79D9-F342-9A5F-22D4CAAC087A}" type="datetimeFigureOut">
              <a:rPr lang="en-US" smtClean="0"/>
              <a:t>4/8/22</a:t>
            </a:fld>
            <a:endParaRPr lang="en-US"/>
          </a:p>
        </p:txBody>
      </p:sp>
      <p:sp>
        <p:nvSpPr>
          <p:cNvPr id="6" name="Footer Placeholder 5">
            <a:extLst>
              <a:ext uri="{FF2B5EF4-FFF2-40B4-BE49-F238E27FC236}">
                <a16:creationId xmlns:a16="http://schemas.microsoft.com/office/drawing/2014/main" id="{58E6AE74-A2F2-6449-B828-4998D1A1C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B7286-6466-0B48-AA3A-EFACABA12F9E}"/>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1879326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09B55D-F908-0E4D-B893-70E64FE8A2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1DD7C0A-A707-DC48-BF7E-22E8917916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16B57FD-54A7-3640-A90D-F85E71EDBD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574D0-79D9-F342-9A5F-22D4CAAC087A}" type="datetimeFigureOut">
              <a:rPr lang="en-US" smtClean="0"/>
              <a:t>4/8/22</a:t>
            </a:fld>
            <a:endParaRPr lang="en-US"/>
          </a:p>
        </p:txBody>
      </p:sp>
      <p:sp>
        <p:nvSpPr>
          <p:cNvPr id="5" name="Footer Placeholder 4">
            <a:extLst>
              <a:ext uri="{FF2B5EF4-FFF2-40B4-BE49-F238E27FC236}">
                <a16:creationId xmlns:a16="http://schemas.microsoft.com/office/drawing/2014/main" id="{2DECA69E-75EB-FD44-A6CD-2BD03AA190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2524D0-923F-1F4D-866F-0B30A672DC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4870E-CD87-1347-907E-B591C30691AC}" type="slidenum">
              <a:rPr lang="en-US" smtClean="0"/>
              <a:t>‹#›</a:t>
            </a:fld>
            <a:endParaRPr lang="en-US"/>
          </a:p>
        </p:txBody>
      </p:sp>
    </p:spTree>
    <p:extLst>
      <p:ext uri="{BB962C8B-B14F-4D97-AF65-F5344CB8AC3E}">
        <p14:creationId xmlns:p14="http://schemas.microsoft.com/office/powerpoint/2010/main" val="455342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C96F9D-7C5E-6348-B2F2-55135B8D6B60}"/>
              </a:ext>
            </a:extLst>
          </p:cNvPr>
          <p:cNvPicPr>
            <a:picLocks noChangeAspect="1"/>
          </p:cNvPicPr>
          <p:nvPr/>
        </p:nvPicPr>
        <p:blipFill rotWithShape="1">
          <a:blip r:embed="rId2">
            <a:alphaModFix amt="50000"/>
          </a:blip>
          <a:srcRect t="6250"/>
          <a:stretch/>
        </p:blipFill>
        <p:spPr>
          <a:xfrm>
            <a:off x="0" y="1"/>
            <a:ext cx="12191980" cy="6857999"/>
          </a:xfrm>
          <a:prstGeom prst="rect">
            <a:avLst/>
          </a:prstGeom>
        </p:spPr>
      </p:pic>
      <p:sp>
        <p:nvSpPr>
          <p:cNvPr id="2" name="Title 1">
            <a:extLst>
              <a:ext uri="{FF2B5EF4-FFF2-40B4-BE49-F238E27FC236}">
                <a16:creationId xmlns:a16="http://schemas.microsoft.com/office/drawing/2014/main" id="{EF517815-D2B7-9F4D-85C0-731DEDEAEEA6}"/>
              </a:ext>
            </a:extLst>
          </p:cNvPr>
          <p:cNvSpPr>
            <a:spLocks noGrp="1"/>
          </p:cNvSpPr>
          <p:nvPr>
            <p:ph type="ctrTitle"/>
          </p:nvPr>
        </p:nvSpPr>
        <p:spPr>
          <a:xfrm>
            <a:off x="963930" y="1656714"/>
            <a:ext cx="10058400" cy="902490"/>
          </a:xfrm>
        </p:spPr>
        <p:txBody>
          <a:bodyPr>
            <a:noAutofit/>
          </a:bodyPr>
          <a:lstStyle/>
          <a:p>
            <a:r>
              <a:rPr lang="en-US" b="1" dirty="0">
                <a:solidFill>
                  <a:srgbClr val="FFFF00"/>
                </a:solidFill>
              </a:rPr>
              <a:t>Multi-Objective </a:t>
            </a:r>
            <a:r>
              <a:rPr lang="en-US" b="1" dirty="0" err="1">
                <a:solidFill>
                  <a:srgbClr val="FFFF00"/>
                </a:solidFill>
              </a:rPr>
              <a:t>AutoML</a:t>
            </a:r>
            <a:r>
              <a:rPr lang="en-US" b="1" dirty="0">
                <a:solidFill>
                  <a:srgbClr val="FFFF00"/>
                </a:solidFill>
              </a:rPr>
              <a:t>-Zero</a:t>
            </a:r>
          </a:p>
        </p:txBody>
      </p:sp>
      <p:sp>
        <p:nvSpPr>
          <p:cNvPr id="3" name="Subtitle 2">
            <a:extLst>
              <a:ext uri="{FF2B5EF4-FFF2-40B4-BE49-F238E27FC236}">
                <a16:creationId xmlns:a16="http://schemas.microsoft.com/office/drawing/2014/main" id="{B89EF026-7446-4B43-9C9C-7412EAF6AA27}"/>
              </a:ext>
            </a:extLst>
          </p:cNvPr>
          <p:cNvSpPr>
            <a:spLocks noGrp="1"/>
          </p:cNvSpPr>
          <p:nvPr>
            <p:ph type="subTitle" idx="1"/>
          </p:nvPr>
        </p:nvSpPr>
        <p:spPr>
          <a:xfrm>
            <a:off x="4287802" y="3308153"/>
            <a:ext cx="3204916" cy="907765"/>
          </a:xfrm>
        </p:spPr>
        <p:txBody>
          <a:bodyPr>
            <a:noAutofit/>
          </a:bodyPr>
          <a:lstStyle/>
          <a:p>
            <a:r>
              <a:rPr lang="en-US" sz="4400" dirty="0">
                <a:solidFill>
                  <a:srgbClr val="00B0F0"/>
                </a:solidFill>
              </a:rPr>
              <a:t>MSU DNN Group</a:t>
            </a:r>
          </a:p>
        </p:txBody>
      </p:sp>
    </p:spTree>
    <p:extLst>
      <p:ext uri="{BB962C8B-B14F-4D97-AF65-F5344CB8AC3E}">
        <p14:creationId xmlns:p14="http://schemas.microsoft.com/office/powerpoint/2010/main" val="27017126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B729-1B55-8B44-8C99-DB0056BD0763}"/>
              </a:ext>
            </a:extLst>
          </p:cNvPr>
          <p:cNvSpPr>
            <a:spLocks noGrp="1"/>
          </p:cNvSpPr>
          <p:nvPr>
            <p:ph type="title"/>
          </p:nvPr>
        </p:nvSpPr>
        <p:spPr>
          <a:solidFill>
            <a:schemeClr val="accent6">
              <a:lumMod val="60000"/>
              <a:lumOff val="40000"/>
            </a:schemeClr>
          </a:solidFill>
        </p:spPr>
        <p:txBody>
          <a:bodyPr/>
          <a:lstStyle/>
          <a:p>
            <a:pPr algn="ctr"/>
            <a:r>
              <a:rPr lang="en-US" b="1" dirty="0"/>
              <a:t>Automate Algorithmic Manipulation</a:t>
            </a:r>
          </a:p>
        </p:txBody>
      </p:sp>
      <p:sp>
        <p:nvSpPr>
          <p:cNvPr id="12" name="TextBox 11">
            <a:extLst>
              <a:ext uri="{FF2B5EF4-FFF2-40B4-BE49-F238E27FC236}">
                <a16:creationId xmlns:a16="http://schemas.microsoft.com/office/drawing/2014/main" id="{DAFE0E25-6784-E140-9CD1-E44A0C107C8C}"/>
              </a:ext>
            </a:extLst>
          </p:cNvPr>
          <p:cNvSpPr txBox="1"/>
          <p:nvPr/>
        </p:nvSpPr>
        <p:spPr>
          <a:xfrm>
            <a:off x="711609" y="2759365"/>
            <a:ext cx="2094547" cy="2585323"/>
          </a:xfrm>
          <a:prstGeom prst="rect">
            <a:avLst/>
          </a:prstGeom>
          <a:noFill/>
          <a:ln w="31750">
            <a:solidFill>
              <a:schemeClr val="tx1"/>
            </a:solidFill>
          </a:ln>
        </p:spPr>
        <p:txBody>
          <a:bodyPr wrap="square">
            <a:spAutoFit/>
          </a:bodyPr>
          <a:lstStyle/>
          <a:p>
            <a:r>
              <a:rPr lang="en-US" dirty="0"/>
              <a:t>def Setup():</a:t>
            </a:r>
          </a:p>
          <a:p>
            <a:r>
              <a:rPr lang="en-US" dirty="0"/>
              <a:t>def Predict():</a:t>
            </a:r>
          </a:p>
          <a:p>
            <a:r>
              <a:rPr lang="en-US" dirty="0"/>
              <a:t>  v1 = s2 * v1</a:t>
            </a:r>
          </a:p>
          <a:p>
            <a:r>
              <a:rPr lang="en-US" dirty="0"/>
              <a:t>  s3 = 0.184671</a:t>
            </a:r>
          </a:p>
          <a:p>
            <a:r>
              <a:rPr lang="en-US" dirty="0"/>
              <a:t>  v2 = v2 + v1</a:t>
            </a:r>
          </a:p>
          <a:p>
            <a:r>
              <a:rPr lang="en-US" dirty="0"/>
              <a:t>  s1 = dot(v0, v2)</a:t>
            </a:r>
          </a:p>
          <a:p>
            <a:r>
              <a:rPr lang="en-US" dirty="0"/>
              <a:t>  v1 = s3 * v0</a:t>
            </a:r>
          </a:p>
          <a:p>
            <a:r>
              <a:rPr lang="en-US" dirty="0"/>
              <a:t>def Learn():</a:t>
            </a:r>
          </a:p>
          <a:p>
            <a:r>
              <a:rPr lang="en-US" dirty="0"/>
              <a:t>  s2 = s0 - s1</a:t>
            </a:r>
          </a:p>
        </p:txBody>
      </p:sp>
      <p:sp>
        <p:nvSpPr>
          <p:cNvPr id="13" name="TextBox 12">
            <a:extLst>
              <a:ext uri="{FF2B5EF4-FFF2-40B4-BE49-F238E27FC236}">
                <a16:creationId xmlns:a16="http://schemas.microsoft.com/office/drawing/2014/main" id="{73698912-8DEA-B54B-8A61-ABE9F2184E13}"/>
              </a:ext>
            </a:extLst>
          </p:cNvPr>
          <p:cNvSpPr txBox="1"/>
          <p:nvPr/>
        </p:nvSpPr>
        <p:spPr>
          <a:xfrm>
            <a:off x="3580539" y="2759365"/>
            <a:ext cx="2094547" cy="2585323"/>
          </a:xfrm>
          <a:prstGeom prst="rect">
            <a:avLst/>
          </a:prstGeom>
          <a:noFill/>
          <a:ln w="31750">
            <a:solidFill>
              <a:schemeClr val="tx1"/>
            </a:solidFill>
          </a:ln>
        </p:spPr>
        <p:txBody>
          <a:bodyPr wrap="square">
            <a:spAutoFit/>
          </a:bodyPr>
          <a:lstStyle/>
          <a:p>
            <a:r>
              <a:rPr lang="en-US" dirty="0"/>
              <a:t>def Setup():</a:t>
            </a:r>
          </a:p>
          <a:p>
            <a:r>
              <a:rPr lang="en-US" dirty="0"/>
              <a:t> s3 = 0.184671</a:t>
            </a:r>
          </a:p>
          <a:p>
            <a:r>
              <a:rPr lang="en-US" dirty="0"/>
              <a:t>def Predict():</a:t>
            </a:r>
          </a:p>
          <a:p>
            <a:r>
              <a:rPr lang="en-US" dirty="0"/>
              <a:t>  s1 = dot(v0, v2)</a:t>
            </a:r>
          </a:p>
          <a:p>
            <a:r>
              <a:rPr lang="en-US" dirty="0"/>
              <a:t>  v1 = s3 * v0</a:t>
            </a:r>
          </a:p>
          <a:p>
            <a:r>
              <a:rPr lang="en-US" dirty="0"/>
              <a:t>def Learn():</a:t>
            </a:r>
          </a:p>
          <a:p>
            <a:r>
              <a:rPr lang="en-US" dirty="0"/>
              <a:t>  s2 = s0 - s1</a:t>
            </a:r>
          </a:p>
          <a:p>
            <a:r>
              <a:rPr lang="en-US" dirty="0"/>
              <a:t>  v1 = s2 * v1</a:t>
            </a:r>
          </a:p>
          <a:p>
            <a:r>
              <a:rPr lang="en-US" dirty="0"/>
              <a:t>  v2 = v2 + v1</a:t>
            </a:r>
          </a:p>
        </p:txBody>
      </p:sp>
      <p:sp>
        <p:nvSpPr>
          <p:cNvPr id="14" name="TextBox 13">
            <a:extLst>
              <a:ext uri="{FF2B5EF4-FFF2-40B4-BE49-F238E27FC236}">
                <a16:creationId xmlns:a16="http://schemas.microsoft.com/office/drawing/2014/main" id="{913DBAE2-32FB-9049-883E-6A24919AA856}"/>
              </a:ext>
            </a:extLst>
          </p:cNvPr>
          <p:cNvSpPr txBox="1"/>
          <p:nvPr/>
        </p:nvSpPr>
        <p:spPr>
          <a:xfrm>
            <a:off x="6626180" y="2759365"/>
            <a:ext cx="2094547" cy="2585323"/>
          </a:xfrm>
          <a:prstGeom prst="rect">
            <a:avLst/>
          </a:prstGeom>
          <a:noFill/>
          <a:ln w="31750">
            <a:solidFill>
              <a:schemeClr val="tx1"/>
            </a:solidFill>
          </a:ln>
        </p:spPr>
        <p:txBody>
          <a:bodyPr wrap="square">
            <a:spAutoFit/>
          </a:bodyPr>
          <a:lstStyle/>
          <a:p>
            <a:r>
              <a:rPr lang="en-US" dirty="0"/>
              <a:t>def Setup():</a:t>
            </a:r>
          </a:p>
          <a:p>
            <a:r>
              <a:rPr lang="en-US" dirty="0"/>
              <a:t>def Predict():</a:t>
            </a:r>
          </a:p>
          <a:p>
            <a:r>
              <a:rPr lang="en-US" dirty="0"/>
              <a:t>  v1 = s2 * v1</a:t>
            </a:r>
          </a:p>
          <a:p>
            <a:r>
              <a:rPr lang="en-US" dirty="0"/>
              <a:t>  s3 = 0.184671</a:t>
            </a:r>
          </a:p>
          <a:p>
            <a:r>
              <a:rPr lang="en-US" dirty="0"/>
              <a:t>  v2 = v2 + v1</a:t>
            </a:r>
          </a:p>
          <a:p>
            <a:r>
              <a:rPr lang="en-US" dirty="0"/>
              <a:t>  s1 = dot(v0, v2)</a:t>
            </a:r>
          </a:p>
          <a:p>
            <a:r>
              <a:rPr lang="en-US" dirty="0"/>
              <a:t>  v1 = s3 * v0</a:t>
            </a:r>
          </a:p>
          <a:p>
            <a:r>
              <a:rPr lang="en-US" dirty="0"/>
              <a:t>def Learn():</a:t>
            </a:r>
          </a:p>
          <a:p>
            <a:r>
              <a:rPr lang="en-US" dirty="0"/>
              <a:t>  s2 = s0 - s1</a:t>
            </a:r>
          </a:p>
        </p:txBody>
      </p:sp>
      <p:sp>
        <p:nvSpPr>
          <p:cNvPr id="15" name="TextBox 14">
            <a:extLst>
              <a:ext uri="{FF2B5EF4-FFF2-40B4-BE49-F238E27FC236}">
                <a16:creationId xmlns:a16="http://schemas.microsoft.com/office/drawing/2014/main" id="{1E28B01D-938A-2446-8E79-F4B42DC67A4A}"/>
              </a:ext>
            </a:extLst>
          </p:cNvPr>
          <p:cNvSpPr txBox="1"/>
          <p:nvPr/>
        </p:nvSpPr>
        <p:spPr>
          <a:xfrm>
            <a:off x="9495110" y="2759365"/>
            <a:ext cx="2094547" cy="2585323"/>
          </a:xfrm>
          <a:prstGeom prst="rect">
            <a:avLst/>
          </a:prstGeom>
          <a:noFill/>
          <a:ln w="31750">
            <a:solidFill>
              <a:schemeClr val="tx1"/>
            </a:solidFill>
          </a:ln>
        </p:spPr>
        <p:txBody>
          <a:bodyPr wrap="square">
            <a:spAutoFit/>
          </a:bodyPr>
          <a:lstStyle/>
          <a:p>
            <a:r>
              <a:rPr lang="en-US" dirty="0"/>
              <a:t>def Setup():</a:t>
            </a:r>
          </a:p>
          <a:p>
            <a:r>
              <a:rPr lang="en-US" dirty="0"/>
              <a:t> s3 = 0.184671</a:t>
            </a:r>
          </a:p>
          <a:p>
            <a:r>
              <a:rPr lang="en-US" dirty="0"/>
              <a:t>def Predict():</a:t>
            </a:r>
          </a:p>
          <a:p>
            <a:r>
              <a:rPr lang="en-US" dirty="0"/>
              <a:t>  s1 = dot(v0, v2)</a:t>
            </a:r>
          </a:p>
          <a:p>
            <a:r>
              <a:rPr lang="en-US" dirty="0"/>
              <a:t>  v1 = s3 * v0</a:t>
            </a:r>
          </a:p>
          <a:p>
            <a:r>
              <a:rPr lang="en-US" dirty="0"/>
              <a:t>def Learn():</a:t>
            </a:r>
          </a:p>
          <a:p>
            <a:r>
              <a:rPr lang="en-US" dirty="0"/>
              <a:t>  s2 = s0 - s1</a:t>
            </a:r>
          </a:p>
          <a:p>
            <a:r>
              <a:rPr lang="en-US" dirty="0"/>
              <a:t>  v1 = s2 * v1</a:t>
            </a:r>
          </a:p>
          <a:p>
            <a:r>
              <a:rPr lang="en-US" dirty="0"/>
              <a:t>  v2 = v2 + v1</a:t>
            </a:r>
          </a:p>
        </p:txBody>
      </p:sp>
      <p:cxnSp>
        <p:nvCxnSpPr>
          <p:cNvPr id="17" name="Straight Connector 16">
            <a:extLst>
              <a:ext uri="{FF2B5EF4-FFF2-40B4-BE49-F238E27FC236}">
                <a16:creationId xmlns:a16="http://schemas.microsoft.com/office/drawing/2014/main" id="{42C9AD5D-0935-FF4E-BA8D-F848F369000C}"/>
              </a:ext>
            </a:extLst>
          </p:cNvPr>
          <p:cNvCxnSpPr/>
          <p:nvPr/>
        </p:nvCxnSpPr>
        <p:spPr>
          <a:xfrm>
            <a:off x="6096000" y="2090057"/>
            <a:ext cx="0" cy="4165600"/>
          </a:xfrm>
          <a:prstGeom prst="line">
            <a:avLst/>
          </a:prstGeom>
          <a:ln w="38100"/>
        </p:spPr>
        <p:style>
          <a:lnRef idx="1">
            <a:schemeClr val="dk1"/>
          </a:lnRef>
          <a:fillRef idx="0">
            <a:schemeClr val="dk1"/>
          </a:fillRef>
          <a:effectRef idx="0">
            <a:schemeClr val="dk1"/>
          </a:effectRef>
          <a:fontRef idx="minor">
            <a:schemeClr val="tx1"/>
          </a:fontRef>
        </p:style>
      </p:cxnSp>
      <p:sp>
        <p:nvSpPr>
          <p:cNvPr id="18" name="Equals 17">
            <a:extLst>
              <a:ext uri="{FF2B5EF4-FFF2-40B4-BE49-F238E27FC236}">
                <a16:creationId xmlns:a16="http://schemas.microsoft.com/office/drawing/2014/main" id="{82C79A48-73F5-7148-8C4C-8CAC4B422D1E}"/>
              </a:ext>
            </a:extLst>
          </p:cNvPr>
          <p:cNvSpPr/>
          <p:nvPr/>
        </p:nvSpPr>
        <p:spPr>
          <a:xfrm>
            <a:off x="2917371" y="3715657"/>
            <a:ext cx="508000" cy="624114"/>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L-shape 18">
            <a:extLst>
              <a:ext uri="{FF2B5EF4-FFF2-40B4-BE49-F238E27FC236}">
                <a16:creationId xmlns:a16="http://schemas.microsoft.com/office/drawing/2014/main" id="{E1A22C52-44A6-974F-A2FA-9F7CD1E3571D}"/>
              </a:ext>
            </a:extLst>
          </p:cNvPr>
          <p:cNvSpPr/>
          <p:nvPr/>
        </p:nvSpPr>
        <p:spPr>
          <a:xfrm rot="13386543">
            <a:off x="8890973" y="3782612"/>
            <a:ext cx="322081" cy="319314"/>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ACABDC9-C684-9240-9422-29CDA3707CA8}"/>
              </a:ext>
            </a:extLst>
          </p:cNvPr>
          <p:cNvSpPr txBox="1"/>
          <p:nvPr/>
        </p:nvSpPr>
        <p:spPr>
          <a:xfrm>
            <a:off x="2003551" y="2149174"/>
            <a:ext cx="2335639" cy="369332"/>
          </a:xfrm>
          <a:prstGeom prst="rect">
            <a:avLst/>
          </a:prstGeom>
          <a:noFill/>
        </p:spPr>
        <p:txBody>
          <a:bodyPr wrap="none" rtlCol="0">
            <a:spAutoFit/>
          </a:bodyPr>
          <a:lstStyle/>
          <a:p>
            <a:r>
              <a:rPr lang="en-US" dirty="0"/>
              <a:t>Without weighted sum</a:t>
            </a:r>
          </a:p>
        </p:txBody>
      </p:sp>
      <p:sp>
        <p:nvSpPr>
          <p:cNvPr id="21" name="TextBox 20">
            <a:extLst>
              <a:ext uri="{FF2B5EF4-FFF2-40B4-BE49-F238E27FC236}">
                <a16:creationId xmlns:a16="http://schemas.microsoft.com/office/drawing/2014/main" id="{FD67EB72-C3B2-5B40-ADAF-F822189D0D0D}"/>
              </a:ext>
            </a:extLst>
          </p:cNvPr>
          <p:cNvSpPr txBox="1"/>
          <p:nvPr/>
        </p:nvSpPr>
        <p:spPr>
          <a:xfrm>
            <a:off x="8044493" y="2149174"/>
            <a:ext cx="2015039" cy="369332"/>
          </a:xfrm>
          <a:prstGeom prst="rect">
            <a:avLst/>
          </a:prstGeom>
          <a:noFill/>
        </p:spPr>
        <p:txBody>
          <a:bodyPr wrap="none" rtlCol="0">
            <a:spAutoFit/>
          </a:bodyPr>
          <a:lstStyle/>
          <a:p>
            <a:r>
              <a:rPr lang="en-US" dirty="0"/>
              <a:t>With weighted sum</a:t>
            </a:r>
          </a:p>
        </p:txBody>
      </p:sp>
      <p:sp>
        <p:nvSpPr>
          <p:cNvPr id="22" name="TextBox 21">
            <a:extLst>
              <a:ext uri="{FF2B5EF4-FFF2-40B4-BE49-F238E27FC236}">
                <a16:creationId xmlns:a16="http://schemas.microsoft.com/office/drawing/2014/main" id="{8752725B-8C1E-C547-8862-DAA104CC54BC}"/>
              </a:ext>
            </a:extLst>
          </p:cNvPr>
          <p:cNvSpPr txBox="1"/>
          <p:nvPr/>
        </p:nvSpPr>
        <p:spPr>
          <a:xfrm>
            <a:off x="8030738" y="5718629"/>
            <a:ext cx="2042547" cy="369332"/>
          </a:xfrm>
          <a:prstGeom prst="rect">
            <a:avLst/>
          </a:prstGeom>
          <a:noFill/>
        </p:spPr>
        <p:txBody>
          <a:bodyPr wrap="none" rtlCol="0">
            <a:spAutoFit/>
          </a:bodyPr>
          <a:lstStyle/>
          <a:p>
            <a:r>
              <a:rPr lang="en-US" dirty="0"/>
              <a:t>EXPLICIT INCENTIVE</a:t>
            </a:r>
          </a:p>
        </p:txBody>
      </p:sp>
    </p:spTree>
    <p:extLst>
      <p:ext uri="{BB962C8B-B14F-4D97-AF65-F5344CB8AC3E}">
        <p14:creationId xmlns:p14="http://schemas.microsoft.com/office/powerpoint/2010/main" val="353944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B729-1B55-8B44-8C99-DB0056BD0763}"/>
              </a:ext>
            </a:extLst>
          </p:cNvPr>
          <p:cNvSpPr>
            <a:spLocks noGrp="1"/>
          </p:cNvSpPr>
          <p:nvPr>
            <p:ph type="title"/>
          </p:nvPr>
        </p:nvSpPr>
        <p:spPr>
          <a:solidFill>
            <a:schemeClr val="accent6">
              <a:lumMod val="60000"/>
              <a:lumOff val="40000"/>
            </a:schemeClr>
          </a:solidFill>
        </p:spPr>
        <p:txBody>
          <a:bodyPr/>
          <a:lstStyle/>
          <a:p>
            <a:pPr algn="ctr"/>
            <a:r>
              <a:rPr lang="en-US" b="1" dirty="0"/>
              <a:t>Automate Algorithmic Manipulation</a:t>
            </a:r>
          </a:p>
        </p:txBody>
      </p:sp>
      <p:sp>
        <p:nvSpPr>
          <p:cNvPr id="16" name="TextBox 15">
            <a:extLst>
              <a:ext uri="{FF2B5EF4-FFF2-40B4-BE49-F238E27FC236}">
                <a16:creationId xmlns:a16="http://schemas.microsoft.com/office/drawing/2014/main" id="{EA756E69-77BD-5D4B-842C-4D021FCFF548}"/>
              </a:ext>
            </a:extLst>
          </p:cNvPr>
          <p:cNvSpPr txBox="1"/>
          <p:nvPr/>
        </p:nvSpPr>
        <p:spPr>
          <a:xfrm>
            <a:off x="2683193" y="2467809"/>
            <a:ext cx="2140267" cy="2595681"/>
          </a:xfrm>
          <a:prstGeom prst="rect">
            <a:avLst/>
          </a:prstGeom>
          <a:noFill/>
          <a:ln w="47625">
            <a:solidFill>
              <a:srgbClr val="000000"/>
            </a:solidFill>
          </a:ln>
        </p:spPr>
        <p:txBody>
          <a:bodyPr wrap="square">
            <a:spAutoFit/>
          </a:bodyPr>
          <a:lstStyle/>
          <a:p>
            <a:r>
              <a:rPr lang="en-US" dirty="0"/>
              <a:t>def Setup():</a:t>
            </a:r>
          </a:p>
          <a:p>
            <a:r>
              <a:rPr lang="en-US" dirty="0"/>
              <a:t>  s2 = 0.188839</a:t>
            </a:r>
          </a:p>
          <a:p>
            <a:r>
              <a:rPr lang="en-US" dirty="0"/>
              <a:t>def Predict():</a:t>
            </a:r>
          </a:p>
          <a:p>
            <a:r>
              <a:rPr lang="en-US" dirty="0"/>
              <a:t>  s1 = dot(v0, v2)</a:t>
            </a:r>
          </a:p>
          <a:p>
            <a:r>
              <a:rPr lang="en-US" dirty="0"/>
              <a:t>  s1 = s1 * s2</a:t>
            </a:r>
          </a:p>
          <a:p>
            <a:r>
              <a:rPr lang="en-US" dirty="0"/>
              <a:t>def Learn():</a:t>
            </a:r>
          </a:p>
          <a:p>
            <a:r>
              <a:rPr lang="en-US" dirty="0"/>
              <a:t>  s1 = s0 - s1</a:t>
            </a:r>
          </a:p>
          <a:p>
            <a:r>
              <a:rPr lang="en-US" dirty="0"/>
              <a:t>  v1 = s1 * v0</a:t>
            </a:r>
          </a:p>
          <a:p>
            <a:r>
              <a:rPr lang="en-US" dirty="0"/>
              <a:t>  v2 = v1 + v2</a:t>
            </a:r>
          </a:p>
        </p:txBody>
      </p:sp>
      <p:sp>
        <p:nvSpPr>
          <p:cNvPr id="4" name="TextBox 3">
            <a:extLst>
              <a:ext uri="{FF2B5EF4-FFF2-40B4-BE49-F238E27FC236}">
                <a16:creationId xmlns:a16="http://schemas.microsoft.com/office/drawing/2014/main" id="{A27EE62E-AB05-9642-BA85-430B60B9DE0F}"/>
              </a:ext>
            </a:extLst>
          </p:cNvPr>
          <p:cNvSpPr txBox="1"/>
          <p:nvPr/>
        </p:nvSpPr>
        <p:spPr>
          <a:xfrm>
            <a:off x="2604055" y="2098477"/>
            <a:ext cx="2151551" cy="369332"/>
          </a:xfrm>
          <a:prstGeom prst="rect">
            <a:avLst/>
          </a:prstGeom>
          <a:noFill/>
        </p:spPr>
        <p:txBody>
          <a:bodyPr wrap="none" rtlCol="0">
            <a:spAutoFit/>
          </a:bodyPr>
          <a:lstStyle/>
          <a:p>
            <a:r>
              <a:rPr lang="en-US" dirty="0"/>
              <a:t>One of the solutions:</a:t>
            </a:r>
          </a:p>
        </p:txBody>
      </p:sp>
      <p:sp>
        <p:nvSpPr>
          <p:cNvPr id="5" name="TextBox 4">
            <a:extLst>
              <a:ext uri="{FF2B5EF4-FFF2-40B4-BE49-F238E27FC236}">
                <a16:creationId xmlns:a16="http://schemas.microsoft.com/office/drawing/2014/main" id="{2E5CFB35-4F2A-8A44-8B4E-2816F60A6B31}"/>
              </a:ext>
            </a:extLst>
          </p:cNvPr>
          <p:cNvSpPr txBox="1"/>
          <p:nvPr/>
        </p:nvSpPr>
        <p:spPr>
          <a:xfrm>
            <a:off x="6589486" y="2307771"/>
            <a:ext cx="3808800" cy="646331"/>
          </a:xfrm>
          <a:prstGeom prst="rect">
            <a:avLst/>
          </a:prstGeom>
          <a:noFill/>
        </p:spPr>
        <p:txBody>
          <a:bodyPr wrap="none" rtlCol="0">
            <a:spAutoFit/>
          </a:bodyPr>
          <a:lstStyle/>
          <a:p>
            <a:r>
              <a:rPr lang="en-US" dirty="0"/>
              <a:t>For some reason, the process does not</a:t>
            </a:r>
          </a:p>
          <a:p>
            <a:r>
              <a:rPr lang="en-US" dirty="0"/>
              <a:t>want to add instructions to setup.</a:t>
            </a:r>
          </a:p>
        </p:txBody>
      </p:sp>
      <p:sp>
        <p:nvSpPr>
          <p:cNvPr id="6" name="Rectangle 5">
            <a:extLst>
              <a:ext uri="{FF2B5EF4-FFF2-40B4-BE49-F238E27FC236}">
                <a16:creationId xmlns:a16="http://schemas.microsoft.com/office/drawing/2014/main" id="{4F2F0DF4-6190-1B4E-AEB1-ECB32D4A9230}"/>
              </a:ext>
            </a:extLst>
          </p:cNvPr>
          <p:cNvSpPr/>
          <p:nvPr/>
        </p:nvSpPr>
        <p:spPr>
          <a:xfrm>
            <a:off x="2505097" y="3613249"/>
            <a:ext cx="2496457" cy="30480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5094F3D-1E3C-1E42-8A49-BBDB0A228829}"/>
              </a:ext>
            </a:extLst>
          </p:cNvPr>
          <p:cNvSpPr txBox="1"/>
          <p:nvPr/>
        </p:nvSpPr>
        <p:spPr>
          <a:xfrm>
            <a:off x="5087284" y="3580983"/>
            <a:ext cx="1844864" cy="369332"/>
          </a:xfrm>
          <a:prstGeom prst="rect">
            <a:avLst/>
          </a:prstGeom>
          <a:noFill/>
        </p:spPr>
        <p:txBody>
          <a:bodyPr wrap="none" rtlCol="0">
            <a:spAutoFit/>
          </a:bodyPr>
          <a:lstStyle/>
          <a:p>
            <a:r>
              <a:rPr lang="en-US" dirty="0"/>
              <a:t>Scaling the values</a:t>
            </a:r>
          </a:p>
        </p:txBody>
      </p:sp>
      <p:sp>
        <p:nvSpPr>
          <p:cNvPr id="8" name="TextBox 7">
            <a:extLst>
              <a:ext uri="{FF2B5EF4-FFF2-40B4-BE49-F238E27FC236}">
                <a16:creationId xmlns:a16="http://schemas.microsoft.com/office/drawing/2014/main" id="{DFF11C4F-9479-D144-B404-5D3FE6218A02}"/>
              </a:ext>
            </a:extLst>
          </p:cNvPr>
          <p:cNvSpPr txBox="1"/>
          <p:nvPr/>
        </p:nvSpPr>
        <p:spPr>
          <a:xfrm>
            <a:off x="5080691" y="4108787"/>
            <a:ext cx="1866088" cy="369332"/>
          </a:xfrm>
          <a:prstGeom prst="rect">
            <a:avLst/>
          </a:prstGeom>
          <a:noFill/>
        </p:spPr>
        <p:txBody>
          <a:bodyPr wrap="none" rtlCol="0">
            <a:spAutoFit/>
          </a:bodyPr>
          <a:lstStyle/>
          <a:p>
            <a:r>
              <a:rPr lang="en-US" dirty="0"/>
              <a:t>Loss Computation</a:t>
            </a:r>
          </a:p>
        </p:txBody>
      </p:sp>
      <p:sp>
        <p:nvSpPr>
          <p:cNvPr id="9" name="Rectangle 8">
            <a:extLst>
              <a:ext uri="{FF2B5EF4-FFF2-40B4-BE49-F238E27FC236}">
                <a16:creationId xmlns:a16="http://schemas.microsoft.com/office/drawing/2014/main" id="{BB650671-60CC-9F44-9DE8-64241D1197ED}"/>
              </a:ext>
            </a:extLst>
          </p:cNvPr>
          <p:cNvSpPr/>
          <p:nvPr/>
        </p:nvSpPr>
        <p:spPr>
          <a:xfrm>
            <a:off x="2505096" y="4141053"/>
            <a:ext cx="2496457" cy="30480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613279C-BC34-3F4D-A144-CEB34F16FDBA}"/>
              </a:ext>
            </a:extLst>
          </p:cNvPr>
          <p:cNvSpPr/>
          <p:nvPr/>
        </p:nvSpPr>
        <p:spPr>
          <a:xfrm>
            <a:off x="2505096" y="4441834"/>
            <a:ext cx="2496457" cy="30480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68BC9CE-81D2-744E-AC5D-13D57088F421}"/>
              </a:ext>
            </a:extLst>
          </p:cNvPr>
          <p:cNvSpPr txBox="1"/>
          <p:nvPr/>
        </p:nvSpPr>
        <p:spPr>
          <a:xfrm>
            <a:off x="5087284" y="4409568"/>
            <a:ext cx="6251840" cy="646331"/>
          </a:xfrm>
          <a:prstGeom prst="rect">
            <a:avLst/>
          </a:prstGeom>
          <a:noFill/>
        </p:spPr>
        <p:txBody>
          <a:bodyPr wrap="none" rtlCol="0">
            <a:spAutoFit/>
          </a:bodyPr>
          <a:lstStyle/>
          <a:p>
            <a:r>
              <a:rPr lang="en-US" dirty="0"/>
              <a:t>If the loss was just the diff, the gradient should have been just v0</a:t>
            </a:r>
          </a:p>
          <a:p>
            <a:r>
              <a:rPr lang="en-US" dirty="0"/>
              <a:t>So, can it be interpreted as a MSE with a learning rate?</a:t>
            </a:r>
          </a:p>
        </p:txBody>
      </p:sp>
      <p:sp>
        <p:nvSpPr>
          <p:cNvPr id="11" name="TextBox 10">
            <a:extLst>
              <a:ext uri="{FF2B5EF4-FFF2-40B4-BE49-F238E27FC236}">
                <a16:creationId xmlns:a16="http://schemas.microsoft.com/office/drawing/2014/main" id="{9E79E9E8-47CB-7E42-BB24-B77A771CEFA5}"/>
              </a:ext>
            </a:extLst>
          </p:cNvPr>
          <p:cNvSpPr txBox="1"/>
          <p:nvPr/>
        </p:nvSpPr>
        <p:spPr>
          <a:xfrm>
            <a:off x="5268686" y="5239657"/>
            <a:ext cx="2438400" cy="923330"/>
          </a:xfrm>
          <a:prstGeom prst="rect">
            <a:avLst/>
          </a:prstGeom>
          <a:noFill/>
        </p:spPr>
        <p:txBody>
          <a:bodyPr wrap="square" rtlCol="0">
            <a:spAutoFit/>
          </a:bodyPr>
          <a:lstStyle/>
          <a:p>
            <a:r>
              <a:rPr lang="en-US" dirty="0"/>
              <a:t>L = s0 – (0.2 * v0 * v2)</a:t>
            </a:r>
          </a:p>
          <a:p>
            <a:r>
              <a:rPr lang="en-US" dirty="0"/>
              <a:t>grad = 0.2 * v0</a:t>
            </a:r>
          </a:p>
          <a:p>
            <a:r>
              <a:rPr lang="en-US" dirty="0"/>
              <a:t>v2 = v2 + grad</a:t>
            </a:r>
          </a:p>
        </p:txBody>
      </p:sp>
      <p:sp>
        <p:nvSpPr>
          <p:cNvPr id="13" name="TextBox 12">
            <a:extLst>
              <a:ext uri="{FF2B5EF4-FFF2-40B4-BE49-F238E27FC236}">
                <a16:creationId xmlns:a16="http://schemas.microsoft.com/office/drawing/2014/main" id="{630E06BF-AD9B-D947-8D4C-1A7FF088CCD5}"/>
              </a:ext>
            </a:extLst>
          </p:cNvPr>
          <p:cNvSpPr txBox="1"/>
          <p:nvPr/>
        </p:nvSpPr>
        <p:spPr>
          <a:xfrm>
            <a:off x="7959886" y="5239657"/>
            <a:ext cx="3100000" cy="923330"/>
          </a:xfrm>
          <a:prstGeom prst="rect">
            <a:avLst/>
          </a:prstGeom>
          <a:noFill/>
        </p:spPr>
        <p:txBody>
          <a:bodyPr wrap="square" rtlCol="0">
            <a:spAutoFit/>
          </a:bodyPr>
          <a:lstStyle/>
          <a:p>
            <a:r>
              <a:rPr lang="en-US" dirty="0"/>
              <a:t>L = (s0 – (0.2 * v0 * v2))^2</a:t>
            </a:r>
          </a:p>
          <a:p>
            <a:r>
              <a:rPr lang="en-US" dirty="0"/>
              <a:t>grad = 2 * L * 0.2 * v0</a:t>
            </a:r>
          </a:p>
          <a:p>
            <a:r>
              <a:rPr lang="en-US" dirty="0"/>
              <a:t>v2 = v2 + grad</a:t>
            </a:r>
          </a:p>
        </p:txBody>
      </p:sp>
      <p:sp>
        <p:nvSpPr>
          <p:cNvPr id="12" name="TextBox 11">
            <a:extLst>
              <a:ext uri="{FF2B5EF4-FFF2-40B4-BE49-F238E27FC236}">
                <a16:creationId xmlns:a16="http://schemas.microsoft.com/office/drawing/2014/main" id="{AE81FC0E-E18F-384B-9C71-3F23EAF4F348}"/>
              </a:ext>
            </a:extLst>
          </p:cNvPr>
          <p:cNvSpPr txBox="1"/>
          <p:nvPr/>
        </p:nvSpPr>
        <p:spPr>
          <a:xfrm>
            <a:off x="838029" y="2467809"/>
            <a:ext cx="1759434" cy="1477328"/>
          </a:xfrm>
          <a:prstGeom prst="rect">
            <a:avLst/>
          </a:prstGeom>
          <a:noFill/>
        </p:spPr>
        <p:txBody>
          <a:bodyPr wrap="square" rtlCol="0">
            <a:spAutoFit/>
          </a:bodyPr>
          <a:lstStyle/>
          <a:p>
            <a:r>
              <a:rPr lang="en-US" dirty="0"/>
              <a:t>v0: input values</a:t>
            </a:r>
          </a:p>
          <a:p>
            <a:r>
              <a:rPr lang="en-US" dirty="0"/>
              <a:t>s0: target</a:t>
            </a:r>
          </a:p>
          <a:p>
            <a:r>
              <a:rPr lang="en-US" dirty="0"/>
              <a:t>s1: prediction</a:t>
            </a:r>
          </a:p>
          <a:p>
            <a:r>
              <a:rPr lang="en-US" dirty="0"/>
              <a:t>v1: gradient</a:t>
            </a:r>
          </a:p>
          <a:p>
            <a:r>
              <a:rPr lang="en-US" dirty="0"/>
              <a:t>v2: weights   </a:t>
            </a:r>
          </a:p>
        </p:txBody>
      </p:sp>
    </p:spTree>
    <p:extLst>
      <p:ext uri="{BB962C8B-B14F-4D97-AF65-F5344CB8AC3E}">
        <p14:creationId xmlns:p14="http://schemas.microsoft.com/office/powerpoint/2010/main" val="201406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8" grpId="0"/>
      <p:bldP spid="9" grpId="0" animBg="1"/>
      <p:bldP spid="10" grpId="0" animBg="1"/>
      <p:bldP spid="7" grpId="0"/>
      <p:bldP spid="11"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B729-1B55-8B44-8C99-DB0056BD0763}"/>
              </a:ext>
            </a:extLst>
          </p:cNvPr>
          <p:cNvSpPr>
            <a:spLocks noGrp="1"/>
          </p:cNvSpPr>
          <p:nvPr>
            <p:ph type="title"/>
          </p:nvPr>
        </p:nvSpPr>
        <p:spPr>
          <a:solidFill>
            <a:schemeClr val="accent6">
              <a:lumMod val="60000"/>
              <a:lumOff val="40000"/>
            </a:schemeClr>
          </a:solidFill>
        </p:spPr>
        <p:txBody>
          <a:bodyPr/>
          <a:lstStyle/>
          <a:p>
            <a:pPr algn="ctr"/>
            <a:r>
              <a:rPr lang="en-US" b="1" dirty="0"/>
              <a:t>How to Normalize?</a:t>
            </a:r>
          </a:p>
        </p:txBody>
      </p:sp>
      <p:sp>
        <p:nvSpPr>
          <p:cNvPr id="3" name="Content Placeholder 2">
            <a:extLst>
              <a:ext uri="{FF2B5EF4-FFF2-40B4-BE49-F238E27FC236}">
                <a16:creationId xmlns:a16="http://schemas.microsoft.com/office/drawing/2014/main" id="{9DCE74AB-E136-D647-AAA3-90D773FB76EE}"/>
              </a:ext>
            </a:extLst>
          </p:cNvPr>
          <p:cNvSpPr>
            <a:spLocks noGrp="1"/>
          </p:cNvSpPr>
          <p:nvPr>
            <p:ph idx="1"/>
          </p:nvPr>
        </p:nvSpPr>
        <p:spPr>
          <a:xfrm>
            <a:off x="838200" y="1914720"/>
            <a:ext cx="10515600" cy="4351338"/>
          </a:xfrm>
        </p:spPr>
        <p:txBody>
          <a:bodyPr/>
          <a:lstStyle/>
          <a:p>
            <a:r>
              <a:rPr lang="en-US" dirty="0"/>
              <a:t>If we are trying to provide different weights to different components of the algorithm, we need to first normalize the component complexities.</a:t>
            </a:r>
          </a:p>
          <a:p>
            <a:endParaRPr lang="en-US" dirty="0"/>
          </a:p>
          <a:p>
            <a:r>
              <a:rPr lang="en-US" dirty="0"/>
              <a:t>How to do that?</a:t>
            </a:r>
          </a:p>
          <a:p>
            <a:pPr lvl="1"/>
            <a:r>
              <a:rPr lang="en-US" dirty="0"/>
              <a:t>One idea: Get the most expensive operation and multiply the max number of instructions by that value.</a:t>
            </a:r>
          </a:p>
        </p:txBody>
      </p:sp>
    </p:spTree>
    <p:extLst>
      <p:ext uri="{BB962C8B-B14F-4D97-AF65-F5344CB8AC3E}">
        <p14:creationId xmlns:p14="http://schemas.microsoft.com/office/powerpoint/2010/main" val="1542877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B729-1B55-8B44-8C99-DB0056BD0763}"/>
              </a:ext>
            </a:extLst>
          </p:cNvPr>
          <p:cNvSpPr>
            <a:spLocks noGrp="1"/>
          </p:cNvSpPr>
          <p:nvPr>
            <p:ph type="title"/>
          </p:nvPr>
        </p:nvSpPr>
        <p:spPr>
          <a:solidFill>
            <a:schemeClr val="accent6">
              <a:lumMod val="60000"/>
              <a:lumOff val="40000"/>
            </a:schemeClr>
          </a:solidFill>
        </p:spPr>
        <p:txBody>
          <a:bodyPr/>
          <a:lstStyle/>
          <a:p>
            <a:pPr algn="ctr"/>
            <a:r>
              <a:rPr lang="en-US" b="1" dirty="0"/>
              <a:t>Noisy Evaluation</a:t>
            </a:r>
          </a:p>
        </p:txBody>
      </p:sp>
      <p:sp>
        <p:nvSpPr>
          <p:cNvPr id="3" name="Content Placeholder 2">
            <a:extLst>
              <a:ext uri="{FF2B5EF4-FFF2-40B4-BE49-F238E27FC236}">
                <a16:creationId xmlns:a16="http://schemas.microsoft.com/office/drawing/2014/main" id="{9DCE74AB-E136-D647-AAA3-90D773FB76EE}"/>
              </a:ext>
            </a:extLst>
          </p:cNvPr>
          <p:cNvSpPr>
            <a:spLocks noGrp="1"/>
          </p:cNvSpPr>
          <p:nvPr>
            <p:ph idx="1"/>
          </p:nvPr>
        </p:nvSpPr>
        <p:spPr>
          <a:xfrm>
            <a:off x="838200" y="1914720"/>
            <a:ext cx="10515600" cy="4351338"/>
          </a:xfrm>
        </p:spPr>
        <p:txBody>
          <a:bodyPr/>
          <a:lstStyle/>
          <a:p>
            <a:r>
              <a:rPr lang="en-US" dirty="0"/>
              <a:t>How to decide the quality of a solution when the evaluation function is noisy?</a:t>
            </a:r>
          </a:p>
          <a:p>
            <a:pPr lvl="1"/>
            <a:r>
              <a:rPr lang="en-US" dirty="0"/>
              <a:t>One idea is to use stochastic domination.</a:t>
            </a:r>
          </a:p>
          <a:p>
            <a:pPr lvl="1"/>
            <a:endParaRPr lang="en-US" dirty="0"/>
          </a:p>
          <a:p>
            <a:r>
              <a:rPr lang="en-US" dirty="0"/>
              <a:t>Dynamic Resampling.</a:t>
            </a:r>
          </a:p>
          <a:p>
            <a:pPr lvl="1"/>
            <a:r>
              <a:rPr lang="en-US" dirty="0"/>
              <a:t>It assigns every solution a different resampling scheme to get a reasonable level of confidence.</a:t>
            </a:r>
          </a:p>
        </p:txBody>
      </p:sp>
      <p:sp>
        <p:nvSpPr>
          <p:cNvPr id="5" name="TextBox 4">
            <a:extLst>
              <a:ext uri="{FF2B5EF4-FFF2-40B4-BE49-F238E27FC236}">
                <a16:creationId xmlns:a16="http://schemas.microsoft.com/office/drawing/2014/main" id="{F131CECC-BA9C-5F43-8257-4EF95F022360}"/>
              </a:ext>
            </a:extLst>
          </p:cNvPr>
          <p:cNvSpPr txBox="1"/>
          <p:nvPr/>
        </p:nvSpPr>
        <p:spPr>
          <a:xfrm>
            <a:off x="1442561" y="5289761"/>
            <a:ext cx="9306877" cy="1200329"/>
          </a:xfrm>
          <a:prstGeom prst="rect">
            <a:avLst/>
          </a:prstGeom>
          <a:noFill/>
        </p:spPr>
        <p:txBody>
          <a:bodyPr wrap="square">
            <a:spAutoFit/>
          </a:bodyPr>
          <a:lstStyle/>
          <a:p>
            <a:r>
              <a:rPr lang="en-IN" b="0" i="0" dirty="0" err="1">
                <a:solidFill>
                  <a:srgbClr val="222222"/>
                </a:solidFill>
                <a:effectLst/>
                <a:latin typeface="Arial" panose="020B0604020202020204" pitchFamily="34" charset="0"/>
              </a:rPr>
              <a:t>Siegmund</a:t>
            </a:r>
            <a:r>
              <a:rPr lang="en-IN" b="0" i="0" dirty="0">
                <a:solidFill>
                  <a:srgbClr val="222222"/>
                </a:solidFill>
                <a:effectLst/>
                <a:latin typeface="Arial" panose="020B0604020202020204" pitchFamily="34" charset="0"/>
              </a:rPr>
              <a:t>, Florian, Amos HC Ng, and </a:t>
            </a:r>
            <a:r>
              <a:rPr lang="en-IN" b="0" i="0" dirty="0" err="1">
                <a:solidFill>
                  <a:srgbClr val="222222"/>
                </a:solidFill>
                <a:effectLst/>
                <a:latin typeface="Arial" panose="020B0604020202020204" pitchFamily="34" charset="0"/>
              </a:rPr>
              <a:t>Kalyanmoy</a:t>
            </a:r>
            <a:r>
              <a:rPr lang="en-IN" b="0" i="0" dirty="0">
                <a:solidFill>
                  <a:srgbClr val="222222"/>
                </a:solidFill>
                <a:effectLst/>
                <a:latin typeface="Arial" panose="020B0604020202020204" pitchFamily="34" charset="0"/>
              </a:rPr>
              <a:t> Deb. "Dynamic resampling for preference-based evolutionary multi-objective optimization of stochastic systems." In </a:t>
            </a:r>
            <a:r>
              <a:rPr lang="en-IN" b="0" i="1" dirty="0">
                <a:solidFill>
                  <a:srgbClr val="222222"/>
                </a:solidFill>
                <a:effectLst/>
                <a:latin typeface="Arial" panose="020B0604020202020204" pitchFamily="34" charset="0"/>
              </a:rPr>
              <a:t>23rd International Conference on Multiple Criteria Decision Making MCDM 2015, August 3-7, 2015, Hamburg, Germany</a:t>
            </a:r>
            <a:r>
              <a:rPr lang="en-IN" b="0" i="0" dirty="0">
                <a:solidFill>
                  <a:srgbClr val="222222"/>
                </a:solidFill>
                <a:effectLst/>
                <a:latin typeface="Arial" panose="020B0604020202020204" pitchFamily="34" charset="0"/>
              </a:rPr>
              <a:t>. 2015.</a:t>
            </a:r>
            <a:endParaRPr lang="en-US" dirty="0"/>
          </a:p>
        </p:txBody>
      </p:sp>
      <p:pic>
        <p:nvPicPr>
          <p:cNvPr id="7" name="Picture 6" descr="Text&#10;&#10;Description automatically generated">
            <a:extLst>
              <a:ext uri="{FF2B5EF4-FFF2-40B4-BE49-F238E27FC236}">
                <a16:creationId xmlns:a16="http://schemas.microsoft.com/office/drawing/2014/main" id="{F5506BDA-D724-6D4D-B0EE-F46C57A92391}"/>
              </a:ext>
            </a:extLst>
          </p:cNvPr>
          <p:cNvPicPr>
            <a:picLocks noChangeAspect="1"/>
          </p:cNvPicPr>
          <p:nvPr/>
        </p:nvPicPr>
        <p:blipFill>
          <a:blip r:embed="rId2"/>
          <a:stretch>
            <a:fillRect/>
          </a:stretch>
        </p:blipFill>
        <p:spPr>
          <a:xfrm>
            <a:off x="4907280" y="3429000"/>
            <a:ext cx="5257800" cy="3263900"/>
          </a:xfrm>
          <a:prstGeom prst="rect">
            <a:avLst/>
          </a:prstGeom>
        </p:spPr>
      </p:pic>
    </p:spTree>
    <p:extLst>
      <p:ext uri="{BB962C8B-B14F-4D97-AF65-F5344CB8AC3E}">
        <p14:creationId xmlns:p14="http://schemas.microsoft.com/office/powerpoint/2010/main" val="185348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A2905AF-87E1-7143-A50A-AF8C69CBF916}"/>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a:solidFill>
                  <a:srgbClr val="FFFFFF"/>
                </a:solidFill>
                <a:latin typeface="+mj-lt"/>
                <a:ea typeface="+mj-ea"/>
                <a:cs typeface="+mj-cs"/>
              </a:rPr>
              <a:t>Future Directions</a:t>
            </a:r>
          </a:p>
        </p:txBody>
      </p:sp>
      <p:pic>
        <p:nvPicPr>
          <p:cNvPr id="4" name="Picture 3">
            <a:extLst>
              <a:ext uri="{FF2B5EF4-FFF2-40B4-BE49-F238E27FC236}">
                <a16:creationId xmlns:a16="http://schemas.microsoft.com/office/drawing/2014/main" id="{E7B4BFB6-18F5-314D-9B61-17D0E9D4C1F1}"/>
              </a:ext>
            </a:extLst>
          </p:cNvPr>
          <p:cNvPicPr>
            <a:picLocks noChangeAspect="1"/>
          </p:cNvPicPr>
          <p:nvPr/>
        </p:nvPicPr>
        <p:blipFill>
          <a:blip r:embed="rId2"/>
          <a:stretch>
            <a:fillRect/>
          </a:stretch>
        </p:blipFill>
        <p:spPr>
          <a:xfrm>
            <a:off x="4777316" y="712854"/>
            <a:ext cx="6780700" cy="5429962"/>
          </a:xfrm>
          <a:prstGeom prst="rect">
            <a:avLst/>
          </a:prstGeom>
        </p:spPr>
      </p:pic>
    </p:spTree>
    <p:extLst>
      <p:ext uri="{BB962C8B-B14F-4D97-AF65-F5344CB8AC3E}">
        <p14:creationId xmlns:p14="http://schemas.microsoft.com/office/powerpoint/2010/main" val="79922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4094-139B-7843-AAAD-E7C1570D9ADD}"/>
              </a:ext>
            </a:extLst>
          </p:cNvPr>
          <p:cNvSpPr>
            <a:spLocks noGrp="1"/>
          </p:cNvSpPr>
          <p:nvPr>
            <p:ph type="title"/>
          </p:nvPr>
        </p:nvSpPr>
        <p:spPr>
          <a:solidFill>
            <a:schemeClr val="accent6">
              <a:lumMod val="40000"/>
              <a:lumOff val="60000"/>
            </a:schemeClr>
          </a:solidFill>
        </p:spPr>
        <p:txBody>
          <a:bodyPr/>
          <a:lstStyle/>
          <a:p>
            <a:pPr algn="ctr"/>
            <a:r>
              <a:rPr lang="en-US" dirty="0"/>
              <a:t>Goals</a:t>
            </a:r>
          </a:p>
        </p:txBody>
      </p:sp>
      <p:sp>
        <p:nvSpPr>
          <p:cNvPr id="3" name="TextBox 2">
            <a:extLst>
              <a:ext uri="{FF2B5EF4-FFF2-40B4-BE49-F238E27FC236}">
                <a16:creationId xmlns:a16="http://schemas.microsoft.com/office/drawing/2014/main" id="{12484655-28C9-2942-98B8-8CCB65854745}"/>
              </a:ext>
            </a:extLst>
          </p:cNvPr>
          <p:cNvSpPr txBox="1"/>
          <p:nvPr/>
        </p:nvSpPr>
        <p:spPr>
          <a:xfrm>
            <a:off x="838200" y="1930400"/>
            <a:ext cx="1051560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Apply stochastic domination.</a:t>
            </a:r>
          </a:p>
          <a:p>
            <a:pPr marL="285750" indent="-285750">
              <a:buFont typeface="Arial" panose="020B0604020202020204" pitchFamily="34" charset="0"/>
              <a:buChar char="•"/>
            </a:pPr>
            <a:r>
              <a:rPr lang="en-US" sz="2400" dirty="0"/>
              <a:t>Find a proper crossover operator.</a:t>
            </a:r>
          </a:p>
          <a:p>
            <a:pPr marL="285750" indent="-285750">
              <a:buFont typeface="Arial" panose="020B0604020202020204" pitchFamily="34" charset="0"/>
              <a:buChar char="•"/>
            </a:pPr>
            <a:r>
              <a:rPr lang="en-US" sz="2400" dirty="0"/>
              <a:t>Tweaking the complexity calculation.</a:t>
            </a:r>
          </a:p>
          <a:p>
            <a:pPr marL="285750" indent="-285750">
              <a:buFont typeface="Arial" panose="020B0604020202020204" pitchFamily="34" charset="0"/>
              <a:buChar char="•"/>
            </a:pPr>
            <a:r>
              <a:rPr lang="en-US" sz="2400" dirty="0"/>
              <a:t>Wei is working on the RL stability issues - trying to tweak the objective value to prefer robust solutions which kind of aligns with the stochastic domination objective as well.</a:t>
            </a:r>
          </a:p>
        </p:txBody>
      </p:sp>
    </p:spTree>
    <p:extLst>
      <p:ext uri="{BB962C8B-B14F-4D97-AF65-F5344CB8AC3E}">
        <p14:creationId xmlns:p14="http://schemas.microsoft.com/office/powerpoint/2010/main" val="3254817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B729-1B55-8B44-8C99-DB0056BD0763}"/>
              </a:ext>
            </a:extLst>
          </p:cNvPr>
          <p:cNvSpPr>
            <a:spLocks noGrp="1"/>
          </p:cNvSpPr>
          <p:nvPr>
            <p:ph type="title"/>
          </p:nvPr>
        </p:nvSpPr>
        <p:spPr>
          <a:solidFill>
            <a:schemeClr val="accent6">
              <a:lumMod val="60000"/>
              <a:lumOff val="40000"/>
            </a:schemeClr>
          </a:solidFill>
        </p:spPr>
        <p:txBody>
          <a:bodyPr/>
          <a:lstStyle/>
          <a:p>
            <a:pPr algn="ctr"/>
            <a:r>
              <a:rPr lang="en-US" b="1" dirty="0"/>
              <a:t>Progress Outline</a:t>
            </a:r>
          </a:p>
        </p:txBody>
      </p:sp>
      <p:sp>
        <p:nvSpPr>
          <p:cNvPr id="3" name="Content Placeholder 2">
            <a:extLst>
              <a:ext uri="{FF2B5EF4-FFF2-40B4-BE49-F238E27FC236}">
                <a16:creationId xmlns:a16="http://schemas.microsoft.com/office/drawing/2014/main" id="{9DCE74AB-E136-D647-AAA3-90D773FB76EE}"/>
              </a:ext>
            </a:extLst>
          </p:cNvPr>
          <p:cNvSpPr>
            <a:spLocks noGrp="1"/>
          </p:cNvSpPr>
          <p:nvPr>
            <p:ph idx="1"/>
          </p:nvPr>
        </p:nvSpPr>
        <p:spPr>
          <a:xfrm>
            <a:off x="838200" y="1914720"/>
            <a:ext cx="10515600" cy="4351338"/>
          </a:xfrm>
        </p:spPr>
        <p:txBody>
          <a:bodyPr>
            <a:normAutofit fontScale="92500" lnSpcReduction="10000"/>
          </a:bodyPr>
          <a:lstStyle/>
          <a:p>
            <a:r>
              <a:rPr lang="en-US" dirty="0"/>
              <a:t>Practicality</a:t>
            </a:r>
          </a:p>
          <a:p>
            <a:pPr lvl="1"/>
            <a:r>
              <a:rPr lang="en-US" dirty="0"/>
              <a:t>Focus on the low-error region.</a:t>
            </a:r>
          </a:p>
          <a:p>
            <a:pPr marL="0" indent="0">
              <a:buNone/>
            </a:pPr>
            <a:endParaRPr lang="en-US" dirty="0"/>
          </a:p>
          <a:p>
            <a:r>
              <a:rPr lang="en-US" dirty="0"/>
              <a:t>Single vs Multi-Objective</a:t>
            </a:r>
          </a:p>
          <a:p>
            <a:pPr lvl="1"/>
            <a:r>
              <a:rPr lang="en-US" dirty="0"/>
              <a:t>Convergence.</a:t>
            </a:r>
          </a:p>
          <a:p>
            <a:pPr lvl="1"/>
            <a:r>
              <a:rPr lang="en-US" dirty="0"/>
              <a:t>Solution Quality.</a:t>
            </a:r>
          </a:p>
          <a:p>
            <a:pPr marL="457200" lvl="1" indent="0">
              <a:buNone/>
            </a:pPr>
            <a:endParaRPr lang="en-US" dirty="0"/>
          </a:p>
          <a:p>
            <a:r>
              <a:rPr lang="en-US" dirty="0"/>
              <a:t>Algorithmic Manipulation</a:t>
            </a:r>
          </a:p>
          <a:p>
            <a:pPr lvl="1"/>
            <a:r>
              <a:rPr lang="en-US" dirty="0"/>
              <a:t>Moving towards more humanistic designs.</a:t>
            </a:r>
          </a:p>
          <a:p>
            <a:pPr lvl="1"/>
            <a:endParaRPr lang="en-US" dirty="0"/>
          </a:p>
          <a:p>
            <a:r>
              <a:rPr lang="en-US" dirty="0"/>
              <a:t>Noisy Evaluation</a:t>
            </a:r>
          </a:p>
          <a:p>
            <a:endParaRPr lang="en-US" dirty="0"/>
          </a:p>
          <a:p>
            <a:pPr marL="0" indent="0">
              <a:buNone/>
            </a:pPr>
            <a:endParaRPr lang="en-US" dirty="0"/>
          </a:p>
        </p:txBody>
      </p:sp>
    </p:spTree>
    <p:extLst>
      <p:ext uri="{BB962C8B-B14F-4D97-AF65-F5344CB8AC3E}">
        <p14:creationId xmlns:p14="http://schemas.microsoft.com/office/powerpoint/2010/main" val="144690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E89C0D5-4B84-8949-B9BB-810F0DAB377A}"/>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rgbClr val="FFFFFF"/>
                </a:solidFill>
                <a:latin typeface="+mj-lt"/>
                <a:ea typeface="+mj-ea"/>
                <a:cs typeface="+mj-cs"/>
              </a:rPr>
              <a:t>Progress</a:t>
            </a:r>
          </a:p>
        </p:txBody>
      </p:sp>
      <p:pic>
        <p:nvPicPr>
          <p:cNvPr id="3" name="Picture 2" descr="Graphical user interface&#10;&#10;Description automatically generated with medium confidence">
            <a:extLst>
              <a:ext uri="{FF2B5EF4-FFF2-40B4-BE49-F238E27FC236}">
                <a16:creationId xmlns:a16="http://schemas.microsoft.com/office/drawing/2014/main" id="{7CFBA2D5-F3A2-B84A-9CE6-DF4C75A04015}"/>
              </a:ext>
            </a:extLst>
          </p:cNvPr>
          <p:cNvPicPr>
            <a:picLocks noChangeAspect="1"/>
          </p:cNvPicPr>
          <p:nvPr/>
        </p:nvPicPr>
        <p:blipFill>
          <a:blip r:embed="rId2"/>
          <a:stretch>
            <a:fillRect/>
          </a:stretch>
        </p:blipFill>
        <p:spPr>
          <a:xfrm>
            <a:off x="4777316" y="1256081"/>
            <a:ext cx="6780700" cy="4343508"/>
          </a:xfrm>
          <a:prstGeom prst="rect">
            <a:avLst/>
          </a:prstGeom>
        </p:spPr>
      </p:pic>
    </p:spTree>
    <p:extLst>
      <p:ext uri="{BB962C8B-B14F-4D97-AF65-F5344CB8AC3E}">
        <p14:creationId xmlns:p14="http://schemas.microsoft.com/office/powerpoint/2010/main" val="202271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10B729-1B55-8B44-8C99-DB0056BD0763}"/>
              </a:ext>
            </a:extLst>
          </p:cNvPr>
          <p:cNvSpPr>
            <a:spLocks noGrp="1"/>
          </p:cNvSpPr>
          <p:nvPr>
            <p:ph type="title"/>
          </p:nvPr>
        </p:nvSpPr>
        <p:spPr>
          <a:xfrm>
            <a:off x="649270" y="506727"/>
            <a:ext cx="3885141" cy="1526741"/>
          </a:xfrm>
        </p:spPr>
        <p:txBody>
          <a:bodyPr>
            <a:normAutofit/>
          </a:bodyPr>
          <a:lstStyle/>
          <a:p>
            <a:r>
              <a:rPr lang="en-US" sz="3000" b="1" dirty="0">
                <a:solidFill>
                  <a:schemeClr val="bg1"/>
                </a:solidFill>
              </a:rPr>
              <a:t>Practicality</a:t>
            </a:r>
          </a:p>
        </p:txBody>
      </p:sp>
      <p:cxnSp>
        <p:nvCxnSpPr>
          <p:cNvPr id="42" name="Straight Connector 13">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CE74AB-E136-D647-AAA3-90D773FB76EE}"/>
              </a:ext>
            </a:extLst>
          </p:cNvPr>
          <p:cNvSpPr>
            <a:spLocks noGrp="1"/>
          </p:cNvSpPr>
          <p:nvPr>
            <p:ph idx="1"/>
          </p:nvPr>
        </p:nvSpPr>
        <p:spPr>
          <a:xfrm>
            <a:off x="4945336" y="506727"/>
            <a:ext cx="6609921" cy="1526741"/>
          </a:xfrm>
        </p:spPr>
        <p:txBody>
          <a:bodyPr anchor="ctr">
            <a:normAutofit/>
          </a:bodyPr>
          <a:lstStyle/>
          <a:p>
            <a:r>
              <a:rPr lang="en-US" sz="2200">
                <a:solidFill>
                  <a:schemeClr val="bg1"/>
                </a:solidFill>
              </a:rPr>
              <a:t>Instead of picking only the region of interest from the final points, we can also make the algorithm focus more on the regions of interest with some constraints on the error.</a:t>
            </a:r>
          </a:p>
        </p:txBody>
      </p:sp>
      <p:pic>
        <p:nvPicPr>
          <p:cNvPr id="5" name="Picture 4" descr="Chart, scatter chart&#10;&#10;Description automatically generated">
            <a:extLst>
              <a:ext uri="{FF2B5EF4-FFF2-40B4-BE49-F238E27FC236}">
                <a16:creationId xmlns:a16="http://schemas.microsoft.com/office/drawing/2014/main" id="{B467135B-2777-234E-B5C7-CB1B45749C4C}"/>
              </a:ext>
            </a:extLst>
          </p:cNvPr>
          <p:cNvPicPr>
            <a:picLocks noChangeAspect="1"/>
          </p:cNvPicPr>
          <p:nvPr/>
        </p:nvPicPr>
        <p:blipFill>
          <a:blip r:embed="rId3"/>
          <a:stretch>
            <a:fillRect/>
          </a:stretch>
        </p:blipFill>
        <p:spPr>
          <a:xfrm>
            <a:off x="393308" y="2820933"/>
            <a:ext cx="5559480" cy="3155004"/>
          </a:xfrm>
          <a:prstGeom prst="rect">
            <a:avLst/>
          </a:prstGeom>
        </p:spPr>
      </p:pic>
      <p:pic>
        <p:nvPicPr>
          <p:cNvPr id="7" name="Picture 6" descr="Chart, scatter chart&#10;&#10;Description automatically generated">
            <a:extLst>
              <a:ext uri="{FF2B5EF4-FFF2-40B4-BE49-F238E27FC236}">
                <a16:creationId xmlns:a16="http://schemas.microsoft.com/office/drawing/2014/main" id="{FC4141DC-462D-654A-9859-4DA61C674BBB}"/>
              </a:ext>
            </a:extLst>
          </p:cNvPr>
          <p:cNvPicPr>
            <a:picLocks noChangeAspect="1"/>
          </p:cNvPicPr>
          <p:nvPr/>
        </p:nvPicPr>
        <p:blipFill>
          <a:blip r:embed="rId4"/>
          <a:stretch>
            <a:fillRect/>
          </a:stretch>
        </p:blipFill>
        <p:spPr>
          <a:xfrm>
            <a:off x="6251736" y="2828569"/>
            <a:ext cx="5546955" cy="3147896"/>
          </a:xfrm>
          <a:prstGeom prst="rect">
            <a:avLst/>
          </a:prstGeom>
        </p:spPr>
      </p:pic>
      <p:sp>
        <p:nvSpPr>
          <p:cNvPr id="8" name="Curved Up Arrow 7">
            <a:extLst>
              <a:ext uri="{FF2B5EF4-FFF2-40B4-BE49-F238E27FC236}">
                <a16:creationId xmlns:a16="http://schemas.microsoft.com/office/drawing/2014/main" id="{3ABCBA95-703A-F847-9ADA-8458A242EB4A}"/>
              </a:ext>
            </a:extLst>
          </p:cNvPr>
          <p:cNvSpPr/>
          <p:nvPr/>
        </p:nvSpPr>
        <p:spPr>
          <a:xfrm>
            <a:off x="4256608" y="5829301"/>
            <a:ext cx="3367314" cy="814222"/>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46131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B729-1B55-8B44-8C99-DB0056BD0763}"/>
              </a:ext>
            </a:extLst>
          </p:cNvPr>
          <p:cNvSpPr>
            <a:spLocks noGrp="1"/>
          </p:cNvSpPr>
          <p:nvPr>
            <p:ph type="title"/>
          </p:nvPr>
        </p:nvSpPr>
        <p:spPr>
          <a:solidFill>
            <a:schemeClr val="accent6">
              <a:lumMod val="60000"/>
              <a:lumOff val="40000"/>
            </a:schemeClr>
          </a:solidFill>
        </p:spPr>
        <p:txBody>
          <a:bodyPr/>
          <a:lstStyle/>
          <a:p>
            <a:pPr algn="ctr"/>
            <a:r>
              <a:rPr lang="en-US" b="1" dirty="0"/>
              <a:t>Single vs Multi-Objective Convergence</a:t>
            </a:r>
          </a:p>
        </p:txBody>
      </p:sp>
      <p:sp>
        <p:nvSpPr>
          <p:cNvPr id="3" name="Content Placeholder 2">
            <a:extLst>
              <a:ext uri="{FF2B5EF4-FFF2-40B4-BE49-F238E27FC236}">
                <a16:creationId xmlns:a16="http://schemas.microsoft.com/office/drawing/2014/main" id="{9DCE74AB-E136-D647-AAA3-90D773FB76EE}"/>
              </a:ext>
            </a:extLst>
          </p:cNvPr>
          <p:cNvSpPr>
            <a:spLocks noGrp="1"/>
          </p:cNvSpPr>
          <p:nvPr>
            <p:ph idx="1"/>
          </p:nvPr>
        </p:nvSpPr>
        <p:spPr>
          <a:xfrm>
            <a:off x="838200" y="1914720"/>
            <a:ext cx="10515600" cy="4351338"/>
          </a:xfrm>
        </p:spPr>
        <p:txBody>
          <a:bodyPr/>
          <a:lstStyle/>
          <a:p>
            <a:r>
              <a:rPr lang="en-US" dirty="0"/>
              <a:t>For every problem run, there is a lower bound constraint on the objectives (like sufficient error). If any experiment finds a solution having error less than the sufficient error, the process stops.</a:t>
            </a:r>
          </a:p>
          <a:p>
            <a:endParaRPr lang="en-US" dirty="0"/>
          </a:p>
          <a:p>
            <a:r>
              <a:rPr lang="en-US" dirty="0"/>
              <a:t>As both RE and NSGA-2 are elite-preserving algorithms, once such a solution is obtained, it is preserved. </a:t>
            </a:r>
          </a:p>
          <a:p>
            <a:endParaRPr lang="en-US" dirty="0"/>
          </a:p>
          <a:p>
            <a:r>
              <a:rPr lang="en-US" dirty="0"/>
              <a:t>So, one convergence criterion can be the number of function evaluations needed to obtain the first feasible solutions.</a:t>
            </a:r>
          </a:p>
          <a:p>
            <a:endParaRPr lang="en-US" dirty="0"/>
          </a:p>
          <a:p>
            <a:pPr marL="0" indent="0">
              <a:buNone/>
            </a:pPr>
            <a:endParaRPr lang="en-US" dirty="0"/>
          </a:p>
        </p:txBody>
      </p:sp>
    </p:spTree>
    <p:extLst>
      <p:ext uri="{BB962C8B-B14F-4D97-AF65-F5344CB8AC3E}">
        <p14:creationId xmlns:p14="http://schemas.microsoft.com/office/powerpoint/2010/main" val="1513457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0B729-1B55-8B44-8C99-DB0056BD0763}"/>
              </a:ext>
            </a:extLst>
          </p:cNvPr>
          <p:cNvSpPr>
            <a:spLocks noGrp="1"/>
          </p:cNvSpPr>
          <p:nvPr>
            <p:ph type="title"/>
          </p:nvPr>
        </p:nvSpPr>
        <p:spPr>
          <a:xfrm>
            <a:off x="630936" y="639520"/>
            <a:ext cx="3429000" cy="1719072"/>
          </a:xfrm>
        </p:spPr>
        <p:txBody>
          <a:bodyPr anchor="b">
            <a:normAutofit/>
          </a:bodyPr>
          <a:lstStyle/>
          <a:p>
            <a:r>
              <a:rPr lang="en-US" sz="3800" b="1"/>
              <a:t>Single vs Multi-Objective Convergence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CE74AB-E136-D647-AAA3-90D773FB76EE}"/>
              </a:ext>
            </a:extLst>
          </p:cNvPr>
          <p:cNvSpPr>
            <a:spLocks noGrp="1"/>
          </p:cNvSpPr>
          <p:nvPr>
            <p:ph idx="1"/>
          </p:nvPr>
        </p:nvSpPr>
        <p:spPr>
          <a:xfrm>
            <a:off x="630936" y="2807208"/>
            <a:ext cx="3429000" cy="3410712"/>
          </a:xfrm>
        </p:spPr>
        <p:txBody>
          <a:bodyPr anchor="t">
            <a:normAutofit/>
          </a:bodyPr>
          <a:lstStyle/>
          <a:p>
            <a:r>
              <a:rPr lang="en-US" sz="2200"/>
              <a:t>There is no visible difference between the convergence speeds of with and without error constraint scenarios.</a:t>
            </a:r>
          </a:p>
          <a:p>
            <a:endParaRPr lang="en-US" sz="2200"/>
          </a:p>
          <a:p>
            <a:r>
              <a:rPr lang="en-US" sz="2200"/>
              <a:t>But the difference with single-objective processes are clearly visible.</a:t>
            </a:r>
          </a:p>
          <a:p>
            <a:pPr marL="0" indent="0">
              <a:buNone/>
            </a:pPr>
            <a:endParaRPr lang="en-US" sz="2200"/>
          </a:p>
        </p:txBody>
      </p:sp>
      <p:pic>
        <p:nvPicPr>
          <p:cNvPr id="5" name="Picture 4" descr="Chart, line chart&#10;&#10;Description automatically generated">
            <a:extLst>
              <a:ext uri="{FF2B5EF4-FFF2-40B4-BE49-F238E27FC236}">
                <a16:creationId xmlns:a16="http://schemas.microsoft.com/office/drawing/2014/main" id="{DCE4CB97-C5A5-AB4F-81B4-0BD34421CC11}"/>
              </a:ext>
            </a:extLst>
          </p:cNvPr>
          <p:cNvPicPr>
            <a:picLocks noChangeAspect="1"/>
          </p:cNvPicPr>
          <p:nvPr/>
        </p:nvPicPr>
        <p:blipFill>
          <a:blip r:embed="rId3"/>
          <a:stretch>
            <a:fillRect/>
          </a:stretch>
        </p:blipFill>
        <p:spPr>
          <a:xfrm>
            <a:off x="4654296" y="1521848"/>
            <a:ext cx="6903720" cy="3814304"/>
          </a:xfrm>
          <a:prstGeom prst="rect">
            <a:avLst/>
          </a:prstGeom>
        </p:spPr>
      </p:pic>
    </p:spTree>
    <p:extLst>
      <p:ext uri="{BB962C8B-B14F-4D97-AF65-F5344CB8AC3E}">
        <p14:creationId xmlns:p14="http://schemas.microsoft.com/office/powerpoint/2010/main" val="3012053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4094-139B-7843-AAAD-E7C1570D9ADD}"/>
              </a:ext>
            </a:extLst>
          </p:cNvPr>
          <p:cNvSpPr>
            <a:spLocks noGrp="1"/>
          </p:cNvSpPr>
          <p:nvPr>
            <p:ph type="title"/>
          </p:nvPr>
        </p:nvSpPr>
        <p:spPr>
          <a:solidFill>
            <a:schemeClr val="accent6">
              <a:lumMod val="40000"/>
              <a:lumOff val="60000"/>
            </a:schemeClr>
          </a:solidFill>
        </p:spPr>
        <p:txBody>
          <a:bodyPr/>
          <a:lstStyle/>
          <a:p>
            <a:pPr algn="ctr"/>
            <a:r>
              <a:rPr lang="en-US" b="1" dirty="0"/>
              <a:t>Single-Objective vs Multi-Objective Solution Quality</a:t>
            </a:r>
          </a:p>
        </p:txBody>
      </p:sp>
      <p:sp>
        <p:nvSpPr>
          <p:cNvPr id="4" name="Rounded Rectangle 3">
            <a:extLst>
              <a:ext uri="{FF2B5EF4-FFF2-40B4-BE49-F238E27FC236}">
                <a16:creationId xmlns:a16="http://schemas.microsoft.com/office/drawing/2014/main" id="{B6A53145-1249-B04C-A7DE-B3C124A3078E}"/>
              </a:ext>
            </a:extLst>
          </p:cNvPr>
          <p:cNvSpPr/>
          <p:nvPr/>
        </p:nvSpPr>
        <p:spPr>
          <a:xfrm>
            <a:off x="838200" y="1884635"/>
            <a:ext cx="4263390" cy="48933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200" dirty="0">
                <a:ln w="0"/>
                <a:solidFill>
                  <a:schemeClr val="tx1"/>
                </a:solidFill>
                <a:effectLst>
                  <a:outerShdw blurRad="38100" dist="19050" dir="2700000" algn="tl" rotWithShape="0">
                    <a:schemeClr val="dk1">
                      <a:alpha val="40000"/>
                    </a:schemeClr>
                  </a:outerShdw>
                </a:effectLst>
              </a:rPr>
              <a:t>Total time required: 197.988</a:t>
            </a:r>
          </a:p>
          <a:p>
            <a:r>
              <a:rPr lang="en-US" sz="1200" dirty="0">
                <a:ln w="0"/>
                <a:solidFill>
                  <a:schemeClr val="tx1"/>
                </a:solidFill>
                <a:effectLst>
                  <a:outerShdw blurRad="38100" dist="19050" dir="2700000" algn="tl" rotWithShape="0">
                    <a:schemeClr val="dk1">
                      <a:alpha val="40000"/>
                    </a:schemeClr>
                  </a:outerShdw>
                </a:effectLst>
              </a:rPr>
              <a:t>Complexity: 50, Training Error: 2.66235e-05, Test Error: 0</a:t>
            </a:r>
          </a:p>
          <a:p>
            <a:r>
              <a:rPr lang="en-US" sz="1200" dirty="0">
                <a:ln w="0"/>
                <a:solidFill>
                  <a:schemeClr val="tx1"/>
                </a:solidFill>
                <a:effectLst>
                  <a:outerShdw blurRad="38100" dist="19050" dir="2700000" algn="tl" rotWithShape="0">
                    <a:schemeClr val="dk1">
                      <a:alpha val="40000"/>
                    </a:schemeClr>
                  </a:outerShdw>
                </a:effectLst>
              </a:rPr>
              <a:t>def Setup():</a:t>
            </a:r>
          </a:p>
          <a:p>
            <a:r>
              <a:rPr lang="en-US" sz="1200" dirty="0">
                <a:ln w="0"/>
                <a:solidFill>
                  <a:schemeClr val="tx1"/>
                </a:solidFill>
                <a:effectLst>
                  <a:outerShdw blurRad="38100" dist="19050" dir="2700000" algn="tl" rotWithShape="0">
                    <a:schemeClr val="dk1">
                      <a:alpha val="40000"/>
                    </a:schemeClr>
                  </a:outerShdw>
                </a:effectLst>
              </a:rPr>
              <a:t>  s3 = -0.739817</a:t>
            </a:r>
          </a:p>
          <a:p>
            <a:r>
              <a:rPr lang="en-US" sz="1200" dirty="0">
                <a:ln w="0"/>
                <a:solidFill>
                  <a:schemeClr val="tx1"/>
                </a:solidFill>
                <a:effectLst>
                  <a:outerShdw blurRad="38100" dist="19050" dir="2700000" algn="tl" rotWithShape="0">
                    <a:schemeClr val="dk1">
                      <a:alpha val="40000"/>
                    </a:schemeClr>
                  </a:outerShdw>
                </a:effectLst>
              </a:rPr>
              <a:t>  s3 = s2 * s1</a:t>
            </a:r>
          </a:p>
          <a:p>
            <a:r>
              <a:rPr lang="en-US" sz="1200" dirty="0">
                <a:ln w="0"/>
                <a:solidFill>
                  <a:schemeClr val="tx1"/>
                </a:solidFill>
                <a:effectLst>
                  <a:outerShdw blurRad="38100" dist="19050" dir="2700000" algn="tl" rotWithShape="0">
                    <a:schemeClr val="dk1">
                      <a:alpha val="40000"/>
                    </a:schemeClr>
                  </a:outerShdw>
                </a:effectLst>
              </a:rPr>
              <a:t>  s2 = s3 * s1</a:t>
            </a:r>
          </a:p>
          <a:p>
            <a:r>
              <a:rPr lang="en-US" sz="1200" dirty="0">
                <a:ln w="0"/>
                <a:solidFill>
                  <a:schemeClr val="tx1"/>
                </a:solidFill>
                <a:effectLst>
                  <a:outerShdw blurRad="38100" dist="19050" dir="2700000" algn="tl" rotWithShape="0">
                    <a:schemeClr val="dk1">
                      <a:alpha val="40000"/>
                    </a:schemeClr>
                  </a:outerShdw>
                </a:effectLst>
              </a:rPr>
              <a:t>  v1 = s2 * v2</a:t>
            </a:r>
          </a:p>
          <a:p>
            <a:r>
              <a:rPr lang="en-US" sz="1200" dirty="0">
                <a:ln w="0"/>
                <a:solidFill>
                  <a:schemeClr val="tx1"/>
                </a:solidFill>
                <a:effectLst>
                  <a:outerShdw blurRad="38100" dist="19050" dir="2700000" algn="tl" rotWithShape="0">
                    <a:schemeClr val="dk1">
                      <a:alpha val="40000"/>
                    </a:schemeClr>
                  </a:outerShdw>
                </a:effectLst>
              </a:rPr>
              <a:t>  s1 = -0.0173887</a:t>
            </a:r>
          </a:p>
          <a:p>
            <a:r>
              <a:rPr lang="en-US" sz="1200" dirty="0">
                <a:ln w="0"/>
                <a:solidFill>
                  <a:schemeClr val="tx1"/>
                </a:solidFill>
                <a:effectLst>
                  <a:outerShdw blurRad="38100" dist="19050" dir="2700000" algn="tl" rotWithShape="0">
                    <a:schemeClr val="dk1">
                      <a:alpha val="40000"/>
                    </a:schemeClr>
                  </a:outerShdw>
                </a:effectLst>
              </a:rPr>
              <a:t>def Predict():</a:t>
            </a:r>
          </a:p>
          <a:p>
            <a:r>
              <a:rPr lang="en-US" sz="1200" dirty="0">
                <a:ln w="0"/>
                <a:solidFill>
                  <a:schemeClr val="tx1"/>
                </a:solidFill>
                <a:effectLst>
                  <a:outerShdw blurRad="38100" dist="19050" dir="2700000" algn="tl" rotWithShape="0">
                    <a:schemeClr val="dk1">
                      <a:alpha val="40000"/>
                    </a:schemeClr>
                  </a:outerShdw>
                </a:effectLst>
              </a:rPr>
              <a:t>  s1 = dot(v1, v2)</a:t>
            </a:r>
          </a:p>
          <a:p>
            <a:r>
              <a:rPr lang="en-US" sz="1200" dirty="0">
                <a:ln w="0"/>
                <a:solidFill>
                  <a:schemeClr val="tx1"/>
                </a:solidFill>
                <a:effectLst>
                  <a:outerShdw blurRad="38100" dist="19050" dir="2700000" algn="tl" rotWithShape="0">
                    <a:schemeClr val="dk1">
                      <a:alpha val="40000"/>
                    </a:schemeClr>
                  </a:outerShdw>
                </a:effectLst>
              </a:rPr>
              <a:t>  v1 = v2 + v2</a:t>
            </a:r>
          </a:p>
          <a:p>
            <a:r>
              <a:rPr lang="en-US" sz="1200" dirty="0">
                <a:ln w="0"/>
                <a:solidFill>
                  <a:schemeClr val="tx1"/>
                </a:solidFill>
                <a:effectLst>
                  <a:outerShdw blurRad="38100" dist="19050" dir="2700000" algn="tl" rotWithShape="0">
                    <a:schemeClr val="dk1">
                      <a:alpha val="40000"/>
                    </a:schemeClr>
                  </a:outerShdw>
                </a:effectLst>
              </a:rPr>
              <a:t>  s1 = s1 - s2</a:t>
            </a:r>
          </a:p>
          <a:p>
            <a:r>
              <a:rPr lang="en-US" sz="1200" dirty="0">
                <a:ln w="0"/>
                <a:solidFill>
                  <a:schemeClr val="tx1"/>
                </a:solidFill>
                <a:effectLst>
                  <a:outerShdw blurRad="38100" dist="19050" dir="2700000" algn="tl" rotWithShape="0">
                    <a:schemeClr val="dk1">
                      <a:alpha val="40000"/>
                    </a:schemeClr>
                  </a:outerShdw>
                </a:effectLst>
              </a:rPr>
              <a:t>  s2 = s2 * s3</a:t>
            </a:r>
          </a:p>
          <a:p>
            <a:r>
              <a:rPr lang="en-US" sz="1200" dirty="0">
                <a:ln w="0"/>
                <a:solidFill>
                  <a:schemeClr val="tx1"/>
                </a:solidFill>
                <a:effectLst>
                  <a:outerShdw blurRad="38100" dist="19050" dir="2700000" algn="tl" rotWithShape="0">
                    <a:schemeClr val="dk1">
                      <a:alpha val="40000"/>
                    </a:schemeClr>
                  </a:outerShdw>
                </a:effectLst>
              </a:rPr>
              <a:t>  s1 = 0.102181</a:t>
            </a:r>
          </a:p>
          <a:p>
            <a:r>
              <a:rPr lang="en-US" sz="1200" dirty="0">
                <a:ln w="0"/>
                <a:solidFill>
                  <a:schemeClr val="tx1"/>
                </a:solidFill>
                <a:effectLst>
                  <a:outerShdw blurRad="38100" dist="19050" dir="2700000" algn="tl" rotWithShape="0">
                    <a:schemeClr val="dk1">
                      <a:alpha val="40000"/>
                    </a:schemeClr>
                  </a:outerShdw>
                </a:effectLst>
              </a:rPr>
              <a:t>  v1 = v2 + v2</a:t>
            </a:r>
          </a:p>
          <a:p>
            <a:r>
              <a:rPr lang="en-US" sz="1200" dirty="0">
                <a:ln w="0"/>
                <a:solidFill>
                  <a:schemeClr val="tx1"/>
                </a:solidFill>
                <a:effectLst>
                  <a:outerShdw blurRad="38100" dist="19050" dir="2700000" algn="tl" rotWithShape="0">
                    <a:schemeClr val="dk1">
                      <a:alpha val="40000"/>
                    </a:schemeClr>
                  </a:outerShdw>
                </a:effectLst>
              </a:rPr>
              <a:t>  v1 = s1 * v1</a:t>
            </a:r>
          </a:p>
          <a:p>
            <a:r>
              <a:rPr lang="en-US" sz="1200" dirty="0">
                <a:ln w="0"/>
                <a:solidFill>
                  <a:schemeClr val="tx1"/>
                </a:solidFill>
                <a:effectLst>
                  <a:outerShdw blurRad="38100" dist="19050" dir="2700000" algn="tl" rotWithShape="0">
                    <a:schemeClr val="dk1">
                      <a:alpha val="40000"/>
                    </a:schemeClr>
                  </a:outerShdw>
                </a:effectLst>
              </a:rPr>
              <a:t>  s3 = s2 - s0</a:t>
            </a:r>
          </a:p>
          <a:p>
            <a:r>
              <a:rPr lang="en-US" sz="1200" dirty="0">
                <a:ln w="0"/>
                <a:solidFill>
                  <a:schemeClr val="tx1"/>
                </a:solidFill>
                <a:effectLst>
                  <a:outerShdw blurRad="38100" dist="19050" dir="2700000" algn="tl" rotWithShape="0">
                    <a:schemeClr val="dk1">
                      <a:alpha val="40000"/>
                    </a:schemeClr>
                  </a:outerShdw>
                </a:effectLst>
              </a:rPr>
              <a:t>  s1 = dot(v1, v0)</a:t>
            </a:r>
          </a:p>
          <a:p>
            <a:r>
              <a:rPr lang="en-US" sz="1200" dirty="0">
                <a:ln w="0"/>
                <a:solidFill>
                  <a:schemeClr val="tx1"/>
                </a:solidFill>
                <a:effectLst>
                  <a:outerShdw blurRad="38100" dist="19050" dir="2700000" algn="tl" rotWithShape="0">
                    <a:schemeClr val="dk1">
                      <a:alpha val="40000"/>
                    </a:schemeClr>
                  </a:outerShdw>
                </a:effectLst>
              </a:rPr>
              <a:t>  s2 = s2 - s0</a:t>
            </a:r>
          </a:p>
          <a:p>
            <a:r>
              <a:rPr lang="en-US" sz="1200" dirty="0">
                <a:ln w="0"/>
                <a:solidFill>
                  <a:schemeClr val="tx1"/>
                </a:solidFill>
                <a:effectLst>
                  <a:outerShdw blurRad="38100" dist="19050" dir="2700000" algn="tl" rotWithShape="0">
                    <a:schemeClr val="dk1">
                      <a:alpha val="40000"/>
                    </a:schemeClr>
                  </a:outerShdw>
                </a:effectLst>
              </a:rPr>
              <a:t>def Learn():</a:t>
            </a:r>
          </a:p>
          <a:p>
            <a:r>
              <a:rPr lang="en-US" sz="1200" dirty="0">
                <a:ln w="0"/>
                <a:solidFill>
                  <a:schemeClr val="tx1"/>
                </a:solidFill>
                <a:effectLst>
                  <a:outerShdw blurRad="38100" dist="19050" dir="2700000" algn="tl" rotWithShape="0">
                    <a:schemeClr val="dk1">
                      <a:alpha val="40000"/>
                    </a:schemeClr>
                  </a:outerShdw>
                </a:effectLst>
              </a:rPr>
              <a:t>  s3 = s0 - s1</a:t>
            </a:r>
          </a:p>
          <a:p>
            <a:r>
              <a:rPr lang="en-US" sz="1200" dirty="0">
                <a:ln w="0"/>
                <a:solidFill>
                  <a:schemeClr val="tx1"/>
                </a:solidFill>
                <a:effectLst>
                  <a:outerShdw blurRad="38100" dist="19050" dir="2700000" algn="tl" rotWithShape="0">
                    <a:schemeClr val="dk1">
                      <a:alpha val="40000"/>
                    </a:schemeClr>
                  </a:outerShdw>
                </a:effectLst>
              </a:rPr>
              <a:t>  v1 = s3 * v0</a:t>
            </a:r>
          </a:p>
          <a:p>
            <a:r>
              <a:rPr lang="en-US" sz="1200" dirty="0">
                <a:ln w="0"/>
                <a:solidFill>
                  <a:schemeClr val="tx1"/>
                </a:solidFill>
                <a:effectLst>
                  <a:outerShdw blurRad="38100" dist="19050" dir="2700000" algn="tl" rotWithShape="0">
                    <a:schemeClr val="dk1">
                      <a:alpha val="40000"/>
                    </a:schemeClr>
                  </a:outerShdw>
                </a:effectLst>
              </a:rPr>
              <a:t>  v2 = v2 + v1</a:t>
            </a:r>
          </a:p>
          <a:p>
            <a:endParaRPr lang="en-US" sz="120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F3D118E8-C483-764D-B48F-A0A9A449CB4F}"/>
              </a:ext>
            </a:extLst>
          </p:cNvPr>
          <p:cNvPicPr>
            <a:picLocks noChangeAspect="1"/>
          </p:cNvPicPr>
          <p:nvPr/>
        </p:nvPicPr>
        <p:blipFill>
          <a:blip r:embed="rId2"/>
          <a:stretch>
            <a:fillRect/>
          </a:stretch>
        </p:blipFill>
        <p:spPr>
          <a:xfrm>
            <a:off x="5646058" y="3336217"/>
            <a:ext cx="4470400" cy="2473158"/>
          </a:xfrm>
          <a:prstGeom prst="rect">
            <a:avLst/>
          </a:prstGeom>
        </p:spPr>
      </p:pic>
      <p:cxnSp>
        <p:nvCxnSpPr>
          <p:cNvPr id="8" name="Straight Connector 7">
            <a:extLst>
              <a:ext uri="{FF2B5EF4-FFF2-40B4-BE49-F238E27FC236}">
                <a16:creationId xmlns:a16="http://schemas.microsoft.com/office/drawing/2014/main" id="{BC08E88A-EFBF-E643-BC71-0BFBE3FB19E1}"/>
              </a:ext>
            </a:extLst>
          </p:cNvPr>
          <p:cNvCxnSpPr/>
          <p:nvPr/>
        </p:nvCxnSpPr>
        <p:spPr>
          <a:xfrm>
            <a:off x="9753600" y="5442857"/>
            <a:ext cx="1988457"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253B15DE-8FFD-E14F-9B2E-4915E3A81187}"/>
              </a:ext>
            </a:extLst>
          </p:cNvPr>
          <p:cNvSpPr/>
          <p:nvPr/>
        </p:nvSpPr>
        <p:spPr>
          <a:xfrm>
            <a:off x="11224985" y="5334000"/>
            <a:ext cx="257629" cy="217714"/>
          </a:xfrm>
          <a:prstGeom prst="ellipse">
            <a:avLst/>
          </a:prstGeom>
          <a:solidFill>
            <a:srgbClr val="FF0000"/>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7CA3AD25-F73C-024E-9715-D40ECA23136F}"/>
              </a:ext>
            </a:extLst>
          </p:cNvPr>
          <p:cNvSpPr/>
          <p:nvPr/>
        </p:nvSpPr>
        <p:spPr>
          <a:xfrm>
            <a:off x="5109029" y="4383314"/>
            <a:ext cx="6154057" cy="2285867"/>
          </a:xfrm>
          <a:custGeom>
            <a:avLst/>
            <a:gdLst>
              <a:gd name="connsiteX0" fmla="*/ 0 w 6154057"/>
              <a:gd name="connsiteY0" fmla="*/ 0 h 2285867"/>
              <a:gd name="connsiteX1" fmla="*/ 3120571 w 6154057"/>
              <a:gd name="connsiteY1" fmla="*/ 2249715 h 2285867"/>
              <a:gd name="connsiteX2" fmla="*/ 6154057 w 6154057"/>
              <a:gd name="connsiteY2" fmla="*/ 1175657 h 2285867"/>
            </a:gdLst>
            <a:ahLst/>
            <a:cxnLst>
              <a:cxn ang="0">
                <a:pos x="connsiteX0" y="connsiteY0"/>
              </a:cxn>
              <a:cxn ang="0">
                <a:pos x="connsiteX1" y="connsiteY1"/>
              </a:cxn>
              <a:cxn ang="0">
                <a:pos x="connsiteX2" y="connsiteY2"/>
              </a:cxn>
            </a:cxnLst>
            <a:rect l="l" t="t" r="r" b="b"/>
            <a:pathLst>
              <a:path w="6154057" h="2285867">
                <a:moveTo>
                  <a:pt x="0" y="0"/>
                </a:moveTo>
                <a:cubicBezTo>
                  <a:pt x="1047447" y="1026886"/>
                  <a:pt x="2094895" y="2053772"/>
                  <a:pt x="3120571" y="2249715"/>
                </a:cubicBezTo>
                <a:cubicBezTo>
                  <a:pt x="4146247" y="2445658"/>
                  <a:pt x="5150152" y="1810657"/>
                  <a:pt x="6154057" y="1175657"/>
                </a:cubicBezTo>
              </a:path>
            </a:pathLst>
          </a:cu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084FE72-DD0C-A346-8FE3-3781D11196FA}"/>
              </a:ext>
            </a:extLst>
          </p:cNvPr>
          <p:cNvSpPr txBox="1"/>
          <p:nvPr/>
        </p:nvSpPr>
        <p:spPr>
          <a:xfrm>
            <a:off x="11277600" y="5007429"/>
            <a:ext cx="418704" cy="369332"/>
          </a:xfrm>
          <a:prstGeom prst="rect">
            <a:avLst/>
          </a:prstGeom>
          <a:noFill/>
        </p:spPr>
        <p:txBody>
          <a:bodyPr wrap="none" rtlCol="0">
            <a:spAutoFit/>
          </a:bodyPr>
          <a:lstStyle/>
          <a:p>
            <a:r>
              <a:rPr lang="en-US" dirty="0"/>
              <a:t>50</a:t>
            </a:r>
          </a:p>
        </p:txBody>
      </p:sp>
      <p:sp>
        <p:nvSpPr>
          <p:cNvPr id="17" name="TextBox 16">
            <a:extLst>
              <a:ext uri="{FF2B5EF4-FFF2-40B4-BE49-F238E27FC236}">
                <a16:creationId xmlns:a16="http://schemas.microsoft.com/office/drawing/2014/main" id="{5C2B2179-25CF-C846-93FC-24E410938DA4}"/>
              </a:ext>
            </a:extLst>
          </p:cNvPr>
          <p:cNvSpPr txBox="1"/>
          <p:nvPr/>
        </p:nvSpPr>
        <p:spPr>
          <a:xfrm>
            <a:off x="6903783" y="2737785"/>
            <a:ext cx="2564548" cy="369332"/>
          </a:xfrm>
          <a:prstGeom prst="rect">
            <a:avLst/>
          </a:prstGeom>
          <a:noFill/>
        </p:spPr>
        <p:txBody>
          <a:bodyPr wrap="none" rtlCol="0">
            <a:spAutoFit/>
          </a:bodyPr>
          <a:lstStyle/>
          <a:p>
            <a:r>
              <a:rPr lang="en-US" dirty="0"/>
              <a:t>Multi-Objective Outcome</a:t>
            </a:r>
          </a:p>
        </p:txBody>
      </p:sp>
      <p:sp>
        <p:nvSpPr>
          <p:cNvPr id="18" name="TextBox 17">
            <a:extLst>
              <a:ext uri="{FF2B5EF4-FFF2-40B4-BE49-F238E27FC236}">
                <a16:creationId xmlns:a16="http://schemas.microsoft.com/office/drawing/2014/main" id="{4880840E-F7BD-4B4E-B646-1328D3E6AA7C}"/>
              </a:ext>
            </a:extLst>
          </p:cNvPr>
          <p:cNvSpPr txBox="1"/>
          <p:nvPr/>
        </p:nvSpPr>
        <p:spPr>
          <a:xfrm>
            <a:off x="2741372" y="3926465"/>
            <a:ext cx="1754968" cy="646331"/>
          </a:xfrm>
          <a:prstGeom prst="rect">
            <a:avLst/>
          </a:prstGeom>
          <a:noFill/>
        </p:spPr>
        <p:txBody>
          <a:bodyPr wrap="none" rtlCol="0">
            <a:spAutoFit/>
          </a:bodyPr>
          <a:lstStyle/>
          <a:p>
            <a:r>
              <a:rPr lang="en-US" dirty="0"/>
              <a:t>Single-Objective </a:t>
            </a:r>
          </a:p>
          <a:p>
            <a:r>
              <a:rPr lang="en-US" dirty="0"/>
              <a:t>Outcome</a:t>
            </a:r>
          </a:p>
        </p:txBody>
      </p:sp>
    </p:spTree>
    <p:extLst>
      <p:ext uri="{BB962C8B-B14F-4D97-AF65-F5344CB8AC3E}">
        <p14:creationId xmlns:p14="http://schemas.microsoft.com/office/powerpoint/2010/main" val="301528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B729-1B55-8B44-8C99-DB0056BD0763}"/>
              </a:ext>
            </a:extLst>
          </p:cNvPr>
          <p:cNvSpPr>
            <a:spLocks noGrp="1"/>
          </p:cNvSpPr>
          <p:nvPr>
            <p:ph type="title"/>
          </p:nvPr>
        </p:nvSpPr>
        <p:spPr>
          <a:solidFill>
            <a:schemeClr val="accent6">
              <a:lumMod val="60000"/>
              <a:lumOff val="40000"/>
            </a:schemeClr>
          </a:solidFill>
        </p:spPr>
        <p:txBody>
          <a:bodyPr/>
          <a:lstStyle/>
          <a:p>
            <a:pPr algn="ctr"/>
            <a:r>
              <a:rPr lang="en-US" b="1" dirty="0"/>
              <a:t>Algorithmic Manipulation</a:t>
            </a:r>
          </a:p>
        </p:txBody>
      </p:sp>
      <p:sp>
        <p:nvSpPr>
          <p:cNvPr id="7" name="TextBox 6">
            <a:extLst>
              <a:ext uri="{FF2B5EF4-FFF2-40B4-BE49-F238E27FC236}">
                <a16:creationId xmlns:a16="http://schemas.microsoft.com/office/drawing/2014/main" id="{F111D57B-0C42-564E-9E56-7A50CB3E8F41}"/>
              </a:ext>
            </a:extLst>
          </p:cNvPr>
          <p:cNvSpPr txBox="1"/>
          <p:nvPr/>
        </p:nvSpPr>
        <p:spPr>
          <a:xfrm>
            <a:off x="2525894" y="2686793"/>
            <a:ext cx="2094547" cy="2585323"/>
          </a:xfrm>
          <a:prstGeom prst="rect">
            <a:avLst/>
          </a:prstGeom>
          <a:noFill/>
          <a:ln w="31750">
            <a:solidFill>
              <a:schemeClr val="tx1"/>
            </a:solidFill>
          </a:ln>
        </p:spPr>
        <p:txBody>
          <a:bodyPr wrap="square">
            <a:spAutoFit/>
          </a:bodyPr>
          <a:lstStyle/>
          <a:p>
            <a:r>
              <a:rPr lang="en-US" dirty="0"/>
              <a:t>def Setup():</a:t>
            </a:r>
          </a:p>
          <a:p>
            <a:r>
              <a:rPr lang="en-US" dirty="0"/>
              <a:t>def Predict():</a:t>
            </a:r>
          </a:p>
          <a:p>
            <a:r>
              <a:rPr lang="en-US" dirty="0"/>
              <a:t>  v1 = s2 * v1</a:t>
            </a:r>
          </a:p>
          <a:p>
            <a:r>
              <a:rPr lang="en-US" dirty="0"/>
              <a:t>  s3 = 0.184671</a:t>
            </a:r>
          </a:p>
          <a:p>
            <a:r>
              <a:rPr lang="en-US" dirty="0"/>
              <a:t>  v2 = v2 + v1</a:t>
            </a:r>
          </a:p>
          <a:p>
            <a:r>
              <a:rPr lang="en-US" dirty="0"/>
              <a:t>  s1 = dot(v0, v2)</a:t>
            </a:r>
          </a:p>
          <a:p>
            <a:r>
              <a:rPr lang="en-US" dirty="0"/>
              <a:t>  v1 = s3 * v0</a:t>
            </a:r>
          </a:p>
          <a:p>
            <a:r>
              <a:rPr lang="en-US" dirty="0"/>
              <a:t>def Learn():</a:t>
            </a:r>
          </a:p>
          <a:p>
            <a:r>
              <a:rPr lang="en-US" dirty="0"/>
              <a:t>  s2 = s0 - s1</a:t>
            </a:r>
          </a:p>
        </p:txBody>
      </p:sp>
      <p:sp>
        <p:nvSpPr>
          <p:cNvPr id="8" name="TextBox 7">
            <a:extLst>
              <a:ext uri="{FF2B5EF4-FFF2-40B4-BE49-F238E27FC236}">
                <a16:creationId xmlns:a16="http://schemas.microsoft.com/office/drawing/2014/main" id="{7EBD0A56-FEED-DB48-8659-63498C6AC175}"/>
              </a:ext>
            </a:extLst>
          </p:cNvPr>
          <p:cNvSpPr txBox="1"/>
          <p:nvPr/>
        </p:nvSpPr>
        <p:spPr>
          <a:xfrm>
            <a:off x="1709708" y="2237993"/>
            <a:ext cx="3726918" cy="369332"/>
          </a:xfrm>
          <a:prstGeom prst="rect">
            <a:avLst/>
          </a:prstGeom>
          <a:noFill/>
        </p:spPr>
        <p:txBody>
          <a:bodyPr wrap="none" rtlCol="0">
            <a:spAutoFit/>
          </a:bodyPr>
          <a:lstStyle/>
          <a:p>
            <a:r>
              <a:rPr lang="en-US" dirty="0"/>
              <a:t>The most preferred algorithm in a run</a:t>
            </a:r>
          </a:p>
        </p:txBody>
      </p:sp>
      <p:sp>
        <p:nvSpPr>
          <p:cNvPr id="9" name="Rectangle 8">
            <a:extLst>
              <a:ext uri="{FF2B5EF4-FFF2-40B4-BE49-F238E27FC236}">
                <a16:creationId xmlns:a16="http://schemas.microsoft.com/office/drawing/2014/main" id="{4C7B9E62-4F4E-0647-BC1E-A2C605465EB7}"/>
              </a:ext>
            </a:extLst>
          </p:cNvPr>
          <p:cNvSpPr/>
          <p:nvPr/>
        </p:nvSpPr>
        <p:spPr>
          <a:xfrm>
            <a:off x="2293259" y="3554352"/>
            <a:ext cx="2496457" cy="30480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163532-E39C-CC4F-9DED-C62AAAF46245}"/>
              </a:ext>
            </a:extLst>
          </p:cNvPr>
          <p:cNvSpPr/>
          <p:nvPr/>
        </p:nvSpPr>
        <p:spPr>
          <a:xfrm>
            <a:off x="2293258" y="4926313"/>
            <a:ext cx="2496457" cy="30480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922851D-AED0-7F45-92C4-B0095F60AB66}"/>
              </a:ext>
            </a:extLst>
          </p:cNvPr>
          <p:cNvSpPr txBox="1"/>
          <p:nvPr/>
        </p:nvSpPr>
        <p:spPr>
          <a:xfrm>
            <a:off x="4789715" y="3489820"/>
            <a:ext cx="1127745" cy="369332"/>
          </a:xfrm>
          <a:prstGeom prst="rect">
            <a:avLst/>
          </a:prstGeom>
          <a:noFill/>
        </p:spPr>
        <p:txBody>
          <a:bodyPr wrap="none" rtlCol="0">
            <a:spAutoFit/>
          </a:bodyPr>
          <a:lstStyle/>
          <a:p>
            <a:r>
              <a:rPr lang="en-US" dirty="0"/>
              <a:t>Constant?</a:t>
            </a:r>
          </a:p>
        </p:txBody>
      </p:sp>
      <p:sp>
        <p:nvSpPr>
          <p:cNvPr id="12" name="TextBox 11">
            <a:extLst>
              <a:ext uri="{FF2B5EF4-FFF2-40B4-BE49-F238E27FC236}">
                <a16:creationId xmlns:a16="http://schemas.microsoft.com/office/drawing/2014/main" id="{52E1ADC1-722E-7344-8F23-804D473AD0BD}"/>
              </a:ext>
            </a:extLst>
          </p:cNvPr>
          <p:cNvSpPr txBox="1"/>
          <p:nvPr/>
        </p:nvSpPr>
        <p:spPr>
          <a:xfrm>
            <a:off x="4789715" y="4894047"/>
            <a:ext cx="817853" cy="369332"/>
          </a:xfrm>
          <a:prstGeom prst="rect">
            <a:avLst/>
          </a:prstGeom>
          <a:noFill/>
        </p:spPr>
        <p:txBody>
          <a:bodyPr wrap="none" rtlCol="0">
            <a:spAutoFit/>
          </a:bodyPr>
          <a:lstStyle/>
          <a:p>
            <a:r>
              <a:rPr lang="en-US" dirty="0"/>
              <a:t>Learn?</a:t>
            </a:r>
          </a:p>
        </p:txBody>
      </p:sp>
      <p:sp>
        <p:nvSpPr>
          <p:cNvPr id="13" name="TextBox 12">
            <a:extLst>
              <a:ext uri="{FF2B5EF4-FFF2-40B4-BE49-F238E27FC236}">
                <a16:creationId xmlns:a16="http://schemas.microsoft.com/office/drawing/2014/main" id="{5CA25C91-0F65-A940-92E6-8E4BF0D77C89}"/>
              </a:ext>
            </a:extLst>
          </p:cNvPr>
          <p:cNvSpPr txBox="1"/>
          <p:nvPr/>
        </p:nvSpPr>
        <p:spPr>
          <a:xfrm>
            <a:off x="8048580" y="2686793"/>
            <a:ext cx="2094547" cy="2585323"/>
          </a:xfrm>
          <a:prstGeom prst="rect">
            <a:avLst/>
          </a:prstGeom>
          <a:noFill/>
          <a:ln w="31750">
            <a:solidFill>
              <a:schemeClr val="tx1"/>
            </a:solidFill>
          </a:ln>
        </p:spPr>
        <p:txBody>
          <a:bodyPr wrap="square">
            <a:spAutoFit/>
          </a:bodyPr>
          <a:lstStyle/>
          <a:p>
            <a:r>
              <a:rPr lang="en-US" dirty="0"/>
              <a:t>def Setup():</a:t>
            </a:r>
          </a:p>
          <a:p>
            <a:r>
              <a:rPr lang="en-US" dirty="0"/>
              <a:t> s3 = 0.184671</a:t>
            </a:r>
          </a:p>
          <a:p>
            <a:r>
              <a:rPr lang="en-US" dirty="0"/>
              <a:t>def Predict():</a:t>
            </a:r>
          </a:p>
          <a:p>
            <a:r>
              <a:rPr lang="en-US" dirty="0"/>
              <a:t>  s1 = dot(v0, v2)</a:t>
            </a:r>
          </a:p>
          <a:p>
            <a:r>
              <a:rPr lang="en-US" dirty="0"/>
              <a:t>  v1 = s3 * v0</a:t>
            </a:r>
          </a:p>
          <a:p>
            <a:r>
              <a:rPr lang="en-US" dirty="0"/>
              <a:t>def Learn():</a:t>
            </a:r>
          </a:p>
          <a:p>
            <a:r>
              <a:rPr lang="en-US" dirty="0"/>
              <a:t>  s2 = s0 - s1</a:t>
            </a:r>
          </a:p>
          <a:p>
            <a:r>
              <a:rPr lang="en-US" dirty="0"/>
              <a:t>  v1 = s2 * v1</a:t>
            </a:r>
          </a:p>
          <a:p>
            <a:r>
              <a:rPr lang="en-US" dirty="0"/>
              <a:t>  v2 = v2 + v1</a:t>
            </a:r>
          </a:p>
        </p:txBody>
      </p:sp>
      <p:cxnSp>
        <p:nvCxnSpPr>
          <p:cNvPr id="18" name="Curved Connector 17">
            <a:extLst>
              <a:ext uri="{FF2B5EF4-FFF2-40B4-BE49-F238E27FC236}">
                <a16:creationId xmlns:a16="http://schemas.microsoft.com/office/drawing/2014/main" id="{31F48A8A-FAB8-CC49-B6C2-E7E37F262552}"/>
              </a:ext>
            </a:extLst>
          </p:cNvPr>
          <p:cNvCxnSpPr>
            <a:cxnSpLocks/>
            <a:stCxn id="10" idx="2"/>
            <a:endCxn id="13" idx="2"/>
          </p:cNvCxnSpPr>
          <p:nvPr/>
        </p:nvCxnSpPr>
        <p:spPr>
          <a:xfrm rot="16200000" flipH="1">
            <a:off x="6298169" y="2474430"/>
            <a:ext cx="41003" cy="5554367"/>
          </a:xfrm>
          <a:prstGeom prst="curvedConnector3">
            <a:avLst>
              <a:gd name="adj1" fmla="val 2462825"/>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CA52AB2-DB3A-3D4C-BA09-13EEC0CF13F0}"/>
              </a:ext>
            </a:extLst>
          </p:cNvPr>
          <p:cNvSpPr txBox="1"/>
          <p:nvPr/>
        </p:nvSpPr>
        <p:spPr>
          <a:xfrm>
            <a:off x="4620441" y="6298274"/>
            <a:ext cx="3216522" cy="369332"/>
          </a:xfrm>
          <a:prstGeom prst="rect">
            <a:avLst/>
          </a:prstGeom>
          <a:noFill/>
        </p:spPr>
        <p:txBody>
          <a:bodyPr wrap="none" rtlCol="0">
            <a:spAutoFit/>
          </a:bodyPr>
          <a:lstStyle/>
          <a:p>
            <a:r>
              <a:rPr lang="en-US" dirty="0"/>
              <a:t>Which one should be preferred?</a:t>
            </a:r>
          </a:p>
        </p:txBody>
      </p:sp>
    </p:spTree>
    <p:extLst>
      <p:ext uri="{BB962C8B-B14F-4D97-AF65-F5344CB8AC3E}">
        <p14:creationId xmlns:p14="http://schemas.microsoft.com/office/powerpoint/2010/main" val="48370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animBg="1"/>
      <p:bldP spid="11" grpId="0"/>
      <p:bldP spid="12" grpId="0"/>
      <p:bldP spid="13" grpId="0" animBg="1"/>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B729-1B55-8B44-8C99-DB0056BD0763}"/>
              </a:ext>
            </a:extLst>
          </p:cNvPr>
          <p:cNvSpPr>
            <a:spLocks noGrp="1"/>
          </p:cNvSpPr>
          <p:nvPr>
            <p:ph type="title"/>
          </p:nvPr>
        </p:nvSpPr>
        <p:spPr>
          <a:solidFill>
            <a:schemeClr val="accent6">
              <a:lumMod val="60000"/>
              <a:lumOff val="40000"/>
            </a:schemeClr>
          </a:solidFill>
        </p:spPr>
        <p:txBody>
          <a:bodyPr/>
          <a:lstStyle/>
          <a:p>
            <a:pPr algn="ctr"/>
            <a:r>
              <a:rPr lang="en-US" b="1" dirty="0"/>
              <a:t>Automate Algorithmic Manipulation</a:t>
            </a:r>
          </a:p>
        </p:txBody>
      </p:sp>
      <p:sp>
        <p:nvSpPr>
          <p:cNvPr id="3" name="Content Placeholder 2">
            <a:extLst>
              <a:ext uri="{FF2B5EF4-FFF2-40B4-BE49-F238E27FC236}">
                <a16:creationId xmlns:a16="http://schemas.microsoft.com/office/drawing/2014/main" id="{9DCE74AB-E136-D647-AAA3-90D773FB76EE}"/>
              </a:ext>
            </a:extLst>
          </p:cNvPr>
          <p:cNvSpPr>
            <a:spLocks noGrp="1"/>
          </p:cNvSpPr>
          <p:nvPr>
            <p:ph idx="1"/>
          </p:nvPr>
        </p:nvSpPr>
        <p:spPr>
          <a:xfrm>
            <a:off x="838200" y="1914720"/>
            <a:ext cx="10515600" cy="4351338"/>
          </a:xfrm>
        </p:spPr>
        <p:txBody>
          <a:bodyPr/>
          <a:lstStyle/>
          <a:p>
            <a:r>
              <a:rPr lang="en-US" dirty="0"/>
              <a:t>One simple way to automate the algorithmic manipulation step is by providing different weightages to different components: setup, predict and learn. </a:t>
            </a:r>
          </a:p>
          <a:p>
            <a:endParaRPr lang="en-US" dirty="0"/>
          </a:p>
          <a:p>
            <a:r>
              <a:rPr lang="en-US" dirty="0"/>
              <a:t>Predict instructions are used most often, followed by learn and finally setup.</a:t>
            </a:r>
          </a:p>
        </p:txBody>
      </p:sp>
    </p:spTree>
    <p:extLst>
      <p:ext uri="{BB962C8B-B14F-4D97-AF65-F5344CB8AC3E}">
        <p14:creationId xmlns:p14="http://schemas.microsoft.com/office/powerpoint/2010/main" val="2486742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1263</TotalTime>
  <Words>1034</Words>
  <Application>Microsoft Macintosh PowerPoint</Application>
  <PresentationFormat>Widescreen</PresentationFormat>
  <Paragraphs>170</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Multi-Objective AutoML-Zero</vt:lpstr>
      <vt:lpstr>Progress Outline</vt:lpstr>
      <vt:lpstr>PowerPoint Presentation</vt:lpstr>
      <vt:lpstr>Practicality</vt:lpstr>
      <vt:lpstr>Single vs Multi-Objective Convergence</vt:lpstr>
      <vt:lpstr>Single vs Multi-Objective Convergence</vt:lpstr>
      <vt:lpstr>Single-Objective vs Multi-Objective Solution Quality</vt:lpstr>
      <vt:lpstr>Algorithmic Manipulation</vt:lpstr>
      <vt:lpstr>Automate Algorithmic Manipulation</vt:lpstr>
      <vt:lpstr>Automate Algorithmic Manipulation</vt:lpstr>
      <vt:lpstr>Automate Algorithmic Manipulation</vt:lpstr>
      <vt:lpstr>How to Normalize?</vt:lpstr>
      <vt:lpstr>Noisy Evaluation</vt:lpstr>
      <vt:lpstr>PowerPoint Presentation</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Multi-Objective AutoML-Zero</dc:title>
  <dc:creator>Ritam Guha</dc:creator>
  <cp:lastModifiedBy>Ritam Guha</cp:lastModifiedBy>
  <cp:revision>31</cp:revision>
  <dcterms:created xsi:type="dcterms:W3CDTF">2022-03-18T00:15:09Z</dcterms:created>
  <dcterms:modified xsi:type="dcterms:W3CDTF">2022-04-08T15:04:44Z</dcterms:modified>
</cp:coreProperties>
</file>