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metadata" ContentType="application/binary"/>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1"/>
  </p:notesMasterIdLst>
  <p:sldIdLst>
    <p:sldId id="256" r:id="rId2"/>
    <p:sldId id="257" r:id="rId3"/>
    <p:sldId id="258" r:id="rId4"/>
    <p:sldId id="261" r:id="rId5"/>
    <p:sldId id="262" r:id="rId6"/>
    <p:sldId id="263" r:id="rId7"/>
    <p:sldId id="264" r:id="rId8"/>
    <p:sldId id="265" r:id="rId9"/>
    <p:sldId id="259" r:id="rId10"/>
  </p:sldIdLst>
  <p:sldSz cx="12192000" cy="6858000"/>
  <p:notesSz cx="6858000" cy="9144000"/>
  <p:embeddedFontLst>
    <p:embeddedFont>
      <p:font typeface="Calibri" pitchFamily="34" charset="0"/>
      <p:regular r:id="rId12"/>
      <p:bold r:id="rId13"/>
      <p:italic r:id="rId14"/>
      <p:boldItalic r:id="rId15"/>
    </p:embeddedFont>
    <p:embeddedFont>
      <p:font typeface="Lato Black" charset="0"/>
      <p:bold r:id="rId16"/>
      <p:boldItalic r:id="rId17"/>
    </p:embeddedFont>
    <p:embeddedFont>
      <p:font typeface="Libre Baskerville" charset="0"/>
      <p:regular r:id="rId18"/>
      <p:bold r:id="rId19"/>
      <p:italic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1" roundtripDataSignature="AMtx7mhnFQsu0qTBRZ+C47HNp0tuHCNkog=="/>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442" autoAdjust="0"/>
    <p:restoredTop sz="94707" autoAdjust="0"/>
  </p:normalViewPr>
  <p:slideViewPr>
    <p:cSldViewPr>
      <p:cViewPr varScale="1">
        <p:scale>
          <a:sx n="116" d="100"/>
          <a:sy n="116" d="100"/>
        </p:scale>
        <p:origin x="-594" y="-108"/>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3" Type="http://schemas.openxmlformats.org/officeDocument/2006/relationships/slide" Target="slides/slide2.xml"/><Relationship Id="rId21" Type="http://customschemas.google.com/relationships/presentationmetadata" Target="metadata"/><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pPr marL="0" marR="0" lvl="0" indent="0" algn="r" rtl="0">
                <a:spcBef>
                  <a:spcPts val="0"/>
                </a:spcBef>
                <a:spcAft>
                  <a:spcPts val="0"/>
                </a:spcAft>
                <a:buNone/>
              </a:p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endParaRPr/>
          </a:p>
        </p:txBody>
      </p:sp>
      <p:sp>
        <p:nvSpPr>
          <p:cNvPr id="96" name="Google Shape;9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14" name="Google Shape;114;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5"/>
        <p:cNvGrpSpPr/>
        <p:nvPr/>
      </p:nvGrpSpPr>
      <p:grpSpPr>
        <a:xfrm>
          <a:off x="0" y="0"/>
          <a:ext cx="0" cy="0"/>
          <a:chOff x="0" y="0"/>
          <a:chExt cx="0" cy="0"/>
        </a:xfrm>
      </p:grpSpPr>
      <p:sp>
        <p:nvSpPr>
          <p:cNvPr id="16" name="Google Shape;16;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pic>
        <p:nvPicPr>
          <p:cNvPr id="20" name="Google Shape;20;p7"/>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3" name="Google Shape;83;p16"/>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pic>
        <p:nvPicPr>
          <p:cNvPr id="87" name="Google Shape;87;p16"/>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8"/>
        <p:cNvGrpSpPr/>
        <p:nvPr/>
      </p:nvGrpSpPr>
      <p:grpSpPr>
        <a:xfrm>
          <a:off x="0" y="0"/>
          <a:ext cx="0" cy="0"/>
          <a:chOff x="0" y="0"/>
          <a:chExt cx="0" cy="0"/>
        </a:xfrm>
      </p:grpSpPr>
      <p:sp>
        <p:nvSpPr>
          <p:cNvPr id="89" name="Google Shape;89;p17"/>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0" name="Google Shape;90;p17"/>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1" name="Google Shape;91;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1"/>
        <p:cNvGrpSpPr/>
        <p:nvPr/>
      </p:nvGrpSpPr>
      <p:grpSpPr>
        <a:xfrm>
          <a:off x="0" y="0"/>
          <a:ext cx="0" cy="0"/>
          <a:chOff x="0" y="0"/>
          <a:chExt cx="0" cy="0"/>
        </a:xfrm>
      </p:grpSpPr>
      <p:sp>
        <p:nvSpPr>
          <p:cNvPr id="22" name="Google Shape;22;p8"/>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8"/>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4" name="Google Shape;24;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pic>
        <p:nvPicPr>
          <p:cNvPr id="27" name="Google Shape;27;p8"/>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8"/>
        <p:cNvGrpSpPr/>
        <p:nvPr/>
      </p:nvGrpSpPr>
      <p:grpSpPr>
        <a:xfrm>
          <a:off x="0" y="0"/>
          <a:ext cx="0" cy="0"/>
          <a:chOff x="0" y="0"/>
          <a:chExt cx="0" cy="0"/>
        </a:xfrm>
      </p:grpSpPr>
      <p:sp>
        <p:nvSpPr>
          <p:cNvPr id="29" name="Google Shape;29;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pic>
        <p:nvPicPr>
          <p:cNvPr id="32" name="Google Shape;32;p9"/>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3"/>
        <p:cNvGrpSpPr/>
        <p:nvPr/>
      </p:nvGrpSpPr>
      <p:grpSpPr>
        <a:xfrm>
          <a:off x="0" y="0"/>
          <a:ext cx="0" cy="0"/>
          <a:chOff x="0" y="0"/>
          <a:chExt cx="0" cy="0"/>
        </a:xfrm>
      </p:grpSpPr>
      <p:sp>
        <p:nvSpPr>
          <p:cNvPr id="34" name="Google Shape;34;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1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pic>
        <p:nvPicPr>
          <p:cNvPr id="39" name="Google Shape;39;p10"/>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0"/>
        <p:cNvGrpSpPr/>
        <p:nvPr/>
      </p:nvGrpSpPr>
      <p:grpSpPr>
        <a:xfrm>
          <a:off x="0" y="0"/>
          <a:ext cx="0" cy="0"/>
          <a:chOff x="0" y="0"/>
          <a:chExt cx="0" cy="0"/>
        </a:xfrm>
      </p:grpSpPr>
      <p:sp>
        <p:nvSpPr>
          <p:cNvPr id="41" name="Google Shape;41;p11"/>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1"/>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3" name="Google Shape;43;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pic>
        <p:nvPicPr>
          <p:cNvPr id="46" name="Google Shape;46;p11"/>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7"/>
        <p:cNvGrpSpPr/>
        <p:nvPr/>
      </p:nvGrpSpPr>
      <p:grpSpPr>
        <a:xfrm>
          <a:off x="0" y="0"/>
          <a:ext cx="0" cy="0"/>
          <a:chOff x="0" y="0"/>
          <a:chExt cx="0" cy="0"/>
        </a:xfrm>
      </p:grpSpPr>
      <p:sp>
        <p:nvSpPr>
          <p:cNvPr id="48" name="Google Shape;48;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12"/>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12"/>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pic>
        <p:nvPicPr>
          <p:cNvPr id="54" name="Google Shape;54;p12"/>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5"/>
        <p:cNvGrpSpPr/>
        <p:nvPr/>
      </p:nvGrpSpPr>
      <p:grpSpPr>
        <a:xfrm>
          <a:off x="0" y="0"/>
          <a:ext cx="0" cy="0"/>
          <a:chOff x="0" y="0"/>
          <a:chExt cx="0" cy="0"/>
        </a:xfrm>
      </p:grpSpPr>
      <p:sp>
        <p:nvSpPr>
          <p:cNvPr id="56" name="Google Shape;56;p13"/>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7" name="Google Shape;57;p13"/>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8" name="Google Shape;58;p13"/>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13"/>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60" name="Google Shape;60;p13"/>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1" name="Google Shape;61;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pic>
        <p:nvPicPr>
          <p:cNvPr id="64" name="Google Shape;64;p13"/>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5"/>
        <p:cNvGrpSpPr/>
        <p:nvPr/>
      </p:nvGrpSpPr>
      <p:grpSpPr>
        <a:xfrm>
          <a:off x="0" y="0"/>
          <a:ext cx="0" cy="0"/>
          <a:chOff x="0" y="0"/>
          <a:chExt cx="0" cy="0"/>
        </a:xfrm>
      </p:grpSpPr>
      <p:sp>
        <p:nvSpPr>
          <p:cNvPr id="66" name="Google Shape;66;p1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4"/>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8" name="Google Shape;68;p14"/>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pic>
        <p:nvPicPr>
          <p:cNvPr id="72" name="Google Shape;72;p14"/>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 name="Google Shape;75;p15"/>
          <p:cNvSpPr>
            <a:spLocks noGrp="1"/>
          </p:cNvSpPr>
          <p:nvPr>
            <p:ph type="pic" idx="2"/>
          </p:nvPr>
        </p:nvSpPr>
        <p:spPr>
          <a:xfrm>
            <a:off x="5183188" y="987425"/>
            <a:ext cx="6172200" cy="4873625"/>
          </a:xfrm>
          <a:prstGeom prst="rect">
            <a:avLst/>
          </a:prstGeom>
          <a:noFill/>
          <a:ln>
            <a:noFill/>
          </a:ln>
        </p:spPr>
      </p:sp>
      <p:sp>
        <p:nvSpPr>
          <p:cNvPr id="76" name="Google Shape;76;p15"/>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7" name="Google Shape;77;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pic>
        <p:nvPicPr>
          <p:cNvPr id="80" name="Google Shape;80;p15"/>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RitamPaul"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hyperlink" Target="https://www.linkedin.com/in/ritampaul/"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hyperlink" Target="https://docs.google.com/spreadsheets/d/1yKll2Vg_mRRrNP_yrUaGr53y1VZMygQo/edit?gid=1768379993" TargetMode="External"/><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pic>
        <p:nvPicPr>
          <p:cNvPr id="98" name="Google Shape;98;p1"/>
          <p:cNvPicPr preferRelativeResize="0"/>
          <p:nvPr/>
        </p:nvPicPr>
        <p:blipFill rotWithShape="1">
          <a:blip r:embed="rId3">
            <a:alphaModFix/>
          </a:blip>
          <a:srcRect/>
          <a:stretch/>
        </p:blipFill>
        <p:spPr>
          <a:xfrm>
            <a:off x="593" y="81951"/>
            <a:ext cx="12190815" cy="6694098"/>
          </a:xfrm>
          <a:prstGeom prst="rect">
            <a:avLst/>
          </a:prstGeom>
          <a:noFill/>
          <a:ln>
            <a:noFill/>
          </a:ln>
        </p:spPr>
      </p:pic>
      <p:sp>
        <p:nvSpPr>
          <p:cNvPr id="99" name="Google Shape;99;p1"/>
          <p:cNvSpPr txBox="1"/>
          <p:nvPr/>
        </p:nvSpPr>
        <p:spPr>
          <a:xfrm>
            <a:off x="2472906" y="3890467"/>
            <a:ext cx="7246189" cy="1077178"/>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2400" b="1" i="0" u="none" strike="noStrike" cap="none" dirty="0" smtClean="0">
                <a:solidFill>
                  <a:schemeClr val="dk1"/>
                </a:solidFill>
                <a:latin typeface="Calibri"/>
                <a:ea typeface="Calibri"/>
                <a:cs typeface="Calibri"/>
                <a:sym typeface="Calibri"/>
              </a:rPr>
              <a:t>Exploratory Data Analysis on AMCAT dataset</a:t>
            </a:r>
            <a:endParaRPr lang="en-IN" sz="2400" b="1" dirty="0" smtClean="0">
              <a:solidFill>
                <a:schemeClr val="dk1"/>
              </a:solidFill>
              <a:latin typeface="Calibri"/>
              <a:ea typeface="Calibri"/>
              <a:cs typeface="Calibri"/>
              <a:sym typeface="Calibri"/>
            </a:endParaRPr>
          </a:p>
          <a:p>
            <a:pPr marL="0" marR="0" lvl="0" indent="0" algn="ctr" rtl="0">
              <a:spcBef>
                <a:spcPts val="0"/>
              </a:spcBef>
              <a:spcAft>
                <a:spcPts val="0"/>
              </a:spcAft>
              <a:buNone/>
            </a:pPr>
            <a:endParaRPr lang="en-IN" sz="2400" b="1" dirty="0" smtClean="0">
              <a:solidFill>
                <a:schemeClr val="dk1"/>
              </a:solidFill>
              <a:latin typeface="Calibri"/>
              <a:ea typeface="Calibri"/>
              <a:cs typeface="Calibri"/>
              <a:sym typeface="Calibri"/>
            </a:endParaRPr>
          </a:p>
          <a:p>
            <a:pPr marL="0" marR="0" lvl="0" indent="0" algn="ctr" rtl="0">
              <a:spcBef>
                <a:spcPts val="0"/>
              </a:spcBef>
              <a:spcAft>
                <a:spcPts val="0"/>
              </a:spcAft>
              <a:buNone/>
            </a:pPr>
            <a:r>
              <a:rPr lang="en-US" dirty="0" smtClean="0"/>
              <a:t>by Ritam Paul (IN9240185)</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3"/>
          <p:cNvSpPr txBox="1"/>
          <p:nvPr/>
        </p:nvSpPr>
        <p:spPr>
          <a:xfrm>
            <a:off x="737812" y="1668523"/>
            <a:ext cx="7007400" cy="3970277"/>
          </a:xfrm>
          <a:prstGeom prst="rect">
            <a:avLst/>
          </a:prstGeom>
          <a:noFill/>
          <a:ln>
            <a:noFill/>
          </a:ln>
        </p:spPr>
        <p:txBody>
          <a:bodyPr spcFirstLastPara="1" wrap="square" lIns="91425" tIns="45700" rIns="91425" bIns="45700" anchor="t" anchorCtr="0">
            <a:spAutoFit/>
          </a:bodyPr>
          <a:lstStyle/>
          <a:p>
            <a:pPr marL="285750" marR="0" lvl="0" indent="-285750" algn="just" rtl="0">
              <a:spcBef>
                <a:spcPts val="0"/>
              </a:spcBef>
              <a:spcAft>
                <a:spcPts val="0"/>
              </a:spcAft>
              <a:buClr>
                <a:schemeClr val="dk1"/>
              </a:buClr>
              <a:buSzPts val="1800"/>
              <a:buFont typeface="Arial"/>
              <a:buChar char="•"/>
            </a:pPr>
            <a:r>
              <a:rPr lang="en-IN" sz="1800" b="1" i="0" u="none" strike="noStrike" cap="none" dirty="0">
                <a:solidFill>
                  <a:schemeClr val="dk1"/>
                </a:solidFill>
                <a:latin typeface="Calibri"/>
                <a:ea typeface="Calibri"/>
                <a:cs typeface="Calibri"/>
                <a:sym typeface="Calibri"/>
              </a:rPr>
              <a:t>Background </a:t>
            </a:r>
            <a:r>
              <a:rPr lang="en-IN" sz="1800" b="1" dirty="0" smtClean="0">
                <a:solidFill>
                  <a:schemeClr val="dk1"/>
                </a:solidFill>
                <a:latin typeface="Calibri"/>
                <a:ea typeface="Calibri"/>
                <a:cs typeface="Calibri"/>
                <a:sym typeface="Calibri"/>
              </a:rPr>
              <a:t>: </a:t>
            </a:r>
          </a:p>
          <a:p>
            <a:pPr marL="285750" lvl="8" indent="-285750" algn="just">
              <a:buClr>
                <a:schemeClr val="dk1"/>
              </a:buClr>
              <a:buSzPts val="1800"/>
            </a:pPr>
            <a:r>
              <a:rPr lang="en-IN" sz="1800" b="1" dirty="0" smtClean="0">
                <a:solidFill>
                  <a:schemeClr val="dk1"/>
                </a:solidFill>
                <a:latin typeface="Calibri"/>
                <a:ea typeface="Calibri"/>
                <a:cs typeface="Calibri"/>
                <a:sym typeface="Calibri"/>
              </a:rPr>
              <a:t>		</a:t>
            </a:r>
            <a:r>
              <a:rPr lang="en-IN" sz="1800" dirty="0" smtClean="0">
                <a:solidFill>
                  <a:schemeClr val="dk1"/>
                </a:solidFill>
                <a:latin typeface="Calibri"/>
                <a:ea typeface="Calibri"/>
                <a:cs typeface="Calibri"/>
                <a:sym typeface="Calibri"/>
              </a:rPr>
              <a:t>1. Completed 10+2 from cbse board in pure science stream</a:t>
            </a:r>
          </a:p>
          <a:p>
            <a:pPr marL="285750" lvl="8" indent="-285750" algn="just">
              <a:buClr>
                <a:schemeClr val="dk1"/>
              </a:buClr>
              <a:buSzPts val="1800"/>
            </a:pPr>
            <a:r>
              <a:rPr lang="en-IN" sz="1800" b="1" i="0" u="none" strike="noStrike" cap="none" dirty="0" smtClean="0">
                <a:solidFill>
                  <a:schemeClr val="dk1"/>
                </a:solidFill>
                <a:latin typeface="Calibri"/>
                <a:ea typeface="Calibri"/>
                <a:cs typeface="Calibri"/>
                <a:sym typeface="Calibri"/>
              </a:rPr>
              <a:t>		</a:t>
            </a:r>
            <a:r>
              <a:rPr lang="en-IN" sz="1800" i="0" u="none" strike="noStrike" cap="none" dirty="0" smtClean="0">
                <a:solidFill>
                  <a:schemeClr val="dk1"/>
                </a:solidFill>
                <a:latin typeface="Calibri"/>
                <a:ea typeface="Calibri"/>
                <a:cs typeface="Calibri"/>
                <a:sym typeface="Calibri"/>
              </a:rPr>
              <a:t>2. Currently in final year of B.Tech</a:t>
            </a:r>
            <a:endParaRPr sz="1800" b="1" i="0" u="none" strike="noStrike" cap="none" dirty="0">
              <a:solidFill>
                <a:schemeClr val="dk1"/>
              </a:solidFill>
              <a:latin typeface="Calibri"/>
              <a:ea typeface="Calibri"/>
              <a:cs typeface="Calibri"/>
              <a:sym typeface="Calibri"/>
            </a:endParaRPr>
          </a:p>
          <a:p>
            <a:pPr marL="285750" marR="0" lvl="0" indent="-285750" algn="just" rtl="0">
              <a:spcBef>
                <a:spcPts val="0"/>
              </a:spcBef>
              <a:spcAft>
                <a:spcPts val="0"/>
              </a:spcAft>
              <a:buClr>
                <a:schemeClr val="dk1"/>
              </a:buClr>
              <a:buSzPts val="1800"/>
              <a:buFont typeface="Arial"/>
              <a:buChar char="•"/>
            </a:pPr>
            <a:endParaRPr lang="en-IN" sz="1800" b="1" i="0" u="none" strike="noStrike" cap="none" dirty="0" smtClean="0">
              <a:solidFill>
                <a:schemeClr val="dk1"/>
              </a:solidFill>
              <a:latin typeface="Calibri"/>
              <a:ea typeface="Calibri"/>
              <a:cs typeface="Calibri"/>
              <a:sym typeface="Calibri"/>
            </a:endParaRPr>
          </a:p>
          <a:p>
            <a:pPr marL="285750" marR="0" lvl="0" indent="-285750" algn="just" rtl="0">
              <a:spcBef>
                <a:spcPts val="0"/>
              </a:spcBef>
              <a:spcAft>
                <a:spcPts val="0"/>
              </a:spcAft>
              <a:buClr>
                <a:schemeClr val="dk1"/>
              </a:buClr>
              <a:buSzPts val="1800"/>
              <a:buFont typeface="Arial"/>
              <a:buChar char="•"/>
            </a:pPr>
            <a:r>
              <a:rPr lang="en-IN" sz="1800" b="1" i="0" u="none" strike="noStrike" cap="none" dirty="0" smtClean="0">
                <a:solidFill>
                  <a:schemeClr val="dk1"/>
                </a:solidFill>
                <a:latin typeface="Calibri"/>
                <a:ea typeface="Calibri"/>
                <a:cs typeface="Calibri"/>
                <a:sym typeface="Calibri"/>
              </a:rPr>
              <a:t>Reason to learn Data Science : </a:t>
            </a:r>
          </a:p>
          <a:p>
            <a:pPr marL="285750" lvl="2" indent="-285750" algn="just">
              <a:buClr>
                <a:schemeClr val="dk1"/>
              </a:buClr>
              <a:buSzPts val="1800"/>
            </a:pPr>
            <a:r>
              <a:rPr lang="en-IN" sz="1800" b="1" dirty="0" smtClean="0">
                <a:solidFill>
                  <a:schemeClr val="dk1"/>
                </a:solidFill>
                <a:latin typeface="Calibri"/>
                <a:ea typeface="Calibri"/>
                <a:cs typeface="Calibri"/>
                <a:sym typeface="Calibri"/>
              </a:rPr>
              <a:t>		</a:t>
            </a:r>
            <a:r>
              <a:rPr lang="en-IN" sz="1800" dirty="0" smtClean="0">
                <a:solidFill>
                  <a:schemeClr val="dk1"/>
                </a:solidFill>
                <a:latin typeface="Calibri"/>
                <a:ea typeface="Calibri"/>
                <a:cs typeface="Calibri"/>
                <a:sym typeface="Calibri"/>
              </a:rPr>
              <a:t>1. Have efficiency in python3</a:t>
            </a:r>
          </a:p>
          <a:p>
            <a:pPr marL="285750" lvl="2" indent="-285750" algn="just">
              <a:buClr>
                <a:schemeClr val="dk1"/>
              </a:buClr>
              <a:buSzPts val="1800"/>
            </a:pPr>
            <a:r>
              <a:rPr lang="en-IN" sz="1800" b="1" i="0" u="none" strike="noStrike" cap="none" dirty="0" smtClean="0">
                <a:solidFill>
                  <a:schemeClr val="dk1"/>
                </a:solidFill>
                <a:latin typeface="Calibri"/>
                <a:ea typeface="Calibri"/>
                <a:cs typeface="Calibri"/>
                <a:sym typeface="Calibri"/>
              </a:rPr>
              <a:t>		</a:t>
            </a:r>
            <a:r>
              <a:rPr lang="en-IN" sz="1800" i="0" u="none" strike="noStrike" cap="none" dirty="0" smtClean="0">
                <a:solidFill>
                  <a:schemeClr val="dk1"/>
                </a:solidFill>
                <a:latin typeface="Calibri"/>
                <a:ea typeface="Calibri"/>
                <a:cs typeface="Calibri"/>
                <a:sym typeface="Calibri"/>
              </a:rPr>
              <a:t>2. Always have interest in AI domain</a:t>
            </a:r>
            <a:endParaRPr sz="1800" b="1" i="0" u="none" strike="noStrike" cap="none" dirty="0">
              <a:solidFill>
                <a:schemeClr val="dk1"/>
              </a:solidFill>
              <a:latin typeface="Calibri"/>
              <a:ea typeface="Calibri"/>
              <a:cs typeface="Calibri"/>
              <a:sym typeface="Calibri"/>
            </a:endParaRPr>
          </a:p>
          <a:p>
            <a:pPr marL="285750" marR="0" lvl="0" indent="-285750" algn="just" rtl="0">
              <a:spcBef>
                <a:spcPts val="0"/>
              </a:spcBef>
              <a:spcAft>
                <a:spcPts val="0"/>
              </a:spcAft>
              <a:buClr>
                <a:schemeClr val="dk1"/>
              </a:buClr>
              <a:buSzPts val="1800"/>
              <a:buFont typeface="Arial"/>
              <a:buChar char="•"/>
            </a:pPr>
            <a:endParaRPr lang="en-IN" sz="1800" b="1" i="0" u="none" strike="noStrike" cap="none" dirty="0" smtClean="0">
              <a:solidFill>
                <a:schemeClr val="dk1"/>
              </a:solidFill>
              <a:latin typeface="Calibri"/>
              <a:ea typeface="Calibri"/>
              <a:cs typeface="Calibri"/>
              <a:sym typeface="Calibri"/>
            </a:endParaRPr>
          </a:p>
          <a:p>
            <a:pPr marL="285750" marR="0" lvl="0" indent="-285750" algn="just" rtl="0">
              <a:spcBef>
                <a:spcPts val="0"/>
              </a:spcBef>
              <a:spcAft>
                <a:spcPts val="0"/>
              </a:spcAft>
              <a:buClr>
                <a:schemeClr val="dk1"/>
              </a:buClr>
              <a:buSzPts val="1800"/>
              <a:buFont typeface="Arial"/>
              <a:buChar char="•"/>
            </a:pPr>
            <a:r>
              <a:rPr lang="en-IN" sz="1800" b="1" i="0" u="none" strike="noStrike" cap="none" dirty="0" smtClean="0">
                <a:solidFill>
                  <a:schemeClr val="dk1"/>
                </a:solidFill>
                <a:latin typeface="Calibri"/>
                <a:ea typeface="Calibri"/>
                <a:cs typeface="Calibri"/>
                <a:sym typeface="Calibri"/>
              </a:rPr>
              <a:t>Work experience :</a:t>
            </a:r>
          </a:p>
          <a:p>
            <a:pPr marL="285750" marR="0" lvl="0" indent="-285750" algn="just" rtl="0">
              <a:spcBef>
                <a:spcPts val="0"/>
              </a:spcBef>
              <a:spcAft>
                <a:spcPts val="0"/>
              </a:spcAft>
              <a:buClr>
                <a:schemeClr val="dk1"/>
              </a:buClr>
              <a:buSzPts val="1800"/>
            </a:pPr>
            <a:r>
              <a:rPr lang="en-IN" sz="1800" b="1" dirty="0" smtClean="0">
                <a:solidFill>
                  <a:schemeClr val="dk1"/>
                </a:solidFill>
                <a:latin typeface="Calibri"/>
                <a:ea typeface="Calibri"/>
                <a:cs typeface="Calibri"/>
                <a:sym typeface="Calibri"/>
              </a:rPr>
              <a:t>		</a:t>
            </a:r>
            <a:r>
              <a:rPr lang="en-IN" sz="1800" dirty="0" smtClean="0">
                <a:solidFill>
                  <a:schemeClr val="dk1"/>
                </a:solidFill>
                <a:latin typeface="Calibri"/>
                <a:ea typeface="Calibri"/>
                <a:cs typeface="Calibri"/>
                <a:sym typeface="Calibri"/>
              </a:rPr>
              <a:t>1. Fresher, no prior experience</a:t>
            </a:r>
            <a:endParaRPr sz="1800" b="1" i="0" u="none" strike="noStrike" cap="none" dirty="0">
              <a:solidFill>
                <a:schemeClr val="dk1"/>
              </a:solidFill>
              <a:latin typeface="Calibri"/>
              <a:ea typeface="Calibri"/>
              <a:cs typeface="Calibri"/>
              <a:sym typeface="Calibri"/>
            </a:endParaRPr>
          </a:p>
          <a:p>
            <a:pPr marL="285750" marR="0" lvl="0" indent="-285750" algn="just" rtl="0">
              <a:spcBef>
                <a:spcPts val="0"/>
              </a:spcBef>
              <a:spcAft>
                <a:spcPts val="0"/>
              </a:spcAft>
              <a:buClr>
                <a:schemeClr val="dk1"/>
              </a:buClr>
              <a:buSzPts val="1800"/>
              <a:buFont typeface="Calibri"/>
              <a:buChar char="•"/>
            </a:pPr>
            <a:endParaRPr lang="en-IN" sz="1800" b="1" dirty="0" smtClean="0">
              <a:solidFill>
                <a:schemeClr val="dk1"/>
              </a:solidFill>
              <a:latin typeface="Calibri"/>
              <a:ea typeface="Calibri"/>
              <a:cs typeface="Calibri"/>
              <a:sym typeface="Calibri"/>
            </a:endParaRPr>
          </a:p>
          <a:p>
            <a:pPr marL="285750" marR="0" lvl="0" indent="-285750" algn="just" rtl="0">
              <a:spcBef>
                <a:spcPts val="0"/>
              </a:spcBef>
              <a:spcAft>
                <a:spcPts val="0"/>
              </a:spcAft>
              <a:buClr>
                <a:schemeClr val="dk1"/>
              </a:buClr>
              <a:buSzPts val="1800"/>
              <a:buFont typeface="Calibri"/>
              <a:buChar char="•"/>
            </a:pPr>
            <a:r>
              <a:rPr lang="en-IN" sz="1800" b="1" dirty="0" smtClean="0">
                <a:solidFill>
                  <a:schemeClr val="dk1"/>
                </a:solidFill>
                <a:latin typeface="Calibri"/>
                <a:ea typeface="Calibri"/>
                <a:cs typeface="Calibri"/>
                <a:sym typeface="Calibri"/>
              </a:rPr>
              <a:t>Social media profile urls :</a:t>
            </a:r>
          </a:p>
          <a:p>
            <a:pPr marL="285750" marR="0" lvl="0" indent="-285750" algn="just" rtl="0">
              <a:spcBef>
                <a:spcPts val="0"/>
              </a:spcBef>
              <a:spcAft>
                <a:spcPts val="0"/>
              </a:spcAft>
              <a:buClr>
                <a:schemeClr val="dk1"/>
              </a:buClr>
              <a:buSzPts val="1800"/>
            </a:pPr>
            <a:r>
              <a:rPr lang="en-IN" sz="1800" dirty="0" smtClean="0">
                <a:solidFill>
                  <a:schemeClr val="dk1"/>
                </a:solidFill>
                <a:latin typeface="Calibri"/>
                <a:ea typeface="Calibri"/>
                <a:cs typeface="Calibri"/>
                <a:sym typeface="Calibri"/>
              </a:rPr>
              <a:t>		1. Github = </a:t>
            </a:r>
            <a:r>
              <a:rPr lang="en-IN" sz="1800" dirty="0" smtClean="0">
                <a:solidFill>
                  <a:schemeClr val="dk1"/>
                </a:solidFill>
                <a:latin typeface="Calibri"/>
                <a:ea typeface="Calibri"/>
                <a:cs typeface="Calibri"/>
                <a:sym typeface="Calibri"/>
                <a:hlinkClick r:id="rId3"/>
              </a:rPr>
              <a:t>link</a:t>
            </a:r>
            <a:endParaRPr lang="en-IN" sz="1800" dirty="0" smtClean="0">
              <a:solidFill>
                <a:schemeClr val="dk1"/>
              </a:solidFill>
              <a:latin typeface="Calibri"/>
              <a:ea typeface="Calibri"/>
              <a:cs typeface="Calibri"/>
              <a:sym typeface="Calibri"/>
            </a:endParaRPr>
          </a:p>
          <a:p>
            <a:pPr marL="285750" marR="0" lvl="0" indent="-285750" algn="just" rtl="0">
              <a:spcBef>
                <a:spcPts val="0"/>
              </a:spcBef>
              <a:spcAft>
                <a:spcPts val="0"/>
              </a:spcAft>
              <a:buClr>
                <a:schemeClr val="dk1"/>
              </a:buClr>
              <a:buSzPts val="1800"/>
            </a:pPr>
            <a:r>
              <a:rPr lang="en-IN" sz="1800" dirty="0" smtClean="0">
                <a:solidFill>
                  <a:schemeClr val="dk1"/>
                </a:solidFill>
                <a:latin typeface="Calibri"/>
                <a:ea typeface="Calibri"/>
                <a:cs typeface="Calibri"/>
                <a:sym typeface="Calibri"/>
              </a:rPr>
              <a:t>		2. LinkedIN = </a:t>
            </a:r>
            <a:r>
              <a:rPr lang="en-IN" sz="1800" dirty="0" smtClean="0">
                <a:solidFill>
                  <a:schemeClr val="dk1"/>
                </a:solidFill>
                <a:latin typeface="Calibri"/>
                <a:ea typeface="Calibri"/>
                <a:cs typeface="Calibri"/>
                <a:sym typeface="Calibri"/>
                <a:hlinkClick r:id="rId4"/>
              </a:rPr>
              <a:t>link</a:t>
            </a:r>
            <a:endParaRPr sz="1800" dirty="0">
              <a:solidFill>
                <a:schemeClr val="dk1"/>
              </a:solidFill>
              <a:latin typeface="Calibri"/>
              <a:ea typeface="Calibri"/>
              <a:cs typeface="Calibri"/>
              <a:sym typeface="Calibri"/>
            </a:endParaRPr>
          </a:p>
        </p:txBody>
      </p:sp>
      <p:sp>
        <p:nvSpPr>
          <p:cNvPr id="105" name="Google Shape;105;p3"/>
          <p:cNvSpPr txBox="1"/>
          <p:nvPr/>
        </p:nvSpPr>
        <p:spPr>
          <a:xfrm>
            <a:off x="732456" y="634465"/>
            <a:ext cx="4753944" cy="584735"/>
          </a:xfrm>
          <a:prstGeom prst="rect">
            <a:avLst/>
          </a:prstGeom>
          <a:noFill/>
          <a:ln>
            <a:noFill/>
          </a:ln>
        </p:spPr>
        <p:txBody>
          <a:bodyPr spcFirstLastPara="1" wrap="square" lIns="91425" tIns="45700" rIns="91425" bIns="45700" anchor="t" anchorCtr="0">
            <a:spAutoFit/>
          </a:bodyPr>
          <a:lstStyle/>
          <a:p>
            <a:pPr marL="0" marR="0" lvl="0" indent="0" algn="l" rtl="0">
              <a:lnSpc>
                <a:spcPct val="80000"/>
              </a:lnSpc>
              <a:spcBef>
                <a:spcPts val="0"/>
              </a:spcBef>
              <a:spcAft>
                <a:spcPts val="0"/>
              </a:spcAft>
              <a:buClr>
                <a:srgbClr val="FF0000"/>
              </a:buClr>
              <a:buSzPts val="3200"/>
              <a:buFont typeface="Lato Black"/>
              <a:buNone/>
            </a:pPr>
            <a:r>
              <a:rPr lang="en-IN" sz="4000" b="1" i="0" u="none" strike="noStrike" cap="none" dirty="0">
                <a:solidFill>
                  <a:srgbClr val="FF0000"/>
                </a:solidFill>
                <a:latin typeface="Lato Black"/>
                <a:ea typeface="Lato Black"/>
                <a:cs typeface="Lato Black"/>
                <a:sym typeface="Lato Black"/>
              </a:rPr>
              <a:t>About me</a:t>
            </a:r>
            <a:endParaRPr sz="2400" b="1" i="0" u="none" strike="noStrike" cap="none" dirty="0">
              <a:solidFill>
                <a:srgbClr val="FF0000"/>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4"/>
          <p:cNvSpPr txBox="1">
            <a:spLocks noGrp="1"/>
          </p:cNvSpPr>
          <p:nvPr>
            <p:ph type="title"/>
          </p:nvPr>
        </p:nvSpPr>
        <p:spPr>
          <a:xfrm>
            <a:off x="1143000" y="228600"/>
            <a:ext cx="2743200" cy="914399"/>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0000"/>
              </a:buClr>
              <a:buSzPts val="4400"/>
              <a:buFont typeface="Calibri"/>
              <a:buNone/>
            </a:pPr>
            <a:r>
              <a:rPr lang="en-IN" b="1" dirty="0" smtClean="0">
                <a:solidFill>
                  <a:srgbClr val="FF0000"/>
                </a:solidFill>
              </a:rPr>
              <a:t>Agenda</a:t>
            </a:r>
            <a:endParaRPr b="1" dirty="0">
              <a:solidFill>
                <a:srgbClr val="FF0000"/>
              </a:solidFill>
            </a:endParaRPr>
          </a:p>
        </p:txBody>
      </p:sp>
      <p:sp>
        <p:nvSpPr>
          <p:cNvPr id="111" name="Google Shape;111;p4"/>
          <p:cNvSpPr txBox="1">
            <a:spLocks noGrp="1"/>
          </p:cNvSpPr>
          <p:nvPr>
            <p:ph type="body" idx="1"/>
          </p:nvPr>
        </p:nvSpPr>
        <p:spPr>
          <a:xfrm>
            <a:off x="684880" y="1219200"/>
            <a:ext cx="10515600" cy="4732338"/>
          </a:xfrm>
          <a:prstGeom prst="rect">
            <a:avLst/>
          </a:prstGeom>
          <a:noFill/>
          <a:ln>
            <a:noFill/>
          </a:ln>
        </p:spPr>
        <p:txBody>
          <a:bodyPr spcFirstLastPara="1" wrap="square" lIns="91425" tIns="45700" rIns="91425" bIns="45700" anchor="t" anchorCtr="0">
            <a:noAutofit/>
          </a:bodyPr>
          <a:lstStyle/>
          <a:p>
            <a:pPr marL="228600" lvl="0" indent="-228600" algn="l" rtl="0">
              <a:lnSpc>
                <a:spcPct val="100000"/>
              </a:lnSpc>
              <a:spcBef>
                <a:spcPts val="600"/>
              </a:spcBef>
              <a:spcAft>
                <a:spcPts val="0"/>
              </a:spcAft>
              <a:buClr>
                <a:schemeClr val="dk1"/>
              </a:buClr>
              <a:buSzPct val="100000"/>
              <a:buChar char="•"/>
            </a:pPr>
            <a:r>
              <a:rPr lang="en-IN" sz="2200" b="1" dirty="0" smtClean="0"/>
              <a:t>Objective </a:t>
            </a:r>
            <a:r>
              <a:rPr lang="en-IN" sz="2200" b="1" dirty="0"/>
              <a:t>of the Project</a:t>
            </a:r>
            <a:endParaRPr sz="2200" dirty="0"/>
          </a:p>
          <a:p>
            <a:pPr marL="228600" lvl="0" indent="-228600" algn="l" rtl="0">
              <a:lnSpc>
                <a:spcPct val="100000"/>
              </a:lnSpc>
              <a:spcBef>
                <a:spcPts val="600"/>
              </a:spcBef>
              <a:spcAft>
                <a:spcPts val="0"/>
              </a:spcAft>
              <a:buClr>
                <a:schemeClr val="dk1"/>
              </a:buClr>
              <a:buSzPct val="100000"/>
              <a:buChar char="•"/>
            </a:pPr>
            <a:r>
              <a:rPr lang="en-IN" sz="2200" b="1" dirty="0" smtClean="0"/>
              <a:t>Data collection </a:t>
            </a:r>
            <a:endParaRPr sz="2200" dirty="0"/>
          </a:p>
          <a:p>
            <a:pPr marL="228600" lvl="0" indent="-228600" algn="l" rtl="0">
              <a:lnSpc>
                <a:spcPct val="100000"/>
              </a:lnSpc>
              <a:spcBef>
                <a:spcPts val="600"/>
              </a:spcBef>
              <a:spcAft>
                <a:spcPts val="0"/>
              </a:spcAft>
              <a:buClr>
                <a:schemeClr val="dk1"/>
              </a:buClr>
              <a:buSzPct val="100000"/>
              <a:buChar char="•"/>
            </a:pPr>
            <a:r>
              <a:rPr lang="en-IN" sz="2200" b="1" dirty="0"/>
              <a:t>Summary of the Data </a:t>
            </a:r>
            <a:endParaRPr sz="2200" dirty="0"/>
          </a:p>
          <a:p>
            <a:pPr marL="0" lvl="0" indent="0" algn="l" rtl="0">
              <a:lnSpc>
                <a:spcPct val="100000"/>
              </a:lnSpc>
              <a:spcBef>
                <a:spcPts val="600"/>
              </a:spcBef>
              <a:spcAft>
                <a:spcPts val="0"/>
              </a:spcAft>
              <a:buClr>
                <a:schemeClr val="dk1"/>
              </a:buClr>
              <a:buSzPct val="100000"/>
              <a:buNone/>
            </a:pPr>
            <a:endParaRPr sz="2200" b="1" dirty="0"/>
          </a:p>
          <a:p>
            <a:pPr marL="228600" lvl="0" indent="-228600" algn="l" rtl="0">
              <a:lnSpc>
                <a:spcPct val="100000"/>
              </a:lnSpc>
              <a:spcBef>
                <a:spcPts val="600"/>
              </a:spcBef>
              <a:spcAft>
                <a:spcPts val="0"/>
              </a:spcAft>
              <a:buClr>
                <a:srgbClr val="FF0000"/>
              </a:buClr>
              <a:buSzPct val="100000"/>
              <a:buChar char="•"/>
            </a:pPr>
            <a:r>
              <a:rPr lang="en-IN" sz="2200" b="1" u="sng" dirty="0">
                <a:solidFill>
                  <a:srgbClr val="FF0000"/>
                </a:solidFill>
              </a:rPr>
              <a:t>Exploratory Data Analysis: </a:t>
            </a:r>
            <a:endParaRPr sz="2200" dirty="0"/>
          </a:p>
          <a:p>
            <a:pPr marL="514350" lvl="0" indent="-514350" algn="just" rtl="0">
              <a:lnSpc>
                <a:spcPct val="100000"/>
              </a:lnSpc>
              <a:spcBef>
                <a:spcPts val="600"/>
              </a:spcBef>
              <a:spcAft>
                <a:spcPts val="0"/>
              </a:spcAft>
              <a:buClr>
                <a:schemeClr val="dk1"/>
              </a:buClr>
              <a:buSzPct val="100000"/>
              <a:buFont typeface="Calibri"/>
              <a:buAutoNum type="alphaLcPeriod"/>
            </a:pPr>
            <a:r>
              <a:rPr lang="en-IN" sz="2200" b="1" i="1" dirty="0"/>
              <a:t>Data </a:t>
            </a:r>
            <a:r>
              <a:rPr lang="en-IN" sz="2200" b="1" i="1" dirty="0" smtClean="0"/>
              <a:t>Cleaning</a:t>
            </a:r>
            <a:endParaRPr sz="2200" dirty="0"/>
          </a:p>
          <a:p>
            <a:pPr marL="514350" lvl="0" indent="-514350" algn="just" rtl="0">
              <a:lnSpc>
                <a:spcPct val="100000"/>
              </a:lnSpc>
              <a:spcBef>
                <a:spcPts val="600"/>
              </a:spcBef>
              <a:spcAft>
                <a:spcPts val="0"/>
              </a:spcAft>
              <a:buClr>
                <a:schemeClr val="dk1"/>
              </a:buClr>
              <a:buSzPct val="100000"/>
              <a:buFont typeface="Calibri"/>
              <a:buAutoNum type="alphaLcPeriod"/>
            </a:pPr>
            <a:r>
              <a:rPr lang="en-IN" sz="2200" b="1" i="1" dirty="0"/>
              <a:t>Data </a:t>
            </a:r>
            <a:r>
              <a:rPr lang="en-IN" sz="2200" b="1" i="1" dirty="0" smtClean="0"/>
              <a:t>Manipulation</a:t>
            </a:r>
            <a:endParaRPr sz="2200" dirty="0"/>
          </a:p>
          <a:p>
            <a:pPr marL="514350" lvl="0" indent="-514350" algn="just" rtl="0">
              <a:lnSpc>
                <a:spcPct val="100000"/>
              </a:lnSpc>
              <a:spcBef>
                <a:spcPts val="600"/>
              </a:spcBef>
              <a:spcAft>
                <a:spcPts val="0"/>
              </a:spcAft>
              <a:buClr>
                <a:schemeClr val="dk1"/>
              </a:buClr>
              <a:buSzPct val="100000"/>
              <a:buFont typeface="Calibri"/>
              <a:buAutoNum type="alphaLcPeriod"/>
            </a:pPr>
            <a:r>
              <a:rPr lang="en-IN" sz="2200" b="1" i="1" dirty="0"/>
              <a:t>Univariate </a:t>
            </a:r>
            <a:r>
              <a:rPr lang="en-IN" sz="2200" b="1" i="1" dirty="0" smtClean="0"/>
              <a:t>Analysis</a:t>
            </a:r>
            <a:endParaRPr sz="2200" dirty="0"/>
          </a:p>
          <a:p>
            <a:pPr marL="514350" lvl="0" indent="-514350" algn="just" rtl="0">
              <a:lnSpc>
                <a:spcPct val="100000"/>
              </a:lnSpc>
              <a:spcBef>
                <a:spcPts val="600"/>
              </a:spcBef>
              <a:spcAft>
                <a:spcPts val="0"/>
              </a:spcAft>
              <a:buClr>
                <a:schemeClr val="dk1"/>
              </a:buClr>
              <a:buSzPct val="100000"/>
              <a:buFont typeface="Calibri"/>
              <a:buAutoNum type="alphaLcPeriod"/>
            </a:pPr>
            <a:r>
              <a:rPr lang="en-IN" sz="2200" b="1" i="1" dirty="0"/>
              <a:t>Bivariate </a:t>
            </a:r>
            <a:r>
              <a:rPr lang="en-IN" sz="2200" b="1" i="1" dirty="0" smtClean="0"/>
              <a:t>Analysis</a:t>
            </a:r>
            <a:endParaRPr sz="2200" dirty="0"/>
          </a:p>
          <a:p>
            <a:pPr marL="0" lvl="0" indent="0" algn="just" rtl="0">
              <a:lnSpc>
                <a:spcPct val="100000"/>
              </a:lnSpc>
              <a:spcBef>
                <a:spcPts val="600"/>
              </a:spcBef>
              <a:spcAft>
                <a:spcPts val="0"/>
              </a:spcAft>
              <a:buClr>
                <a:schemeClr val="dk1"/>
              </a:buClr>
              <a:buSzPct val="100000"/>
              <a:buNone/>
            </a:pPr>
            <a:endParaRPr sz="2200" b="1" dirty="0"/>
          </a:p>
          <a:p>
            <a:pPr marL="228600" lvl="0" indent="-228600" algn="l" rtl="0">
              <a:lnSpc>
                <a:spcPct val="100000"/>
              </a:lnSpc>
              <a:spcBef>
                <a:spcPts val="600"/>
              </a:spcBef>
              <a:spcAft>
                <a:spcPts val="0"/>
              </a:spcAft>
              <a:buClr>
                <a:schemeClr val="dk1"/>
              </a:buClr>
              <a:buSzPct val="100000"/>
              <a:buChar char="•"/>
            </a:pPr>
            <a:r>
              <a:rPr lang="en-IN" sz="2200" b="1" dirty="0"/>
              <a:t>Key Business </a:t>
            </a:r>
            <a:r>
              <a:rPr lang="en-IN" sz="2200" b="1" dirty="0" smtClean="0"/>
              <a:t>Question &amp; their solutions</a:t>
            </a:r>
            <a:endParaRPr sz="22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1" name="Google Shape;111;p4"/>
          <p:cNvSpPr txBox="1">
            <a:spLocks noGrp="1"/>
          </p:cNvSpPr>
          <p:nvPr>
            <p:ph type="body" idx="1"/>
          </p:nvPr>
        </p:nvSpPr>
        <p:spPr>
          <a:xfrm>
            <a:off x="495300" y="533400"/>
            <a:ext cx="11201400" cy="5524500"/>
          </a:xfrm>
          <a:prstGeom prst="rect">
            <a:avLst/>
          </a:prstGeom>
          <a:noFill/>
          <a:ln>
            <a:noFill/>
          </a:ln>
        </p:spPr>
        <p:txBody>
          <a:bodyPr spcFirstLastPara="1" wrap="square" lIns="91425" tIns="45700" rIns="91425" bIns="45700" anchor="t" anchorCtr="0">
            <a:normAutofit/>
          </a:bodyPr>
          <a:lstStyle/>
          <a:p>
            <a:pPr marL="228600" lvl="0" indent="-228600" rtl="0">
              <a:lnSpc>
                <a:spcPct val="100000"/>
              </a:lnSpc>
              <a:spcBef>
                <a:spcPts val="0"/>
              </a:spcBef>
              <a:spcAft>
                <a:spcPts val="0"/>
              </a:spcAft>
              <a:buClr>
                <a:schemeClr val="dk1"/>
              </a:buClr>
              <a:buSzPct val="100000"/>
              <a:buChar char="•"/>
            </a:pPr>
            <a:r>
              <a:rPr lang="en-US" sz="3200" b="1" dirty="0" smtClean="0">
                <a:solidFill>
                  <a:srgbClr val="FF0000"/>
                </a:solidFill>
              </a:rPr>
              <a:t>Objective of the Project :</a:t>
            </a:r>
            <a:endParaRPr lang="en-US" sz="2000" dirty="0" smtClean="0"/>
          </a:p>
          <a:p>
            <a:pPr marL="228600" lvl="0" indent="-228600" rtl="0">
              <a:lnSpc>
                <a:spcPct val="100000"/>
              </a:lnSpc>
              <a:spcBef>
                <a:spcPts val="0"/>
              </a:spcBef>
              <a:spcAft>
                <a:spcPts val="0"/>
              </a:spcAft>
              <a:buClr>
                <a:schemeClr val="dk1"/>
              </a:buClr>
              <a:buSzPct val="100000"/>
              <a:buNone/>
            </a:pPr>
            <a:r>
              <a:rPr lang="en-US" sz="2000" dirty="0" smtClean="0"/>
              <a:t>		Exploratory Data Analysis on AMCAT dataset.</a:t>
            </a:r>
          </a:p>
          <a:p>
            <a:pPr marL="228600" lvl="0" indent="-228600" rtl="0">
              <a:lnSpc>
                <a:spcPct val="100000"/>
              </a:lnSpc>
              <a:spcBef>
                <a:spcPts val="0"/>
              </a:spcBef>
              <a:spcAft>
                <a:spcPts val="0"/>
              </a:spcAft>
              <a:buClr>
                <a:schemeClr val="dk1"/>
              </a:buClr>
              <a:buSzPct val="100000"/>
              <a:buNone/>
            </a:pPr>
            <a:endParaRPr lang="en-US" sz="2000" b="1" dirty="0" smtClean="0">
              <a:solidFill>
                <a:srgbClr val="FF0000"/>
              </a:solidFill>
            </a:endParaRPr>
          </a:p>
          <a:p>
            <a:pPr marL="228600" indent="-228600">
              <a:lnSpc>
                <a:spcPct val="100000"/>
              </a:lnSpc>
              <a:spcBef>
                <a:spcPts val="0"/>
              </a:spcBef>
              <a:buSzPct val="100000"/>
            </a:pPr>
            <a:r>
              <a:rPr lang="en-US" sz="3200" b="1" dirty="0" smtClean="0">
                <a:solidFill>
                  <a:srgbClr val="FF0000"/>
                </a:solidFill>
              </a:rPr>
              <a:t>Data collection :</a:t>
            </a:r>
          </a:p>
          <a:p>
            <a:pPr marL="228600" indent="-228600">
              <a:lnSpc>
                <a:spcPct val="100000"/>
              </a:lnSpc>
              <a:spcBef>
                <a:spcPts val="0"/>
              </a:spcBef>
              <a:buSzPct val="100000"/>
              <a:buNone/>
            </a:pPr>
            <a:r>
              <a:rPr lang="en-US" sz="2000" dirty="0" smtClean="0"/>
              <a:t>		Download link = </a:t>
            </a:r>
            <a:r>
              <a:rPr lang="en-US" sz="2000" dirty="0" smtClean="0">
                <a:hlinkClick r:id="rId3"/>
              </a:rPr>
              <a:t>link</a:t>
            </a:r>
            <a:endParaRPr lang="en-US" sz="2000" dirty="0" smtClean="0"/>
          </a:p>
          <a:p>
            <a:pPr marL="228600" indent="-228600">
              <a:lnSpc>
                <a:spcPct val="100000"/>
              </a:lnSpc>
              <a:spcBef>
                <a:spcPts val="0"/>
              </a:spcBef>
              <a:buSzPct val="100000"/>
              <a:buNone/>
            </a:pPr>
            <a:endParaRPr lang="en-US" sz="1800" b="1" dirty="0" smtClean="0">
              <a:solidFill>
                <a:srgbClr val="FF0000"/>
              </a:solidFill>
            </a:endParaRPr>
          </a:p>
          <a:p>
            <a:pPr marL="228600" indent="-228600">
              <a:lnSpc>
                <a:spcPct val="100000"/>
              </a:lnSpc>
              <a:spcBef>
                <a:spcPts val="0"/>
              </a:spcBef>
              <a:buSzPct val="100000"/>
            </a:pPr>
            <a:r>
              <a:rPr lang="en-US" sz="3200" b="1" dirty="0" smtClean="0">
                <a:solidFill>
                  <a:srgbClr val="FF0000"/>
                </a:solidFill>
              </a:rPr>
              <a:t>Summary of the data :</a:t>
            </a:r>
          </a:p>
          <a:p>
            <a:pPr marL="228600" indent="-228600">
              <a:lnSpc>
                <a:spcPct val="100000"/>
              </a:lnSpc>
              <a:spcBef>
                <a:spcPts val="0"/>
              </a:spcBef>
              <a:buSzPct val="100000"/>
              <a:buNone/>
            </a:pPr>
            <a:r>
              <a:rPr lang="en-US" sz="2000" dirty="0" smtClean="0"/>
              <a:t>		The dataset was released by Aspiring Minds from the Aspiring Mind Employment Outcome 2015 (AMEO). The study is primarily limited  only to students with engineering disciplines. The dataset contains the employment outcomes of engineering graduates as dependent variables (Salary, Job Titles, and Job Locations) along with the standardized scores from three different areas – cognitive skills, technical skills and personality skills. The dataset also contains demographic features. The dataset  contains  around  40 independent variables and 4000 data points. The independent variables are both continuous and categorical in nature. The dataset contains a unique identifier for each candidate. Below mentioned table contains the details for the original dataset. </a:t>
            </a:r>
          </a:p>
          <a:p>
            <a:pPr marL="228600" indent="-228600">
              <a:lnSpc>
                <a:spcPct val="100000"/>
              </a:lnSpc>
              <a:spcBef>
                <a:spcPts val="0"/>
              </a:spcBef>
              <a:buSzPct val="100000"/>
              <a:buNone/>
            </a:pPr>
            <a:endParaRPr lang="en-US" sz="2000" dirty="0" smtClean="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1" name="Google Shape;111;p4"/>
          <p:cNvSpPr txBox="1">
            <a:spLocks noGrp="1"/>
          </p:cNvSpPr>
          <p:nvPr>
            <p:ph type="body" idx="1"/>
          </p:nvPr>
        </p:nvSpPr>
        <p:spPr>
          <a:xfrm>
            <a:off x="495300" y="381000"/>
            <a:ext cx="11201400" cy="5791200"/>
          </a:xfrm>
          <a:prstGeom prst="rect">
            <a:avLst/>
          </a:prstGeom>
          <a:noFill/>
          <a:ln>
            <a:noFill/>
          </a:ln>
        </p:spPr>
        <p:txBody>
          <a:bodyPr spcFirstLastPara="1" wrap="square" lIns="91425" tIns="45700" rIns="91425" bIns="45700" anchor="t" anchorCtr="0">
            <a:normAutofit/>
          </a:bodyPr>
          <a:lstStyle/>
          <a:p>
            <a:pPr marL="228600" indent="-228600" algn="ctr">
              <a:lnSpc>
                <a:spcPct val="100000"/>
              </a:lnSpc>
              <a:spcBef>
                <a:spcPts val="0"/>
              </a:spcBef>
              <a:buSzPct val="100000"/>
              <a:buNone/>
            </a:pPr>
            <a:r>
              <a:rPr lang="en-US" sz="3600" b="1" dirty="0" smtClean="0">
                <a:solidFill>
                  <a:srgbClr val="FF0000"/>
                </a:solidFill>
              </a:rPr>
              <a:t>Exploratory Data Analysis</a:t>
            </a:r>
            <a:endParaRPr lang="en-US" sz="1800" b="1" dirty="0" smtClean="0">
              <a:solidFill>
                <a:srgbClr val="FF0000"/>
              </a:solidFill>
            </a:endParaRPr>
          </a:p>
          <a:p>
            <a:pPr marL="228600" indent="-228600">
              <a:lnSpc>
                <a:spcPct val="100000"/>
              </a:lnSpc>
              <a:spcBef>
                <a:spcPts val="0"/>
              </a:spcBef>
              <a:buSzPct val="100000"/>
              <a:buNone/>
            </a:pPr>
            <a:r>
              <a:rPr lang="en-US" sz="2400" b="1" dirty="0" smtClean="0">
                <a:solidFill>
                  <a:srgbClr val="FF0000"/>
                </a:solidFill>
              </a:rPr>
              <a:t>Data Cleaning:</a:t>
            </a:r>
          </a:p>
          <a:p>
            <a:pPr marL="228600" indent="-228600">
              <a:lnSpc>
                <a:spcPct val="100000"/>
              </a:lnSpc>
              <a:spcBef>
                <a:spcPts val="0"/>
              </a:spcBef>
              <a:buSzPct val="100000"/>
              <a:buNone/>
            </a:pPr>
            <a:r>
              <a:rPr lang="en-US" sz="1800" b="1" dirty="0" smtClean="0">
                <a:solidFill>
                  <a:srgbClr val="FF0000"/>
                </a:solidFill>
              </a:rPr>
              <a:t>		</a:t>
            </a:r>
            <a:r>
              <a:rPr lang="en-US" sz="2000" dirty="0" smtClean="0">
                <a:solidFill>
                  <a:schemeClr val="tx1"/>
                </a:solidFill>
              </a:rPr>
              <a:t>Removing the no impact fields or unnamed fields (example: ID).</a:t>
            </a:r>
            <a:endParaRPr lang="en-US" sz="1800" dirty="0" smtClean="0">
              <a:solidFill>
                <a:schemeClr val="tx1"/>
              </a:solidFill>
            </a:endParaRPr>
          </a:p>
          <a:p>
            <a:pPr marL="228600" indent="-228600">
              <a:lnSpc>
                <a:spcPct val="100000"/>
              </a:lnSpc>
              <a:spcBef>
                <a:spcPts val="0"/>
              </a:spcBef>
              <a:buSzPct val="100000"/>
              <a:buNone/>
            </a:pPr>
            <a:endParaRPr lang="en-US" sz="1800" b="1" dirty="0" smtClean="0">
              <a:solidFill>
                <a:srgbClr val="FF0000"/>
              </a:solidFill>
            </a:endParaRPr>
          </a:p>
          <a:p>
            <a:pPr marL="228600" indent="-228600">
              <a:lnSpc>
                <a:spcPct val="100000"/>
              </a:lnSpc>
              <a:spcBef>
                <a:spcPts val="0"/>
              </a:spcBef>
              <a:buSzPct val="100000"/>
              <a:buNone/>
            </a:pPr>
            <a:r>
              <a:rPr lang="en-US" sz="2400" b="1" dirty="0" smtClean="0">
                <a:solidFill>
                  <a:srgbClr val="FF0000"/>
                </a:solidFill>
              </a:rPr>
              <a:t>Data Manipulation :</a:t>
            </a:r>
          </a:p>
          <a:p>
            <a:pPr marL="228600" indent="-228600">
              <a:lnSpc>
                <a:spcPct val="100000"/>
              </a:lnSpc>
              <a:spcBef>
                <a:spcPts val="0"/>
              </a:spcBef>
              <a:buSzPct val="100000"/>
              <a:buNone/>
            </a:pPr>
            <a:r>
              <a:rPr lang="en-US" sz="1800" b="1" dirty="0" smtClean="0">
                <a:solidFill>
                  <a:srgbClr val="FF0000"/>
                </a:solidFill>
              </a:rPr>
              <a:t>		</a:t>
            </a:r>
            <a:r>
              <a:rPr lang="en-US" sz="2000" dirty="0" smtClean="0">
                <a:solidFill>
                  <a:schemeClr val="tx1"/>
                </a:solidFill>
              </a:rPr>
              <a:t>Changing the data type of certain columns (example: DOB from string to datetime).</a:t>
            </a:r>
            <a:endParaRPr lang="en-US" sz="1800" dirty="0" smtClean="0">
              <a:solidFill>
                <a:schemeClr val="tx1"/>
              </a:solidFill>
            </a:endParaRPr>
          </a:p>
          <a:p>
            <a:pPr marL="228600" indent="-228600">
              <a:lnSpc>
                <a:spcPct val="100000"/>
              </a:lnSpc>
              <a:spcBef>
                <a:spcPts val="0"/>
              </a:spcBef>
              <a:buSzPct val="100000"/>
              <a:buNone/>
            </a:pPr>
            <a:endParaRPr lang="en-US" sz="1800" b="1" dirty="0" smtClean="0">
              <a:solidFill>
                <a:srgbClr val="FF0000"/>
              </a:solidFill>
            </a:endParaRPr>
          </a:p>
          <a:p>
            <a:pPr marL="228600" indent="-228600">
              <a:lnSpc>
                <a:spcPct val="100000"/>
              </a:lnSpc>
              <a:spcBef>
                <a:spcPts val="0"/>
              </a:spcBef>
              <a:buSzPct val="100000"/>
              <a:buNone/>
            </a:pPr>
            <a:r>
              <a:rPr lang="en-US" sz="2400" b="1" dirty="0" smtClean="0">
                <a:solidFill>
                  <a:srgbClr val="FF0000"/>
                </a:solidFill>
              </a:rPr>
              <a:t>Univariate Analysis :</a:t>
            </a:r>
          </a:p>
          <a:p>
            <a:pPr marL="228600" indent="-228600">
              <a:lnSpc>
                <a:spcPct val="100000"/>
              </a:lnSpc>
              <a:spcBef>
                <a:spcPts val="0"/>
              </a:spcBef>
              <a:buSzPct val="100000"/>
              <a:buNone/>
            </a:pPr>
            <a:r>
              <a:rPr lang="en-US" sz="2000" b="1" dirty="0" smtClean="0">
                <a:solidFill>
                  <a:srgbClr val="FF0000"/>
                </a:solidFill>
              </a:rPr>
              <a:t>	</a:t>
            </a:r>
            <a:r>
              <a:rPr lang="en-US" sz="2000" dirty="0" smtClean="0">
                <a:solidFill>
                  <a:srgbClr val="FF0000"/>
                </a:solidFill>
              </a:rPr>
              <a:t>1. For numerical columns :</a:t>
            </a:r>
          </a:p>
          <a:p>
            <a:pPr marL="228600" indent="-228600">
              <a:lnSpc>
                <a:spcPct val="100000"/>
              </a:lnSpc>
              <a:spcBef>
                <a:spcPts val="0"/>
              </a:spcBef>
              <a:buSzPct val="100000"/>
              <a:buNone/>
            </a:pPr>
            <a:r>
              <a:rPr lang="en-US" sz="1800" dirty="0" smtClean="0">
                <a:solidFill>
                  <a:schemeClr val="tx1"/>
                </a:solidFill>
              </a:rPr>
              <a:t>		a. Checking outliers using boxplot.</a:t>
            </a:r>
          </a:p>
          <a:p>
            <a:pPr marL="228600" indent="-228600">
              <a:lnSpc>
                <a:spcPct val="100000"/>
              </a:lnSpc>
              <a:spcBef>
                <a:spcPts val="0"/>
              </a:spcBef>
              <a:buSzPct val="100000"/>
              <a:buNone/>
            </a:pPr>
            <a:r>
              <a:rPr lang="en-US" sz="1800" dirty="0" smtClean="0">
                <a:solidFill>
                  <a:schemeClr val="tx1"/>
                </a:solidFill>
              </a:rPr>
              <a:t>		b. Finding mean, median, mode, dispersion, iqr.</a:t>
            </a:r>
          </a:p>
          <a:p>
            <a:pPr marL="228600" indent="-228600">
              <a:lnSpc>
                <a:spcPct val="100000"/>
              </a:lnSpc>
              <a:spcBef>
                <a:spcPts val="0"/>
              </a:spcBef>
              <a:buSzPct val="100000"/>
              <a:buNone/>
            </a:pPr>
            <a:r>
              <a:rPr lang="en-US" sz="1800" dirty="0" smtClean="0">
                <a:solidFill>
                  <a:schemeClr val="tx1"/>
                </a:solidFill>
              </a:rPr>
              <a:t>		c. Probability and frequency distribution.</a:t>
            </a:r>
          </a:p>
          <a:p>
            <a:pPr marL="228600" indent="-228600">
              <a:lnSpc>
                <a:spcPct val="100000"/>
              </a:lnSpc>
              <a:spcBef>
                <a:spcPts val="0"/>
              </a:spcBef>
              <a:buSzPct val="100000"/>
              <a:buNone/>
            </a:pPr>
            <a:r>
              <a:rPr lang="en-US" sz="1800" dirty="0" smtClean="0">
                <a:solidFill>
                  <a:schemeClr val="tx1"/>
                </a:solidFill>
              </a:rPr>
              <a:t>		d. Finding skewness, kurtosis, mean-median relation.</a:t>
            </a:r>
          </a:p>
          <a:p>
            <a:pPr marL="228600" indent="-228600">
              <a:lnSpc>
                <a:spcPct val="100000"/>
              </a:lnSpc>
              <a:spcBef>
                <a:spcPts val="0"/>
              </a:spcBef>
              <a:buSzPct val="100000"/>
              <a:buNone/>
            </a:pPr>
            <a:endParaRPr lang="en-US" sz="1800" b="1" dirty="0" smtClean="0">
              <a:solidFill>
                <a:srgbClr val="FF0000"/>
              </a:solidFill>
            </a:endParaRPr>
          </a:p>
          <a:p>
            <a:pPr marL="228600" indent="-228600">
              <a:lnSpc>
                <a:spcPct val="100000"/>
              </a:lnSpc>
              <a:spcBef>
                <a:spcPts val="0"/>
              </a:spcBef>
              <a:buSzPct val="100000"/>
              <a:buNone/>
            </a:pPr>
            <a:r>
              <a:rPr lang="en-US" sz="2000" b="1" dirty="0" smtClean="0">
                <a:solidFill>
                  <a:srgbClr val="FF0000"/>
                </a:solidFill>
              </a:rPr>
              <a:t>	</a:t>
            </a:r>
            <a:r>
              <a:rPr lang="en-US" sz="2000" dirty="0" smtClean="0">
                <a:solidFill>
                  <a:srgbClr val="FF0000"/>
                </a:solidFill>
              </a:rPr>
              <a:t>2. For categorical columns :</a:t>
            </a:r>
          </a:p>
          <a:p>
            <a:pPr marL="228600" indent="-228600">
              <a:lnSpc>
                <a:spcPct val="100000"/>
              </a:lnSpc>
              <a:spcBef>
                <a:spcPts val="0"/>
              </a:spcBef>
              <a:buSzPct val="100000"/>
              <a:buNone/>
            </a:pPr>
            <a:r>
              <a:rPr lang="en-US" sz="1800" b="1" dirty="0" smtClean="0">
                <a:solidFill>
                  <a:schemeClr val="tx1"/>
                </a:solidFill>
              </a:rPr>
              <a:t>		</a:t>
            </a:r>
            <a:r>
              <a:rPr lang="en-US" sz="1800" dirty="0" smtClean="0">
                <a:solidFill>
                  <a:schemeClr val="tx1"/>
                </a:solidFill>
              </a:rPr>
              <a:t>a. Probability and frequency distribution.</a:t>
            </a:r>
          </a:p>
          <a:p>
            <a:pPr marL="228600" indent="-228600">
              <a:lnSpc>
                <a:spcPct val="100000"/>
              </a:lnSpc>
              <a:spcBef>
                <a:spcPts val="0"/>
              </a:spcBef>
              <a:buSzPct val="100000"/>
              <a:buNone/>
            </a:pPr>
            <a:r>
              <a:rPr lang="en-US" sz="1800" b="1" dirty="0" smtClean="0">
                <a:solidFill>
                  <a:schemeClr val="tx1"/>
                </a:solidFill>
              </a:rPr>
              <a:t>		</a:t>
            </a:r>
            <a:r>
              <a:rPr lang="en-US" sz="1800" dirty="0" smtClean="0">
                <a:solidFill>
                  <a:schemeClr val="tx1"/>
                </a:solidFill>
              </a:rPr>
              <a:t>b. Finding top most frequent categories in each column.</a:t>
            </a:r>
            <a:endParaRPr lang="en-US" sz="1800" b="1" dirty="0" smtClean="0">
              <a:solidFill>
                <a:schemeClr val="tx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1" name="Google Shape;111;p4"/>
          <p:cNvSpPr txBox="1">
            <a:spLocks noGrp="1"/>
          </p:cNvSpPr>
          <p:nvPr>
            <p:ph type="body" idx="1"/>
          </p:nvPr>
        </p:nvSpPr>
        <p:spPr>
          <a:xfrm>
            <a:off x="495300" y="533400"/>
            <a:ext cx="11201400" cy="5181600"/>
          </a:xfrm>
          <a:prstGeom prst="rect">
            <a:avLst/>
          </a:prstGeom>
          <a:noFill/>
          <a:ln>
            <a:noFill/>
          </a:ln>
        </p:spPr>
        <p:txBody>
          <a:bodyPr spcFirstLastPara="1" wrap="square" lIns="91425" tIns="45700" rIns="91425" bIns="45700" anchor="t" anchorCtr="0">
            <a:normAutofit/>
          </a:bodyPr>
          <a:lstStyle/>
          <a:p>
            <a:pPr marL="228600" indent="-228600" algn="ctr">
              <a:lnSpc>
                <a:spcPct val="100000"/>
              </a:lnSpc>
              <a:spcBef>
                <a:spcPts val="0"/>
              </a:spcBef>
              <a:buSzPct val="100000"/>
              <a:buNone/>
            </a:pPr>
            <a:r>
              <a:rPr lang="en-US" sz="3600" b="1" dirty="0" smtClean="0">
                <a:solidFill>
                  <a:srgbClr val="FF0000"/>
                </a:solidFill>
              </a:rPr>
              <a:t>Exploratory Data Analysis</a:t>
            </a:r>
          </a:p>
          <a:p>
            <a:pPr marL="228600" indent="-228600" algn="ctr">
              <a:lnSpc>
                <a:spcPct val="100000"/>
              </a:lnSpc>
              <a:spcBef>
                <a:spcPts val="0"/>
              </a:spcBef>
              <a:buSzPct val="100000"/>
              <a:buNone/>
            </a:pPr>
            <a:endParaRPr lang="en-US" sz="1800" b="1" dirty="0" smtClean="0">
              <a:solidFill>
                <a:srgbClr val="FF0000"/>
              </a:solidFill>
            </a:endParaRPr>
          </a:p>
          <a:p>
            <a:pPr marL="228600" indent="-228600">
              <a:lnSpc>
                <a:spcPct val="100000"/>
              </a:lnSpc>
              <a:spcBef>
                <a:spcPts val="0"/>
              </a:spcBef>
              <a:buSzPct val="100000"/>
              <a:buNone/>
            </a:pPr>
            <a:r>
              <a:rPr lang="en-US" sz="2400" b="1" dirty="0" smtClean="0">
                <a:solidFill>
                  <a:srgbClr val="FF0000"/>
                </a:solidFill>
              </a:rPr>
              <a:t>Bivariate Analysis :</a:t>
            </a:r>
          </a:p>
          <a:p>
            <a:pPr marL="228600" indent="-228600">
              <a:lnSpc>
                <a:spcPct val="100000"/>
              </a:lnSpc>
              <a:spcBef>
                <a:spcPts val="0"/>
              </a:spcBef>
              <a:buSzPct val="100000"/>
              <a:buNone/>
            </a:pPr>
            <a:endParaRPr lang="en-US" sz="2000" b="1" dirty="0" smtClean="0">
              <a:solidFill>
                <a:srgbClr val="FF0000"/>
              </a:solidFill>
            </a:endParaRPr>
          </a:p>
          <a:p>
            <a:pPr marL="228600" indent="-228600">
              <a:lnSpc>
                <a:spcPct val="100000"/>
              </a:lnSpc>
              <a:spcBef>
                <a:spcPts val="0"/>
              </a:spcBef>
              <a:buSzPct val="100000"/>
              <a:buNone/>
            </a:pPr>
            <a:r>
              <a:rPr lang="en-US" sz="2000" b="1" dirty="0" smtClean="0">
                <a:solidFill>
                  <a:srgbClr val="FF0000"/>
                </a:solidFill>
              </a:rPr>
              <a:t>	</a:t>
            </a:r>
            <a:r>
              <a:rPr lang="en-US" sz="2000" dirty="0" smtClean="0">
                <a:solidFill>
                  <a:srgbClr val="FF0000"/>
                </a:solidFill>
              </a:rPr>
              <a:t>1. For numerical columns :</a:t>
            </a:r>
          </a:p>
          <a:p>
            <a:pPr marL="228600" indent="-228600">
              <a:lnSpc>
                <a:spcPct val="100000"/>
              </a:lnSpc>
              <a:spcBef>
                <a:spcPts val="0"/>
              </a:spcBef>
              <a:buSzPct val="100000"/>
              <a:buNone/>
            </a:pPr>
            <a:r>
              <a:rPr lang="en-US" sz="1800" dirty="0" smtClean="0">
                <a:solidFill>
                  <a:schemeClr val="tx1"/>
                </a:solidFill>
              </a:rPr>
              <a:t>		a. Dsicovering relationship of all numerical column versus Salary using scatter plot.</a:t>
            </a:r>
          </a:p>
          <a:p>
            <a:pPr marL="228600" indent="-228600">
              <a:lnSpc>
                <a:spcPct val="100000"/>
              </a:lnSpc>
              <a:spcBef>
                <a:spcPts val="0"/>
              </a:spcBef>
              <a:buSzPct val="100000"/>
              <a:buNone/>
            </a:pPr>
            <a:r>
              <a:rPr lang="en-US" sz="1800" b="1" dirty="0" smtClean="0">
                <a:solidFill>
                  <a:schemeClr val="tx1"/>
                </a:solidFill>
              </a:rPr>
              <a:t>		</a:t>
            </a:r>
            <a:r>
              <a:rPr lang="en-US" sz="1800" dirty="0" smtClean="0">
                <a:solidFill>
                  <a:schemeClr val="tx1"/>
                </a:solidFill>
              </a:rPr>
              <a:t>b. Calculating correlation among all numerical column versus Salary in range [-1, 1].</a:t>
            </a:r>
          </a:p>
          <a:p>
            <a:pPr marL="228600" indent="-228600">
              <a:lnSpc>
                <a:spcPct val="100000"/>
              </a:lnSpc>
              <a:spcBef>
                <a:spcPts val="0"/>
              </a:spcBef>
              <a:buSzPct val="100000"/>
              <a:buNone/>
            </a:pPr>
            <a:r>
              <a:rPr lang="en-US" sz="1800" b="1" dirty="0" smtClean="0">
                <a:solidFill>
                  <a:schemeClr val="tx1"/>
                </a:solidFill>
              </a:rPr>
              <a:t>		</a:t>
            </a:r>
            <a:r>
              <a:rPr lang="en-US" sz="1800" dirty="0" smtClean="0">
                <a:solidFill>
                  <a:schemeClr val="tx1"/>
                </a:solidFill>
              </a:rPr>
              <a:t>c. Plotting correlation matrix of all numerical column versus Salary using heatmap.</a:t>
            </a:r>
            <a:endParaRPr lang="en-US" sz="1800" b="1" dirty="0" smtClean="0">
              <a:solidFill>
                <a:srgbClr val="FF0000"/>
              </a:solidFill>
            </a:endParaRPr>
          </a:p>
          <a:p>
            <a:pPr marL="228600" indent="-228600">
              <a:lnSpc>
                <a:spcPct val="100000"/>
              </a:lnSpc>
              <a:spcBef>
                <a:spcPts val="0"/>
              </a:spcBef>
              <a:buSzPct val="100000"/>
              <a:buNone/>
            </a:pPr>
            <a:endParaRPr lang="en-US" sz="2000" b="1" dirty="0" smtClean="0">
              <a:solidFill>
                <a:srgbClr val="FF0000"/>
              </a:solidFill>
            </a:endParaRPr>
          </a:p>
          <a:p>
            <a:pPr marL="228600" indent="-228600">
              <a:lnSpc>
                <a:spcPct val="100000"/>
              </a:lnSpc>
              <a:spcBef>
                <a:spcPts val="0"/>
              </a:spcBef>
              <a:buSzPct val="100000"/>
              <a:buNone/>
            </a:pPr>
            <a:endParaRPr lang="en-US" sz="2000" b="1" dirty="0" smtClean="0">
              <a:solidFill>
                <a:srgbClr val="FF0000"/>
              </a:solidFill>
            </a:endParaRPr>
          </a:p>
          <a:p>
            <a:pPr marL="228600" indent="-228600">
              <a:lnSpc>
                <a:spcPct val="100000"/>
              </a:lnSpc>
              <a:spcBef>
                <a:spcPts val="0"/>
              </a:spcBef>
              <a:buSzPct val="100000"/>
              <a:buNone/>
            </a:pPr>
            <a:r>
              <a:rPr lang="en-US" sz="2000" b="1" dirty="0" smtClean="0">
                <a:solidFill>
                  <a:srgbClr val="FF0000"/>
                </a:solidFill>
              </a:rPr>
              <a:t>	</a:t>
            </a:r>
            <a:r>
              <a:rPr lang="en-US" sz="2000" dirty="0" smtClean="0">
                <a:solidFill>
                  <a:srgbClr val="FF0000"/>
                </a:solidFill>
              </a:rPr>
              <a:t>2. For categorical columns :</a:t>
            </a:r>
          </a:p>
          <a:p>
            <a:pPr marL="228600" indent="-228600">
              <a:lnSpc>
                <a:spcPct val="100000"/>
              </a:lnSpc>
              <a:spcBef>
                <a:spcPts val="0"/>
              </a:spcBef>
              <a:buSzPct val="100000"/>
              <a:buNone/>
            </a:pPr>
            <a:r>
              <a:rPr lang="en-US" sz="1800" b="1" dirty="0" smtClean="0">
                <a:solidFill>
                  <a:schemeClr val="tx1"/>
                </a:solidFill>
              </a:rPr>
              <a:t>		</a:t>
            </a:r>
            <a:r>
              <a:rPr lang="en-US" sz="1800" dirty="0" smtClean="0">
                <a:solidFill>
                  <a:schemeClr val="tx1"/>
                </a:solidFill>
              </a:rPr>
              <a:t>a. Identifying the relation of all categorical column versus Salary using scatter plot.</a:t>
            </a:r>
          </a:p>
          <a:p>
            <a:pPr marL="228600" indent="-228600">
              <a:lnSpc>
                <a:spcPct val="100000"/>
              </a:lnSpc>
              <a:spcBef>
                <a:spcPts val="0"/>
              </a:spcBef>
              <a:buSzPct val="100000"/>
              <a:buNone/>
            </a:pPr>
            <a:r>
              <a:rPr lang="en-US" sz="1800" b="1" dirty="0" smtClean="0">
                <a:solidFill>
                  <a:schemeClr val="tx1"/>
                </a:solidFill>
              </a:rPr>
              <a:t>		</a:t>
            </a:r>
            <a:r>
              <a:rPr lang="en-US" sz="1800" dirty="0" smtClean="0">
                <a:solidFill>
                  <a:schemeClr val="tx1"/>
                </a:solidFill>
              </a:rPr>
              <a:t>b. Plotting the distribution of average salary versus all categories using bar plot.</a:t>
            </a:r>
          </a:p>
          <a:p>
            <a:pPr marL="228600" indent="-228600">
              <a:lnSpc>
                <a:spcPct val="100000"/>
              </a:lnSpc>
              <a:spcBef>
                <a:spcPts val="0"/>
              </a:spcBef>
              <a:buSzPct val="100000"/>
              <a:buNone/>
            </a:pPr>
            <a:r>
              <a:rPr lang="en-US" sz="1800" b="1" dirty="0" smtClean="0">
                <a:solidFill>
                  <a:schemeClr val="tx1"/>
                </a:solidFill>
              </a:rPr>
              <a:t>		</a:t>
            </a:r>
            <a:r>
              <a:rPr lang="en-US" sz="1800" dirty="0" smtClean="0">
                <a:solidFill>
                  <a:schemeClr val="tx1"/>
                </a:solidFill>
              </a:rPr>
              <a:t>c. Plotting relation between Date Of Joining and salary using stacked bar plot.</a:t>
            </a:r>
            <a:endParaRPr lang="en-US" sz="1800" b="1" dirty="0" smtClean="0">
              <a:solidFill>
                <a:schemeClr val="tx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1" name="Google Shape;111;p4"/>
          <p:cNvSpPr txBox="1">
            <a:spLocks noGrp="1"/>
          </p:cNvSpPr>
          <p:nvPr>
            <p:ph type="body" idx="1"/>
          </p:nvPr>
        </p:nvSpPr>
        <p:spPr>
          <a:xfrm>
            <a:off x="304800" y="76200"/>
            <a:ext cx="11391900" cy="5943600"/>
          </a:xfrm>
          <a:prstGeom prst="rect">
            <a:avLst/>
          </a:prstGeom>
          <a:noFill/>
          <a:ln>
            <a:noFill/>
          </a:ln>
        </p:spPr>
        <p:txBody>
          <a:bodyPr spcFirstLastPara="1" wrap="square" lIns="91425" tIns="45700" rIns="91425" bIns="45700" anchor="t" anchorCtr="0">
            <a:normAutofit/>
          </a:bodyPr>
          <a:lstStyle/>
          <a:p>
            <a:pPr marL="228600" indent="-228600" algn="ctr">
              <a:lnSpc>
                <a:spcPct val="100000"/>
              </a:lnSpc>
              <a:spcBef>
                <a:spcPts val="0"/>
              </a:spcBef>
              <a:buSzPct val="100000"/>
              <a:buNone/>
            </a:pPr>
            <a:r>
              <a:rPr lang="en-US" sz="3600" b="1" dirty="0" smtClean="0">
                <a:solidFill>
                  <a:srgbClr val="FF0000"/>
                </a:solidFill>
              </a:rPr>
              <a:t>Key Business Question - 1</a:t>
            </a:r>
          </a:p>
          <a:p>
            <a:pPr marL="228600" indent="-228600">
              <a:lnSpc>
                <a:spcPct val="100000"/>
              </a:lnSpc>
              <a:spcBef>
                <a:spcPts val="0"/>
              </a:spcBef>
              <a:buSzPct val="100000"/>
              <a:buNone/>
            </a:pPr>
            <a:endParaRPr lang="en-US" sz="200" dirty="0" smtClean="0"/>
          </a:p>
          <a:p>
            <a:pPr marL="228600" indent="-228600">
              <a:lnSpc>
                <a:spcPct val="100000"/>
              </a:lnSpc>
              <a:spcBef>
                <a:spcPts val="0"/>
              </a:spcBef>
              <a:buSzPct val="100000"/>
              <a:buNone/>
            </a:pPr>
            <a:r>
              <a:rPr lang="en-US" sz="1700" b="1" dirty="0" smtClean="0"/>
              <a:t>Times of India article dated Jan 18, 2019 states that “</a:t>
            </a:r>
            <a:r>
              <a:rPr lang="en-US" sz="1700" b="1" i="1" dirty="0" smtClean="0"/>
              <a:t>After</a:t>
            </a:r>
          </a:p>
          <a:p>
            <a:pPr marL="228600" indent="-228600">
              <a:lnSpc>
                <a:spcPct val="100000"/>
              </a:lnSpc>
              <a:spcBef>
                <a:spcPts val="0"/>
              </a:spcBef>
              <a:buSzPct val="100000"/>
              <a:buNone/>
            </a:pPr>
            <a:r>
              <a:rPr lang="en-US" sz="1700" b="1" i="1" dirty="0" smtClean="0"/>
              <a:t>doing your Computer Science Engineering if you take up jobs as</a:t>
            </a:r>
          </a:p>
          <a:p>
            <a:pPr marL="228600" indent="-228600">
              <a:lnSpc>
                <a:spcPct val="100000"/>
              </a:lnSpc>
              <a:spcBef>
                <a:spcPts val="0"/>
              </a:spcBef>
              <a:buSzPct val="100000"/>
              <a:buNone/>
            </a:pPr>
            <a:r>
              <a:rPr lang="en-US" sz="1700" b="1" i="1" dirty="0" smtClean="0"/>
              <a:t>a Programming Analyst, Software Engineer, Hardware Engineer</a:t>
            </a:r>
          </a:p>
          <a:p>
            <a:pPr marL="228600" indent="-228600">
              <a:lnSpc>
                <a:spcPct val="100000"/>
              </a:lnSpc>
              <a:spcBef>
                <a:spcPts val="0"/>
              </a:spcBef>
              <a:buSzPct val="100000"/>
              <a:buNone/>
            </a:pPr>
            <a:r>
              <a:rPr lang="en-US" sz="1700" b="1" i="1" dirty="0" smtClean="0"/>
              <a:t>and Associate Engineer you can earn up to 2.5-3 lakhs as a fresh</a:t>
            </a:r>
          </a:p>
          <a:p>
            <a:pPr marL="228600" indent="-228600">
              <a:lnSpc>
                <a:spcPct val="100000"/>
              </a:lnSpc>
              <a:spcBef>
                <a:spcPts val="0"/>
              </a:spcBef>
              <a:buSzPct val="100000"/>
              <a:buNone/>
            </a:pPr>
            <a:r>
              <a:rPr lang="en-US" sz="1700" b="1" i="1" dirty="0" smtClean="0"/>
              <a:t>graduate.</a:t>
            </a:r>
            <a:r>
              <a:rPr lang="en-US" sz="1700" b="1" dirty="0" smtClean="0"/>
              <a:t>” Test this claim with the data given to you.</a:t>
            </a:r>
          </a:p>
          <a:p>
            <a:pPr marL="228600" indent="-228600">
              <a:lnSpc>
                <a:spcPct val="100000"/>
              </a:lnSpc>
              <a:spcBef>
                <a:spcPts val="0"/>
              </a:spcBef>
              <a:buSzPct val="100000"/>
              <a:buNone/>
            </a:pPr>
            <a:endParaRPr lang="en-US" sz="1800" b="1" dirty="0" smtClean="0"/>
          </a:p>
          <a:p>
            <a:pPr marL="228600" indent="-228600">
              <a:lnSpc>
                <a:spcPct val="100000"/>
              </a:lnSpc>
              <a:spcBef>
                <a:spcPts val="0"/>
              </a:spcBef>
              <a:buSzPct val="100000"/>
              <a:buNone/>
            </a:pPr>
            <a:endParaRPr lang="en-US" sz="2200" b="1" dirty="0" smtClean="0"/>
          </a:p>
          <a:p>
            <a:pPr marL="228600" indent="-228600">
              <a:lnSpc>
                <a:spcPct val="100000"/>
              </a:lnSpc>
              <a:spcBef>
                <a:spcPts val="0"/>
              </a:spcBef>
              <a:buSzPct val="100000"/>
              <a:buNone/>
            </a:pPr>
            <a:endParaRPr lang="en-US" sz="2200" b="1" dirty="0" smtClean="0">
              <a:solidFill>
                <a:schemeClr val="tx1"/>
              </a:solidFill>
            </a:endParaRPr>
          </a:p>
          <a:p>
            <a:pPr marL="228600" indent="-228600">
              <a:lnSpc>
                <a:spcPct val="100000"/>
              </a:lnSpc>
              <a:spcBef>
                <a:spcPts val="0"/>
              </a:spcBef>
              <a:buSzPct val="100000"/>
              <a:buNone/>
            </a:pPr>
            <a:endParaRPr lang="en-US" sz="2200" b="1" dirty="0" smtClean="0">
              <a:solidFill>
                <a:schemeClr val="tx1"/>
              </a:solidFill>
            </a:endParaRPr>
          </a:p>
        </p:txBody>
      </p:sp>
      <p:sp>
        <p:nvSpPr>
          <p:cNvPr id="4" name="TextBox 3"/>
          <p:cNvSpPr txBox="1"/>
          <p:nvPr/>
        </p:nvSpPr>
        <p:spPr>
          <a:xfrm>
            <a:off x="6400800" y="657017"/>
            <a:ext cx="5486400" cy="1400383"/>
          </a:xfrm>
          <a:prstGeom prst="rect">
            <a:avLst/>
          </a:prstGeom>
          <a:noFill/>
        </p:spPr>
        <p:txBody>
          <a:bodyPr wrap="square" rtlCol="0">
            <a:spAutoFit/>
          </a:bodyPr>
          <a:lstStyle/>
          <a:p>
            <a:pPr algn="just"/>
            <a:r>
              <a:rPr lang="en-US" sz="1700" dirty="0" smtClean="0">
                <a:latin typeface="Calibri" pitchFamily="34" charset="0"/>
                <a:ea typeface="Calibri" pitchFamily="34" charset="0"/>
                <a:cs typeface="Calibri" pitchFamily="34" charset="0"/>
              </a:rPr>
              <a:t>Findings : </a:t>
            </a:r>
            <a:r>
              <a:rPr lang="en-US" sz="1700" dirty="0" smtClean="0">
                <a:latin typeface="Calibri" pitchFamily="34" charset="0"/>
                <a:ea typeface="Calibri" pitchFamily="34" charset="0"/>
                <a:cs typeface="Calibri" pitchFamily="34" charset="0"/>
              </a:rPr>
              <a:t>It can be concluded from the bar plot that most of the designations among given choices have a true income of 2.5 – 3 lakhs except for “associate software engineer”, “associate engineer”, “software engineer trainee”, “software engineer”.</a:t>
            </a:r>
            <a:endParaRPr lang="en-US" sz="1700" dirty="0">
              <a:latin typeface="Calibri" pitchFamily="34" charset="0"/>
              <a:ea typeface="Calibri" pitchFamily="34" charset="0"/>
              <a:cs typeface="Calibri" pitchFamily="34" charset="0"/>
            </a:endParaRPr>
          </a:p>
        </p:txBody>
      </p:sp>
      <p:pic>
        <p:nvPicPr>
          <p:cNvPr id="5" name="Picture 4" descr="download.png"/>
          <p:cNvPicPr>
            <a:picLocks noChangeAspect="1"/>
          </p:cNvPicPr>
          <p:nvPr/>
        </p:nvPicPr>
        <p:blipFill>
          <a:blip r:embed="rId3"/>
          <a:stretch>
            <a:fillRect/>
          </a:stretch>
        </p:blipFill>
        <p:spPr>
          <a:xfrm>
            <a:off x="304800" y="2049744"/>
            <a:ext cx="8839200" cy="4706314"/>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1" name="Google Shape;111;p4"/>
          <p:cNvSpPr txBox="1">
            <a:spLocks noGrp="1"/>
          </p:cNvSpPr>
          <p:nvPr>
            <p:ph type="body" idx="1"/>
          </p:nvPr>
        </p:nvSpPr>
        <p:spPr>
          <a:xfrm>
            <a:off x="304800" y="76200"/>
            <a:ext cx="11391900" cy="5943600"/>
          </a:xfrm>
          <a:prstGeom prst="rect">
            <a:avLst/>
          </a:prstGeom>
          <a:noFill/>
          <a:ln>
            <a:noFill/>
          </a:ln>
        </p:spPr>
        <p:txBody>
          <a:bodyPr spcFirstLastPara="1" wrap="square" lIns="91425" tIns="45700" rIns="91425" bIns="45700" anchor="t" anchorCtr="0">
            <a:normAutofit/>
          </a:bodyPr>
          <a:lstStyle/>
          <a:p>
            <a:pPr marL="228600" indent="-228600" algn="ctr">
              <a:lnSpc>
                <a:spcPct val="100000"/>
              </a:lnSpc>
              <a:spcBef>
                <a:spcPts val="0"/>
              </a:spcBef>
              <a:buSzPct val="100000"/>
              <a:buNone/>
            </a:pPr>
            <a:r>
              <a:rPr lang="en-US" sz="3600" b="1" dirty="0" smtClean="0">
                <a:solidFill>
                  <a:srgbClr val="FF0000"/>
                </a:solidFill>
              </a:rPr>
              <a:t>Key Business Question - 2</a:t>
            </a:r>
          </a:p>
          <a:p>
            <a:pPr marL="228600" indent="-228600">
              <a:lnSpc>
                <a:spcPct val="100000"/>
              </a:lnSpc>
              <a:spcBef>
                <a:spcPts val="0"/>
              </a:spcBef>
              <a:buSzPct val="100000"/>
              <a:buNone/>
            </a:pPr>
            <a:endParaRPr lang="en-US" sz="200" dirty="0" smtClean="0"/>
          </a:p>
          <a:p>
            <a:pPr marL="228600" indent="-228600">
              <a:lnSpc>
                <a:spcPct val="100000"/>
              </a:lnSpc>
              <a:spcBef>
                <a:spcPts val="0"/>
              </a:spcBef>
              <a:buSzPct val="100000"/>
              <a:buNone/>
            </a:pPr>
            <a:r>
              <a:rPr lang="en-US" sz="1800" b="1" dirty="0" smtClean="0"/>
              <a:t>	</a:t>
            </a:r>
            <a:r>
              <a:rPr lang="en-US" sz="2000" b="1" dirty="0" smtClean="0"/>
              <a:t>Is there a relationship between gender and</a:t>
            </a:r>
          </a:p>
          <a:p>
            <a:pPr marL="228600" indent="-228600">
              <a:lnSpc>
                <a:spcPct val="100000"/>
              </a:lnSpc>
              <a:spcBef>
                <a:spcPts val="0"/>
              </a:spcBef>
              <a:buSzPct val="100000"/>
              <a:buNone/>
            </a:pPr>
            <a:r>
              <a:rPr lang="en-US" sz="2000" b="1" dirty="0" smtClean="0"/>
              <a:t>	specialization? (i.e. Does the preference of</a:t>
            </a:r>
          </a:p>
          <a:p>
            <a:pPr marL="228600" indent="-228600">
              <a:lnSpc>
                <a:spcPct val="100000"/>
              </a:lnSpc>
              <a:spcBef>
                <a:spcPts val="0"/>
              </a:spcBef>
              <a:buSzPct val="100000"/>
              <a:buNone/>
            </a:pPr>
            <a:r>
              <a:rPr lang="en-US" sz="2000" b="1" dirty="0" smtClean="0"/>
              <a:t>	Specialisation depend on the Gender?)</a:t>
            </a:r>
          </a:p>
          <a:p>
            <a:pPr marL="228600" indent="-228600">
              <a:lnSpc>
                <a:spcPct val="100000"/>
              </a:lnSpc>
              <a:spcBef>
                <a:spcPts val="0"/>
              </a:spcBef>
              <a:buSzPct val="100000"/>
              <a:buNone/>
            </a:pPr>
            <a:endParaRPr lang="en-US" sz="2200" b="1" dirty="0" smtClean="0"/>
          </a:p>
          <a:p>
            <a:pPr marL="228600" indent="-228600">
              <a:lnSpc>
                <a:spcPct val="100000"/>
              </a:lnSpc>
              <a:spcBef>
                <a:spcPts val="0"/>
              </a:spcBef>
              <a:buSzPct val="100000"/>
              <a:buNone/>
            </a:pPr>
            <a:endParaRPr lang="en-US" sz="2200" b="1" dirty="0" smtClean="0">
              <a:solidFill>
                <a:schemeClr val="tx1"/>
              </a:solidFill>
            </a:endParaRPr>
          </a:p>
          <a:p>
            <a:pPr marL="228600" indent="-228600">
              <a:lnSpc>
                <a:spcPct val="100000"/>
              </a:lnSpc>
              <a:spcBef>
                <a:spcPts val="0"/>
              </a:spcBef>
              <a:buSzPct val="100000"/>
              <a:buNone/>
            </a:pPr>
            <a:endParaRPr lang="en-US" sz="2200" b="1" dirty="0" smtClean="0">
              <a:solidFill>
                <a:schemeClr val="tx1"/>
              </a:solidFill>
            </a:endParaRPr>
          </a:p>
        </p:txBody>
      </p:sp>
      <p:sp>
        <p:nvSpPr>
          <p:cNvPr id="4" name="TextBox 3"/>
          <p:cNvSpPr txBox="1"/>
          <p:nvPr/>
        </p:nvSpPr>
        <p:spPr>
          <a:xfrm>
            <a:off x="5410200" y="656272"/>
            <a:ext cx="6324600" cy="1138773"/>
          </a:xfrm>
          <a:prstGeom prst="rect">
            <a:avLst/>
          </a:prstGeom>
          <a:noFill/>
        </p:spPr>
        <p:txBody>
          <a:bodyPr wrap="square" rtlCol="0">
            <a:spAutoFit/>
          </a:bodyPr>
          <a:lstStyle/>
          <a:p>
            <a:r>
              <a:rPr lang="en-US" sz="1700" dirty="0" smtClean="0">
                <a:latin typeface="Calibri" pitchFamily="34" charset="0"/>
                <a:ea typeface="Calibri" pitchFamily="34" charset="0"/>
                <a:cs typeface="Calibri" pitchFamily="34" charset="0"/>
              </a:rPr>
              <a:t>Findings : </a:t>
            </a:r>
            <a:r>
              <a:rPr lang="en-US" sz="1700" dirty="0" smtClean="0">
                <a:latin typeface="Calibri" pitchFamily="34" charset="0"/>
                <a:ea typeface="Calibri" pitchFamily="34" charset="0"/>
                <a:cs typeface="Calibri" pitchFamily="34" charset="0"/>
              </a:rPr>
              <a:t>It can be concluded surely that most of the designations have male count more than females. There are only 67 out of 419 unique designations that have females count more than males and the designation names can be observed clearly in the graph below.</a:t>
            </a:r>
            <a:endParaRPr lang="en-US" sz="1700" dirty="0">
              <a:latin typeface="Calibri" pitchFamily="34" charset="0"/>
              <a:ea typeface="Calibri" pitchFamily="34" charset="0"/>
              <a:cs typeface="Calibri" pitchFamily="34" charset="0"/>
            </a:endParaRPr>
          </a:p>
        </p:txBody>
      </p:sp>
      <p:pic>
        <p:nvPicPr>
          <p:cNvPr id="7" name="Picture 6" descr="download (1).png"/>
          <p:cNvPicPr>
            <a:picLocks noChangeAspect="1"/>
          </p:cNvPicPr>
          <p:nvPr/>
        </p:nvPicPr>
        <p:blipFill>
          <a:blip r:embed="rId3">
            <a:lum contrast="20000"/>
          </a:blip>
          <a:stretch>
            <a:fillRect/>
          </a:stretch>
        </p:blipFill>
        <p:spPr>
          <a:xfrm>
            <a:off x="533400" y="1752600"/>
            <a:ext cx="10576084" cy="50292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pic>
        <p:nvPicPr>
          <p:cNvPr id="116" name="Google Shape;116;p5"/>
          <p:cNvPicPr preferRelativeResize="0"/>
          <p:nvPr/>
        </p:nvPicPr>
        <p:blipFill rotWithShape="1">
          <a:blip r:embed="rId3">
            <a:alphaModFix/>
          </a:blip>
          <a:srcRect/>
          <a:stretch/>
        </p:blipFill>
        <p:spPr>
          <a:xfrm>
            <a:off x="6466516" y="1850749"/>
            <a:ext cx="4465643" cy="2834317"/>
          </a:xfrm>
          <a:prstGeom prst="rect">
            <a:avLst/>
          </a:prstGeom>
          <a:noFill/>
          <a:ln>
            <a:noFill/>
          </a:ln>
        </p:spPr>
      </p:pic>
      <p:sp>
        <p:nvSpPr>
          <p:cNvPr id="117" name="Google Shape;117;p5"/>
          <p:cNvSpPr txBox="1"/>
          <p:nvPr/>
        </p:nvSpPr>
        <p:spPr>
          <a:xfrm>
            <a:off x="1244600" y="2997200"/>
            <a:ext cx="3661836" cy="76944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C00000"/>
              </a:buClr>
              <a:buSzPts val="4400"/>
              <a:buFont typeface="Libre Baskerville"/>
              <a:buNone/>
            </a:pPr>
            <a:r>
              <a:rPr lang="en-IN" sz="4400" b="0" i="0" u="none" strike="noStrike" cap="none">
                <a:solidFill>
                  <a:srgbClr val="C00000"/>
                </a:solidFill>
                <a:latin typeface="Libre Baskerville"/>
                <a:ea typeface="Libre Baskerville"/>
                <a:cs typeface="Libre Baskerville"/>
                <a:sym typeface="Libre Baskerville"/>
              </a:rPr>
              <a:t>THANK YOU</a:t>
            </a: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118</TotalTime>
  <Words>227</Words>
  <Application>Microsoft Office PowerPoint</Application>
  <PresentationFormat>Custom</PresentationFormat>
  <Paragraphs>87</Paragraphs>
  <Slides>9</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Lato Black</vt:lpstr>
      <vt:lpstr>Libre Baskerville</vt:lpstr>
      <vt:lpstr>Office Theme</vt:lpstr>
      <vt:lpstr>Slide 1</vt:lpstr>
      <vt:lpstr>Slide 2</vt:lpstr>
      <vt:lpstr>Agenda</vt:lpstr>
      <vt:lpstr>Slide 4</vt:lpstr>
      <vt:lpstr>Slide 5</vt:lpstr>
      <vt:lpstr>Slide 6</vt:lpstr>
      <vt:lpstr>Slide 7</vt:lpstr>
      <vt:lpstr>Slide 8</vt:lpstr>
      <vt:lpstr>Slide 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Raghu Ram Aduri</dc:creator>
  <cp:lastModifiedBy>Asus</cp:lastModifiedBy>
  <cp:revision>14</cp:revision>
  <dcterms:created xsi:type="dcterms:W3CDTF">2021-02-16T05:19:01Z</dcterms:created>
  <dcterms:modified xsi:type="dcterms:W3CDTF">2024-10-04T09:04:36Z</dcterms:modified>
</cp:coreProperties>
</file>