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2" r:id="rId1"/>
    <p:sldMasterId id="2147483698" r:id="rId2"/>
    <p:sldMasterId id="2147483719" r:id="rId3"/>
    <p:sldMasterId id="2147483721" r:id="rId4"/>
    <p:sldMasterId id="2147483742" r:id="rId5"/>
    <p:sldMasterId id="2147483744" r:id="rId6"/>
  </p:sldMasterIdLst>
  <p:notesMasterIdLst>
    <p:notesMasterId r:id="rId9"/>
  </p:notesMasterIdLst>
  <p:sldIdLst>
    <p:sldId id="257" r:id="rId7"/>
    <p:sldId id="258" r:id="rId8"/>
  </p:sldIdLst>
  <p:sldSz cx="12192000" cy="6858000"/>
  <p:notesSz cx="6858000" cy="9144000"/>
  <p:embeddedFontLst>
    <p:embeddedFont>
      <p:font typeface="Franklin Gothic" panose="020B0604020202020204" charset="0"/>
      <p:bold r:id="rId10"/>
    </p:embeddedFont>
    <p:embeddedFont>
      <p:font typeface="Libre Franklin" pitchFamily="2" charset="0"/>
      <p:regular r:id="rId11"/>
      <p:bold r:id="rId12"/>
      <p:italic r:id="rId13"/>
      <p:boldItalic r:id="rId14"/>
    </p:embeddedFont>
    <p:embeddedFont>
      <p:font typeface="Noto Sans Symbols" pitchFamily="2"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FFF"/>
    <a:srgbClr val="9F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74" d="100"/>
          <a:sy n="74" d="100"/>
        </p:scale>
        <p:origin x="1013"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font" Target="fonts/font6.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font" Target="fonts/font5.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m Chatterjee" userId="299a79a1e7da5fbf" providerId="LiveId" clId="{A2E43B51-C6D8-4505-A9A7-B301DF4DF6BE}"/>
    <pc:docChg chg="delSld modSld">
      <pc:chgData name="Ritam Chatterjee" userId="299a79a1e7da5fbf" providerId="LiveId" clId="{A2E43B51-C6D8-4505-A9A7-B301DF4DF6BE}" dt="2024-07-18T13:22:24.807" v="2" actId="2696"/>
      <pc:docMkLst>
        <pc:docMk/>
      </pc:docMkLst>
      <pc:sldChg chg="del">
        <pc:chgData name="Ritam Chatterjee" userId="299a79a1e7da5fbf" providerId="LiveId" clId="{A2E43B51-C6D8-4505-A9A7-B301DF4DF6BE}" dt="2024-07-18T13:22:24.807" v="2" actId="2696"/>
        <pc:sldMkLst>
          <pc:docMk/>
          <pc:sldMk cId="0" sldId="256"/>
        </pc:sldMkLst>
      </pc:sldChg>
      <pc:sldChg chg="modSp mod">
        <pc:chgData name="Ritam Chatterjee" userId="299a79a1e7da5fbf" providerId="LiveId" clId="{A2E43B51-C6D8-4505-A9A7-B301DF4DF6BE}" dt="2024-07-18T13:22:02.206" v="1" actId="1076"/>
        <pc:sldMkLst>
          <pc:docMk/>
          <pc:sldMk cId="0" sldId="257"/>
        </pc:sldMkLst>
        <pc:spChg chg="mod">
          <ac:chgData name="Ritam Chatterjee" userId="299a79a1e7da5fbf" providerId="LiveId" clId="{A2E43B51-C6D8-4505-A9A7-B301DF4DF6BE}" dt="2024-07-18T13:22:02.206" v="1" actId="1076"/>
          <ac:spMkLst>
            <pc:docMk/>
            <pc:sldMk cId="0" sldId="257"/>
            <ac:spMk id="217" creationId="{00000000-0000-0000-0000-000000000000}"/>
          </ac:spMkLst>
        </pc:spChg>
      </pc:sldChg>
    </pc:docChg>
  </pc:docChgLst>
  <pc:docChgLst>
    <pc:chgData name="Ritam Chatterjee" userId="299a79a1e7da5fbf" providerId="LiveId" clId="{C2503C79-0E73-4A24-BF45-4860E7EF148A}"/>
    <pc:docChg chg="delSld modSld">
      <pc:chgData name="Ritam Chatterjee" userId="299a79a1e7da5fbf" providerId="LiveId" clId="{C2503C79-0E73-4A24-BF45-4860E7EF148A}" dt="2023-12-21T17:37:22.409" v="1" actId="47"/>
      <pc:docMkLst>
        <pc:docMk/>
      </pc:docMkLst>
      <pc:sldChg chg="modSp mod">
        <pc:chgData name="Ritam Chatterjee" userId="299a79a1e7da5fbf" providerId="LiveId" clId="{C2503C79-0E73-4A24-BF45-4860E7EF148A}" dt="2023-09-11T15:14:48.776" v="0" actId="14100"/>
        <pc:sldMkLst>
          <pc:docMk/>
          <pc:sldMk cId="0" sldId="257"/>
        </pc:sldMkLst>
        <pc:spChg chg="mod">
          <ac:chgData name="Ritam Chatterjee" userId="299a79a1e7da5fbf" providerId="LiveId" clId="{C2503C79-0E73-4A24-BF45-4860E7EF148A}" dt="2023-09-11T15:14:48.776" v="0" actId="14100"/>
          <ac:spMkLst>
            <pc:docMk/>
            <pc:sldMk cId="0" sldId="257"/>
            <ac:spMk id="222" creationId="{00000000-0000-0000-0000-000000000000}"/>
          </ac:spMkLst>
        </pc:spChg>
      </pc:sldChg>
      <pc:sldChg chg="del">
        <pc:chgData name="Ritam Chatterjee" userId="299a79a1e7da5fbf" providerId="LiveId" clId="{C2503C79-0E73-4A24-BF45-4860E7EF148A}" dt="2023-12-21T17:37:22.409" v="1" actId="47"/>
        <pc:sldMkLst>
          <pc:docMk/>
          <pc:sldMk cId="0" sldId="259"/>
        </pc:sldMkLst>
      </pc:sldChg>
    </pc:docChg>
  </pc:docChgLst>
  <pc:docChgLst>
    <pc:chgData name="Ritam Chatterjee" userId="299a79a1e7da5fbf" providerId="LiveId" clId="{147A9F85-81F9-4E55-81B8-8139A5558BB7}"/>
    <pc:docChg chg="modSld">
      <pc:chgData name="Ritam Chatterjee" userId="299a79a1e7da5fbf" providerId="LiveId" clId="{147A9F85-81F9-4E55-81B8-8139A5558BB7}" dt="2023-04-11T04:49:09.624" v="96" actId="1076"/>
      <pc:docMkLst>
        <pc:docMk/>
      </pc:docMkLst>
      <pc:sldChg chg="modSp mod">
        <pc:chgData name="Ritam Chatterjee" userId="299a79a1e7da5fbf" providerId="LiveId" clId="{147A9F85-81F9-4E55-81B8-8139A5558BB7}" dt="2023-04-11T04:32:26.578" v="5" actId="20577"/>
        <pc:sldMkLst>
          <pc:docMk/>
          <pc:sldMk cId="0" sldId="257"/>
        </pc:sldMkLst>
        <pc:spChg chg="mod">
          <ac:chgData name="Ritam Chatterjee" userId="299a79a1e7da5fbf" providerId="LiveId" clId="{147A9F85-81F9-4E55-81B8-8139A5558BB7}" dt="2023-04-11T04:32:26.578" v="5" actId="20577"/>
          <ac:spMkLst>
            <pc:docMk/>
            <pc:sldMk cId="0" sldId="257"/>
            <ac:spMk id="222" creationId="{00000000-0000-0000-0000-000000000000}"/>
          </ac:spMkLst>
        </pc:spChg>
      </pc:sldChg>
      <pc:sldChg chg="modSp mod">
        <pc:chgData name="Ritam Chatterjee" userId="299a79a1e7da5fbf" providerId="LiveId" clId="{147A9F85-81F9-4E55-81B8-8139A5558BB7}" dt="2023-04-11T04:49:09.624" v="96" actId="1076"/>
        <pc:sldMkLst>
          <pc:docMk/>
          <pc:sldMk cId="0" sldId="259"/>
        </pc:sldMkLst>
        <pc:spChg chg="mod">
          <ac:chgData name="Ritam Chatterjee" userId="299a79a1e7da5fbf" providerId="LiveId" clId="{147A9F85-81F9-4E55-81B8-8139A5558BB7}" dt="2023-04-11T04:49:03.873" v="95" actId="1076"/>
          <ac:spMkLst>
            <pc:docMk/>
            <pc:sldMk cId="0" sldId="259"/>
            <ac:spMk id="3" creationId="{374F0F96-9273-C941-3FEB-DFF256E12C2A}"/>
          </ac:spMkLst>
        </pc:spChg>
        <pc:spChg chg="mod">
          <ac:chgData name="Ritam Chatterjee" userId="299a79a1e7da5fbf" providerId="LiveId" clId="{147A9F85-81F9-4E55-81B8-8139A5558BB7}" dt="2023-04-11T04:49:09.624" v="96" actId="1076"/>
          <ac:spMkLst>
            <pc:docMk/>
            <pc:sldMk cId="0" sldId="259"/>
            <ac:spMk id="237" creationId="{00000000-0000-0000-0000-000000000000}"/>
          </ac:spMkLst>
        </pc:spChg>
        <pc:graphicFrameChg chg="modGraphic">
          <ac:chgData name="Ritam Chatterjee" userId="299a79a1e7da5fbf" providerId="LiveId" clId="{147A9F85-81F9-4E55-81B8-8139A5558BB7}" dt="2023-04-11T04:48:49.623" v="94" actId="255"/>
          <ac:graphicFrameMkLst>
            <pc:docMk/>
            <pc:sldMk cId="0" sldId="259"/>
            <ac:graphicFrameMk id="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6045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8858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5750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037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5716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992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972A6FBE-80C8-41A9-8F01-025A02D5F969}"/>
              </a:ext>
            </a:extLst>
          </p:cNvPr>
          <p:cNvSpPr>
            <a:spLocks noGrp="1"/>
          </p:cNvSpPr>
          <p:nvPr>
            <p:ph type="pic" sz="quarter" idx="14" hasCustomPrompt="1"/>
          </p:nvPr>
        </p:nvSpPr>
        <p:spPr>
          <a:xfrm>
            <a:off x="8133805" y="1987826"/>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B720DE8C-528D-4E98-90AA-3FF5AB518367}"/>
              </a:ext>
            </a:extLst>
          </p:cNvPr>
          <p:cNvSpPr/>
          <p:nvPr userDrawn="1"/>
        </p:nvSpPr>
        <p:spPr>
          <a:xfrm>
            <a:off x="8133805" y="0"/>
            <a:ext cx="3312000" cy="186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그림 개체 틀 2">
            <a:extLst>
              <a:ext uri="{FF2B5EF4-FFF2-40B4-BE49-F238E27FC236}">
                <a16:creationId xmlns:a16="http://schemas.microsoft.com/office/drawing/2014/main" id="{0FD44402-6FEA-44E2-B1F9-3D7C76696CC9}"/>
              </a:ext>
            </a:extLst>
          </p:cNvPr>
          <p:cNvSpPr>
            <a:spLocks noGrp="1"/>
          </p:cNvSpPr>
          <p:nvPr>
            <p:ph type="pic" sz="quarter" idx="41" hasCustomPrompt="1"/>
          </p:nvPr>
        </p:nvSpPr>
        <p:spPr>
          <a:xfrm>
            <a:off x="4650651" y="0"/>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E3756DB5-8E07-4BC7-AB2A-BC8D03EDE6CB}"/>
              </a:ext>
            </a:extLst>
          </p:cNvPr>
          <p:cNvSpPr/>
          <p:nvPr userDrawn="1"/>
        </p:nvSpPr>
        <p:spPr>
          <a:xfrm>
            <a:off x="4650651" y="4997807"/>
            <a:ext cx="3312000" cy="1860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3176108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872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67831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55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79346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08869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428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856494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092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794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448890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9533010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6289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62770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96463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2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39594572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36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554596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5001941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268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645749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792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972A6FBE-80C8-41A9-8F01-025A02D5F969}"/>
              </a:ext>
            </a:extLst>
          </p:cNvPr>
          <p:cNvSpPr>
            <a:spLocks noGrp="1"/>
          </p:cNvSpPr>
          <p:nvPr>
            <p:ph type="pic" sz="quarter" idx="14" hasCustomPrompt="1"/>
          </p:nvPr>
        </p:nvSpPr>
        <p:spPr>
          <a:xfrm>
            <a:off x="8133805" y="1987826"/>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B720DE8C-528D-4E98-90AA-3FF5AB518367}"/>
              </a:ext>
            </a:extLst>
          </p:cNvPr>
          <p:cNvSpPr/>
          <p:nvPr userDrawn="1"/>
        </p:nvSpPr>
        <p:spPr>
          <a:xfrm>
            <a:off x="8133805" y="0"/>
            <a:ext cx="3312000" cy="186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그림 개체 틀 2">
            <a:extLst>
              <a:ext uri="{FF2B5EF4-FFF2-40B4-BE49-F238E27FC236}">
                <a16:creationId xmlns:a16="http://schemas.microsoft.com/office/drawing/2014/main" id="{0FD44402-6FEA-44E2-B1F9-3D7C76696CC9}"/>
              </a:ext>
            </a:extLst>
          </p:cNvPr>
          <p:cNvSpPr>
            <a:spLocks noGrp="1"/>
          </p:cNvSpPr>
          <p:nvPr>
            <p:ph type="pic" sz="quarter" idx="41" hasCustomPrompt="1"/>
          </p:nvPr>
        </p:nvSpPr>
        <p:spPr>
          <a:xfrm>
            <a:off x="4650651" y="0"/>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E3756DB5-8E07-4BC7-AB2A-BC8D03EDE6CB}"/>
              </a:ext>
            </a:extLst>
          </p:cNvPr>
          <p:cNvSpPr/>
          <p:nvPr userDrawn="1"/>
        </p:nvSpPr>
        <p:spPr>
          <a:xfrm>
            <a:off x="4650651" y="4997807"/>
            <a:ext cx="3312000" cy="1860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8098521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233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643288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39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3881494631"/>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3332749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0738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823030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57294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84908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5708887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2840947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0638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2227" y="4039821"/>
            <a:ext cx="8755087" cy="1845096"/>
          </a:xfrm>
          <a:noFill/>
          <a:effectLst>
            <a:outerShdw blurRad="50800" dist="38100" dir="2700000" algn="tl" rotWithShape="0">
              <a:prstClr val="black">
                <a:alpha val="40000"/>
              </a:prstClr>
            </a:outerShdw>
          </a:effectLst>
        </p:spPr>
        <p:txBody>
          <a:bodyPr>
            <a:normAutofit/>
          </a:bodyPr>
          <a:lstStyle>
            <a:lvl1pPr algn="r">
              <a:defRPr sz="48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02227" y="5872282"/>
            <a:ext cx="8755087" cy="814425"/>
          </a:xfrm>
        </p:spPr>
        <p:txBody>
          <a:bodyPr>
            <a:normAutofit/>
          </a:bodyPr>
          <a:lstStyle>
            <a:lvl1pPr marL="0" indent="0" algn="r">
              <a:buNone/>
              <a:defRPr sz="3733" b="0" i="0">
                <a:solidFill>
                  <a:srgbClr val="00B0F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46283773"/>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0" cy="1189327"/>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8"/>
            <a:ext cx="10994760" cy="4479339"/>
          </a:xfrm>
        </p:spPr>
        <p:txBody>
          <a:bodyPr/>
          <a:lstStyle>
            <a:lvl1pPr algn="l">
              <a:defRPr sz="3733">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1375983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171779601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7"/>
            <a:ext cx="7940660" cy="763525"/>
          </a:xfrm>
        </p:spPr>
        <p:txBody>
          <a:bodyPr>
            <a:normAutofit/>
          </a:bodyPr>
          <a:lstStyle>
            <a:lvl1pPr algn="l">
              <a:defRPr sz="4800">
                <a:solidFill>
                  <a:srgbClr val="00B0F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598079"/>
            <a:ext cx="7940660" cy="4681415"/>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33433693"/>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16487858"/>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9433634"/>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8"/>
            <a:ext cx="10994761" cy="1018033"/>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003753"/>
            <a:ext cx="5386917"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579114"/>
            <a:ext cx="5386917" cy="2850495"/>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003753"/>
            <a:ext cx="5389033"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579114"/>
            <a:ext cx="5389033" cy="2850495"/>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75609983"/>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33594730"/>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62069810"/>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14791829"/>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050387870"/>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0797473"/>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165600" y="5057854"/>
            <a:ext cx="1744573" cy="62804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90388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902141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417028809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383725677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7143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20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98004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theme" Target="../theme/theme2.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theme" Target="../theme/theme4.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6" Type="http://schemas.openxmlformats.org/officeDocument/2006/relationships/image" Target="../media/image13.jpg"/><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theme" Target="../theme/theme6.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20216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10608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95859"/>
      </p:ext>
    </p:extLst>
  </p:cSld>
  <p:clrMap bg1="lt1" tx1="dk1" bg2="lt2" tx2="dk2" accent1="accent1" accent2="accent2" accent3="accent3" accent4="accent4" accent5="accent5" accent6="accent6" hlink="hlink" folHlink="folHlink"/>
  <p:sldLayoutIdLst>
    <p:sldLayoutId id="2147483720"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92066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55342"/>
      </p:ext>
    </p:extLst>
  </p:cSld>
  <p:clrMap bg1="lt1" tx1="dk1" bg2="lt2" tx2="dk2" accent1="accent1" accent2="accent2" accent3="accent3" accent4="accent4" accent5="accent5" accent6="accent6" hlink="hlink" folHlink="folHlink"/>
  <p:sldLayoutIdLst>
    <p:sldLayoutId id="214748374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7/18/2024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60464651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60.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2000"/>
            <a:lum/>
          </a:blip>
          <a:srcRect/>
          <a:stretch>
            <a:fillRect/>
          </a:stretch>
        </a:blipFill>
        <a:effectLst/>
      </p:bgPr>
    </p:bg>
    <p:spTree>
      <p:nvGrpSpPr>
        <p:cNvPr id="1" name="Shape 216"/>
        <p:cNvGrpSpPr/>
        <p:nvPr/>
      </p:nvGrpSpPr>
      <p:grpSpPr>
        <a:xfrm>
          <a:off x="0" y="0"/>
          <a:ext cx="0" cy="0"/>
          <a:chOff x="0" y="0"/>
          <a:chExt cx="0" cy="0"/>
        </a:xfrm>
      </p:grpSpPr>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a:t>
            </a:fld>
            <a:endParaRPr/>
          </a:p>
        </p:txBody>
      </p:sp>
      <p:sp>
        <p:nvSpPr>
          <p:cNvPr id="217" name="Google Shape;217;p2"/>
          <p:cNvSpPr txBox="1">
            <a:spLocks noGrp="1"/>
          </p:cNvSpPr>
          <p:nvPr>
            <p:ph type="title"/>
          </p:nvPr>
        </p:nvSpPr>
        <p:spPr>
          <a:xfrm>
            <a:off x="124287" y="108716"/>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124287" y="1142674"/>
            <a:ext cx="7165215" cy="586029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tx1"/>
                </a:solidFill>
                <a:latin typeface="Franklin Gothic"/>
                <a:ea typeface="Franklin Gothic"/>
                <a:cs typeface="Franklin Gothic"/>
                <a:sym typeface="Franklin Gothic"/>
              </a:rPr>
              <a:t> Some Key Points About Spam Alert System:</a:t>
            </a:r>
            <a:endParaRPr lang="en-US" dirty="0">
              <a:solidFill>
                <a:schemeClr val="tx1"/>
              </a:solidFill>
            </a:endParaRPr>
          </a:p>
          <a:p>
            <a:pPr marL="285750" lvl="0" indent="-285750">
              <a:buFont typeface="Noto Sans Symbols"/>
              <a:buChar char="⮚"/>
            </a:pPr>
            <a:r>
              <a:rPr lang="en-US" dirty="0"/>
              <a:t> </a:t>
            </a:r>
            <a:r>
              <a:rPr lang="en-US" sz="1800" dirty="0">
                <a:latin typeface="Times New Roman" panose="02020603050405020304" pitchFamily="18" charset="0"/>
                <a:cs typeface="Times New Roman" panose="02020603050405020304" pitchFamily="18" charset="0"/>
              </a:rPr>
              <a:t>The system will first take any incoming call, SMS or email as input.</a:t>
            </a:r>
          </a:p>
          <a:p>
            <a:pPr marL="285750" lvl="0" indent="-285750">
              <a:buFont typeface="Noto Sans Symbols"/>
              <a:buChar char="⮚"/>
            </a:pPr>
            <a:r>
              <a:rPr lang="en-US" sz="1800" dirty="0">
                <a:latin typeface="Times New Roman" panose="02020603050405020304" pitchFamily="18" charset="0"/>
                <a:cs typeface="Times New Roman" panose="02020603050405020304" pitchFamily="18" charset="0"/>
              </a:rPr>
              <a:t>Incoming phone numbers will be routed through a ML model trained on a CDR dataset to classify it either as a spam or a ham</a:t>
            </a:r>
          </a:p>
          <a:p>
            <a:pPr marL="285750" lvl="0" indent="-285750">
              <a:buFont typeface="Noto Sans Symbols"/>
              <a:buChar char="⮚"/>
            </a:pPr>
            <a:r>
              <a:rPr lang="en-US" sz="1800" dirty="0">
                <a:latin typeface="Times New Roman" panose="02020603050405020304" pitchFamily="18" charset="0"/>
                <a:cs typeface="Times New Roman" panose="02020603050405020304" pitchFamily="18" charset="0"/>
              </a:rPr>
              <a:t>The system will pass the emails or messages though a NLP model to classify it either as spam or ham.</a:t>
            </a:r>
          </a:p>
          <a:p>
            <a:pPr marL="285750" lvl="0" indent="-285750">
              <a:buFont typeface="Noto Sans Symbols"/>
              <a:buChar char="⮚"/>
            </a:pPr>
            <a:r>
              <a:rPr lang="en-US" sz="1800" dirty="0">
                <a:latin typeface="Times New Roman" panose="02020603050405020304" pitchFamily="18" charset="0"/>
                <a:cs typeface="Times New Roman" panose="02020603050405020304" pitchFamily="18" charset="0"/>
              </a:rPr>
              <a:t>In case of any phone number SMS or email unknown to the datasets the system will add the same to the spam database based on the report of the user. </a:t>
            </a:r>
          </a:p>
          <a:p>
            <a:pPr marL="285750" lvl="0" indent="-285750">
              <a:buFont typeface="Noto Sans Symbols"/>
              <a:buChar char="⮚"/>
            </a:pPr>
            <a:r>
              <a:rPr lang="en-US" sz="1800" dirty="0">
                <a:latin typeface="Times New Roman" panose="02020603050405020304" pitchFamily="18" charset="0"/>
                <a:cs typeface="Times New Roman" panose="02020603050405020304" pitchFamily="18" charset="0"/>
              </a:rPr>
              <a:t>The system will look for the spam details both from pre-trained datasets as well as the database.</a:t>
            </a:r>
          </a:p>
          <a:p>
            <a:pPr marL="0" lvl="0" indent="0"/>
            <a:r>
              <a:rPr lang="en-US" sz="1800" dirty="0">
                <a:latin typeface="Times New Roman" panose="02020603050405020304" pitchFamily="18" charset="0"/>
                <a:cs typeface="Times New Roman" panose="02020603050405020304" pitchFamily="18" charset="0"/>
              </a:rPr>
              <a:t> </a:t>
            </a:r>
          </a:p>
          <a:p>
            <a:pPr marL="285750" lvl="0" indent="-285750">
              <a:buFont typeface="Noto Sans Symbols"/>
              <a:buChar char="⮚"/>
            </a:pPr>
            <a:endParaRPr lang="en-US" dirty="0">
              <a:latin typeface="Times New Roman" panose="02020603050405020304" pitchFamily="18" charset="0"/>
              <a:cs typeface="Times New Roman" panose="02020603050405020304" pitchFamily="18" charset="0"/>
            </a:endParaRPr>
          </a:p>
        </p:txBody>
      </p:sp>
      <p:sp>
        <p:nvSpPr>
          <p:cNvPr id="221" name="Google Shape;221;p2"/>
          <p:cNvSpPr txBox="1"/>
          <p:nvPr/>
        </p:nvSpPr>
        <p:spPr>
          <a:xfrm>
            <a:off x="7261438" y="2744167"/>
            <a:ext cx="468913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dirty="0">
              <a:solidFill>
                <a:schemeClr val="tx1"/>
              </a:solidFill>
            </a:endParaRPr>
          </a:p>
        </p:txBody>
      </p:sp>
      <p:sp>
        <p:nvSpPr>
          <p:cNvPr id="222" name="Google Shape;222;p2"/>
          <p:cNvSpPr txBox="1"/>
          <p:nvPr/>
        </p:nvSpPr>
        <p:spPr>
          <a:xfrm>
            <a:off x="7495712" y="3947531"/>
            <a:ext cx="4572001" cy="282182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tx1"/>
                </a:solidFill>
                <a:latin typeface="Franklin Gothic"/>
                <a:ea typeface="Franklin Gothic"/>
                <a:cs typeface="Franklin Gothic"/>
                <a:sym typeface="Franklin Gothic"/>
              </a:rPr>
              <a:t> Technology stack </a:t>
            </a:r>
            <a:r>
              <a:rPr lang="en-US" sz="1600" b="0" i="0" dirty="0">
                <a:solidFill>
                  <a:schemeClr val="dk1"/>
                </a:solidFill>
                <a:latin typeface="Libre Franklin"/>
                <a:ea typeface="Libre Franklin"/>
                <a:cs typeface="Libre Franklin"/>
                <a:sym typeface="Libre Franklin"/>
              </a:rPr>
              <a:t>:</a:t>
            </a:r>
            <a:endParaRPr dirty="0"/>
          </a:p>
          <a:p>
            <a:pPr marL="285750" lvl="0" indent="-285750" algn="just">
              <a:spcBef>
                <a:spcPts val="1000"/>
              </a:spcBef>
              <a:buClr>
                <a:schemeClr val="dk1"/>
              </a:buClr>
              <a:buSzPts val="1600"/>
              <a:buFont typeface="Noto Sans Symbols"/>
              <a:buChar char="⮚"/>
            </a:pPr>
            <a:r>
              <a:rPr lang="en-US" sz="1600" b="1" i="0" dirty="0">
                <a:solidFill>
                  <a:schemeClr val="dk1"/>
                </a:solidFill>
                <a:latin typeface="Libre Franklin"/>
                <a:ea typeface="Libre Franklin"/>
                <a:cs typeface="Libre Franklin"/>
                <a:sym typeface="Libre Franklin"/>
              </a:rPr>
              <a:t> </a:t>
            </a:r>
            <a:r>
              <a:rPr lang="en-IN" b="1" dirty="0"/>
              <a:t>Text analysis and processing</a:t>
            </a:r>
            <a:r>
              <a:rPr lang="en-IN" dirty="0"/>
              <a:t>: Natural language processing library NLTK </a:t>
            </a:r>
          </a:p>
          <a:p>
            <a:pPr marL="285750" lvl="0" indent="-285750" algn="just">
              <a:spcBef>
                <a:spcPts val="1000"/>
              </a:spcBef>
              <a:buClr>
                <a:schemeClr val="dk1"/>
              </a:buClr>
              <a:buSzPts val="1600"/>
              <a:buFont typeface="Noto Sans Symbols"/>
              <a:buChar char="⮚"/>
            </a:pPr>
            <a:r>
              <a:rPr lang="en-IN" b="1" dirty="0"/>
              <a:t>Messaging platform for sending alerts to users</a:t>
            </a:r>
            <a:r>
              <a:rPr lang="en-IN" dirty="0"/>
              <a:t>: Twilio</a:t>
            </a:r>
          </a:p>
          <a:p>
            <a:pPr marL="285750" lvl="0" indent="-285750" algn="just">
              <a:spcBef>
                <a:spcPts val="1000"/>
              </a:spcBef>
              <a:buClr>
                <a:schemeClr val="dk1"/>
              </a:buClr>
              <a:buSzPts val="1600"/>
              <a:buFont typeface="Noto Sans Symbols"/>
              <a:buChar char="⮚"/>
            </a:pPr>
            <a:r>
              <a:rPr lang="en-IN" b="1" dirty="0"/>
              <a:t>Database System for storing data </a:t>
            </a:r>
            <a:r>
              <a:rPr lang="en-IN" dirty="0"/>
              <a:t>: MongoDB </a:t>
            </a:r>
          </a:p>
          <a:p>
            <a:pPr marL="285750" lvl="0" indent="-285750" algn="just">
              <a:spcBef>
                <a:spcPts val="1000"/>
              </a:spcBef>
              <a:buClr>
                <a:schemeClr val="dk1"/>
              </a:buClr>
              <a:buSzPts val="1600"/>
              <a:buFont typeface="Noto Sans Symbols"/>
              <a:buChar char="⮚"/>
            </a:pPr>
            <a:r>
              <a:rPr lang="en-IN" b="1" dirty="0"/>
              <a:t>Model training</a:t>
            </a:r>
            <a:r>
              <a:rPr lang="en-IN" dirty="0"/>
              <a:t>: TensorFlow, sci-kit learn </a:t>
            </a:r>
          </a:p>
          <a:p>
            <a:pPr marL="285750" lvl="0" indent="-285750" algn="just">
              <a:spcBef>
                <a:spcPts val="1000"/>
              </a:spcBef>
              <a:buClr>
                <a:schemeClr val="dk1"/>
              </a:buClr>
              <a:buSzPts val="1600"/>
              <a:buFont typeface="Noto Sans Symbols"/>
              <a:buChar char="⮚"/>
            </a:pPr>
            <a:r>
              <a:rPr lang="en-IN" b="1" dirty="0"/>
              <a:t>App framework </a:t>
            </a:r>
            <a:r>
              <a:rPr lang="en-IN" dirty="0"/>
              <a:t>: Flutter</a:t>
            </a: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962F45E8-E8BE-BDF0-B40F-DE621C9FD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367" y="29185"/>
            <a:ext cx="3486613" cy="38277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pSp>
        <p:nvGrpSpPr>
          <p:cNvPr id="16" name="Group 15">
            <a:extLst>
              <a:ext uri="{FF2B5EF4-FFF2-40B4-BE49-F238E27FC236}">
                <a16:creationId xmlns:a16="http://schemas.microsoft.com/office/drawing/2014/main" id="{8E2D51C5-F25C-475E-8D6E-958D5566C48D}"/>
              </a:ext>
            </a:extLst>
          </p:cNvPr>
          <p:cNvGrpSpPr/>
          <p:nvPr/>
        </p:nvGrpSpPr>
        <p:grpSpPr>
          <a:xfrm>
            <a:off x="2341447" y="4920542"/>
            <a:ext cx="2776768" cy="1686634"/>
            <a:chOff x="-548507" y="477868"/>
            <a:chExt cx="11570449" cy="6357177"/>
          </a:xfrm>
        </p:grpSpPr>
        <p:sp>
          <p:nvSpPr>
            <p:cNvPr id="17" name="Freeform: Shape 16">
              <a:extLst>
                <a:ext uri="{FF2B5EF4-FFF2-40B4-BE49-F238E27FC236}">
                  <a16:creationId xmlns:a16="http://schemas.microsoft.com/office/drawing/2014/main" id="{7615C29C-AB2D-4A08-A28D-40AD548AA62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0686060-4D3B-4314-9C82-5F69F8A337D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19D45376-3AB4-4C88-A41C-807699DC8BCA}"/>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A4C8AF82-4269-43CE-9337-95B968138711}"/>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Freeform: Shape 20">
              <a:extLst>
                <a:ext uri="{FF2B5EF4-FFF2-40B4-BE49-F238E27FC236}">
                  <a16:creationId xmlns:a16="http://schemas.microsoft.com/office/drawing/2014/main" id="{776E7A3C-E1A0-40B5-8D58-2869BC5BFD7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2" name="Group 21">
              <a:extLst>
                <a:ext uri="{FF2B5EF4-FFF2-40B4-BE49-F238E27FC236}">
                  <a16:creationId xmlns:a16="http://schemas.microsoft.com/office/drawing/2014/main" id="{548CB956-7F8D-4728-B05C-A6C4A125DD19}"/>
                </a:ext>
              </a:extLst>
            </p:cNvPr>
            <p:cNvGrpSpPr/>
            <p:nvPr/>
          </p:nvGrpSpPr>
          <p:grpSpPr>
            <a:xfrm>
              <a:off x="1606" y="6382978"/>
              <a:ext cx="413937" cy="115242"/>
              <a:chOff x="5955" y="6353672"/>
              <a:chExt cx="413937" cy="115242"/>
            </a:xfrm>
          </p:grpSpPr>
          <p:sp>
            <p:nvSpPr>
              <p:cNvPr id="27" name="Rectangle: Rounded Corners 26">
                <a:extLst>
                  <a:ext uri="{FF2B5EF4-FFF2-40B4-BE49-F238E27FC236}">
                    <a16:creationId xmlns:a16="http://schemas.microsoft.com/office/drawing/2014/main" id="{EE3A4F52-FFDE-4269-8D12-60F450250E2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Rounded Corners 27">
                <a:extLst>
                  <a:ext uri="{FF2B5EF4-FFF2-40B4-BE49-F238E27FC236}">
                    <a16:creationId xmlns:a16="http://schemas.microsoft.com/office/drawing/2014/main" id="{CEDF1879-E47C-4093-B77C-DA73ADE68DD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3" name="Group 22">
              <a:extLst>
                <a:ext uri="{FF2B5EF4-FFF2-40B4-BE49-F238E27FC236}">
                  <a16:creationId xmlns:a16="http://schemas.microsoft.com/office/drawing/2014/main" id="{F976DB48-95D0-4F9E-8F8F-85FBE990242A}"/>
                </a:ext>
              </a:extLst>
            </p:cNvPr>
            <p:cNvGrpSpPr/>
            <p:nvPr/>
          </p:nvGrpSpPr>
          <p:grpSpPr>
            <a:xfrm>
              <a:off x="9855291" y="6381600"/>
              <a:ext cx="885989" cy="115242"/>
              <a:chOff x="5955" y="6353672"/>
              <a:chExt cx="413937" cy="115242"/>
            </a:xfrm>
          </p:grpSpPr>
          <p:sp>
            <p:nvSpPr>
              <p:cNvPr id="25" name="Rectangle: Rounded Corners 24">
                <a:extLst>
                  <a:ext uri="{FF2B5EF4-FFF2-40B4-BE49-F238E27FC236}">
                    <a16:creationId xmlns:a16="http://schemas.microsoft.com/office/drawing/2014/main" id="{6BA88636-CE41-4881-B240-76EEDFF8118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Rounded Corners 25">
                <a:extLst>
                  <a:ext uri="{FF2B5EF4-FFF2-40B4-BE49-F238E27FC236}">
                    <a16:creationId xmlns:a16="http://schemas.microsoft.com/office/drawing/2014/main" id="{FF449B1F-21CF-46EF-81A8-E92E7BFA95B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24" name="Freeform: Shape 23">
              <a:extLst>
                <a:ext uri="{FF2B5EF4-FFF2-40B4-BE49-F238E27FC236}">
                  <a16:creationId xmlns:a16="http://schemas.microsoft.com/office/drawing/2014/main" id="{D414957E-3B9B-4A8F-834E-9237FD11F80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27" name="Google Shape;227;p3"/>
          <p:cNvSpPr txBox="1">
            <a:spLocks noGrp="1"/>
          </p:cNvSpPr>
          <p:nvPr>
            <p:ph type="title" idx="4294967295"/>
          </p:nvPr>
        </p:nvSpPr>
        <p:spPr>
          <a:xfrm>
            <a:off x="0" y="0"/>
            <a:ext cx="5780088" cy="61118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9" name="Google Shape;229;p3"/>
          <p:cNvSpPr txBox="1">
            <a:spLocks noGrp="1"/>
          </p:cNvSpPr>
          <p:nvPr>
            <p:ph type="body" idx="4294967295"/>
          </p:nvPr>
        </p:nvSpPr>
        <p:spPr>
          <a:xfrm>
            <a:off x="0" y="982663"/>
            <a:ext cx="5780088" cy="559752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spcBef>
                <a:spcPts val="0"/>
              </a:spcBef>
              <a:buFont typeface="Noto Sans Symbols"/>
              <a:buChar char="⮚"/>
            </a:pPr>
            <a:r>
              <a:rPr lang="en-US" sz="1400" b="1" dirty="0">
                <a:latin typeface="Times New Roman" panose="02020603050405020304" pitchFamily="18" charset="0"/>
                <a:cs typeface="Times New Roman" panose="02020603050405020304" pitchFamily="18" charset="0"/>
              </a:rPr>
              <a:t>Identifying and blocking spam calls</a:t>
            </a:r>
            <a:r>
              <a:rPr lang="en-US" sz="1400" dirty="0">
                <a:latin typeface="Times New Roman" panose="02020603050405020304" pitchFamily="18" charset="0"/>
                <a:cs typeface="Times New Roman" panose="02020603050405020304" pitchFamily="18" charset="0"/>
              </a:rPr>
              <a:t> : This system can analyse spam calls in real-time using ML algorithms like CNN, SVM Classifiers, KNN and alert users enabling them to immediately block those calls.</a:t>
            </a:r>
          </a:p>
          <a:p>
            <a:pPr marL="285750" lvl="0" indent="-285750">
              <a:spcBef>
                <a:spcPts val="0"/>
              </a:spcBef>
              <a:buFont typeface="Noto Sans Symbols"/>
              <a:buChar char="⮚"/>
            </a:pPr>
            <a:endParaRPr lang="en-US" sz="1400" dirty="0">
              <a:latin typeface="Times New Roman" panose="02020603050405020304" pitchFamily="18" charset="0"/>
              <a:cs typeface="Times New Roman" panose="02020603050405020304" pitchFamily="18" charset="0"/>
            </a:endParaRPr>
          </a:p>
          <a:p>
            <a:pPr marL="285750" lvl="0" indent="-285750">
              <a:spcBef>
                <a:spcPts val="0"/>
              </a:spcBef>
              <a:buFont typeface="Noto Sans Symbols"/>
              <a:buChar char="⮚"/>
            </a:pPr>
            <a:r>
              <a:rPr lang="en-US" sz="1400" b="1" dirty="0">
                <a:latin typeface="Times New Roman" panose="02020603050405020304" pitchFamily="18" charset="0"/>
                <a:cs typeface="Times New Roman" panose="02020603050405020304" pitchFamily="18" charset="0"/>
              </a:rPr>
              <a:t>Identifying and blocking spam text messages </a:t>
            </a:r>
            <a:r>
              <a:rPr lang="en-US" sz="1400" dirty="0">
                <a:latin typeface="Times New Roman" panose="02020603050405020304" pitchFamily="18" charset="0"/>
                <a:cs typeface="Times New Roman" panose="02020603050405020304" pitchFamily="18" charset="0"/>
              </a:rPr>
              <a:t>: The system examines the message's content and spot patterns and traits using NLP and Regression techniques to filter those messages and block them.</a:t>
            </a:r>
          </a:p>
          <a:p>
            <a:pPr marL="285750" lvl="0" indent="-285750">
              <a:spcBef>
                <a:spcPts val="0"/>
              </a:spcBef>
              <a:buFont typeface="Noto Sans Symbols"/>
              <a:buChar char="⮚"/>
            </a:pPr>
            <a:endParaRPr lang="en-US" sz="1400" dirty="0">
              <a:latin typeface="Times New Roman" panose="02020603050405020304" pitchFamily="18" charset="0"/>
              <a:cs typeface="Times New Roman" panose="02020603050405020304" pitchFamily="18" charset="0"/>
            </a:endParaRPr>
          </a:p>
          <a:p>
            <a:pPr marL="285750" lvl="0" indent="-285750">
              <a:spcBef>
                <a:spcPts val="0"/>
              </a:spcBef>
              <a:buFont typeface="Noto Sans Symbols"/>
              <a:buChar char="⮚"/>
            </a:pPr>
            <a:r>
              <a:rPr lang="en-US" sz="1400" b="1" dirty="0">
                <a:latin typeface="Times New Roman" panose="02020603050405020304" pitchFamily="18" charset="0"/>
                <a:cs typeface="Times New Roman" panose="02020603050405020304" pitchFamily="18" charset="0"/>
              </a:rPr>
              <a:t>Identifying and Blocking Spam Emails : </a:t>
            </a:r>
            <a:r>
              <a:rPr lang="en-US" sz="1400" dirty="0">
                <a:latin typeface="Times New Roman" panose="02020603050405020304" pitchFamily="18" charset="0"/>
                <a:cs typeface="Times New Roman" panose="02020603050405020304" pitchFamily="18" charset="0"/>
              </a:rPr>
              <a:t>This system can detect potential harmful emails like phishing attempts scams or unsolicited marketing emails and alerting the users of the same.</a:t>
            </a:r>
          </a:p>
          <a:p>
            <a:pPr marL="285750" lvl="0" indent="-285750">
              <a:spcBef>
                <a:spcPts val="0"/>
              </a:spcBef>
              <a:buFont typeface="Noto Sans Symbols"/>
              <a:buChar char="⮚"/>
            </a:pPr>
            <a:endParaRPr lang="en-US" sz="1400" dirty="0">
              <a:latin typeface="Times New Roman" panose="02020603050405020304" pitchFamily="18" charset="0"/>
              <a:cs typeface="Times New Roman" panose="02020603050405020304" pitchFamily="18" charset="0"/>
            </a:endParaRPr>
          </a:p>
          <a:p>
            <a:pPr marL="285750" lvl="0" indent="-285750">
              <a:spcBef>
                <a:spcPts val="0"/>
              </a:spcBef>
              <a:buFont typeface="Noto Sans Symbols"/>
              <a:buChar char="⮚"/>
            </a:pPr>
            <a:r>
              <a:rPr lang="en-IN" sz="1400" b="1" dirty="0">
                <a:latin typeface="Times New Roman" panose="02020603050405020304" pitchFamily="18" charset="0"/>
                <a:cs typeface="Times New Roman" panose="02020603050405020304" pitchFamily="18" charset="0"/>
              </a:rPr>
              <a:t>Reporting spam </a:t>
            </a:r>
            <a:r>
              <a:rPr lang="en-IN" sz="1400" dirty="0">
                <a:latin typeface="Times New Roman" panose="02020603050405020304" pitchFamily="18" charset="0"/>
                <a:cs typeface="Times New Roman" panose="02020603050405020304" pitchFamily="18" charset="0"/>
              </a:rPr>
              <a:t>: Users can report SMS, emails or calls as spam as a result of which the senders details will be added to our database thus preventing same kind of attacks on other users.</a:t>
            </a:r>
          </a:p>
          <a:p>
            <a:pPr marL="285750" lvl="0" indent="-285750">
              <a:spcBef>
                <a:spcPts val="0"/>
              </a:spcBef>
              <a:buFont typeface="Noto Sans Symbols"/>
              <a:buChar char="⮚"/>
            </a:pPr>
            <a:endParaRPr lang="en-IN" sz="1400" dirty="0">
              <a:latin typeface="Times New Roman" panose="02020603050405020304" pitchFamily="18" charset="0"/>
              <a:cs typeface="Times New Roman" panose="02020603050405020304" pitchFamily="18" charset="0"/>
            </a:endParaRPr>
          </a:p>
          <a:p>
            <a:pPr marL="285750" lvl="0" indent="-285750">
              <a:spcBef>
                <a:spcPts val="0"/>
              </a:spcBef>
              <a:buFont typeface="Noto Sans Symbols"/>
              <a:buChar char="⮚"/>
            </a:pPr>
            <a:r>
              <a:rPr lang="en-IN" sz="1400" b="1" dirty="0">
                <a:latin typeface="Times New Roman" panose="02020603050405020304" pitchFamily="18" charset="0"/>
                <a:cs typeface="Times New Roman" panose="02020603050405020304" pitchFamily="18" charset="0"/>
              </a:rPr>
              <a:t>Reducing distractions and interruptions </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By screening out undesirable calls and messages, the system minimizes the interruptions , enabling users to concentrate on crucial jobs or activities.</a:t>
            </a:r>
          </a:p>
          <a:p>
            <a:pPr marL="285750" lvl="0" indent="-285750">
              <a:spcBef>
                <a:spcPts val="0"/>
              </a:spcBef>
              <a:buFont typeface="Noto Sans Symbols"/>
              <a:buChar char="⮚"/>
            </a:pPr>
            <a:endParaRPr lang="en-US" sz="1200" dirty="0">
              <a:latin typeface="Franklin Gothic" panose="020B0604020202020204" charset="0"/>
            </a:endParaRPr>
          </a:p>
          <a:p>
            <a:pPr marL="285750" lvl="0" indent="-285750">
              <a:spcBef>
                <a:spcPts val="0"/>
              </a:spcBef>
              <a:buFont typeface="Noto Sans Symbols"/>
              <a:buChar char="⮚"/>
            </a:pPr>
            <a:endParaRPr sz="1200" dirty="0">
              <a:latin typeface="Franklin Gothic" panose="020B0604020202020204" charset="0"/>
            </a:endParaRPr>
          </a:p>
        </p:txBody>
      </p:sp>
      <p:sp>
        <p:nvSpPr>
          <p:cNvPr id="228" name="Google Shape;228;p3"/>
          <p:cNvSpPr txBox="1">
            <a:spLocks noGrp="1"/>
          </p:cNvSpPr>
          <p:nvPr>
            <p:ph type="body" idx="4294967295"/>
          </p:nvPr>
        </p:nvSpPr>
        <p:spPr>
          <a:xfrm>
            <a:off x="0" y="639763"/>
            <a:ext cx="4838700" cy="31591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b="1" dirty="0">
                <a:solidFill>
                  <a:schemeClr val="tx1"/>
                </a:solidFill>
                <a:latin typeface="Times New Roman" panose="02020603050405020304" pitchFamily="18" charset="0"/>
                <a:cs typeface="Times New Roman" panose="02020603050405020304" pitchFamily="18" charset="0"/>
              </a:rPr>
              <a:t>Use Cases  </a:t>
            </a:r>
            <a:endParaRPr b="1" dirty="0">
              <a:solidFill>
                <a:schemeClr val="tx1"/>
              </a:solidFill>
              <a:latin typeface="Times New Roman" panose="02020603050405020304" pitchFamily="18" charset="0"/>
              <a:cs typeface="Times New Roman" panose="02020603050405020304" pitchFamily="18" charset="0"/>
            </a:endParaRPr>
          </a:p>
        </p:txBody>
      </p:sp>
      <p:sp>
        <p:nvSpPr>
          <p:cNvPr id="230" name="Google Shape;230;p3"/>
          <p:cNvSpPr txBox="1">
            <a:spLocks noGrp="1"/>
          </p:cNvSpPr>
          <p:nvPr>
            <p:ph type="sldNum" idx="4294967295"/>
          </p:nvPr>
        </p:nvSpPr>
        <p:spPr>
          <a:xfrm>
            <a:off x="0" y="6332538"/>
            <a:ext cx="523875" cy="24765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31" name="Google Shape;231;p3"/>
          <p:cNvSpPr txBox="1"/>
          <p:nvPr/>
        </p:nvSpPr>
        <p:spPr>
          <a:xfrm>
            <a:off x="5873749" y="639148"/>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i="0" dirty="0">
                <a:solidFill>
                  <a:schemeClr val="tx1"/>
                </a:solidFill>
                <a:latin typeface="Times New Roman" panose="02020603050405020304" pitchFamily="18" charset="0"/>
                <a:ea typeface="Franklin Gothic"/>
                <a:cs typeface="Times New Roman" panose="02020603050405020304" pitchFamily="18" charset="0"/>
                <a:sym typeface="Franklin Gothic"/>
              </a:rPr>
              <a:t>Dependencies / Show stoppers</a:t>
            </a:r>
            <a:endParaRPr b="1" dirty="0">
              <a:solidFill>
                <a:schemeClr val="tx1"/>
              </a:solidFill>
              <a:latin typeface="Times New Roman" panose="02020603050405020304" pitchFamily="18" charset="0"/>
              <a:cs typeface="Times New Roman" panose="02020603050405020304" pitchFamily="18" charset="0"/>
            </a:endParaRPr>
          </a:p>
        </p:txBody>
      </p:sp>
      <p:sp>
        <p:nvSpPr>
          <p:cNvPr id="232" name="Google Shape;232;p3"/>
          <p:cNvSpPr txBox="1"/>
          <p:nvPr/>
        </p:nvSpPr>
        <p:spPr>
          <a:xfrm>
            <a:off x="5780809" y="983022"/>
            <a:ext cx="6411192" cy="559684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nSpc>
                <a:spcPct val="90000"/>
              </a:lnSpc>
              <a:buClr>
                <a:schemeClr val="dk1"/>
              </a:buClr>
              <a:buSzPts val="1600"/>
              <a:buFont typeface="Noto Sans Symbols"/>
              <a:buChar char="⮚"/>
            </a:pPr>
            <a:r>
              <a:rPr lang="en-US" sz="1400" b="1" dirty="0">
                <a:solidFill>
                  <a:schemeClr val="dk1"/>
                </a:solidFill>
                <a:latin typeface="Times New Roman" panose="02020603050405020304" pitchFamily="18" charset="0"/>
                <a:ea typeface="Libre Franklin"/>
                <a:cs typeface="Times New Roman" panose="02020603050405020304" pitchFamily="18" charset="0"/>
                <a:sym typeface="Libre Franklin"/>
              </a:rPr>
              <a:t>Accuracy and false positives : </a:t>
            </a:r>
            <a:r>
              <a:rPr lang="en-US" sz="1400" dirty="0">
                <a:solidFill>
                  <a:schemeClr val="dk1"/>
                </a:solidFill>
                <a:latin typeface="Times New Roman" panose="02020603050405020304" pitchFamily="18" charset="0"/>
                <a:ea typeface="Libre Franklin"/>
                <a:cs typeface="Times New Roman" panose="02020603050405020304" pitchFamily="18" charset="0"/>
                <a:sym typeface="Libre Franklin"/>
              </a:rPr>
              <a:t>The system may classify legitimate calls or emails as spam thus frustrating the user and producing excessive number of false positives.</a:t>
            </a:r>
          </a:p>
          <a:p>
            <a:pPr lvl="0">
              <a:lnSpc>
                <a:spcPct val="90000"/>
              </a:lnSpc>
              <a:buClr>
                <a:schemeClr val="dk1"/>
              </a:buClr>
              <a:buSzPts val="1600"/>
            </a:pPr>
            <a:endParaRPr lang="en-US" sz="140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285750" lvl="0" indent="-285750">
              <a:lnSpc>
                <a:spcPct val="90000"/>
              </a:lnSpc>
              <a:buClr>
                <a:schemeClr val="dk1"/>
              </a:buClr>
              <a:buSzPts val="1600"/>
              <a:buFont typeface="Noto Sans Symbols"/>
              <a:buChar char="⮚"/>
            </a:pPr>
            <a:r>
              <a:rPr lang="en-IN" sz="1400" b="1" dirty="0">
                <a:latin typeface="Times New Roman" panose="02020603050405020304" pitchFamily="18" charset="0"/>
                <a:cs typeface="Times New Roman" panose="02020603050405020304" pitchFamily="18" charset="0"/>
              </a:rPr>
              <a:t>Outdated databases and algorithms </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system might not be able to correctly identify newer spam patterns and features if these databases and algorithms are not routinely updated.</a:t>
            </a:r>
          </a:p>
          <a:p>
            <a:pPr lvl="0">
              <a:lnSpc>
                <a:spcPct val="90000"/>
              </a:lnSpc>
              <a:buClr>
                <a:schemeClr val="dk1"/>
              </a:buClr>
              <a:buSzPts val="1600"/>
            </a:pPr>
            <a:endParaRPr lang="en-US" sz="1400" dirty="0">
              <a:latin typeface="Times New Roman" panose="02020603050405020304" pitchFamily="18" charset="0"/>
              <a:cs typeface="Times New Roman" panose="02020603050405020304" pitchFamily="18" charset="0"/>
            </a:endParaRPr>
          </a:p>
          <a:p>
            <a:pPr marL="285750" lvl="0" indent="-285750">
              <a:lnSpc>
                <a:spcPct val="90000"/>
              </a:lnSpc>
              <a:buClr>
                <a:schemeClr val="dk1"/>
              </a:buClr>
              <a:buSzPts val="1600"/>
              <a:buFont typeface="Noto Sans Symbols"/>
              <a:buChar char="⮚"/>
            </a:pPr>
            <a:r>
              <a:rPr lang="en-US" sz="1400" b="1" dirty="0">
                <a:latin typeface="Times New Roman" panose="02020603050405020304" pitchFamily="18" charset="0"/>
                <a:cs typeface="Times New Roman" panose="02020603050405020304" pitchFamily="18" charset="0"/>
              </a:rPr>
              <a:t>User privacy concerns </a:t>
            </a:r>
            <a:r>
              <a:rPr lang="en-US" sz="1400" dirty="0">
                <a:latin typeface="Times New Roman" panose="02020603050405020304" pitchFamily="18" charset="0"/>
                <a:cs typeface="Times New Roman" panose="02020603050405020304" pitchFamily="18" charset="0"/>
              </a:rPr>
              <a:t>: Some consumers may feel uncomfortable sharing their data with third-party platforms due to privacy concerns.</a:t>
            </a:r>
          </a:p>
          <a:p>
            <a:pPr lvl="0">
              <a:lnSpc>
                <a:spcPct val="90000"/>
              </a:lnSpc>
              <a:buClr>
                <a:schemeClr val="dk1"/>
              </a:buClr>
              <a:buSzPts val="1600"/>
            </a:pPr>
            <a:endParaRPr lang="en-US" sz="1400" dirty="0">
              <a:latin typeface="Times New Roman" panose="02020603050405020304" pitchFamily="18" charset="0"/>
              <a:cs typeface="Times New Roman" panose="02020603050405020304" pitchFamily="18" charset="0"/>
            </a:endParaRPr>
          </a:p>
          <a:p>
            <a:pPr marL="285750" lvl="0" indent="-285750">
              <a:lnSpc>
                <a:spcPct val="90000"/>
              </a:lnSpc>
              <a:buClr>
                <a:schemeClr val="dk1"/>
              </a:buClr>
              <a:buSzPts val="1600"/>
              <a:buFont typeface="Noto Sans Symbols"/>
              <a:buChar char="⮚"/>
            </a:pPr>
            <a:r>
              <a:rPr lang="en-US" sz="1400" b="1" dirty="0">
                <a:latin typeface="Times New Roman" panose="02020603050405020304" pitchFamily="18" charset="0"/>
                <a:cs typeface="Times New Roman" panose="02020603050405020304" pitchFamily="18" charset="0"/>
              </a:rPr>
              <a:t>Technical limitations : </a:t>
            </a:r>
            <a:r>
              <a:rPr lang="en-US" sz="1400" dirty="0">
                <a:latin typeface="Times New Roman" panose="02020603050405020304" pitchFamily="18" charset="0"/>
                <a:cs typeface="Times New Roman" panose="02020603050405020304" pitchFamily="18" charset="0"/>
              </a:rPr>
              <a:t>The technological capabilities of the hardware, such as network connectivity, processing speed, or memory, may be restricted , affecting the system's accuracy and speed.</a:t>
            </a:r>
          </a:p>
          <a:p>
            <a:pPr lvl="0">
              <a:lnSpc>
                <a:spcPct val="90000"/>
              </a:lnSpc>
              <a:buClr>
                <a:schemeClr val="dk1"/>
              </a:buClr>
              <a:buSzPts val="1600"/>
            </a:pPr>
            <a:endParaRPr lang="en-US" sz="1400" dirty="0">
              <a:latin typeface="Times New Roman" panose="02020603050405020304" pitchFamily="18" charset="0"/>
              <a:cs typeface="Times New Roman" panose="02020603050405020304" pitchFamily="18" charset="0"/>
            </a:endParaRPr>
          </a:p>
          <a:p>
            <a:pPr marL="285750" lvl="0" indent="-285750">
              <a:lnSpc>
                <a:spcPct val="90000"/>
              </a:lnSpc>
              <a:buClr>
                <a:schemeClr val="dk1"/>
              </a:buClr>
              <a:buSzPts val="1600"/>
              <a:buFont typeface="Noto Sans Symbols"/>
              <a:buChar char="⮚"/>
            </a:pPr>
            <a:r>
              <a:rPr lang="en-US" sz="1400" b="1" dirty="0">
                <a:latin typeface="Times New Roman" panose="02020603050405020304" pitchFamily="18" charset="0"/>
                <a:cs typeface="Times New Roman" panose="02020603050405020304" pitchFamily="18" charset="0"/>
              </a:rPr>
              <a:t>Cost :</a:t>
            </a:r>
            <a:r>
              <a:rPr lang="en-US" sz="1400" dirty="0">
                <a:latin typeface="Times New Roman" panose="02020603050405020304" pitchFamily="18" charset="0"/>
                <a:cs typeface="Times New Roman" panose="02020603050405020304" pitchFamily="18" charset="0"/>
              </a:rPr>
              <a:t> It can be expensive to create and maintain the system, especially for smaller businesses or service providers. Users may be charged for these expenses or the system's accessibility may be restricted in some areas.</a:t>
            </a:r>
          </a:p>
          <a:p>
            <a:pPr marL="285750" lvl="0" indent="-285750">
              <a:lnSpc>
                <a:spcPct val="90000"/>
              </a:lnSpc>
              <a:buClr>
                <a:schemeClr val="dk1"/>
              </a:buClr>
              <a:buSzPts val="1600"/>
              <a:buFont typeface="Noto Sans Symbols"/>
              <a:buChar char="⮚"/>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Cyber Security PowerPoint Templates</Template>
  <TotalTime>485</TotalTime>
  <Words>487</Words>
  <Application>Microsoft Office PowerPoint</Application>
  <PresentationFormat>Widescreen</PresentationFormat>
  <Paragraphs>37</Paragraphs>
  <Slides>2</Slides>
  <Notes>2</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vt:i4>
      </vt:variant>
    </vt:vector>
  </HeadingPairs>
  <TitlesOfParts>
    <vt:vector size="14" baseType="lpstr">
      <vt:lpstr>Libre Franklin</vt:lpstr>
      <vt:lpstr>Franklin Gothic</vt:lpstr>
      <vt:lpstr>Noto Sans Symbols</vt:lpstr>
      <vt:lpstr>Times New Roman</vt:lpstr>
      <vt:lpstr>Arial</vt:lpstr>
      <vt:lpstr>Calibri</vt:lpstr>
      <vt:lpstr>Cover and End Slide Master</vt:lpstr>
      <vt:lpstr>Contents Slide Master</vt:lpstr>
      <vt:lpstr>Section Break Slide Master</vt:lpstr>
      <vt:lpstr>1_Contents Slide Master</vt:lpstr>
      <vt:lpstr>1_Section Break Slide Master</vt:lpstr>
      <vt:lpstr>Office Theme</vt:lpstr>
      <vt:lpstr>Idea/Approach Details</vt:lpstr>
      <vt:lpstr>Idea/Approach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Ritam Chatterjee</cp:lastModifiedBy>
  <cp:revision>25</cp:revision>
  <dcterms:created xsi:type="dcterms:W3CDTF">2022-02-11T07:14:46Z</dcterms:created>
  <dcterms:modified xsi:type="dcterms:W3CDTF">2024-07-18T13:22:30Z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