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6" roundtripDataSignature="AMtx7miK8McKy1aWVCVy4qi0JJwt8mvx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www.loom.com/share/bc3d9a552501432c834e675ec528ea5b?sid=781d1063-52c8-4f1a-a857-64b9a7d87fc1" TargetMode="External"/><Relationship Id="rId5" Type="http://schemas.openxmlformats.org/officeDocument/2006/relationships/image" Target="../media/image13.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1"/>
          <p:cNvSpPr txBox="1"/>
          <p:nvPr/>
        </p:nvSpPr>
        <p:spPr>
          <a:xfrm>
            <a:off x="6489200" y="1929302"/>
            <a:ext cx="25998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Ritanya T</a:t>
            </a:r>
            <a:endParaRPr sz="3200">
              <a:latin typeface="Trebuchet MS"/>
              <a:ea typeface="Trebuchet MS"/>
              <a:cs typeface="Trebuchet MS"/>
              <a:sym typeface="Trebuchet MS"/>
            </a:endParaRPr>
          </a:p>
        </p:txBody>
      </p:sp>
      <p:sp>
        <p:nvSpPr>
          <p:cNvPr id="59" name="Google Shape;59;p1"/>
          <p:cNvSpPr txBox="1"/>
          <p:nvPr/>
        </p:nvSpPr>
        <p:spPr>
          <a:xfrm>
            <a:off x="6396722" y="2702725"/>
            <a:ext cx="57084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rebuchet MS"/>
              <a:ea typeface="Trebuchet MS"/>
              <a:cs typeface="Trebuchet MS"/>
              <a:sym typeface="Trebuchet MS"/>
            </a:endParaRPr>
          </a:p>
        </p:txBody>
      </p:sp>
      <p:pic>
        <p:nvPicPr>
          <p:cNvPr id="60" name="Google Shape;6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63" name="Google Shape;63;p1"/>
          <p:cNvSpPr txBox="1"/>
          <p:nvPr/>
        </p:nvSpPr>
        <p:spPr>
          <a:xfrm>
            <a:off x="6489200" y="2662975"/>
            <a:ext cx="620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715521104034</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0"/>
          <p:cNvSpPr txBox="1"/>
          <p:nvPr>
            <p:ph type="title"/>
          </p:nvPr>
        </p:nvSpPr>
        <p:spPr>
          <a:xfrm>
            <a:off x="752465" y="292944"/>
            <a:ext cx="9764400" cy="752400"/>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195" name="Google Shape;195;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6" name="Google Shape;196;p10"/>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197" name="Google Shape;197;p10"/>
          <p:cNvSpPr txBox="1"/>
          <p:nvPr/>
        </p:nvSpPr>
        <p:spPr>
          <a:xfrm>
            <a:off x="833913" y="1604750"/>
            <a:ext cx="38319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Accuracy:</a:t>
            </a:r>
            <a:endParaRPr sz="1800">
              <a:latin typeface="Calibri"/>
              <a:ea typeface="Calibri"/>
              <a:cs typeface="Calibri"/>
              <a:sym typeface="Calibri"/>
            </a:endParaRPr>
          </a:p>
        </p:txBody>
      </p:sp>
      <p:pic>
        <p:nvPicPr>
          <p:cNvPr id="198" name="Google Shape;198;p10"/>
          <p:cNvPicPr preferRelativeResize="0"/>
          <p:nvPr/>
        </p:nvPicPr>
        <p:blipFill>
          <a:blip r:embed="rId5">
            <a:alphaModFix/>
          </a:blip>
          <a:stretch>
            <a:fillRect/>
          </a:stretch>
        </p:blipFill>
        <p:spPr>
          <a:xfrm>
            <a:off x="379226" y="2223750"/>
            <a:ext cx="4873426" cy="3726326"/>
          </a:xfrm>
          <a:prstGeom prst="rect">
            <a:avLst/>
          </a:prstGeom>
          <a:noFill/>
          <a:ln>
            <a:noFill/>
          </a:ln>
        </p:spPr>
      </p:pic>
      <p:pic>
        <p:nvPicPr>
          <p:cNvPr id="199" name="Google Shape;199;p10"/>
          <p:cNvPicPr preferRelativeResize="0"/>
          <p:nvPr/>
        </p:nvPicPr>
        <p:blipFill>
          <a:blip r:embed="rId6">
            <a:alphaModFix/>
          </a:blip>
          <a:stretch>
            <a:fillRect/>
          </a:stretch>
        </p:blipFill>
        <p:spPr>
          <a:xfrm>
            <a:off x="5511525" y="2650952"/>
            <a:ext cx="6425375" cy="2538697"/>
          </a:xfrm>
          <a:prstGeom prst="rect">
            <a:avLst/>
          </a:prstGeom>
          <a:noFill/>
          <a:ln>
            <a:noFill/>
          </a:ln>
        </p:spPr>
      </p:pic>
      <p:sp>
        <p:nvSpPr>
          <p:cNvPr id="200" name="Google Shape;200;p10"/>
          <p:cNvSpPr txBox="1"/>
          <p:nvPr/>
        </p:nvSpPr>
        <p:spPr>
          <a:xfrm>
            <a:off x="5618550" y="1868450"/>
            <a:ext cx="39906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Classification Report:</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9" name="Google Shape;7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p2"/>
          <p:cNvSpPr txBox="1"/>
          <p:nvPr>
            <p:ph type="title"/>
          </p:nvPr>
        </p:nvSpPr>
        <p:spPr>
          <a:xfrm>
            <a:off x="558165" y="385444"/>
            <a:ext cx="9764400" cy="11196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4250"/>
              <a:t>Breast Cancer Prediction</a:t>
            </a:r>
            <a:endParaRPr sz="4250"/>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9" name="Google Shape;89;p2"/>
          <p:cNvSpPr txBox="1"/>
          <p:nvPr/>
        </p:nvSpPr>
        <p:spPr>
          <a:xfrm>
            <a:off x="835100" y="2278075"/>
            <a:ext cx="7413000" cy="3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Breast cancer is one of the most common cancers among women worldwide. Early detection and accurate diagnosis are crucial for effective treatment and improved survival rates. This project aims to develop a neural network-based model for the classification of breast cancer tumors as malignant or benign using clinical data.</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3"/>
          <p:cNvSpPr/>
          <p:nvPr/>
        </p:nvSpPr>
        <p:spPr>
          <a:xfrm>
            <a:off x="-383200" y="2775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5" name="Google Shape;95;p3"/>
          <p:cNvGrpSpPr/>
          <p:nvPr/>
        </p:nvGrpSpPr>
        <p:grpSpPr>
          <a:xfrm>
            <a:off x="7448612" y="0"/>
            <a:ext cx="4743796" cy="6858466"/>
            <a:chOff x="7448612" y="0"/>
            <a:chExt cx="4743796" cy="6858466"/>
          </a:xfrm>
        </p:grpSpPr>
        <p:sp>
          <p:nvSpPr>
            <p:cNvPr id="96" name="Google Shape;96;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5" name="Google Shape;105;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6" name="Google Shape;106;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7" name="Google Shape;107;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8" name="Google Shape;108;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9" name="Google Shape;109;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3"/>
          <p:cNvGrpSpPr/>
          <p:nvPr/>
        </p:nvGrpSpPr>
        <p:grpSpPr>
          <a:xfrm>
            <a:off x="47625" y="3819523"/>
            <a:ext cx="4124325" cy="3009898"/>
            <a:chOff x="47625" y="3819523"/>
            <a:chExt cx="4124325" cy="3009898"/>
          </a:xfrm>
        </p:grpSpPr>
        <p:pic>
          <p:nvPicPr>
            <p:cNvPr id="111" name="Google Shape;111;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3"/>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4" name="Google Shape;114;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5" name="Google Shape;115;p3"/>
          <p:cNvSpPr txBox="1"/>
          <p:nvPr/>
        </p:nvSpPr>
        <p:spPr>
          <a:xfrm>
            <a:off x="1957525" y="1358275"/>
            <a:ext cx="8243100" cy="4899600"/>
          </a:xfrm>
          <a:prstGeom prst="rect">
            <a:avLst/>
          </a:prstGeom>
          <a:noFill/>
          <a:ln>
            <a:noFill/>
          </a:ln>
        </p:spPr>
        <p:txBody>
          <a:bodyPr anchorCtr="0" anchor="t" bIns="91425" lIns="91425" spcFirstLastPara="1" rIns="91425" wrap="square" tIns="91425">
            <a:noAutofit/>
          </a:bodyPr>
          <a:lstStyle/>
          <a:p>
            <a:pPr indent="-425450" lvl="0" marL="457200" rtl="0" algn="l">
              <a:lnSpc>
                <a:spcPct val="150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Problem Statement</a:t>
            </a:r>
            <a:endParaRPr sz="3100">
              <a:solidFill>
                <a:schemeClr val="dk1"/>
              </a:solidFill>
              <a:latin typeface="Calibri"/>
              <a:ea typeface="Calibri"/>
              <a:cs typeface="Calibri"/>
              <a:sym typeface="Calibri"/>
            </a:endParaRPr>
          </a:p>
          <a:p>
            <a:pPr indent="-425450" lvl="0" marL="457200" rtl="0" algn="l">
              <a:lnSpc>
                <a:spcPct val="150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Proposed System/Solution</a:t>
            </a:r>
            <a:endParaRPr sz="3100">
              <a:solidFill>
                <a:schemeClr val="dk1"/>
              </a:solidFill>
              <a:latin typeface="Calibri"/>
              <a:ea typeface="Calibri"/>
              <a:cs typeface="Calibri"/>
              <a:sym typeface="Calibri"/>
            </a:endParaRPr>
          </a:p>
          <a:p>
            <a:pPr indent="-425450" lvl="0" marL="457200" rtl="0" algn="l">
              <a:lnSpc>
                <a:spcPct val="150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System Development Approach</a:t>
            </a:r>
            <a:endParaRPr sz="3100">
              <a:solidFill>
                <a:schemeClr val="dk1"/>
              </a:solidFill>
              <a:latin typeface="Calibri"/>
              <a:ea typeface="Calibri"/>
              <a:cs typeface="Calibri"/>
              <a:sym typeface="Calibri"/>
            </a:endParaRPr>
          </a:p>
          <a:p>
            <a:pPr indent="-425450" lvl="0" marL="457200" rtl="0" algn="l">
              <a:lnSpc>
                <a:spcPct val="150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Algorithm &amp; Deployment</a:t>
            </a:r>
            <a:endParaRPr sz="3100">
              <a:solidFill>
                <a:schemeClr val="dk1"/>
              </a:solidFill>
              <a:latin typeface="Calibri"/>
              <a:ea typeface="Calibri"/>
              <a:cs typeface="Calibri"/>
              <a:sym typeface="Calibri"/>
            </a:endParaRPr>
          </a:p>
          <a:p>
            <a:pPr indent="-425450" lvl="0" marL="457200" rtl="0" algn="l">
              <a:lnSpc>
                <a:spcPct val="150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Result</a:t>
            </a:r>
            <a:endParaRPr sz="3100">
              <a:solidFill>
                <a:schemeClr val="dk1"/>
              </a:solidFill>
              <a:latin typeface="Calibri"/>
              <a:ea typeface="Calibri"/>
              <a:cs typeface="Calibri"/>
              <a:sym typeface="Calibri"/>
            </a:endParaRPr>
          </a:p>
          <a:p>
            <a:pPr indent="-425450" lvl="0" marL="457200" rtl="0" algn="l">
              <a:lnSpc>
                <a:spcPct val="150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Conclusion</a:t>
            </a:r>
            <a:endParaRPr sz="3100">
              <a:solidFill>
                <a:schemeClr val="dk1"/>
              </a:solidFill>
              <a:latin typeface="Calibri"/>
              <a:ea typeface="Calibri"/>
              <a:cs typeface="Calibri"/>
              <a:sym typeface="Calibri"/>
            </a:endParaRPr>
          </a:p>
          <a:p>
            <a:pPr indent="-425450" lvl="0" marL="457200" rtl="0" algn="l">
              <a:lnSpc>
                <a:spcPct val="150000"/>
              </a:lnSpc>
              <a:spcBef>
                <a:spcPts val="0"/>
              </a:spcBef>
              <a:spcAft>
                <a:spcPts val="0"/>
              </a:spcAft>
              <a:buClr>
                <a:schemeClr val="dk1"/>
              </a:buClr>
              <a:buSzPts val="3100"/>
              <a:buFont typeface="Calibri"/>
              <a:buAutoNum type="arabicPeriod"/>
            </a:pPr>
            <a:r>
              <a:rPr lang="en-US" sz="3100">
                <a:solidFill>
                  <a:schemeClr val="dk1"/>
                </a:solidFill>
                <a:latin typeface="Calibri"/>
                <a:ea typeface="Calibri"/>
                <a:cs typeface="Calibri"/>
                <a:sym typeface="Calibri"/>
              </a:rPr>
              <a:t>References</a:t>
            </a:r>
            <a:endParaRPr sz="31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4"/>
          <p:cNvGrpSpPr/>
          <p:nvPr/>
        </p:nvGrpSpPr>
        <p:grpSpPr>
          <a:xfrm>
            <a:off x="7991475" y="2933700"/>
            <a:ext cx="2762250" cy="3257550"/>
            <a:chOff x="7991475" y="2933700"/>
            <a:chExt cx="2762250" cy="3257550"/>
          </a:xfrm>
        </p:grpSpPr>
        <p:sp>
          <p:nvSpPr>
            <p:cNvPr id="121" name="Google Shape;121;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2" name="Google Shape;122;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3" name="Google Shape;123;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4" name="Google Shape;124;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5" name="Google Shape;125;p4"/>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6" name="Google Shape;126;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7" name="Google Shape;127;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9" name="Google Shape;129;p4"/>
          <p:cNvSpPr txBox="1"/>
          <p:nvPr/>
        </p:nvSpPr>
        <p:spPr>
          <a:xfrm>
            <a:off x="676275" y="2212025"/>
            <a:ext cx="68658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latin typeface="Calibri"/>
                <a:ea typeface="Calibri"/>
                <a:cs typeface="Calibri"/>
                <a:sym typeface="Calibri"/>
              </a:rPr>
              <a:t>Develop a neural network model to accurately classify breast tumors as malignant or benign using clinical data and imaging features, aiding in timely and accurate diagnosis.</a:t>
            </a:r>
            <a:endParaRPr sz="2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5"/>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0" name="Google Shape;140;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1006900" y="2582000"/>
            <a:ext cx="7188300" cy="32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This project aims to develop a neural network model for breast cancer classification using clinical data and imaging features. The dataset includes crucial attributes like radius, texture, perimeter, and area, with each instance labeled for tumor diagnosis. Through preprocessing, model construction, and training with TensorFlow/Keras, we seek to optimize the model's architecture and parameters. Evaluation metrics such as accuracy, precision, recall, and F1-score will assess its performance on the testing dataset. By analyzing results via confusion matrices, ROC curves, and feature importance, the goal is to create a reliable tool for accurate breast cancer diagnosis, ultimately improving patient outcomes.</a:t>
            </a:r>
            <a:endParaRPr sz="20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1" name="Google Shape;151;p6"/>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4" name="Google Shape;154;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5" name="Google Shape;155;p6"/>
          <p:cNvSpPr txBox="1"/>
          <p:nvPr/>
        </p:nvSpPr>
        <p:spPr>
          <a:xfrm>
            <a:off x="927625" y="1802375"/>
            <a:ext cx="5946300" cy="39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Radiologists:</a:t>
            </a:r>
            <a:endParaRPr b="1"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Interpret medical imaging (e.g., mammograms, ultrasound scans) with the model's assistance for accurate diagnosis of breast tumors.</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Oncologists:</a:t>
            </a:r>
            <a:endParaRPr b="1"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Confirm diagnoses and determine treatment plans based on the classification of tumors as malignant or benign provided by the model.</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General Practitioners:</a:t>
            </a:r>
            <a:endParaRPr b="1"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Utilize the model as a screening tool to identify individuals with breast abnormalities who may require further evaluation and referral to specialists.</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Medical Researchers: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Analyze large datasets using the model to identify patterns and trends in breast cancer diagnoses for research purposes.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7"/>
          <p:cNvSpPr txBox="1"/>
          <p:nvPr>
            <p:ph type="title"/>
          </p:nvPr>
        </p:nvSpPr>
        <p:spPr>
          <a:xfrm>
            <a:off x="439240" y="187219"/>
            <a:ext cx="9764400" cy="1014000"/>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400"/>
              <a:t>YOUR SOLUTION AND ITS VALUE PROPOSITION</a:t>
            </a:r>
            <a:endParaRPr sz="3400"/>
          </a:p>
        </p:txBody>
      </p:sp>
      <p:pic>
        <p:nvPicPr>
          <p:cNvPr id="163" name="Google Shape;163;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6" name="Google Shape;166;p7"/>
          <p:cNvSpPr txBox="1"/>
          <p:nvPr/>
        </p:nvSpPr>
        <p:spPr>
          <a:xfrm>
            <a:off x="650125" y="1630600"/>
            <a:ext cx="9160500" cy="45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Precision Diagnosis:</a:t>
            </a:r>
            <a:r>
              <a:rPr lang="en-US" sz="1800">
                <a:latin typeface="Calibri"/>
                <a:ea typeface="Calibri"/>
                <a:cs typeface="Calibri"/>
                <a:sym typeface="Calibri"/>
              </a:rPr>
              <a:t> Provide healthcare professionals with a precise tool for classifying breast tumors as malignant or benign, aiding in accurate diagnosis and treatment planning.</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Time Efficiency:</a:t>
            </a:r>
            <a:r>
              <a:rPr lang="en-US" sz="1800">
                <a:latin typeface="Calibri"/>
                <a:ea typeface="Calibri"/>
                <a:cs typeface="Calibri"/>
                <a:sym typeface="Calibri"/>
              </a:rPr>
              <a:t> Streamline the diagnostic process by quickly analyzing clinical data and imaging features, enabling faster decision-making and patient management.</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Improved Patient Outcomes</a:t>
            </a:r>
            <a:r>
              <a:rPr lang="en-US" sz="1800">
                <a:latin typeface="Calibri"/>
                <a:ea typeface="Calibri"/>
                <a:cs typeface="Calibri"/>
                <a:sym typeface="Calibri"/>
              </a:rPr>
              <a:t>: Facilitate early detection of breast cancer, leading to timely intervention and improved treatment outcomes for patients.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Enhanced Research Capabilities</a:t>
            </a:r>
            <a:r>
              <a:rPr lang="en-US" sz="1800">
                <a:latin typeface="Calibri"/>
                <a:ea typeface="Calibri"/>
                <a:cs typeface="Calibri"/>
                <a:sym typeface="Calibri"/>
              </a:rPr>
              <a:t>: Assist medical researchers in analyzing large datasets and identifying trends in breast cancer diagnoses, contributing to advancements in the field.</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Overall, this solution empowers healthcare professionals with a reliable tool that enhances diagnostic accuracy, efficiency, and ultimately, patient care.</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2" name="Google Shape;172;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8"/>
          <p:cNvSpPr txBox="1"/>
          <p:nvPr>
            <p:ph type="title"/>
          </p:nvPr>
        </p:nvSpPr>
        <p:spPr>
          <a:xfrm>
            <a:off x="201365" y="158569"/>
            <a:ext cx="9764400" cy="819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3450"/>
              <a:t>THE WOW IN YOUR SOLUTION</a:t>
            </a:r>
            <a:endParaRPr sz="3450"/>
          </a:p>
        </p:txBody>
      </p:sp>
      <p:sp>
        <p:nvSpPr>
          <p:cNvPr id="175" name="Google Shape;175;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6" name="Google Shape;176;p8"/>
          <p:cNvSpPr txBox="1"/>
          <p:nvPr/>
        </p:nvSpPr>
        <p:spPr>
          <a:xfrm>
            <a:off x="544400" y="1154900"/>
            <a:ext cx="9646200" cy="53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Calibri"/>
                <a:ea typeface="Calibri"/>
                <a:cs typeface="Calibri"/>
                <a:sym typeface="Calibri"/>
              </a:rPr>
              <a:t>Unmatched Accuracy</a:t>
            </a:r>
            <a:r>
              <a:rPr lang="en-US" sz="1800">
                <a:latin typeface="Calibri"/>
                <a:ea typeface="Calibri"/>
                <a:cs typeface="Calibri"/>
                <a:sym typeface="Calibri"/>
              </a:rPr>
              <a:t>: Our solution achieves unparalleled levels of accuracy in classifying breast tumors, surpassing traditional diagnostic methods and minimizing the risk of misdiagnosis.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Lightning-Fast Speed: With rapid processing capabilities, our solution swiftly analyzes complex clinical data and imaging features, providing quick insights to healthcare professionals and expediting the diagnostic process.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User-Friendly Interface: Designed with an intuitive interface, our solution allows healthcare professionals to easily interact with the model, making complex data analysis accessible and straightforward.</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Adaptability and Scalability: Our solution is adaptable to diverse healthcare settings and scalable to accommodate evolving data volumes and diagnostic needs, ensuring relevance and effectiveness in various clinical environments.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Empowerment of Healthcare Professionals: By equipping healthcare professionals with an advanced diagnostic tool, our solution empowers them to make informed decisions confidently, leading to improved patient outcomes and potentially saving lives.</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2" name="Google Shape;182;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4" name="Google Shape;184;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5" name="Google Shape;185;p9"/>
          <p:cNvSpPr txBox="1"/>
          <p:nvPr/>
        </p:nvSpPr>
        <p:spPr>
          <a:xfrm>
            <a:off x="280125" y="1367850"/>
            <a:ext cx="3610200" cy="305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900">
                <a:latin typeface="Trebuchet MS"/>
                <a:ea typeface="Trebuchet MS"/>
                <a:cs typeface="Trebuchet MS"/>
                <a:sym typeface="Trebuchet MS"/>
              </a:rPr>
              <a:t>Wireframe for Cancer Prediction</a:t>
            </a:r>
            <a:endParaRPr sz="1900">
              <a:latin typeface="Trebuchet MS"/>
              <a:ea typeface="Trebuchet MS"/>
              <a:cs typeface="Trebuchet MS"/>
              <a:sym typeface="Trebuchet MS"/>
            </a:endParaRPr>
          </a:p>
        </p:txBody>
      </p:sp>
      <p:sp>
        <p:nvSpPr>
          <p:cNvPr id="186" name="Google Shape;186;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7" name="Google Shape;187;p9"/>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pic>
        <p:nvPicPr>
          <p:cNvPr id="188" name="Google Shape;188;p9"/>
          <p:cNvPicPr preferRelativeResize="0"/>
          <p:nvPr/>
        </p:nvPicPr>
        <p:blipFill>
          <a:blip r:embed="rId4">
            <a:alphaModFix/>
          </a:blip>
          <a:stretch>
            <a:fillRect/>
          </a:stretch>
        </p:blipFill>
        <p:spPr>
          <a:xfrm>
            <a:off x="4196715" y="152400"/>
            <a:ext cx="2192948" cy="65531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2024-04-01T18:02:02Z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