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717AB4-8AEE-4ED8-825A-73E8BFC704C3}">
  <a:tblStyle styleId="{C1717AB4-8AEE-4ED8-825A-73E8BFC704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63c25e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63c25e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63c25e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63c25e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63c25e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63c25e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63c25e0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63c25e0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63c25e0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63c25e0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63c25e0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63c25e0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9dadaeb2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9dadaeb2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9dadaeb2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9dadaeb2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a0d7f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a0d7f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9dadaeb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9dadaeb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9dadaeb2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9dadaeb2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9dadaeb2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9dadaeb2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3596ae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3596ae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9dadaeb2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9dadaeb2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3596ae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3596ae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63c25e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63c25e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02275" y="4432875"/>
            <a:ext cx="3758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 	 	 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EE 770 Course Project Phase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hyperlink" Target="https://mydarksky.org/2009/12/22/solstices-and-equinox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727950" y="778550"/>
            <a:ext cx="76881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PV M</a:t>
            </a:r>
            <a:r>
              <a:rPr lang="en" sz="2400"/>
              <a:t>odule P</a:t>
            </a:r>
            <a:r>
              <a:rPr lang="en" sz="2400"/>
              <a:t>erformance Dependence on Mounting Orientation and Axis Tracking</a:t>
            </a:r>
            <a:endParaRPr sz="24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174125" y="3035650"/>
            <a:ext cx="5672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Saarvani Vempati   : 150100001(2-8)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Ritesh Kumar          : 15D070033(9-17)</a:t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7752900" y="4661400"/>
            <a:ext cx="1238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 April 2019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274100" y="1920850"/>
            <a:ext cx="4200900" cy="4821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EE 770 Course Project Final Presentation</a:t>
            </a:r>
            <a:endParaRPr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EQUATOR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798750" y="1070275"/>
            <a:ext cx="28902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Fig: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Energy output vs azimuth angle in summer and winter months with tilt angle = latitude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Above :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Chennai (at latitute 12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°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Below 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Nam (at latitude -24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°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Conclusion 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January - optimally facing south, June - optimally facing north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425" y="773944"/>
            <a:ext cx="2461275" cy="184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50" y="773944"/>
            <a:ext cx="2461275" cy="184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75" y="2646245"/>
            <a:ext cx="2461275" cy="184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3025" y="2710475"/>
            <a:ext cx="2345149" cy="17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EQUATOR - CROSSOVER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912725" y="3421575"/>
            <a:ext cx="686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Fig: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Energy output vs azimuth angle - showing crossover months for Chennai (left) and Nam(right)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Conclusion: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Crossover happens when sun path is directly above the location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25" y="610530"/>
            <a:ext cx="3649520" cy="265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600" y="579537"/>
            <a:ext cx="3734875" cy="271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76675" y="2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: TILT ANGLE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632825" y="1151788"/>
            <a:ext cx="73764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 Parameter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6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Tilt angle 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(0 to 90° in step of 5° )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32825" y="854625"/>
            <a:ext cx="4797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Parametric analysis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on SAM 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04100" y="1616150"/>
            <a:ext cx="19239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Output results 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Annual energy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Monthly energy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668300" y="2726000"/>
            <a:ext cx="29238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Locations : </a:t>
            </a:r>
            <a:endParaRPr b="1" sz="16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Northern hemisphere (7 loc)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Equatorial region (6 loc)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Southern hemisphere (7 loc)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Extreme south and North(1 each)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00" y="1616138"/>
            <a:ext cx="3233439" cy="287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NORTHERN HEMISPHERE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834350" y="3059100"/>
            <a:ext cx="686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Fig: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Optimal tilt angle vs month (azimuth facing south)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Left: Chennai (12</a:t>
            </a:r>
            <a:r>
              <a:rPr baseline="30000" lang="en" sz="1600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), Center: Washington (47</a:t>
            </a:r>
            <a:r>
              <a:rPr baseline="30000" lang="en" sz="1600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), Left: Greenland (70</a:t>
            </a:r>
            <a:r>
              <a:rPr baseline="30000" lang="en" sz="1600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5" y="761073"/>
            <a:ext cx="2611659" cy="209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502" y="729087"/>
            <a:ext cx="2691328" cy="21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405" y="729075"/>
            <a:ext cx="2791667" cy="20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</a:t>
            </a:r>
            <a:r>
              <a:rPr lang="en"/>
              <a:t>THERN HEMISPHERE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834350" y="3059100"/>
            <a:ext cx="686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Fig: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Optimal tilt angle vs month (azimuth facing south)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Left: Antartica(63</a:t>
            </a:r>
            <a:r>
              <a:rPr baseline="30000" lang="en" sz="1600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), Center: Argentina (47</a:t>
            </a:r>
            <a:r>
              <a:rPr baseline="30000" lang="en" sz="1600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), Left: Nam (-24</a:t>
            </a:r>
            <a:r>
              <a:rPr baseline="30000" lang="en" sz="1600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12950"/>
            <a:ext cx="2791667" cy="20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467" y="812950"/>
            <a:ext cx="2791667" cy="20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134" y="812950"/>
            <a:ext cx="2791667" cy="20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14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33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TRACKING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985925"/>
            <a:ext cx="8520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Proposal : </a:t>
            </a:r>
            <a:r>
              <a:rPr lang="en"/>
              <a:t>Axis Tracking is more effective at lower latitudes. More variation in optimal tilt and azimuth angles can be seen at lower latitudes</a:t>
            </a:r>
            <a:endParaRPr/>
          </a:p>
        </p:txBody>
      </p:sp>
      <p:graphicFrame>
        <p:nvGraphicFramePr>
          <p:cNvPr id="208" name="Google Shape;208;p27"/>
          <p:cNvGraphicFramePr/>
          <p:nvPr/>
        </p:nvGraphicFramePr>
        <p:xfrm>
          <a:off x="874150" y="187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{C1717AB4-8AEE-4ED8-825A-73E8BFC704C3}</a:tableStyleId>
              </a:tblPr>
              <a:tblGrid>
                <a:gridCol w="1373050"/>
                <a:gridCol w="103995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Axis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(kWH)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Axis Tracking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(kWH)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Dual Axis Tracking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(kWH)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 increase -single axis tracking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 increase - single axis tracking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Washington (47</a:t>
                      </a:r>
                      <a:r>
                        <a:rPr baseline="30000" lang="en"/>
                        <a:t>o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Blythe(33</a:t>
                      </a:r>
                      <a:r>
                        <a:rPr baseline="30000" lang="en"/>
                        <a:t>o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Chennai(12</a:t>
                      </a:r>
                      <a:r>
                        <a:rPr baseline="30000" lang="en"/>
                        <a:t>o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Uganda(0</a:t>
                      </a:r>
                      <a:r>
                        <a:rPr baseline="30000" lang="en"/>
                        <a:t>o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7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5700150" y="4774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464725" y="41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224250"/>
            <a:ext cx="85206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Azimuthal angle for the panels should be facing north south (north in southern hemisphere and vice versa)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 in case of regions near equator, the result deviates between the summer and winter months.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Generally tilt = Latitude works, but we see that axis tracking helps a lot.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464725" y="41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11700" y="1224250"/>
            <a:ext cx="85206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Performance evaluation of photovoltaic modules at different tilt angles and orientations - H.M.S. Hussein * , G.E. Ahmad, H.H. El-Ghetany (2004)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Performance Comparison Between Fixed Panel, Single-axis and Dual-axis Sun Tracking Solar Panel System - Kamrul Islam Chowdhury, Md.Iftekhar-ul-Alam &amp; Promit Shams Bakshi (2017)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17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64725" y="41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64725" y="1224250"/>
            <a:ext cx="77388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the optimal tilt angle of the solar panel ?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the optimal </a:t>
            </a:r>
            <a:r>
              <a:rPr lang="en" sz="2400"/>
              <a:t>azimuth angle for best performance?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will axis tracking help?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64725" y="41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TILT ANGLE EFFECT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64725" y="1109350"/>
            <a:ext cx="40281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paper (Ref. 1), performance parameter evaluated at different mounting orientations (loc. Egypt)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</a:t>
            </a:r>
            <a:r>
              <a:rPr lang="en"/>
              <a:t>deteriorates</a:t>
            </a:r>
            <a:r>
              <a:rPr lang="en"/>
              <a:t> at high tilt angles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Tilt angle is equal to latitude for optimal performance</a:t>
            </a:r>
            <a:endParaRPr b="1"/>
          </a:p>
        </p:txBody>
      </p:sp>
      <p:sp>
        <p:nvSpPr>
          <p:cNvPr id="75" name="Google Shape;75;p15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000" y="1224255"/>
            <a:ext cx="4027951" cy="240969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916150" y="3722050"/>
            <a:ext cx="39048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Fig.1 .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Ref : Performance evaluation of photovoltaic modules at different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ilt angles and orientations - H.M.S. Hussein * , G.E. Ahmad, H.H. El-Ghetany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413225" y="287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: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4725" y="41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AZIMUTH ANGLE</a:t>
            </a:r>
            <a:r>
              <a:rPr lang="en"/>
              <a:t> EFFECT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725" y="1311025"/>
            <a:ext cx="40107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Avg. energy output is maximum for North/South facing modules (depends on hemisphere)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Module should be facing north in   southern hemisphere and south in   northern hemisphere.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Saarvani Vempati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916150" y="3722050"/>
            <a:ext cx="39048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Fig.2 . Ref : Performance evaluation of photovoltaic modules at different tilt angles and orientations - H.M.S. Hussein * , G.E. Ahmad, H.H. El-Ghetany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275" y="1224250"/>
            <a:ext cx="4081672" cy="24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464725" y="243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: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4725" y="41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TRACKING</a:t>
            </a:r>
            <a:r>
              <a:rPr lang="en"/>
              <a:t> EFFECT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4725" y="1404575"/>
            <a:ext cx="43071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paper (Ref. 2), compared performance of single axis and dual axis tracking to fixed axis modules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dependent on seasons and location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On average, axis tracking increases performance by 23 - 28 %</a:t>
            </a:r>
            <a:endParaRPr b="1"/>
          </a:p>
        </p:txBody>
      </p:sp>
      <p:sp>
        <p:nvSpPr>
          <p:cNvPr id="97" name="Google Shape;97;p17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Ritesh Kumar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916125" y="3806875"/>
            <a:ext cx="39048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Fig.3 . Ref :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Performance Comparison Between Fixed Panel, Single-axis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and Dual-axis Sun Tracking Solar Panel System - Kamrul Islam Chowdhury, Md.Iftekhar-ul-Alam &amp; Promit Shams Bakshi 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687" y="1224250"/>
            <a:ext cx="3737725" cy="2582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464725" y="3129325"/>
            <a:ext cx="384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: 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64725" y="414875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PATH  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Ritesh Kumar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0" y="1400650"/>
            <a:ext cx="4383565" cy="27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125" y="1400650"/>
            <a:ext cx="3785300" cy="2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438839" y="4153525"/>
            <a:ext cx="2144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Southern Hemisphere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614652" y="4225488"/>
            <a:ext cx="2144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Northern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Hemisphere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791150" y="4499425"/>
            <a:ext cx="50544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Fig.4,5 . Ref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https://mydarksky.org/2009/12/22/solstices-and-equinoxes/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64725" y="852850"/>
            <a:ext cx="6679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Supports the hypothesis of azimuthal angle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76675" y="2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: AZIMUTHAL ANGLE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6227275" y="4676050"/>
            <a:ext cx="270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Ritesh Kumar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32825" y="1151788"/>
            <a:ext cx="73764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 Parameter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6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Azimuthal angle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(0 to 350° instep of 15° )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32825" y="854625"/>
            <a:ext cx="4797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Parametric analysis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on SAM 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704100" y="1616150"/>
            <a:ext cx="19239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Output results 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Annual energy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Monthly energy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99" y="1568325"/>
            <a:ext cx="4074425" cy="31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68300" y="2726000"/>
            <a:ext cx="29238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Locations : </a:t>
            </a:r>
            <a:endParaRPr b="1" sz="16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Northern hemisphere (7 loc)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Equatorial region (6 loc)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Southern hemisphere (7 loc)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Extreme south and North(1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each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NORTHERN HEMISPHERE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7" y="826063"/>
            <a:ext cx="2391550" cy="17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01" y="2662053"/>
            <a:ext cx="2391550" cy="179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300" y="826049"/>
            <a:ext cx="2391576" cy="17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4300" y="2662043"/>
            <a:ext cx="2391550" cy="1793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798750" y="1070275"/>
            <a:ext cx="28902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Fig: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Energy output vs azimuth angle in summer and winter months with tilt angle = latitude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Above :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Greenland (at latitute 70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°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Below</a:t>
            </a: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Washington (at latitude = 46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°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Conclusion 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Optimally module should be south facing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SOUTHERN</a:t>
            </a:r>
            <a:r>
              <a:rPr lang="en"/>
              <a:t> HEMISPHERE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5798750" y="1070275"/>
            <a:ext cx="28902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Fig: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Energy output vs azimuth angle in summer and winter months with tilt angle = latitude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Above :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Antartica (at latitute 63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°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Below 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Argentina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(at latitude 47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°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Conclusion 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Optimally module should be north facing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08" y="921850"/>
            <a:ext cx="2263842" cy="1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159" y="921850"/>
            <a:ext cx="2263842" cy="1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50" y="2785200"/>
            <a:ext cx="2263850" cy="16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8150" y="2785225"/>
            <a:ext cx="2263850" cy="16978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947700" y="4676050"/>
            <a:ext cx="1248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/17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