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7" r:id="rId2"/>
    <p:sldId id="257" r:id="rId3"/>
    <p:sldId id="279" r:id="rId4"/>
    <p:sldId id="259" r:id="rId5"/>
    <p:sldId id="289" r:id="rId6"/>
    <p:sldId id="290" r:id="rId7"/>
    <p:sldId id="291" r:id="rId8"/>
    <p:sldId id="292" r:id="rId9"/>
    <p:sldId id="295" r:id="rId10"/>
    <p:sldId id="284" r:id="rId11"/>
    <p:sldId id="263" r:id="rId12"/>
    <p:sldId id="297" r:id="rId13"/>
    <p:sldId id="264" r:id="rId14"/>
    <p:sldId id="298" r:id="rId15"/>
    <p:sldId id="265" r:id="rId16"/>
    <p:sldId id="299" r:id="rId17"/>
    <p:sldId id="285" r:id="rId18"/>
    <p:sldId id="267" r:id="rId19"/>
    <p:sldId id="269" r:id="rId20"/>
    <p:sldId id="286" r:id="rId21"/>
    <p:sldId id="268" r:id="rId22"/>
    <p:sldId id="300" r:id="rId23"/>
    <p:sldId id="301" r:id="rId24"/>
    <p:sldId id="302" r:id="rId25"/>
    <p:sldId id="303" r:id="rId26"/>
    <p:sldId id="304" r:id="rId27"/>
    <p:sldId id="305" r:id="rId28"/>
    <p:sldId id="307" r:id="rId29"/>
    <p:sldId id="308" r:id="rId30"/>
    <p:sldId id="287" r:id="rId31"/>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98" autoAdjust="0"/>
  </p:normalViewPr>
  <p:slideViewPr>
    <p:cSldViewPr>
      <p:cViewPr varScale="1">
        <p:scale>
          <a:sx n="114" d="100"/>
          <a:sy n="114" d="100"/>
        </p:scale>
        <p:origin x="152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endParaRPr lang="zh-CN"/>
          </a:p>
        </c:rich>
      </c:tx>
      <c:overlay val="1"/>
    </c:title>
    <c:autoTitleDeleted val="0"/>
    <c:plotArea>
      <c:layout>
        <c:manualLayout>
          <c:layoutTarget val="inner"/>
          <c:xMode val="edge"/>
          <c:yMode val="edge"/>
          <c:x val="4.9569599999999998E-2"/>
          <c:y val="5.4261900000000002E-2"/>
          <c:w val="0.95043"/>
          <c:h val="0.81991502797727855"/>
        </c:manualLayout>
      </c:layout>
      <c:barChart>
        <c:barDir val="col"/>
        <c:grouping val="percentStacked"/>
        <c:varyColors val="0"/>
        <c:dLbls>
          <c:showLegendKey val="0"/>
          <c:showVal val="0"/>
          <c:showCatName val="0"/>
          <c:showSerName val="0"/>
          <c:showPercent val="0"/>
          <c:showBubbleSize val="0"/>
        </c:dLbls>
        <c:gapWidth val="50"/>
        <c:overlap val="100"/>
        <c:axId val="536063488"/>
        <c:axId val="510554048"/>
      </c:barChart>
      <c:catAx>
        <c:axId val="536063488"/>
        <c:scaling>
          <c:orientation val="minMax"/>
        </c:scaling>
        <c:delete val="0"/>
        <c:axPos val="b"/>
        <c:numFmt formatCode="General" sourceLinked="1"/>
        <c:majorTickMark val="none"/>
        <c:minorTickMark val="none"/>
        <c:tickLblPos val="low"/>
        <c:spPr>
          <a:ln w="12700" cap="flat">
            <a:noFill/>
            <a:prstDash val="solid"/>
            <a:miter lim="400000"/>
          </a:ln>
        </c:spPr>
        <c:txPr>
          <a:bodyPr rot="0"/>
          <a:lstStyle/>
          <a:p>
            <a:pPr>
              <a:defRPr/>
            </a:pPr>
            <a:endParaRPr lang="zh-CN"/>
          </a:p>
        </c:txPr>
        <c:crossAx val="510554048"/>
        <c:crosses val="autoZero"/>
        <c:auto val="1"/>
        <c:lblAlgn val="ctr"/>
        <c:lblOffset val="100"/>
        <c:noMultiLvlLbl val="1"/>
      </c:catAx>
      <c:valAx>
        <c:axId val="510554048"/>
        <c:scaling>
          <c:orientation val="minMax"/>
        </c:scaling>
        <c:delete val="0"/>
        <c:axPos val="l"/>
        <c:numFmt formatCode="0%" sourceLinked="0"/>
        <c:majorTickMark val="none"/>
        <c:minorTickMark val="none"/>
        <c:tickLblPos val="none"/>
        <c:spPr>
          <a:ln w="12700" cap="flat">
            <a:noFill/>
            <a:prstDash val="solid"/>
            <a:miter lim="400000"/>
          </a:ln>
        </c:spPr>
        <c:txPr>
          <a:bodyPr rot="0"/>
          <a:lstStyle/>
          <a:p>
            <a:pPr>
              <a:defRPr/>
            </a:pPr>
            <a:endParaRPr lang="zh-CN"/>
          </a:p>
        </c:txPr>
        <c:crossAx val="536063488"/>
        <c:crosses val="autoZero"/>
        <c:crossBetween val="between"/>
        <c:majorUnit val="0.25"/>
        <c:minorUnit val="0.125"/>
      </c:valAx>
      <c:spPr>
        <a:noFill/>
        <a:ln w="12700" cap="flat">
          <a:noFill/>
          <a:miter lim="400000"/>
        </a:ln>
        <a:effectLst/>
      </c:spPr>
    </c:plotArea>
    <c:plotVisOnly val="1"/>
    <c:dispBlanksAs val="gap"/>
    <c:showDLblsOverMax val="1"/>
  </c:chart>
  <c:spPr>
    <a:noFill/>
    <a:ln>
      <a:noFill/>
    </a:ln>
    <a:effectLst/>
  </c:spPr>
  <c:txPr>
    <a:bodyPr/>
    <a:lstStyle/>
    <a:p>
      <a:pPr>
        <a:defRPr>
          <a:latin typeface="+mn-ea"/>
          <a:ea typeface="+mn-ea"/>
        </a:defRPr>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endParaRPr lang="zh-CN"/>
          </a:p>
        </c:rich>
      </c:tx>
      <c:overlay val="1"/>
    </c:title>
    <c:autoTitleDeleted val="0"/>
    <c:plotArea>
      <c:layout>
        <c:manualLayout>
          <c:layoutTarget val="inner"/>
          <c:xMode val="edge"/>
          <c:yMode val="edge"/>
          <c:x val="4.9569599999999998E-2"/>
          <c:y val="5.4261900000000002E-2"/>
          <c:w val="0.95043"/>
          <c:h val="0.81991502797727855"/>
        </c:manualLayout>
      </c:layout>
      <c:barChart>
        <c:barDir val="col"/>
        <c:grouping val="percentStacked"/>
        <c:varyColors val="0"/>
        <c:dLbls>
          <c:showLegendKey val="0"/>
          <c:showVal val="0"/>
          <c:showCatName val="0"/>
          <c:showSerName val="0"/>
          <c:showPercent val="0"/>
          <c:showBubbleSize val="0"/>
        </c:dLbls>
        <c:gapWidth val="50"/>
        <c:overlap val="100"/>
        <c:axId val="536063488"/>
        <c:axId val="510554048"/>
      </c:barChart>
      <c:catAx>
        <c:axId val="536063488"/>
        <c:scaling>
          <c:orientation val="minMax"/>
        </c:scaling>
        <c:delete val="0"/>
        <c:axPos val="b"/>
        <c:numFmt formatCode="General" sourceLinked="1"/>
        <c:majorTickMark val="none"/>
        <c:minorTickMark val="none"/>
        <c:tickLblPos val="low"/>
        <c:spPr>
          <a:ln w="12700" cap="flat">
            <a:noFill/>
            <a:prstDash val="solid"/>
            <a:miter lim="400000"/>
          </a:ln>
        </c:spPr>
        <c:txPr>
          <a:bodyPr rot="0"/>
          <a:lstStyle/>
          <a:p>
            <a:pPr>
              <a:defRPr/>
            </a:pPr>
            <a:endParaRPr lang="zh-CN"/>
          </a:p>
        </c:txPr>
        <c:crossAx val="510554048"/>
        <c:crosses val="autoZero"/>
        <c:auto val="1"/>
        <c:lblAlgn val="ctr"/>
        <c:lblOffset val="100"/>
        <c:noMultiLvlLbl val="1"/>
      </c:catAx>
      <c:valAx>
        <c:axId val="510554048"/>
        <c:scaling>
          <c:orientation val="minMax"/>
        </c:scaling>
        <c:delete val="0"/>
        <c:axPos val="l"/>
        <c:numFmt formatCode="0%" sourceLinked="0"/>
        <c:majorTickMark val="none"/>
        <c:minorTickMark val="none"/>
        <c:tickLblPos val="none"/>
        <c:spPr>
          <a:ln w="12700" cap="flat">
            <a:noFill/>
            <a:prstDash val="solid"/>
            <a:miter lim="400000"/>
          </a:ln>
        </c:spPr>
        <c:txPr>
          <a:bodyPr rot="0"/>
          <a:lstStyle/>
          <a:p>
            <a:pPr>
              <a:defRPr/>
            </a:pPr>
            <a:endParaRPr lang="zh-CN"/>
          </a:p>
        </c:txPr>
        <c:crossAx val="536063488"/>
        <c:crosses val="autoZero"/>
        <c:crossBetween val="between"/>
        <c:majorUnit val="0.25"/>
        <c:minorUnit val="0.125"/>
      </c:valAx>
      <c:spPr>
        <a:noFill/>
        <a:ln w="12700" cap="flat">
          <a:noFill/>
          <a:miter lim="400000"/>
        </a:ln>
        <a:effectLst/>
      </c:spPr>
    </c:plotArea>
    <c:plotVisOnly val="1"/>
    <c:dispBlanksAs val="gap"/>
    <c:showDLblsOverMax val="1"/>
  </c:chart>
  <c:spPr>
    <a:noFill/>
    <a:ln>
      <a:noFill/>
    </a:ln>
    <a:effectLst/>
  </c:spPr>
  <c:txPr>
    <a:bodyPr/>
    <a:lstStyle/>
    <a:p>
      <a:pPr>
        <a:defRPr>
          <a:latin typeface="+mn-ea"/>
          <a:ea typeface="+mn-ea"/>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BBCDC-20DF-433A-A37B-169956B6C98E}" type="datetimeFigureOut">
              <a:rPr lang="zh-CN" altLang="en-US" smtClean="0"/>
              <a:t>2018/12/18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51C47-A973-4A94-9E26-417ECBCAF5BD}" type="slidenum">
              <a:rPr lang="zh-CN" altLang="en-US" smtClean="0"/>
              <a:t>‹#›</a:t>
            </a:fld>
            <a:endParaRPr lang="zh-CN" altLang="en-US"/>
          </a:p>
        </p:txBody>
      </p:sp>
    </p:spTree>
    <p:extLst>
      <p:ext uri="{BB962C8B-B14F-4D97-AF65-F5344CB8AC3E}">
        <p14:creationId xmlns:p14="http://schemas.microsoft.com/office/powerpoint/2010/main" val="274673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Bank  </a:t>
            </a:r>
            <a:r>
              <a:rPr lang="zh-CN" altLang="en-US" dirty="0"/>
              <a:t>不是</a:t>
            </a:r>
            <a:r>
              <a:rPr lang="en-US" altLang="zh-CN" dirty="0"/>
              <a:t>ATM</a:t>
            </a:r>
            <a:r>
              <a:rPr lang="zh-CN" altLang="en-US" dirty="0"/>
              <a:t>系统的成员，  </a:t>
            </a:r>
            <a:r>
              <a:rPr lang="en-US" altLang="zh-CN" dirty="0"/>
              <a:t>20bill </a:t>
            </a:r>
            <a:r>
              <a:rPr lang="zh-CN" altLang="en-US" dirty="0"/>
              <a:t>   </a:t>
            </a:r>
            <a:r>
              <a:rPr lang="en-US" altLang="zh-CN" dirty="0"/>
              <a:t>deposit</a:t>
            </a:r>
            <a:r>
              <a:rPr lang="zh-CN" altLang="en-US" dirty="0"/>
              <a:t> </a:t>
            </a:r>
            <a:r>
              <a:rPr lang="en-US" altLang="zh-CN" dirty="0"/>
              <a:t>slot deposit envelope</a:t>
            </a:r>
            <a:r>
              <a:rPr lang="zh-CN" altLang="en-US" dirty="0"/>
              <a:t>是物理实体</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11</a:t>
            </a:fld>
            <a:endParaRPr lang="zh-CN" altLang="en-US"/>
          </a:p>
        </p:txBody>
      </p:sp>
    </p:spTree>
    <p:extLst>
      <p:ext uri="{BB962C8B-B14F-4D97-AF65-F5344CB8AC3E}">
        <p14:creationId xmlns:p14="http://schemas.microsoft.com/office/powerpoint/2010/main" val="2755851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首先银行需要验证账户信息。但是账户的用户名和密码被存储在</a:t>
            </a:r>
            <a:r>
              <a:rPr lang="en-US" altLang="zh-CN" dirty="0"/>
              <a:t>Account</a:t>
            </a:r>
            <a:r>
              <a:rPr lang="zh-CN" altLang="en-US" dirty="0"/>
              <a:t>中，所以应该由</a:t>
            </a:r>
            <a:r>
              <a:rPr lang="en-US" altLang="zh-CN" dirty="0"/>
              <a:t>Account</a:t>
            </a:r>
            <a:r>
              <a:rPr lang="zh-CN" altLang="en-US" dirty="0"/>
              <a:t>来实现一个验证密码</a:t>
            </a:r>
            <a:endParaRPr lang="en-US" altLang="zh-CN" dirty="0"/>
          </a:p>
          <a:p>
            <a:r>
              <a:rPr lang="zh-CN" altLang="en-US" dirty="0"/>
              <a:t>因为</a:t>
            </a:r>
            <a:r>
              <a:rPr lang="en-US" altLang="zh-CN" dirty="0"/>
              <a:t>ATM</a:t>
            </a:r>
            <a:r>
              <a:rPr lang="zh-CN" altLang="en-US" dirty="0"/>
              <a:t>需要获取账户的一系列服务，比如将存款金额计入账户，从账户中取出金额，这些服务由</a:t>
            </a:r>
            <a:r>
              <a:rPr lang="en-US" altLang="zh-CN" dirty="0"/>
              <a:t>ATM</a:t>
            </a:r>
            <a:r>
              <a:rPr lang="zh-CN" altLang="en-US" dirty="0"/>
              <a:t>发出，指向</a:t>
            </a:r>
            <a:r>
              <a:rPr lang="en-US" altLang="zh-CN" dirty="0"/>
              <a:t>Account</a:t>
            </a:r>
            <a:r>
              <a:rPr lang="zh-CN" altLang="en-US" dirty="0"/>
              <a:t>，但是在需求设计中，为了保证安全，只有</a:t>
            </a:r>
            <a:r>
              <a:rPr lang="en-US" altLang="zh-CN" dirty="0" err="1"/>
              <a:t>bankdatabase</a:t>
            </a:r>
            <a:r>
              <a:rPr lang="zh-CN" altLang="en-US" dirty="0"/>
              <a:t>能获得账户信息，所以由</a:t>
            </a:r>
            <a:r>
              <a:rPr lang="en-US" altLang="zh-CN" dirty="0" err="1"/>
              <a:t>bankdatabase</a:t>
            </a:r>
            <a:r>
              <a:rPr lang="zh-CN" altLang="en-US" dirty="0"/>
              <a:t>来实现这些方法。</a:t>
            </a:r>
            <a:endParaRPr lang="en-US" altLang="zh-CN" dirty="0"/>
          </a:p>
          <a:p>
            <a:r>
              <a:rPr lang="zh-CN" altLang="en-US" dirty="0"/>
              <a:t>而存如金额这个操作，本身又需要获得账户的余额，所以</a:t>
            </a:r>
            <a:r>
              <a:rPr lang="en-US" altLang="zh-CN" dirty="0"/>
              <a:t>bank</a:t>
            </a:r>
            <a:r>
              <a:rPr lang="zh-CN" altLang="en-US" dirty="0"/>
              <a:t>和</a:t>
            </a:r>
            <a:r>
              <a:rPr lang="en-US" altLang="zh-CN" dirty="0"/>
              <a:t>account</a:t>
            </a:r>
            <a:r>
              <a:rPr lang="zh-CN" altLang="en-US" dirty="0"/>
              <a:t>都需要实现这个方法。</a:t>
            </a:r>
            <a:endParaRPr lang="en-US" altLang="zh-CN" dirty="0"/>
          </a:p>
          <a:p>
            <a:r>
              <a:rPr lang="en-US" altLang="zh-CN" dirty="0"/>
              <a:t>Screen</a:t>
            </a:r>
            <a:r>
              <a:rPr lang="zh-CN" altLang="en-US" dirty="0"/>
              <a:t>就只有一个方法，向用户显示请求数字，或者展示下一步提示信息。键盘则是接收用户输入。存款槽则是接收现金或者支票</a:t>
            </a:r>
            <a:endParaRPr lang="en-US" altLang="zh-CN" dirty="0"/>
          </a:p>
          <a:p>
            <a:r>
              <a:rPr lang="en-US" altLang="zh-CN" dirty="0"/>
              <a:t>ATM</a:t>
            </a:r>
            <a:r>
              <a:rPr lang="zh-CN" altLang="en-US" dirty="0"/>
              <a:t>和其他组件关联的功能太多，现在暂时不进行设计</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24</a:t>
            </a:fld>
            <a:endParaRPr lang="zh-CN" altLang="en-US"/>
          </a:p>
        </p:txBody>
      </p:sp>
    </p:spTree>
    <p:extLst>
      <p:ext uri="{BB962C8B-B14F-4D97-AF65-F5344CB8AC3E}">
        <p14:creationId xmlns:p14="http://schemas.microsoft.com/office/powerpoint/2010/main" val="2351166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26</a:t>
            </a:fld>
            <a:endParaRPr lang="zh-CN" altLang="en-US"/>
          </a:p>
        </p:txBody>
      </p:sp>
    </p:spTree>
    <p:extLst>
      <p:ext uri="{BB962C8B-B14F-4D97-AF65-F5344CB8AC3E}">
        <p14:creationId xmlns:p14="http://schemas.microsoft.com/office/powerpoint/2010/main" val="125988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27</a:t>
            </a:fld>
            <a:endParaRPr lang="zh-CN" altLang="en-US"/>
          </a:p>
        </p:txBody>
      </p:sp>
    </p:spTree>
    <p:extLst>
      <p:ext uri="{BB962C8B-B14F-4D97-AF65-F5344CB8AC3E}">
        <p14:creationId xmlns:p14="http://schemas.microsoft.com/office/powerpoint/2010/main" val="196206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嵌套消息，更容易让人知道消息的走向。  但是时间信息不明确。</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28</a:t>
            </a:fld>
            <a:endParaRPr lang="zh-CN" altLang="en-US"/>
          </a:p>
        </p:txBody>
      </p:sp>
    </p:spTree>
    <p:extLst>
      <p:ext uri="{BB962C8B-B14F-4D97-AF65-F5344CB8AC3E}">
        <p14:creationId xmlns:p14="http://schemas.microsoft.com/office/powerpoint/2010/main" val="3645421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返回消息用虚线，这里可以省略。</a:t>
            </a:r>
            <a:endParaRPr lang="en-US" altLang="zh-CN" dirty="0"/>
          </a:p>
          <a:p>
            <a:r>
              <a:rPr lang="zh-CN" altLang="en-US" dirty="0"/>
              <a:t>发送消息指向</a:t>
            </a:r>
            <a:r>
              <a:rPr lang="en-US" altLang="zh-CN" dirty="0"/>
              <a:t>life line</a:t>
            </a:r>
            <a:r>
              <a:rPr lang="zh-CN" altLang="en-US" dirty="0"/>
              <a:t>上的激活（用矩形表示，表明当前对象被激活</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29</a:t>
            </a:fld>
            <a:endParaRPr lang="zh-CN" altLang="en-US"/>
          </a:p>
        </p:txBody>
      </p:sp>
    </p:spTree>
    <p:extLst>
      <p:ext uri="{BB962C8B-B14F-4D97-AF65-F5344CB8AC3E}">
        <p14:creationId xmlns:p14="http://schemas.microsoft.com/office/powerpoint/2010/main" val="411499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12</a:t>
            </a:fld>
            <a:endParaRPr lang="zh-CN" altLang="en-US"/>
          </a:p>
        </p:txBody>
      </p:sp>
    </p:spTree>
    <p:extLst>
      <p:ext uri="{BB962C8B-B14F-4D97-AF65-F5344CB8AC3E}">
        <p14:creationId xmlns:p14="http://schemas.microsoft.com/office/powerpoint/2010/main" val="331642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组合属性</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13</a:t>
            </a:fld>
            <a:endParaRPr lang="zh-CN" altLang="en-US"/>
          </a:p>
        </p:txBody>
      </p:sp>
    </p:spTree>
    <p:extLst>
      <p:ext uri="{BB962C8B-B14F-4D97-AF65-F5344CB8AC3E}">
        <p14:creationId xmlns:p14="http://schemas.microsoft.com/office/powerpoint/2010/main" val="186768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我们本可以把账户类和取钱类直接关联起来，但是根据需求文档。账户需要通过银行数据库来实现取钱操作。  为了保证安全性，只有银行才能获取账户信息。</a:t>
            </a:r>
            <a:endParaRPr lang="en-US" altLang="zh-CN" dirty="0"/>
          </a:p>
          <a:p>
            <a:r>
              <a:rPr lang="zh-CN" altLang="en-US" dirty="0"/>
              <a:t>此外取钱操作和三个类都有关联。  是因为取钱操作包含了用键盘和屏幕输入取钱数目，然后用</a:t>
            </a:r>
            <a:r>
              <a:rPr lang="en-US" altLang="zh-CN" dirty="0" err="1"/>
              <a:t>cashdispenser</a:t>
            </a:r>
            <a:r>
              <a:rPr lang="zh-CN" altLang="en-US" dirty="0"/>
              <a:t>来分发金额。。  余额查询和存款并没有出现在这个里面</a:t>
            </a:r>
            <a:r>
              <a:rPr lang="en-US" altLang="zh-CN" dirty="0"/>
              <a:t>,</a:t>
            </a:r>
            <a:r>
              <a:rPr lang="zh-CN" altLang="en-US" dirty="0"/>
              <a:t>但是他们也参加了</a:t>
            </a:r>
            <a:r>
              <a:rPr lang="en-US" altLang="zh-CN" dirty="0"/>
              <a:t>ATM </a:t>
            </a:r>
            <a:r>
              <a:rPr lang="zh-CN" altLang="en-US" dirty="0"/>
              <a:t>系统，比如余额查询和屏幕是关联关系，</a:t>
            </a:r>
            <a:endParaRPr lang="en-US" altLang="zh-CN" dirty="0"/>
          </a:p>
          <a:p>
            <a:r>
              <a:rPr lang="zh-CN" altLang="en-US" dirty="0"/>
              <a:t>存钱操作和存钱</a:t>
            </a:r>
            <a:r>
              <a:rPr lang="en-US" altLang="zh-CN" dirty="0"/>
              <a:t>slot</a:t>
            </a:r>
            <a:r>
              <a:rPr lang="zh-CN" altLang="en-US" dirty="0"/>
              <a:t>相关联</a:t>
            </a:r>
          </a:p>
        </p:txBody>
      </p:sp>
      <p:sp>
        <p:nvSpPr>
          <p:cNvPr id="4" name="灯片编号占位符 3"/>
          <p:cNvSpPr>
            <a:spLocks noGrp="1"/>
          </p:cNvSpPr>
          <p:nvPr>
            <p:ph type="sldNum" sz="quarter" idx="5"/>
          </p:nvPr>
        </p:nvSpPr>
        <p:spPr/>
        <p:txBody>
          <a:bodyPr/>
          <a:lstStyle/>
          <a:p>
            <a:fld id="{3EC51C47-A973-4A94-9E26-417ECBCAF5BD}" type="slidenum">
              <a:rPr lang="zh-CN" altLang="en-US" smtClean="0"/>
              <a:t>14</a:t>
            </a:fld>
            <a:endParaRPr lang="zh-CN" altLang="en-US"/>
          </a:p>
        </p:txBody>
      </p:sp>
    </p:spTree>
    <p:extLst>
      <p:ext uri="{BB962C8B-B14F-4D97-AF65-F5344CB8AC3E}">
        <p14:creationId xmlns:p14="http://schemas.microsoft.com/office/powerpoint/2010/main" val="344243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三个操作都分享了一个属性  但是只有存钱和取钱需要一个确定的数字，查询余额只是需要关联到一个用户即可</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15</a:t>
            </a:fld>
            <a:endParaRPr lang="zh-CN" altLang="en-US"/>
          </a:p>
        </p:txBody>
      </p:sp>
    </p:spTree>
    <p:extLst>
      <p:ext uri="{BB962C8B-B14F-4D97-AF65-F5344CB8AC3E}">
        <p14:creationId xmlns:p14="http://schemas.microsoft.com/office/powerpoint/2010/main" val="185665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账户包含了 账户名和密码，以及里面的余额，但是用户存入的余额，并不能在第一时间被取出，只有银行证明了有效性才可以。所以账户中余额应该分为两种。一种可取出，一种是总的</a:t>
            </a:r>
            <a:endParaRPr lang="en-US" altLang="zh-CN" dirty="0"/>
          </a:p>
          <a:p>
            <a:r>
              <a:rPr lang="zh-CN" altLang="en-US" dirty="0"/>
              <a:t>现金分派只有一个属性，那就是每天装</a:t>
            </a:r>
            <a:r>
              <a:rPr lang="en-US" altLang="zh-CN" dirty="0"/>
              <a:t>500</a:t>
            </a:r>
            <a:r>
              <a:rPr lang="zh-CN" altLang="en-US" dirty="0"/>
              <a:t>张</a:t>
            </a:r>
            <a:r>
              <a:rPr lang="en-US" altLang="zh-CN" dirty="0"/>
              <a:t>20</a:t>
            </a:r>
            <a:r>
              <a:rPr lang="zh-CN" altLang="en-US" dirty="0"/>
              <a:t>元，时刻追踪金额数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err="1">
                <a:latin typeface="微软雅黑"/>
                <a:ea typeface="微软雅黑"/>
              </a:rPr>
              <a:t>BankDatabase</a:t>
            </a:r>
            <a:r>
              <a:rPr lang="zh-CN" altLang="en-US" kern="0" dirty="0">
                <a:latin typeface="微软雅黑"/>
                <a:ea typeface="微软雅黑"/>
              </a:rPr>
              <a:t>没有属性，因为他包含了多个</a:t>
            </a:r>
            <a:r>
              <a:rPr lang="en-US" altLang="zh-CN" kern="0" dirty="0">
                <a:latin typeface="微软雅黑"/>
                <a:ea typeface="微软雅黑"/>
              </a:rPr>
              <a:t>account</a:t>
            </a:r>
            <a:r>
              <a:rPr lang="zh-CN" altLang="en-US" kern="0" dirty="0">
                <a:latin typeface="微软雅黑"/>
                <a:ea typeface="微软雅黑"/>
              </a:rPr>
              <a:t>，这些属性都在组合关系里，一般不放在类里  此外对于一些特殊的属性，除了指定类型，还需要指定初值</a:t>
            </a:r>
            <a:endParaRPr lang="en-US" altLang="zh-CN" kern="0" dirty="0">
              <a:latin typeface="微软雅黑"/>
              <a:ea typeface="微软雅黑"/>
            </a:endParaRPr>
          </a:p>
          <a:p>
            <a:r>
              <a:rPr lang="zh-CN" altLang="en-US" dirty="0"/>
              <a:t>。</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16</a:t>
            </a:fld>
            <a:endParaRPr lang="zh-CN" altLang="en-US"/>
          </a:p>
        </p:txBody>
      </p:sp>
    </p:spTree>
    <p:extLst>
      <p:ext uri="{BB962C8B-B14F-4D97-AF65-F5344CB8AC3E}">
        <p14:creationId xmlns:p14="http://schemas.microsoft.com/office/powerpoint/2010/main" val="2577531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18</a:t>
            </a:fld>
            <a:endParaRPr lang="zh-CN" altLang="en-US"/>
          </a:p>
        </p:txBody>
      </p:sp>
    </p:spTree>
    <p:extLst>
      <p:ext uri="{BB962C8B-B14F-4D97-AF65-F5344CB8AC3E}">
        <p14:creationId xmlns:p14="http://schemas.microsoft.com/office/powerpoint/2010/main" val="3726105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首先银行需要验证账户信息。但是账户的用户名和密码被存储在</a:t>
            </a:r>
            <a:r>
              <a:rPr lang="en-US" altLang="zh-CN" dirty="0"/>
              <a:t>Account</a:t>
            </a:r>
            <a:r>
              <a:rPr lang="zh-CN" altLang="en-US" dirty="0"/>
              <a:t>中，所以应该由</a:t>
            </a:r>
            <a:r>
              <a:rPr lang="en-US" altLang="zh-CN" dirty="0"/>
              <a:t>Account</a:t>
            </a:r>
            <a:r>
              <a:rPr lang="zh-CN" altLang="en-US" dirty="0"/>
              <a:t>来实现一个验证密码</a:t>
            </a:r>
            <a:endParaRPr lang="en-US" altLang="zh-CN" dirty="0"/>
          </a:p>
          <a:p>
            <a:r>
              <a:rPr lang="zh-CN" altLang="en-US" dirty="0"/>
              <a:t>因为</a:t>
            </a:r>
            <a:r>
              <a:rPr lang="en-US" altLang="zh-CN" dirty="0"/>
              <a:t>ATM</a:t>
            </a:r>
            <a:r>
              <a:rPr lang="zh-CN" altLang="en-US" dirty="0"/>
              <a:t>需要获取账户的一系列服务，比如将存款金额计入账户，从账户中取出金额，这些服务由</a:t>
            </a:r>
            <a:r>
              <a:rPr lang="en-US" altLang="zh-CN" dirty="0"/>
              <a:t>ATM</a:t>
            </a:r>
            <a:r>
              <a:rPr lang="zh-CN" altLang="en-US" dirty="0"/>
              <a:t>发出，指向</a:t>
            </a:r>
            <a:r>
              <a:rPr lang="en-US" altLang="zh-CN" dirty="0"/>
              <a:t>Account</a:t>
            </a:r>
            <a:r>
              <a:rPr lang="zh-CN" altLang="en-US" dirty="0"/>
              <a:t>，但是在需求设计中，为了保证安全，只有</a:t>
            </a:r>
            <a:r>
              <a:rPr lang="en-US" altLang="zh-CN" dirty="0" err="1"/>
              <a:t>bankdatabase</a:t>
            </a:r>
            <a:r>
              <a:rPr lang="zh-CN" altLang="en-US" dirty="0"/>
              <a:t>能获得账户信息，所以由</a:t>
            </a:r>
            <a:r>
              <a:rPr lang="en-US" altLang="zh-CN" dirty="0" err="1"/>
              <a:t>bankdatabase</a:t>
            </a:r>
            <a:r>
              <a:rPr lang="zh-CN" altLang="en-US" dirty="0"/>
              <a:t>来实现这些方法。</a:t>
            </a:r>
            <a:endParaRPr lang="en-US" altLang="zh-CN" dirty="0"/>
          </a:p>
          <a:p>
            <a:r>
              <a:rPr lang="zh-CN" altLang="en-US" dirty="0"/>
              <a:t>而存如金额这个操作，本身又需要获得账户的余额，所以</a:t>
            </a:r>
            <a:r>
              <a:rPr lang="en-US" altLang="zh-CN" dirty="0"/>
              <a:t>bank</a:t>
            </a:r>
            <a:r>
              <a:rPr lang="zh-CN" altLang="en-US" dirty="0"/>
              <a:t>和</a:t>
            </a:r>
            <a:r>
              <a:rPr lang="en-US" altLang="zh-CN" dirty="0"/>
              <a:t>account</a:t>
            </a:r>
            <a:r>
              <a:rPr lang="zh-CN" altLang="en-US" dirty="0"/>
              <a:t>都需要实现这个方法。</a:t>
            </a:r>
            <a:endParaRPr lang="en-US" altLang="zh-CN" dirty="0"/>
          </a:p>
          <a:p>
            <a:r>
              <a:rPr lang="en-US" altLang="zh-CN" dirty="0"/>
              <a:t>Screen</a:t>
            </a:r>
            <a:r>
              <a:rPr lang="zh-CN" altLang="en-US" dirty="0"/>
              <a:t>就只有一个方法，向用户显示请求数字，或者展示下一步提示信息。键盘则是接收用户输入。存款槽则是接收现金或者支票</a:t>
            </a:r>
            <a:endParaRPr lang="en-US" altLang="zh-CN" dirty="0"/>
          </a:p>
          <a:p>
            <a:r>
              <a:rPr lang="en-US" altLang="zh-CN" dirty="0"/>
              <a:t>ATM</a:t>
            </a:r>
            <a:r>
              <a:rPr lang="zh-CN" altLang="en-US" dirty="0"/>
              <a:t>和其他组件关联的功能太多，现在暂时不进行设计</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22</a:t>
            </a:fld>
            <a:endParaRPr lang="zh-CN" altLang="en-US"/>
          </a:p>
        </p:txBody>
      </p:sp>
    </p:spTree>
    <p:extLst>
      <p:ext uri="{BB962C8B-B14F-4D97-AF65-F5344CB8AC3E}">
        <p14:creationId xmlns:p14="http://schemas.microsoft.com/office/powerpoint/2010/main" val="80596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首先银行需要验证账户信息。但是账户的用户名和密码被存储在</a:t>
            </a:r>
            <a:r>
              <a:rPr lang="en-US" altLang="zh-CN" dirty="0"/>
              <a:t>Account</a:t>
            </a:r>
            <a:r>
              <a:rPr lang="zh-CN" altLang="en-US" dirty="0"/>
              <a:t>中，所以应该由</a:t>
            </a:r>
            <a:r>
              <a:rPr lang="en-US" altLang="zh-CN" dirty="0"/>
              <a:t>Account</a:t>
            </a:r>
            <a:r>
              <a:rPr lang="zh-CN" altLang="en-US" dirty="0"/>
              <a:t>来实现一个验证密码</a:t>
            </a:r>
            <a:endParaRPr lang="en-US" altLang="zh-CN" dirty="0"/>
          </a:p>
          <a:p>
            <a:r>
              <a:rPr lang="zh-CN" altLang="en-US" dirty="0"/>
              <a:t>因为</a:t>
            </a:r>
            <a:r>
              <a:rPr lang="en-US" altLang="zh-CN" dirty="0"/>
              <a:t>ATM</a:t>
            </a:r>
            <a:r>
              <a:rPr lang="zh-CN" altLang="en-US" dirty="0"/>
              <a:t>需要获取账户的一系列服务，比如将存款金额计入账户，从账户中取出金额，这些服务由</a:t>
            </a:r>
            <a:r>
              <a:rPr lang="en-US" altLang="zh-CN" dirty="0"/>
              <a:t>ATM</a:t>
            </a:r>
            <a:r>
              <a:rPr lang="zh-CN" altLang="en-US" dirty="0"/>
              <a:t>发出，指向</a:t>
            </a:r>
            <a:r>
              <a:rPr lang="en-US" altLang="zh-CN" dirty="0"/>
              <a:t>Account</a:t>
            </a:r>
            <a:r>
              <a:rPr lang="zh-CN" altLang="en-US" dirty="0"/>
              <a:t>，但是在需求设计中，为了保证安全，只有</a:t>
            </a:r>
            <a:r>
              <a:rPr lang="en-US" altLang="zh-CN" dirty="0" err="1"/>
              <a:t>bankdatabase</a:t>
            </a:r>
            <a:r>
              <a:rPr lang="zh-CN" altLang="en-US" dirty="0"/>
              <a:t>能获得账户信息，所以由</a:t>
            </a:r>
            <a:r>
              <a:rPr lang="en-US" altLang="zh-CN" dirty="0" err="1"/>
              <a:t>bankdatabase</a:t>
            </a:r>
            <a:r>
              <a:rPr lang="zh-CN" altLang="en-US" dirty="0"/>
              <a:t>来实现这些方法。</a:t>
            </a:r>
            <a:endParaRPr lang="en-US" altLang="zh-CN" dirty="0"/>
          </a:p>
          <a:p>
            <a:r>
              <a:rPr lang="zh-CN" altLang="en-US" dirty="0"/>
              <a:t>而存如金额这个操作，本身又需要获得账户的余额，所以</a:t>
            </a:r>
            <a:r>
              <a:rPr lang="en-US" altLang="zh-CN" dirty="0"/>
              <a:t>bank</a:t>
            </a:r>
            <a:r>
              <a:rPr lang="zh-CN" altLang="en-US" dirty="0"/>
              <a:t>和</a:t>
            </a:r>
            <a:r>
              <a:rPr lang="en-US" altLang="zh-CN" dirty="0"/>
              <a:t>account</a:t>
            </a:r>
            <a:r>
              <a:rPr lang="zh-CN" altLang="en-US" dirty="0"/>
              <a:t>都需要实现这个方法。</a:t>
            </a:r>
            <a:endParaRPr lang="en-US" altLang="zh-CN" dirty="0"/>
          </a:p>
          <a:p>
            <a:r>
              <a:rPr lang="en-US" altLang="zh-CN" dirty="0"/>
              <a:t>Screen</a:t>
            </a:r>
            <a:r>
              <a:rPr lang="zh-CN" altLang="en-US" dirty="0"/>
              <a:t>就只有一个方法，向用户显示请求数字，或者展示下一步提示信息。键盘则是接收用户输入。存款槽则是接收现金或者支票</a:t>
            </a:r>
            <a:endParaRPr lang="en-US" altLang="zh-CN" dirty="0"/>
          </a:p>
          <a:p>
            <a:r>
              <a:rPr lang="en-US" altLang="zh-CN" dirty="0"/>
              <a:t>ATM</a:t>
            </a:r>
            <a:r>
              <a:rPr lang="zh-CN" altLang="en-US" dirty="0"/>
              <a:t>和其他组件关联的功能太多，现在暂时不进行设计</a:t>
            </a:r>
            <a:endParaRPr lang="en-US" altLang="zh-CN" dirty="0"/>
          </a:p>
        </p:txBody>
      </p:sp>
      <p:sp>
        <p:nvSpPr>
          <p:cNvPr id="4" name="灯片编号占位符 3"/>
          <p:cNvSpPr>
            <a:spLocks noGrp="1"/>
          </p:cNvSpPr>
          <p:nvPr>
            <p:ph type="sldNum" sz="quarter" idx="5"/>
          </p:nvPr>
        </p:nvSpPr>
        <p:spPr/>
        <p:txBody>
          <a:bodyPr/>
          <a:lstStyle/>
          <a:p>
            <a:fld id="{3EC51C47-A973-4A94-9E26-417ECBCAF5BD}" type="slidenum">
              <a:rPr lang="zh-CN" altLang="en-US" smtClean="0"/>
              <a:t>23</a:t>
            </a:fld>
            <a:endParaRPr lang="zh-CN" altLang="en-US"/>
          </a:p>
        </p:txBody>
      </p:sp>
    </p:spTree>
    <p:extLst>
      <p:ext uri="{BB962C8B-B14F-4D97-AF65-F5344CB8AC3E}">
        <p14:creationId xmlns:p14="http://schemas.microsoft.com/office/powerpoint/2010/main" val="3917696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5"/>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4"/>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09"/>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2018/12/18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76494"/>
            <a:ext cx="5657850" cy="623248"/>
          </a:xfrm>
          <a:prstGeom prst="rect">
            <a:avLst/>
          </a:prstGeom>
          <a:noFill/>
        </p:spPr>
        <p:txBody>
          <a:bodyPr wrap="square" lIns="68571" tIns="34289" rIns="68571" bIns="34289" rtlCol="0">
            <a:spAutoFit/>
          </a:bodyPr>
          <a:lstStyle/>
          <a:p>
            <a:pPr algn="ctr" defTabSz="685698"/>
            <a:r>
              <a:rPr lang="en-US" altLang="zh-CN" sz="3600" b="1" dirty="0">
                <a:solidFill>
                  <a:schemeClr val="bg1"/>
                </a:solidFill>
                <a:latin typeface="微软雅黑"/>
                <a:ea typeface="微软雅黑"/>
              </a:rPr>
              <a:t>ATM CASE STUDY</a:t>
            </a:r>
            <a:endParaRPr lang="zh-CN" altLang="en-US" sz="3600" b="1" dirty="0">
              <a:solidFill>
                <a:schemeClr val="bg1"/>
              </a:solidFill>
              <a:latin typeface="微软雅黑"/>
              <a:ea typeface="微软雅黑"/>
            </a:endParaRPr>
          </a:p>
        </p:txBody>
      </p:sp>
      <p:sp>
        <p:nvSpPr>
          <p:cNvPr id="19" name="TextBox 38"/>
          <p:cNvSpPr>
            <a:spLocks noChangeArrowheads="1"/>
          </p:cNvSpPr>
          <p:nvPr/>
        </p:nvSpPr>
        <p:spPr bwMode="auto">
          <a:xfrm>
            <a:off x="5508104" y="4011910"/>
            <a:ext cx="3232150" cy="646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r>
              <a:rPr lang="en-US" altLang="zh-CN" sz="1800" dirty="0">
                <a:solidFill>
                  <a:srgbClr val="FFFFFF"/>
                </a:solidFill>
                <a:latin typeface="微软雅黑"/>
                <a:ea typeface="微软雅黑"/>
              </a:rPr>
              <a:t>18721802 </a:t>
            </a:r>
          </a:p>
          <a:p>
            <a:pPr algn="ctr" eaLnBrk="1" fontAlgn="base" hangingPunct="1">
              <a:spcBef>
                <a:spcPct val="0"/>
              </a:spcBef>
              <a:spcAft>
                <a:spcPct val="0"/>
              </a:spcAft>
              <a:buFont typeface="Arial" pitchFamily="34" charset="0"/>
              <a:buNone/>
            </a:pPr>
            <a:r>
              <a:rPr lang="zh-CN" altLang="en-US" sz="1800" dirty="0">
                <a:solidFill>
                  <a:srgbClr val="FFFFFF"/>
                </a:solidFill>
                <a:latin typeface="微软雅黑"/>
                <a:ea typeface="微软雅黑"/>
              </a:rPr>
              <a:t>李琦</a:t>
            </a:r>
            <a:endParaRPr lang="zh-CN" altLang="zh-CN" sz="1800" dirty="0">
              <a:solidFill>
                <a:srgbClr val="FFFFFF"/>
              </a:solidFill>
              <a:latin typeface="微软雅黑"/>
              <a:ea typeface="微软雅黑"/>
            </a:endParaRPr>
          </a:p>
        </p:txBody>
      </p:sp>
    </p:spTree>
    <p:extLst>
      <p:ext uri="{BB962C8B-B14F-4D97-AF65-F5344CB8AC3E}">
        <p14:creationId xmlns:p14="http://schemas.microsoft.com/office/powerpoint/2010/main" val="10054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Identifying the Classes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5076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514805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Identifying the Classes</a:t>
            </a:r>
          </a:p>
        </p:txBody>
      </p:sp>
      <p:pic>
        <p:nvPicPr>
          <p:cNvPr id="4" name="图片 3">
            <a:extLst>
              <a:ext uri="{FF2B5EF4-FFF2-40B4-BE49-F238E27FC236}">
                <a16:creationId xmlns:a16="http://schemas.microsoft.com/office/drawing/2014/main" id="{7B806924-AF54-49E3-B288-63B7C0EC37A7}"/>
              </a:ext>
            </a:extLst>
          </p:cNvPr>
          <p:cNvPicPr>
            <a:picLocks noChangeAspect="1"/>
          </p:cNvPicPr>
          <p:nvPr/>
        </p:nvPicPr>
        <p:blipFill>
          <a:blip r:embed="rId3"/>
          <a:stretch>
            <a:fillRect/>
          </a:stretch>
        </p:blipFill>
        <p:spPr>
          <a:xfrm>
            <a:off x="539552" y="987574"/>
            <a:ext cx="7693870" cy="2304256"/>
          </a:xfrm>
          <a:prstGeom prst="rect">
            <a:avLst/>
          </a:prstGeom>
        </p:spPr>
      </p:pic>
    </p:spTree>
    <p:extLst>
      <p:ext uri="{BB962C8B-B14F-4D97-AF65-F5344CB8AC3E}">
        <p14:creationId xmlns:p14="http://schemas.microsoft.com/office/powerpoint/2010/main" val="70365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0-#ppt_w/2"/>
                                          </p:val>
                                        </p:tav>
                                        <p:tav tm="100000">
                                          <p:val>
                                            <p:strVal val="#ppt_x"/>
                                          </p:val>
                                        </p:tav>
                                      </p:tavLst>
                                    </p:anim>
                                    <p:anim calcmode="lin" valueType="num">
                                      <p:cBhvr>
                                        <p:cTn id="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5076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2" name="矩形 11"/>
          <p:cNvSpPr>
            <a:spLocks noChangeArrowheads="1"/>
          </p:cNvSpPr>
          <p:nvPr/>
        </p:nvSpPr>
        <p:spPr bwMode="auto">
          <a:xfrm>
            <a:off x="6" y="365126"/>
            <a:ext cx="5148058"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Identifying the Classes</a:t>
            </a:r>
          </a:p>
        </p:txBody>
      </p:sp>
      <p:sp>
        <p:nvSpPr>
          <p:cNvPr id="6" name="矩形 5">
            <a:extLst>
              <a:ext uri="{FF2B5EF4-FFF2-40B4-BE49-F238E27FC236}">
                <a16:creationId xmlns:a16="http://schemas.microsoft.com/office/drawing/2014/main" id="{5B19FC7C-18C8-4BE5-9771-18A277EC52C1}"/>
              </a:ext>
            </a:extLst>
          </p:cNvPr>
          <p:cNvSpPr/>
          <p:nvPr/>
        </p:nvSpPr>
        <p:spPr>
          <a:xfrm>
            <a:off x="576064" y="1157737"/>
            <a:ext cx="4572000" cy="2862322"/>
          </a:xfrm>
          <a:prstGeom prst="rect">
            <a:avLst/>
          </a:prstGeom>
        </p:spPr>
        <p:txBody>
          <a:bodyPr>
            <a:spAutoFit/>
          </a:bodyPr>
          <a:lstStyle/>
          <a:p>
            <a:r>
              <a:rPr lang="en-US" altLang="zh-CN" dirty="0"/>
              <a:t>ATM</a:t>
            </a:r>
          </a:p>
          <a:p>
            <a:r>
              <a:rPr lang="zh-CN" altLang="en-US" dirty="0"/>
              <a:t>． </a:t>
            </a:r>
            <a:r>
              <a:rPr lang="en-US" altLang="zh-CN" dirty="0"/>
              <a:t>screen</a:t>
            </a:r>
          </a:p>
          <a:p>
            <a:r>
              <a:rPr lang="zh-CN" altLang="en-US" dirty="0"/>
              <a:t>． </a:t>
            </a:r>
            <a:r>
              <a:rPr lang="en-US" altLang="zh-CN" dirty="0"/>
              <a:t>keypad</a:t>
            </a:r>
          </a:p>
          <a:p>
            <a:r>
              <a:rPr lang="zh-CN" altLang="en-US" dirty="0"/>
              <a:t>． </a:t>
            </a:r>
            <a:r>
              <a:rPr lang="en-US" altLang="zh-CN" dirty="0"/>
              <a:t>cash dispenser</a:t>
            </a:r>
          </a:p>
          <a:p>
            <a:r>
              <a:rPr lang="zh-CN" altLang="en-US" dirty="0"/>
              <a:t>． </a:t>
            </a:r>
            <a:r>
              <a:rPr lang="en-US" altLang="zh-CN" dirty="0"/>
              <a:t>deposit slot</a:t>
            </a:r>
          </a:p>
          <a:p>
            <a:r>
              <a:rPr lang="zh-CN" altLang="en-US" dirty="0"/>
              <a:t>． </a:t>
            </a:r>
            <a:r>
              <a:rPr lang="en-US" altLang="zh-CN" dirty="0"/>
              <a:t>account</a:t>
            </a:r>
          </a:p>
          <a:p>
            <a:r>
              <a:rPr lang="zh-CN" altLang="en-US" dirty="0"/>
              <a:t>． </a:t>
            </a:r>
            <a:r>
              <a:rPr lang="en-US" altLang="zh-CN" dirty="0"/>
              <a:t>bank database</a:t>
            </a:r>
          </a:p>
          <a:p>
            <a:r>
              <a:rPr lang="zh-CN" altLang="en-US" dirty="0"/>
              <a:t>． </a:t>
            </a:r>
            <a:r>
              <a:rPr lang="en-US" altLang="zh-CN" dirty="0"/>
              <a:t>balance inquiry</a:t>
            </a:r>
          </a:p>
          <a:p>
            <a:r>
              <a:rPr lang="zh-CN" altLang="en-US" dirty="0"/>
              <a:t>． </a:t>
            </a:r>
            <a:r>
              <a:rPr lang="en-US" altLang="zh-CN" dirty="0"/>
              <a:t>withdrawal</a:t>
            </a:r>
          </a:p>
          <a:p>
            <a:r>
              <a:rPr lang="zh-CN" altLang="en-US" dirty="0"/>
              <a:t>． </a:t>
            </a:r>
            <a:r>
              <a:rPr lang="en-US" altLang="zh-CN" dirty="0"/>
              <a:t>deposit</a:t>
            </a:r>
            <a:endParaRPr lang="zh-CN" altLang="en-US" dirty="0"/>
          </a:p>
        </p:txBody>
      </p:sp>
    </p:spTree>
    <p:extLst>
      <p:ext uri="{BB962C8B-B14F-4D97-AF65-F5344CB8AC3E}">
        <p14:creationId xmlns:p14="http://schemas.microsoft.com/office/powerpoint/2010/main" val="322433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750" fill="hold"/>
                                        <p:tgtEl>
                                          <p:spTgt spid="12"/>
                                        </p:tgtEl>
                                        <p:attrNameLst>
                                          <p:attrName>ppt_x</p:attrName>
                                        </p:attrNameLst>
                                      </p:cBhvr>
                                      <p:tavLst>
                                        <p:tav tm="0">
                                          <p:val>
                                            <p:strVal val="0-#ppt_w/2"/>
                                          </p:val>
                                        </p:tav>
                                        <p:tav tm="100000">
                                          <p:val>
                                            <p:strVal val="#ppt_x"/>
                                          </p:val>
                                        </p:tav>
                                      </p:tavLst>
                                    </p:anim>
                                    <p:anim calcmode="lin" valueType="num">
                                      <p:cBhvr>
                                        <p:cTn id="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Relationships</a:t>
            </a:r>
          </a:p>
        </p:txBody>
      </p:sp>
      <p:graphicFrame>
        <p:nvGraphicFramePr>
          <p:cNvPr id="16" name="Chart 2319"/>
          <p:cNvGraphicFramePr/>
          <p:nvPr>
            <p:extLst>
              <p:ext uri="{D42A27DB-BD31-4B8C-83A1-F6EECF244321}">
                <p14:modId xmlns:p14="http://schemas.microsoft.com/office/powerpoint/2010/main" val="3168084323"/>
              </p:ext>
            </p:extLst>
          </p:nvPr>
        </p:nvGraphicFramePr>
        <p:xfrm>
          <a:off x="245472" y="1383057"/>
          <a:ext cx="3393222" cy="2966699"/>
        </p:xfrm>
        <a:graphic>
          <a:graphicData uri="http://schemas.openxmlformats.org/drawingml/2006/chart">
            <c:chart xmlns:c="http://schemas.openxmlformats.org/drawingml/2006/chart" xmlns:r="http://schemas.openxmlformats.org/officeDocument/2006/relationships" r:id="rId3"/>
          </a:graphicData>
        </a:graphic>
      </p:graphicFrame>
      <p:pic>
        <p:nvPicPr>
          <p:cNvPr id="6" name="图片 5">
            <a:extLst>
              <a:ext uri="{FF2B5EF4-FFF2-40B4-BE49-F238E27FC236}">
                <a16:creationId xmlns:a16="http://schemas.microsoft.com/office/drawing/2014/main" id="{2422F68E-F1F3-4D06-9D3D-923A8B1D6407}"/>
              </a:ext>
            </a:extLst>
          </p:cNvPr>
          <p:cNvPicPr>
            <a:picLocks noChangeAspect="1"/>
          </p:cNvPicPr>
          <p:nvPr/>
        </p:nvPicPr>
        <p:blipFill>
          <a:blip r:embed="rId4"/>
          <a:stretch>
            <a:fillRect/>
          </a:stretch>
        </p:blipFill>
        <p:spPr>
          <a:xfrm>
            <a:off x="1115616" y="1275606"/>
            <a:ext cx="6059274" cy="2592288"/>
          </a:xfrm>
          <a:prstGeom prst="rect">
            <a:avLst/>
          </a:prstGeom>
        </p:spPr>
      </p:pic>
    </p:spTree>
    <p:extLst>
      <p:ext uri="{BB962C8B-B14F-4D97-AF65-F5344CB8AC3E}">
        <p14:creationId xmlns:p14="http://schemas.microsoft.com/office/powerpoint/2010/main" val="416382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iterate>
                                    <p:tmAbs val="0"/>
                                  </p:iterate>
                                  <p:childTnLst>
                                    <p:set>
                                      <p:cBhvr>
                                        <p:cTn id="11" fill="hold"/>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16" grpId="0"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Relationships</a:t>
            </a:r>
          </a:p>
        </p:txBody>
      </p:sp>
      <p:graphicFrame>
        <p:nvGraphicFramePr>
          <p:cNvPr id="16" name="Chart 2319"/>
          <p:cNvGraphicFramePr/>
          <p:nvPr>
            <p:extLst/>
          </p:nvPr>
        </p:nvGraphicFramePr>
        <p:xfrm>
          <a:off x="245472" y="1383057"/>
          <a:ext cx="3393222" cy="2966699"/>
        </p:xfrm>
        <a:graphic>
          <a:graphicData uri="http://schemas.openxmlformats.org/drawingml/2006/chart">
            <c:chart xmlns:c="http://schemas.openxmlformats.org/drawingml/2006/chart" xmlns:r="http://schemas.openxmlformats.org/officeDocument/2006/relationships" r:id="rId3"/>
          </a:graphicData>
        </a:graphic>
      </p:graphicFrame>
      <p:pic>
        <p:nvPicPr>
          <p:cNvPr id="5" name="图片 4">
            <a:extLst>
              <a:ext uri="{FF2B5EF4-FFF2-40B4-BE49-F238E27FC236}">
                <a16:creationId xmlns:a16="http://schemas.microsoft.com/office/drawing/2014/main" id="{2546CA48-6743-4387-9A81-9DE01D2EC360}"/>
              </a:ext>
            </a:extLst>
          </p:cNvPr>
          <p:cNvPicPr>
            <a:picLocks noChangeAspect="1"/>
          </p:cNvPicPr>
          <p:nvPr/>
        </p:nvPicPr>
        <p:blipFill>
          <a:blip r:embed="rId4"/>
          <a:stretch>
            <a:fillRect/>
          </a:stretch>
        </p:blipFill>
        <p:spPr>
          <a:xfrm>
            <a:off x="2411760" y="330736"/>
            <a:ext cx="6041341" cy="4661638"/>
          </a:xfrm>
          <a:prstGeom prst="rect">
            <a:avLst/>
          </a:prstGeom>
        </p:spPr>
      </p:pic>
    </p:spTree>
    <p:extLst>
      <p:ext uri="{BB962C8B-B14F-4D97-AF65-F5344CB8AC3E}">
        <p14:creationId xmlns:p14="http://schemas.microsoft.com/office/powerpoint/2010/main" val="27844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iterate>
                                    <p:tmAbs val="0"/>
                                  </p:iterate>
                                  <p:childTnLst>
                                    <p:set>
                                      <p:cBhvr>
                                        <p:cTn id="11" fill="hold"/>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16" grpId="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25.5</a:t>
            </a:r>
            <a:r>
              <a:rPr lang="zh-CN" altLang="en-US" sz="2800" b="1" kern="0" dirty="0">
                <a:solidFill>
                  <a:srgbClr val="FFFFFF"/>
                </a:solidFill>
                <a:ea typeface="微软雅黑"/>
              </a:rPr>
              <a:t>确定类属性</a:t>
            </a:r>
            <a:endParaRPr lang="en-US" altLang="zh-CN" sz="2800" b="1" kern="0" dirty="0">
              <a:solidFill>
                <a:srgbClr val="FFFFFF"/>
              </a:solidFill>
              <a:ea typeface="微软雅黑"/>
            </a:endParaRPr>
          </a:p>
        </p:txBody>
      </p:sp>
      <p:pic>
        <p:nvPicPr>
          <p:cNvPr id="6" name="图片 5">
            <a:extLst>
              <a:ext uri="{FF2B5EF4-FFF2-40B4-BE49-F238E27FC236}">
                <a16:creationId xmlns:a16="http://schemas.microsoft.com/office/drawing/2014/main" id="{B582083D-545E-4D0D-848E-867FF0D7B507}"/>
              </a:ext>
            </a:extLst>
          </p:cNvPr>
          <p:cNvPicPr>
            <a:picLocks noChangeAspect="1"/>
          </p:cNvPicPr>
          <p:nvPr/>
        </p:nvPicPr>
        <p:blipFill>
          <a:blip r:embed="rId3"/>
          <a:stretch>
            <a:fillRect/>
          </a:stretch>
        </p:blipFill>
        <p:spPr>
          <a:xfrm>
            <a:off x="4272563" y="105863"/>
            <a:ext cx="4680520" cy="4931774"/>
          </a:xfrm>
          <a:prstGeom prst="rect">
            <a:avLst/>
          </a:prstGeom>
        </p:spPr>
      </p:pic>
    </p:spTree>
    <p:extLst>
      <p:ext uri="{BB962C8B-B14F-4D97-AF65-F5344CB8AC3E}">
        <p14:creationId xmlns:p14="http://schemas.microsoft.com/office/powerpoint/2010/main" val="39749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7"/>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25.5</a:t>
            </a:r>
            <a:r>
              <a:rPr lang="zh-CN" altLang="en-US" sz="2800" b="1" kern="0" dirty="0">
                <a:solidFill>
                  <a:srgbClr val="FFFFFF"/>
                </a:solidFill>
                <a:ea typeface="微软雅黑"/>
              </a:rPr>
              <a:t>确定类属性</a:t>
            </a:r>
            <a:endParaRPr lang="en-US" altLang="zh-CN" sz="2800" b="1" kern="0" dirty="0">
              <a:solidFill>
                <a:srgbClr val="FFFFFF"/>
              </a:solidFill>
              <a:ea typeface="微软雅黑"/>
            </a:endParaRPr>
          </a:p>
        </p:txBody>
      </p:sp>
      <p:pic>
        <p:nvPicPr>
          <p:cNvPr id="7" name="图片 6">
            <a:extLst>
              <a:ext uri="{FF2B5EF4-FFF2-40B4-BE49-F238E27FC236}">
                <a16:creationId xmlns:a16="http://schemas.microsoft.com/office/drawing/2014/main" id="{A91344F5-7491-4E37-9823-9CC3301CCB04}"/>
              </a:ext>
            </a:extLst>
          </p:cNvPr>
          <p:cNvPicPr>
            <a:picLocks noChangeAspect="1"/>
          </p:cNvPicPr>
          <p:nvPr/>
        </p:nvPicPr>
        <p:blipFill>
          <a:blip r:embed="rId3"/>
          <a:stretch>
            <a:fillRect/>
          </a:stretch>
        </p:blipFill>
        <p:spPr>
          <a:xfrm>
            <a:off x="4571373" y="159482"/>
            <a:ext cx="4111391" cy="4824536"/>
          </a:xfrm>
          <a:prstGeom prst="rect">
            <a:avLst/>
          </a:prstGeom>
        </p:spPr>
      </p:pic>
    </p:spTree>
    <p:extLst>
      <p:ext uri="{BB962C8B-B14F-4D97-AF65-F5344CB8AC3E}">
        <p14:creationId xmlns:p14="http://schemas.microsoft.com/office/powerpoint/2010/main" val="101173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3</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Identifying Activities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5"/>
            <a:ext cx="3203575" cy="9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类对象的状态和活动</a:t>
            </a:r>
          </a:p>
        </p:txBody>
      </p:sp>
      <p:pic>
        <p:nvPicPr>
          <p:cNvPr id="30" name="图片 29">
            <a:extLst>
              <a:ext uri="{FF2B5EF4-FFF2-40B4-BE49-F238E27FC236}">
                <a16:creationId xmlns:a16="http://schemas.microsoft.com/office/drawing/2014/main" id="{726B8204-934B-482A-880D-800325DC63FD}"/>
              </a:ext>
            </a:extLst>
          </p:cNvPr>
          <p:cNvPicPr>
            <a:picLocks noChangeAspect="1"/>
          </p:cNvPicPr>
          <p:nvPr/>
        </p:nvPicPr>
        <p:blipFill>
          <a:blip r:embed="rId3"/>
          <a:stretch>
            <a:fillRect/>
          </a:stretch>
        </p:blipFill>
        <p:spPr>
          <a:xfrm>
            <a:off x="4860032" y="102480"/>
            <a:ext cx="3672408" cy="4938539"/>
          </a:xfrm>
          <a:prstGeom prst="rect">
            <a:avLst/>
          </a:prstGeom>
        </p:spPr>
      </p:pic>
      <p:pic>
        <p:nvPicPr>
          <p:cNvPr id="31" name="图片 30">
            <a:extLst>
              <a:ext uri="{FF2B5EF4-FFF2-40B4-BE49-F238E27FC236}">
                <a16:creationId xmlns:a16="http://schemas.microsoft.com/office/drawing/2014/main" id="{45EC78B6-3105-4034-B107-5F49AA9D7949}"/>
              </a:ext>
            </a:extLst>
          </p:cNvPr>
          <p:cNvPicPr>
            <a:picLocks noChangeAspect="1"/>
          </p:cNvPicPr>
          <p:nvPr/>
        </p:nvPicPr>
        <p:blipFill>
          <a:blip r:embed="rId4"/>
          <a:stretch>
            <a:fillRect/>
          </a:stretch>
        </p:blipFill>
        <p:spPr>
          <a:xfrm>
            <a:off x="248191" y="1319220"/>
            <a:ext cx="4323809" cy="3571429"/>
          </a:xfrm>
          <a:prstGeom prst="rect">
            <a:avLst/>
          </a:prstGeom>
        </p:spPr>
      </p:pic>
    </p:spTree>
    <p:extLst>
      <p:ext uri="{BB962C8B-B14F-4D97-AF65-F5344CB8AC3E}">
        <p14:creationId xmlns:p14="http://schemas.microsoft.com/office/powerpoint/2010/main" val="6623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ppt_x</p:attrName>
                                        </p:attrNameLst>
                                      </p:cBhvr>
                                      <p:tavLst>
                                        <p:tav tm="0">
                                          <p:val>
                                            <p:strVal val="0-#ppt_w/2"/>
                                          </p:val>
                                        </p:tav>
                                        <p:tav tm="100000">
                                          <p:val>
                                            <p:strVal val="#ppt_x"/>
                                          </p:val>
                                        </p:tav>
                                      </p:tavLst>
                                    </p:anim>
                                    <p:anim calcmode="lin" valueType="num">
                                      <p:cBhvr>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0" name="矩形 3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单击此处添加标题 </a:t>
            </a:r>
          </a:p>
        </p:txBody>
      </p:sp>
      <p:grpSp>
        <p:nvGrpSpPr>
          <p:cNvPr id="22" name="Group 3440"/>
          <p:cNvGrpSpPr/>
          <p:nvPr/>
        </p:nvGrpSpPr>
        <p:grpSpPr>
          <a:xfrm>
            <a:off x="3858582" y="1391581"/>
            <a:ext cx="1273612" cy="346103"/>
            <a:chOff x="0" y="0"/>
            <a:chExt cx="1273610" cy="346102"/>
          </a:xfrm>
        </p:grpSpPr>
        <p:sp>
          <p:nvSpPr>
            <p:cNvPr id="23" name="Shape 3438"/>
            <p:cNvSpPr/>
            <p:nvPr/>
          </p:nvSpPr>
          <p:spPr>
            <a:xfrm>
              <a:off x="1" y="0"/>
              <a:ext cx="1273609" cy="321266"/>
            </a:xfrm>
            <a:prstGeom prst="roundRect">
              <a:avLst>
                <a:gd name="adj" fmla="val 11510"/>
              </a:avLst>
            </a:prstGeom>
            <a:solidFill>
              <a:schemeClr val="accent6">
                <a:lumMod val="75000"/>
              </a:schemeClr>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4" name="Shape 3439"/>
            <p:cNvSpPr/>
            <p:nvPr/>
          </p:nvSpPr>
          <p:spPr>
            <a:xfrm>
              <a:off x="0" y="38328"/>
              <a:ext cx="1273610"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grpSp>
      <p:grpSp>
        <p:nvGrpSpPr>
          <p:cNvPr id="25" name="Group 3454"/>
          <p:cNvGrpSpPr/>
          <p:nvPr/>
        </p:nvGrpSpPr>
        <p:grpSpPr>
          <a:xfrm>
            <a:off x="1718638" y="1768761"/>
            <a:ext cx="5611337" cy="1098832"/>
            <a:chOff x="0" y="12599"/>
            <a:chExt cx="5611335" cy="1098830"/>
          </a:xfrm>
        </p:grpSpPr>
        <p:sp>
          <p:nvSpPr>
            <p:cNvPr id="26" name="Shape 3441"/>
            <p:cNvSpPr/>
            <p:nvPr/>
          </p:nvSpPr>
          <p:spPr>
            <a:xfrm>
              <a:off x="0" y="542513"/>
              <a:ext cx="935668" cy="321266"/>
            </a:xfrm>
            <a:prstGeom prst="roundRect">
              <a:avLst>
                <a:gd name="adj" fmla="val 11510"/>
              </a:avLst>
            </a:prstGeom>
            <a:solidFill>
              <a:srgbClr val="A5C06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7" name="Shape 3442"/>
            <p:cNvSpPr/>
            <p:nvPr/>
          </p:nvSpPr>
          <p:spPr>
            <a:xfrm>
              <a:off x="2142428" y="542513"/>
              <a:ext cx="1268649" cy="321266"/>
            </a:xfrm>
            <a:prstGeom prst="roundRect">
              <a:avLst>
                <a:gd name="adj" fmla="val 11510"/>
              </a:avLst>
            </a:prstGeom>
            <a:solidFill>
              <a:srgbClr val="03AE97"/>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8" name="Shape 3443"/>
            <p:cNvSpPr/>
            <p:nvPr/>
          </p:nvSpPr>
          <p:spPr>
            <a:xfrm>
              <a:off x="4675666" y="542513"/>
              <a:ext cx="935669" cy="321266"/>
            </a:xfrm>
            <a:prstGeom prst="roundRect">
              <a:avLst>
                <a:gd name="adj" fmla="val 11510"/>
              </a:avLst>
            </a:prstGeom>
            <a:solidFill>
              <a:srgbClr val="3194C6"/>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29" name="Shape 3444"/>
            <p:cNvSpPr/>
            <p:nvPr/>
          </p:nvSpPr>
          <p:spPr>
            <a:xfrm>
              <a:off x="2776753" y="12599"/>
              <a:ext cx="1" cy="483929"/>
            </a:xfrm>
            <a:prstGeom prst="line">
              <a:avLst/>
            </a:prstGeom>
            <a:noFill/>
            <a:ln w="9525" cap="flat">
              <a:solidFill>
                <a:schemeClr val="bg1"/>
              </a:solidFill>
              <a:prstDash val="sysDash"/>
              <a:round/>
              <a:headEnd type="oval" w="med" len="me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0" name="Shape 3445"/>
            <p:cNvSpPr/>
            <p:nvPr/>
          </p:nvSpPr>
          <p:spPr>
            <a:xfrm>
              <a:off x="5151502"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1" name="Shape 3446"/>
            <p:cNvSpPr/>
            <p:nvPr/>
          </p:nvSpPr>
          <p:spPr>
            <a:xfrm flipH="1">
              <a:off x="477750" y="248877"/>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2" name="Shape 3447"/>
            <p:cNvSpPr/>
            <p:nvPr/>
          </p:nvSpPr>
          <p:spPr>
            <a:xfrm flipH="1" flipV="1">
              <a:off x="477751" y="248877"/>
              <a:ext cx="467375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3" name="Shape 3448"/>
            <p:cNvSpPr/>
            <p:nvPr/>
          </p:nvSpPr>
          <p:spPr>
            <a:xfrm>
              <a:off x="2776752" y="863778"/>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4" name="Shape 3449"/>
            <p:cNvSpPr/>
            <p:nvPr/>
          </p:nvSpPr>
          <p:spPr>
            <a:xfrm flipH="1">
              <a:off x="477750" y="863778"/>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5" name="Shape 3450"/>
            <p:cNvSpPr/>
            <p:nvPr/>
          </p:nvSpPr>
          <p:spPr>
            <a:xfrm>
              <a:off x="5151502" y="863778"/>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36" name="Shape 3451"/>
            <p:cNvSpPr/>
            <p:nvPr/>
          </p:nvSpPr>
          <p:spPr>
            <a:xfrm>
              <a:off x="2139948" y="583326"/>
              <a:ext cx="1273611"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sp>
          <p:nvSpPr>
            <p:cNvPr id="37" name="Shape 3452"/>
            <p:cNvSpPr/>
            <p:nvPr/>
          </p:nvSpPr>
          <p:spPr>
            <a:xfrm>
              <a:off x="0" y="583326"/>
              <a:ext cx="935668"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sp>
          <p:nvSpPr>
            <p:cNvPr id="38" name="Shape 3453"/>
            <p:cNvSpPr/>
            <p:nvPr/>
          </p:nvSpPr>
          <p:spPr>
            <a:xfrm>
              <a:off x="4675666" y="583326"/>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grpSp>
      <p:grpSp>
        <p:nvGrpSpPr>
          <p:cNvPr id="39" name="Group 3465"/>
          <p:cNvGrpSpPr/>
          <p:nvPr/>
        </p:nvGrpSpPr>
        <p:grpSpPr>
          <a:xfrm>
            <a:off x="1187297" y="2938265"/>
            <a:ext cx="2001756" cy="1073645"/>
            <a:chOff x="-1" y="-1"/>
            <a:chExt cx="2001754" cy="1073643"/>
          </a:xfrm>
        </p:grpSpPr>
        <p:grpSp>
          <p:nvGrpSpPr>
            <p:cNvPr id="40" name="Group 3457"/>
            <p:cNvGrpSpPr/>
            <p:nvPr/>
          </p:nvGrpSpPr>
          <p:grpSpPr>
            <a:xfrm>
              <a:off x="0" y="721192"/>
              <a:ext cx="1989769" cy="321266"/>
              <a:chOff x="0" y="0"/>
              <a:chExt cx="1989768" cy="321265"/>
            </a:xfrm>
          </p:grpSpPr>
          <p:sp>
            <p:nvSpPr>
              <p:cNvPr id="48" name="Shape 3455"/>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49" name="Shape 3456"/>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41" name="Shape 3458"/>
            <p:cNvSpPr/>
            <p:nvPr/>
          </p:nvSpPr>
          <p:spPr>
            <a:xfrm>
              <a:off x="-1" y="-1"/>
              <a:ext cx="1989770"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100"/>
                </a:spcBef>
                <a:defRPr sz="800">
                  <a:solidFill>
                    <a:srgbClr val="A6A6A6"/>
                  </a:solidFill>
                  <a:uFill>
                    <a:solidFill>
                      <a:srgbClr val="A6A6A6"/>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sp>
          <p:nvSpPr>
            <p:cNvPr id="42" name="Shape 3459"/>
            <p:cNvSpPr/>
            <p:nvPr/>
          </p:nvSpPr>
          <p:spPr>
            <a:xfrm flipH="1">
              <a:off x="4925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3" name="Shape 3460"/>
            <p:cNvSpPr/>
            <p:nvPr/>
          </p:nvSpPr>
          <p:spPr>
            <a:xfrm>
              <a:off x="153391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4" name="Shape 3461"/>
            <p:cNvSpPr/>
            <p:nvPr/>
          </p:nvSpPr>
          <p:spPr>
            <a:xfrm flipH="1" flipV="1">
              <a:off x="49251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5" name="Shape 3462"/>
            <p:cNvSpPr/>
            <p:nvPr/>
          </p:nvSpPr>
          <p:spPr>
            <a:xfrm flipV="1">
              <a:off x="1009085"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46" name="Shape 3463"/>
            <p:cNvSpPr/>
            <p:nvPr/>
          </p:nvSpPr>
          <p:spPr>
            <a:xfrm>
              <a:off x="0" y="765868"/>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添加文本</a:t>
              </a:r>
              <a:endParaRPr sz="1400" kern="0" dirty="0">
                <a:latin typeface="微软雅黑"/>
                <a:ea typeface="微软雅黑"/>
              </a:endParaRPr>
            </a:p>
          </p:txBody>
        </p:sp>
        <p:sp>
          <p:nvSpPr>
            <p:cNvPr id="47" name="Shape 3464"/>
            <p:cNvSpPr/>
            <p:nvPr/>
          </p:nvSpPr>
          <p:spPr>
            <a:xfrm>
              <a:off x="1066084" y="765868"/>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添加文本</a:t>
              </a:r>
            </a:p>
          </p:txBody>
        </p:sp>
      </p:grpSp>
      <p:grpSp>
        <p:nvGrpSpPr>
          <p:cNvPr id="50" name="Group 3476"/>
          <p:cNvGrpSpPr/>
          <p:nvPr/>
        </p:nvGrpSpPr>
        <p:grpSpPr>
          <a:xfrm>
            <a:off x="3524099" y="2938265"/>
            <a:ext cx="1989771" cy="1073645"/>
            <a:chOff x="-1" y="-1"/>
            <a:chExt cx="1989770" cy="1073643"/>
          </a:xfrm>
        </p:grpSpPr>
        <p:grpSp>
          <p:nvGrpSpPr>
            <p:cNvPr id="51" name="Group 3468"/>
            <p:cNvGrpSpPr/>
            <p:nvPr/>
          </p:nvGrpSpPr>
          <p:grpSpPr>
            <a:xfrm>
              <a:off x="0" y="721192"/>
              <a:ext cx="1989769" cy="321266"/>
              <a:chOff x="0" y="0"/>
              <a:chExt cx="1989768" cy="321265"/>
            </a:xfrm>
          </p:grpSpPr>
          <p:sp>
            <p:nvSpPr>
              <p:cNvPr id="59" name="Shape 3466"/>
              <p:cNvSpPr/>
              <p:nvPr/>
            </p:nvSpPr>
            <p:spPr>
              <a:xfrm>
                <a:off x="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60" name="Shape 3467"/>
              <p:cNvSpPr/>
              <p:nvPr/>
            </p:nvSpPr>
            <p:spPr>
              <a:xfrm>
                <a:off x="1054100" y="0"/>
                <a:ext cx="935669"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52" name="Shape 3469"/>
            <p:cNvSpPr/>
            <p:nvPr/>
          </p:nvSpPr>
          <p:spPr>
            <a:xfrm flipH="1">
              <a:off x="4505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3" name="Shape 3470"/>
            <p:cNvSpPr/>
            <p:nvPr/>
          </p:nvSpPr>
          <p:spPr>
            <a:xfrm>
              <a:off x="1491987"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4" name="Shape 3471"/>
            <p:cNvSpPr/>
            <p:nvPr/>
          </p:nvSpPr>
          <p:spPr>
            <a:xfrm flipH="1" flipV="1">
              <a:off x="450587" y="435442"/>
              <a:ext cx="1041401"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5" name="Shape 3472"/>
            <p:cNvSpPr/>
            <p:nvPr/>
          </p:nvSpPr>
          <p:spPr>
            <a:xfrm flipV="1">
              <a:off x="967154"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56" name="Shape 3473"/>
            <p:cNvSpPr/>
            <p:nvPr/>
          </p:nvSpPr>
          <p:spPr>
            <a:xfrm>
              <a:off x="-1" y="-1"/>
              <a:ext cx="1989770"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100"/>
                </a:spcBef>
                <a:defRPr sz="800">
                  <a:solidFill>
                    <a:srgbClr val="A6A6A6"/>
                  </a:solidFill>
                  <a:uFill>
                    <a:solidFill>
                      <a:srgbClr val="A6A6A6"/>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sp>
          <p:nvSpPr>
            <p:cNvPr id="57" name="Shape 3474"/>
            <p:cNvSpPr/>
            <p:nvPr/>
          </p:nvSpPr>
          <p:spPr>
            <a:xfrm>
              <a:off x="0" y="765868"/>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添加文本</a:t>
              </a:r>
            </a:p>
          </p:txBody>
        </p:sp>
        <p:sp>
          <p:nvSpPr>
            <p:cNvPr id="58" name="Shape 3475"/>
            <p:cNvSpPr/>
            <p:nvPr/>
          </p:nvSpPr>
          <p:spPr>
            <a:xfrm>
              <a:off x="1054100" y="765868"/>
              <a:ext cx="9356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添加文本</a:t>
              </a:r>
            </a:p>
          </p:txBody>
        </p:sp>
      </p:grpSp>
      <p:grpSp>
        <p:nvGrpSpPr>
          <p:cNvPr id="61" name="Group 3487"/>
          <p:cNvGrpSpPr/>
          <p:nvPr/>
        </p:nvGrpSpPr>
        <p:grpSpPr>
          <a:xfrm>
            <a:off x="5860897" y="2938265"/>
            <a:ext cx="1997772" cy="1073645"/>
            <a:chOff x="-1" y="-1"/>
            <a:chExt cx="1997770" cy="1073643"/>
          </a:xfrm>
        </p:grpSpPr>
        <p:grpSp>
          <p:nvGrpSpPr>
            <p:cNvPr id="62" name="Group 3479"/>
            <p:cNvGrpSpPr/>
            <p:nvPr/>
          </p:nvGrpSpPr>
          <p:grpSpPr>
            <a:xfrm>
              <a:off x="0" y="721192"/>
              <a:ext cx="1989768" cy="321266"/>
              <a:chOff x="0" y="0"/>
              <a:chExt cx="1989767" cy="321265"/>
            </a:xfrm>
          </p:grpSpPr>
          <p:sp>
            <p:nvSpPr>
              <p:cNvPr id="70" name="Shape 3477"/>
              <p:cNvSpPr/>
              <p:nvPr/>
            </p:nvSpPr>
            <p:spPr>
              <a:xfrm>
                <a:off x="0" y="0"/>
                <a:ext cx="935668"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sp>
            <p:nvSpPr>
              <p:cNvPr id="71" name="Shape 3478"/>
              <p:cNvSpPr/>
              <p:nvPr/>
            </p:nvSpPr>
            <p:spPr>
              <a:xfrm>
                <a:off x="1054100" y="0"/>
                <a:ext cx="935668" cy="321266"/>
              </a:xfrm>
              <a:prstGeom prst="roundRect">
                <a:avLst>
                  <a:gd name="adj" fmla="val 11510"/>
                </a:avLst>
              </a:prstGeom>
              <a:solidFill>
                <a:srgbClr val="808080"/>
              </a:solidFill>
              <a:ln w="12700" cap="flat">
                <a:noFill/>
                <a:miter lim="400000"/>
              </a:ln>
              <a:effectLst/>
            </p:spPr>
            <p:txBody>
              <a:bodyPr wrap="square" lIns="0" tIns="0" rIns="0" bIns="0" numCol="1" anchor="ctr">
                <a:noAutofit/>
              </a:bodyPr>
              <a:lstStyle/>
              <a:p>
                <a:pPr algn="ctr" defTabSz="457130"/>
                <a:endParaRPr sz="1400" kern="0">
                  <a:solidFill>
                    <a:sysClr val="windowText" lastClr="000000"/>
                  </a:solidFill>
                  <a:uFill>
                    <a:solidFill/>
                  </a:uFill>
                  <a:latin typeface="微软雅黑"/>
                  <a:ea typeface="微软雅黑"/>
                  <a:sym typeface="Calibri"/>
                </a:endParaRPr>
              </a:p>
            </p:txBody>
          </p:sp>
        </p:grpSp>
        <p:sp>
          <p:nvSpPr>
            <p:cNvPr id="63" name="Shape 3480"/>
            <p:cNvSpPr/>
            <p:nvPr/>
          </p:nvSpPr>
          <p:spPr>
            <a:xfrm flipH="1">
              <a:off x="4885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4" name="Shape 3481"/>
            <p:cNvSpPr/>
            <p:nvPr/>
          </p:nvSpPr>
          <p:spPr>
            <a:xfrm>
              <a:off x="1529935" y="435442"/>
              <a:ext cx="1" cy="247651"/>
            </a:xfrm>
            <a:prstGeom prst="line">
              <a:avLst/>
            </a:prstGeom>
            <a:noFill/>
            <a:ln w="9525" cap="flat">
              <a:solidFill>
                <a:schemeClr val="bg1"/>
              </a:solidFill>
              <a:prstDash val="sysDash"/>
              <a:round/>
              <a:tailEnd type="triangle" w="med" len="me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5" name="Shape 3482"/>
            <p:cNvSpPr/>
            <p:nvPr/>
          </p:nvSpPr>
          <p:spPr>
            <a:xfrm flipH="1" flipV="1">
              <a:off x="488536" y="435442"/>
              <a:ext cx="1041400" cy="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6" name="Shape 3483"/>
            <p:cNvSpPr/>
            <p:nvPr/>
          </p:nvSpPr>
          <p:spPr>
            <a:xfrm flipV="1">
              <a:off x="1005102" y="270342"/>
              <a:ext cx="1" cy="165101"/>
            </a:xfrm>
            <a:prstGeom prst="line">
              <a:avLst/>
            </a:prstGeom>
            <a:noFill/>
            <a:ln w="9525" cap="flat">
              <a:solidFill>
                <a:schemeClr val="bg1"/>
              </a:solidFill>
              <a:prstDash val="sysDash"/>
              <a:round/>
            </a:ln>
            <a:effectLst/>
          </p:spPr>
          <p:txBody>
            <a:bodyPr wrap="square" lIns="0" tIns="0" rIns="0" bIns="0" numCol="1" anchor="t">
              <a:noAutofit/>
            </a:bodyPr>
            <a:lstStyle/>
            <a:p>
              <a:pPr defTabSz="457130">
                <a:defRPr sz="1200">
                  <a:uFillTx/>
                  <a:latin typeface="+mj-lt"/>
                  <a:ea typeface="+mj-ea"/>
                  <a:cs typeface="+mj-cs"/>
                  <a:sym typeface="Helvetica"/>
                </a:defRPr>
              </a:pPr>
              <a:endParaRPr sz="1100" kern="0">
                <a:solidFill>
                  <a:sysClr val="windowText" lastClr="000000"/>
                </a:solidFill>
                <a:latin typeface="微软雅黑"/>
                <a:ea typeface="微软雅黑"/>
                <a:cs typeface="+mj-cs"/>
                <a:sym typeface="Helvetica"/>
              </a:endParaRPr>
            </a:p>
          </p:txBody>
        </p:sp>
        <p:sp>
          <p:nvSpPr>
            <p:cNvPr id="67" name="Shape 3484"/>
            <p:cNvSpPr/>
            <p:nvPr/>
          </p:nvSpPr>
          <p:spPr>
            <a:xfrm>
              <a:off x="-1" y="-1"/>
              <a:ext cx="1989769"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100"/>
                </a:spcBef>
                <a:defRPr sz="800">
                  <a:solidFill>
                    <a:srgbClr val="A6A6A6"/>
                  </a:solidFill>
                  <a:uFill>
                    <a:solidFill>
                      <a:srgbClr val="A6A6A6"/>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添加标题</a:t>
              </a:r>
            </a:p>
          </p:txBody>
        </p:sp>
        <p:sp>
          <p:nvSpPr>
            <p:cNvPr id="68" name="Shape 3485"/>
            <p:cNvSpPr/>
            <p:nvPr/>
          </p:nvSpPr>
          <p:spPr>
            <a:xfrm>
              <a:off x="0" y="765868"/>
              <a:ext cx="935668"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添加文本</a:t>
              </a:r>
            </a:p>
          </p:txBody>
        </p:sp>
        <p:sp>
          <p:nvSpPr>
            <p:cNvPr id="69" name="Shape 3486"/>
            <p:cNvSpPr/>
            <p:nvPr/>
          </p:nvSpPr>
          <p:spPr>
            <a:xfrm>
              <a:off x="1062101" y="765868"/>
              <a:ext cx="935668" cy="30777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400" kern="0" dirty="0">
                  <a:latin typeface="微软雅黑"/>
                  <a:ea typeface="微软雅黑"/>
                </a:rPr>
                <a:t>添加文本</a:t>
              </a:r>
            </a:p>
          </p:txBody>
        </p:sp>
      </p:grpSp>
    </p:spTree>
    <p:extLst>
      <p:ext uri="{BB962C8B-B14F-4D97-AF65-F5344CB8AC3E}">
        <p14:creationId xmlns:p14="http://schemas.microsoft.com/office/powerpoint/2010/main" val="14818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0-#ppt_w/2"/>
                                          </p:val>
                                        </p:tav>
                                        <p:tav tm="100000">
                                          <p:val>
                                            <p:strVal val="#ppt_x"/>
                                          </p:val>
                                        </p:tav>
                                      </p:tavLst>
                                    </p:anim>
                                    <p:anim calcmode="lin" valueType="num">
                                      <p:cBhvr>
                                        <p:cTn id="8" dur="75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grpId="0" nodeType="afterEffect">
                                  <p:stCondLst>
                                    <p:cond delay="0"/>
                                  </p:stCondLst>
                                  <p:iterate>
                                    <p:tmAbs val="0"/>
                                  </p:iterate>
                                  <p:childTnLst>
                                    <p:set>
                                      <p:cBhvr>
                                        <p:cTn id="11" fill="hold"/>
                                        <p:tgtEl>
                                          <p:spTgt spid="22"/>
                                        </p:tgtEl>
                                        <p:attrNameLst>
                                          <p:attrName>style.visibility</p:attrName>
                                        </p:attrNameLst>
                                      </p:cBhvr>
                                      <p:to>
                                        <p:strVal val="visible"/>
                                      </p:to>
                                    </p:set>
                                    <p:anim calcmode="lin" valueType="num">
                                      <p:cBhvr>
                                        <p:cTn id="12" dur="500" fill="hold"/>
                                        <p:tgtEl>
                                          <p:spTgt spid="22"/>
                                        </p:tgtEl>
                                        <p:attrNameLst>
                                          <p:attrName>ppt_x</p:attrName>
                                        </p:attrNameLst>
                                      </p:cBhvr>
                                      <p:tavLst>
                                        <p:tav tm="0">
                                          <p:val>
                                            <p:strVal val="#ppt_x"/>
                                          </p:val>
                                        </p:tav>
                                        <p:tav tm="100000">
                                          <p:val>
                                            <p:strVal val="#ppt_x"/>
                                          </p:val>
                                        </p:tav>
                                      </p:tavLst>
                                    </p:anim>
                                    <p:anim calcmode="lin" valueType="num">
                                      <p:cBhvr>
                                        <p:cTn id="13" dur="50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grpId="0" nodeType="afterEffect">
                                  <p:stCondLst>
                                    <p:cond delay="0"/>
                                  </p:stCondLst>
                                  <p:iterate>
                                    <p:tmAbs val="0"/>
                                  </p:iterate>
                                  <p:childTnLst>
                                    <p:set>
                                      <p:cBhvr>
                                        <p:cTn id="16" fill="hold"/>
                                        <p:tgtEl>
                                          <p:spTgt spid="25"/>
                                        </p:tgtEl>
                                        <p:attrNameLst>
                                          <p:attrName>style.visibility</p:attrName>
                                        </p:attrNameLst>
                                      </p:cBhvr>
                                      <p:to>
                                        <p:strVal val="visible"/>
                                      </p:to>
                                    </p:se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1+#ppt_h/2"/>
                                          </p:val>
                                        </p:tav>
                                        <p:tav tm="100000">
                                          <p:val>
                                            <p:strVal val="#ppt_y"/>
                                          </p:val>
                                        </p:tav>
                                      </p:tavLst>
                                    </p:anim>
                                  </p:childTnLst>
                                </p:cTn>
                              </p:par>
                            </p:childTnLst>
                          </p:cTn>
                        </p:par>
                        <p:par>
                          <p:cTn id="19" fill="hold">
                            <p:stCondLst>
                              <p:cond delay="1750"/>
                            </p:stCondLst>
                            <p:childTnLst>
                              <p:par>
                                <p:cTn id="20" presetID="2" presetClass="entr" presetSubtype="4" fill="hold" grpId="0" nodeType="afterEffect">
                                  <p:stCondLst>
                                    <p:cond delay="0"/>
                                  </p:stCondLst>
                                  <p:iterate>
                                    <p:tmAbs val="0"/>
                                  </p:iterate>
                                  <p:childTnLst>
                                    <p:set>
                                      <p:cBhvr>
                                        <p:cTn id="21" fill="hold"/>
                                        <p:tgtEl>
                                          <p:spTgt spid="39"/>
                                        </p:tgtEl>
                                        <p:attrNameLst>
                                          <p:attrName>style.visibility</p:attrName>
                                        </p:attrNameLst>
                                      </p:cBhvr>
                                      <p:to>
                                        <p:strVal val="visible"/>
                                      </p:to>
                                    </p:set>
                                    <p:anim calcmode="lin" valueType="num">
                                      <p:cBhvr>
                                        <p:cTn id="22" dur="500" fill="hold"/>
                                        <p:tgtEl>
                                          <p:spTgt spid="39"/>
                                        </p:tgtEl>
                                        <p:attrNameLst>
                                          <p:attrName>ppt_x</p:attrName>
                                        </p:attrNameLst>
                                      </p:cBhvr>
                                      <p:tavLst>
                                        <p:tav tm="0">
                                          <p:val>
                                            <p:strVal val="#ppt_x"/>
                                          </p:val>
                                        </p:tav>
                                        <p:tav tm="100000">
                                          <p:val>
                                            <p:strVal val="#ppt_x"/>
                                          </p:val>
                                        </p:tav>
                                      </p:tavLst>
                                    </p:anim>
                                    <p:anim calcmode="lin" valueType="num">
                                      <p:cBhvr>
                                        <p:cTn id="23" dur="500" fill="hold"/>
                                        <p:tgtEl>
                                          <p:spTgt spid="39"/>
                                        </p:tgtEl>
                                        <p:attrNameLst>
                                          <p:attrName>ppt_y</p:attrName>
                                        </p:attrNameLst>
                                      </p:cBhvr>
                                      <p:tavLst>
                                        <p:tav tm="0">
                                          <p:val>
                                            <p:strVal val="1+#ppt_h/2"/>
                                          </p:val>
                                        </p:tav>
                                        <p:tav tm="100000">
                                          <p:val>
                                            <p:strVal val="#ppt_y"/>
                                          </p:val>
                                        </p:tav>
                                      </p:tavLst>
                                    </p:anim>
                                  </p:childTnLst>
                                </p:cTn>
                              </p:par>
                            </p:childTnLst>
                          </p:cTn>
                        </p:par>
                        <p:par>
                          <p:cTn id="24" fill="hold">
                            <p:stCondLst>
                              <p:cond delay="2250"/>
                            </p:stCondLst>
                            <p:childTnLst>
                              <p:par>
                                <p:cTn id="25" presetID="2" presetClass="entr" presetSubtype="4" fill="hold" grpId="0" nodeType="afterEffect">
                                  <p:stCondLst>
                                    <p:cond delay="0"/>
                                  </p:stCondLst>
                                  <p:iterate>
                                    <p:tmAbs val="0"/>
                                  </p:iterate>
                                  <p:childTnLst>
                                    <p:set>
                                      <p:cBhvr>
                                        <p:cTn id="26" fill="hold"/>
                                        <p:tgtEl>
                                          <p:spTgt spid="50"/>
                                        </p:tgtEl>
                                        <p:attrNameLst>
                                          <p:attrName>style.visibility</p:attrName>
                                        </p:attrNameLst>
                                      </p:cBhvr>
                                      <p:to>
                                        <p:strVal val="visible"/>
                                      </p:to>
                                    </p:se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2750"/>
                            </p:stCondLst>
                            <p:childTnLst>
                              <p:par>
                                <p:cTn id="30" presetID="2" presetClass="entr" presetSubtype="4" fill="hold" grpId="0" nodeType="afterEffect">
                                  <p:stCondLst>
                                    <p:cond delay="0"/>
                                  </p:stCondLst>
                                  <p:iterate>
                                    <p:tmAbs val="0"/>
                                  </p:iterate>
                                  <p:childTnLst>
                                    <p:set>
                                      <p:cBhvr>
                                        <p:cTn id="31" fill="hold"/>
                                        <p:tgtEl>
                                          <p:spTgt spid="61"/>
                                        </p:tgtEl>
                                        <p:attrNameLst>
                                          <p:attrName>style.visibility</p:attrName>
                                        </p:attrNameLst>
                                      </p:cBhvr>
                                      <p:to>
                                        <p:strVal val="visible"/>
                                      </p:to>
                                    </p:set>
                                    <p:anim calcmode="lin" valueType="num">
                                      <p:cBhvr>
                                        <p:cTn id="32" dur="500" fill="hold"/>
                                        <p:tgtEl>
                                          <p:spTgt spid="61"/>
                                        </p:tgtEl>
                                        <p:attrNameLst>
                                          <p:attrName>ppt_x</p:attrName>
                                        </p:attrNameLst>
                                      </p:cBhvr>
                                      <p:tavLst>
                                        <p:tav tm="0">
                                          <p:val>
                                            <p:strVal val="#ppt_x"/>
                                          </p:val>
                                        </p:tav>
                                        <p:tav tm="100000">
                                          <p:val>
                                            <p:strVal val="#ppt_x"/>
                                          </p:val>
                                        </p:tav>
                                      </p:tavLst>
                                    </p:anim>
                                    <p:anim calcmode="lin" valueType="num">
                                      <p:cBhvr>
                                        <p:cTn id="3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utoUpdateAnimBg="0"/>
      <p:bldP spid="22" grpId="0" animBg="1" advAuto="0"/>
      <p:bldP spid="25" grpId="0" animBg="1" advAuto="0"/>
      <p:bldP spid="39" grpId="0" animBg="1" advAuto="0"/>
      <p:bldP spid="50" grpId="0" animBg="1" advAuto="0"/>
      <p:bldP spid="6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 y="-20538"/>
            <a:ext cx="2700338" cy="5164038"/>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grpSp>
        <p:nvGrpSpPr>
          <p:cNvPr id="5" name="组合 4"/>
          <p:cNvGrpSpPr/>
          <p:nvPr/>
        </p:nvGrpSpPr>
        <p:grpSpPr>
          <a:xfrm>
            <a:off x="594854" y="1752679"/>
            <a:ext cx="1653199" cy="1205618"/>
            <a:chOff x="594854" y="1752679"/>
            <a:chExt cx="1653199" cy="1205618"/>
          </a:xfrm>
        </p:grpSpPr>
        <p:sp>
          <p:nvSpPr>
            <p:cNvPr id="27" name="矩形 26"/>
            <p:cNvSpPr/>
            <p:nvPr/>
          </p:nvSpPr>
          <p:spPr>
            <a:xfrm>
              <a:off x="594854" y="2188856"/>
              <a:ext cx="1653199" cy="769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dirty="0">
                <a:ea typeface="微软雅黑"/>
              </a:endParaRPr>
            </a:p>
          </p:txBody>
        </p:sp>
        <p:sp>
          <p:nvSpPr>
            <p:cNvPr id="29" name="矩形 28"/>
            <p:cNvSpPr/>
            <p:nvPr/>
          </p:nvSpPr>
          <p:spPr>
            <a:xfrm>
              <a:off x="594854" y="1752680"/>
              <a:ext cx="1653199" cy="76944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zh-CN" altLang="en-US">
                <a:ea typeface="微软雅黑"/>
              </a:endParaRPr>
            </a:p>
          </p:txBody>
        </p:sp>
        <p:sp>
          <p:nvSpPr>
            <p:cNvPr id="30" name="矩形 29"/>
            <p:cNvSpPr/>
            <p:nvPr/>
          </p:nvSpPr>
          <p:spPr>
            <a:xfrm>
              <a:off x="681083" y="1752679"/>
              <a:ext cx="184706" cy="769429"/>
            </a:xfrm>
            <a:prstGeom prst="rect">
              <a:avLst/>
            </a:prstGeom>
          </p:spPr>
          <p:txBody>
            <a:bodyPr wrap="none" lIns="91428" tIns="45714" rIns="91428" bIns="45714">
              <a:spAutoFit/>
            </a:bodyPr>
            <a:lstStyle/>
            <a:p>
              <a:pPr lvl="0" fontAlgn="base">
                <a:spcBef>
                  <a:spcPct val="0"/>
                </a:spcBef>
                <a:spcAft>
                  <a:spcPct val="0"/>
                </a:spcAft>
              </a:pPr>
              <a:endParaRPr lang="zh-CN" altLang="en-US" sz="4400" b="1" dirty="0">
                <a:solidFill>
                  <a:srgbClr val="FFFFFF"/>
                </a:solidFill>
                <a:latin typeface="微软雅黑"/>
                <a:ea typeface="微软雅黑"/>
                <a:sym typeface="微软雅黑" pitchFamily="34" charset="-122"/>
              </a:endParaRPr>
            </a:p>
          </p:txBody>
        </p:sp>
      </p:grpSp>
      <p:grpSp>
        <p:nvGrpSpPr>
          <p:cNvPr id="3" name="组合 2"/>
          <p:cNvGrpSpPr/>
          <p:nvPr/>
        </p:nvGrpSpPr>
        <p:grpSpPr>
          <a:xfrm>
            <a:off x="3347864" y="123478"/>
            <a:ext cx="5386388" cy="628650"/>
            <a:chOff x="3434084" y="1371600"/>
            <a:chExt cx="5386388" cy="628650"/>
          </a:xfrm>
        </p:grpSpPr>
        <p:sp>
          <p:nvSpPr>
            <p:cNvPr id="17" name="矩形 16"/>
            <p:cNvSpPr/>
            <p:nvPr/>
          </p:nvSpPr>
          <p:spPr>
            <a:xfrm>
              <a:off x="3434084" y="1371600"/>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4" name="Copyright Notice"/>
            <p:cNvSpPr>
              <a:spLocks/>
            </p:cNvSpPr>
            <p:nvPr/>
          </p:nvSpPr>
          <p:spPr bwMode="auto">
            <a:xfrm>
              <a:off x="4072342" y="1476722"/>
              <a:ext cx="4109894"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一</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.Requirements Analysis</a:t>
              </a:r>
              <a:r>
                <a:rPr lang="en-US" altLang="zh-CN" sz="2400" b="1" cap="small" dirty="0">
                  <a:solidFill>
                    <a:prstClr val="white"/>
                  </a:solidFill>
                  <a:latin typeface="微软雅黑"/>
                  <a:ea typeface="微软雅黑"/>
                </a:rPr>
                <a:t> </a:t>
              </a:r>
              <a:endParaRPr lang="en-US" sz="2400" b="1" cap="small" dirty="0">
                <a:solidFill>
                  <a:prstClr val="white"/>
                </a:solidFill>
                <a:latin typeface="微软雅黑"/>
                <a:ea typeface="微软雅黑"/>
              </a:endParaRPr>
            </a:p>
          </p:txBody>
        </p:sp>
      </p:grpSp>
      <p:grpSp>
        <p:nvGrpSpPr>
          <p:cNvPr id="4" name="组合 3"/>
          <p:cNvGrpSpPr/>
          <p:nvPr/>
        </p:nvGrpSpPr>
        <p:grpSpPr>
          <a:xfrm>
            <a:off x="3355605" y="1195563"/>
            <a:ext cx="5386388" cy="628650"/>
            <a:chOff x="3355605" y="1474814"/>
            <a:chExt cx="5386388" cy="628650"/>
          </a:xfrm>
        </p:grpSpPr>
        <p:sp>
          <p:nvSpPr>
            <p:cNvPr id="19" name="矩形 18"/>
            <p:cNvSpPr/>
            <p:nvPr/>
          </p:nvSpPr>
          <p:spPr>
            <a:xfrm>
              <a:off x="3355605" y="1474814"/>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5" name="Copyright Notice"/>
            <p:cNvSpPr>
              <a:spLocks/>
            </p:cNvSpPr>
            <p:nvPr/>
          </p:nvSpPr>
          <p:spPr bwMode="auto">
            <a:xfrm>
              <a:off x="4043740" y="1605399"/>
              <a:ext cx="417318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二</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Identifying the Classes</a:t>
              </a:r>
              <a:r>
                <a:rPr lang="en-US" altLang="zh-CN" sz="2400" b="1" cap="small" dirty="0">
                  <a:solidFill>
                    <a:prstClr val="white"/>
                  </a:solidFill>
                  <a:latin typeface="微软雅黑"/>
                  <a:ea typeface="微软雅黑"/>
                </a:rPr>
                <a:t> </a:t>
              </a:r>
            </a:p>
          </p:txBody>
        </p:sp>
      </p:grpSp>
      <p:grpSp>
        <p:nvGrpSpPr>
          <p:cNvPr id="14" name="组合 13"/>
          <p:cNvGrpSpPr/>
          <p:nvPr/>
        </p:nvGrpSpPr>
        <p:grpSpPr>
          <a:xfrm>
            <a:off x="3338857" y="2221654"/>
            <a:ext cx="5386388" cy="628650"/>
            <a:chOff x="3442341" y="3580763"/>
            <a:chExt cx="5386388" cy="628650"/>
          </a:xfrm>
        </p:grpSpPr>
        <p:sp>
          <p:nvSpPr>
            <p:cNvPr id="21" name="矩形 20"/>
            <p:cNvSpPr/>
            <p:nvPr/>
          </p:nvSpPr>
          <p:spPr>
            <a:xfrm>
              <a:off x="3442341" y="3580763"/>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26" name="Copyright Notice"/>
            <p:cNvSpPr>
              <a:spLocks/>
            </p:cNvSpPr>
            <p:nvPr/>
          </p:nvSpPr>
          <p:spPr bwMode="auto">
            <a:xfrm>
              <a:off x="4176704" y="3637913"/>
              <a:ext cx="3917661"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三</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Identifying Activities</a:t>
              </a:r>
              <a:r>
                <a:rPr lang="en-US" altLang="zh-CN" sz="2400" b="1" cap="small" dirty="0">
                  <a:solidFill>
                    <a:prstClr val="white"/>
                  </a:solidFill>
                  <a:latin typeface="微软雅黑"/>
                  <a:ea typeface="微软雅黑"/>
                </a:rPr>
                <a:t> </a:t>
              </a:r>
            </a:p>
          </p:txBody>
        </p:sp>
      </p:grpSp>
      <p:grpSp>
        <p:nvGrpSpPr>
          <p:cNvPr id="15" name="组合 14"/>
          <p:cNvGrpSpPr/>
          <p:nvPr/>
        </p:nvGrpSpPr>
        <p:grpSpPr>
          <a:xfrm>
            <a:off x="3338857" y="3293739"/>
            <a:ext cx="5386388" cy="628650"/>
            <a:chOff x="3442341" y="4703336"/>
            <a:chExt cx="5386388" cy="628650"/>
          </a:xfrm>
        </p:grpSpPr>
        <p:sp>
          <p:nvSpPr>
            <p:cNvPr id="23" name="矩形 22"/>
            <p:cNvSpPr/>
            <p:nvPr/>
          </p:nvSpPr>
          <p:spPr>
            <a:xfrm>
              <a:off x="3442341" y="4703336"/>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1" name="Copyright Notice"/>
            <p:cNvSpPr>
              <a:spLocks/>
            </p:cNvSpPr>
            <p:nvPr/>
          </p:nvSpPr>
          <p:spPr bwMode="auto">
            <a:xfrm>
              <a:off x="4046910" y="4795061"/>
              <a:ext cx="4113228"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四</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Identifying Operations</a:t>
              </a:r>
              <a:endParaRPr lang="en-US" altLang="zh-CN" sz="2400" b="1" cap="small" dirty="0">
                <a:solidFill>
                  <a:prstClr val="white"/>
                </a:solidFill>
                <a:latin typeface="微软雅黑"/>
                <a:ea typeface="微软雅黑"/>
              </a:endParaRPr>
            </a:p>
          </p:txBody>
        </p:sp>
      </p:grpSp>
      <p:grpSp>
        <p:nvGrpSpPr>
          <p:cNvPr id="20" name="组合 19">
            <a:extLst>
              <a:ext uri="{FF2B5EF4-FFF2-40B4-BE49-F238E27FC236}">
                <a16:creationId xmlns:a16="http://schemas.microsoft.com/office/drawing/2014/main" id="{4CE6D782-2666-494E-9C27-8230D7C98DB5}"/>
              </a:ext>
            </a:extLst>
          </p:cNvPr>
          <p:cNvGrpSpPr/>
          <p:nvPr/>
        </p:nvGrpSpPr>
        <p:grpSpPr>
          <a:xfrm>
            <a:off x="3347408" y="4365825"/>
            <a:ext cx="5386388" cy="628650"/>
            <a:chOff x="3453422" y="5050109"/>
            <a:chExt cx="5386388" cy="628650"/>
          </a:xfrm>
        </p:grpSpPr>
        <p:sp>
          <p:nvSpPr>
            <p:cNvPr id="22" name="矩形 21">
              <a:extLst>
                <a:ext uri="{FF2B5EF4-FFF2-40B4-BE49-F238E27FC236}">
                  <a16:creationId xmlns:a16="http://schemas.microsoft.com/office/drawing/2014/main" id="{73B95B14-6B6A-4983-9F19-7ACC5D411839}"/>
                </a:ext>
              </a:extLst>
            </p:cNvPr>
            <p:cNvSpPr/>
            <p:nvPr/>
          </p:nvSpPr>
          <p:spPr>
            <a:xfrm>
              <a:off x="3453422" y="5050109"/>
              <a:ext cx="5386388" cy="628650"/>
            </a:xfrm>
            <a:prstGeom prst="rect">
              <a:avLst/>
            </a:prstGeom>
            <a:solidFill>
              <a:sysClr val="window" lastClr="FFFFFF">
                <a:alpha val="21000"/>
              </a:sysClr>
            </a:solidFill>
            <a:ln w="12700" cap="flat" cmpd="sng" algn="ctr">
              <a:noFill/>
              <a:prstDash val="solid"/>
              <a:miter lim="800000"/>
            </a:ln>
            <a:effectLst/>
          </p:spPr>
          <p:txBody>
            <a:bodyPr lIns="68580" tIns="34290" rIns="68580" bIns="34290" rtlCol="0" anchor="ctr"/>
            <a:lstStyle/>
            <a:p>
              <a:pPr algn="ctr" defTabSz="685698">
                <a:defRPr/>
              </a:pPr>
              <a:endParaRPr lang="zh-CN" altLang="en-US" sz="1400" kern="0">
                <a:solidFill>
                  <a:prstClr val="white"/>
                </a:solidFill>
                <a:latin typeface="Calibri" panose="020F0502020204030204"/>
                <a:ea typeface="微软雅黑"/>
              </a:endParaRPr>
            </a:p>
          </p:txBody>
        </p:sp>
        <p:sp>
          <p:nvSpPr>
            <p:cNvPr id="32" name="Copyright Notice">
              <a:extLst>
                <a:ext uri="{FF2B5EF4-FFF2-40B4-BE49-F238E27FC236}">
                  <a16:creationId xmlns:a16="http://schemas.microsoft.com/office/drawing/2014/main" id="{013E627F-77FF-452C-837D-1A43269C4FA4}"/>
                </a:ext>
              </a:extLst>
            </p:cNvPr>
            <p:cNvSpPr>
              <a:spLocks/>
            </p:cNvSpPr>
            <p:nvPr/>
          </p:nvSpPr>
          <p:spPr bwMode="auto">
            <a:xfrm>
              <a:off x="4057991" y="5164933"/>
              <a:ext cx="4350600" cy="418406"/>
            </a:xfrm>
            <a:prstGeom prst="rect">
              <a:avLst/>
            </a:prstGeom>
            <a:noFill/>
            <a:ln w="6350"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txBody>
            <a:bodyPr wrap="none" lIns="54000" tIns="24300" rIns="54000" bIns="243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65">
                <a:defRPr/>
              </a:pPr>
              <a:r>
                <a:rPr lang="zh-CN" alt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五</a:t>
              </a: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a:ea typeface="微软雅黑"/>
                </a:rPr>
                <a:t>. Indicating Collaboration</a:t>
              </a:r>
              <a:endParaRPr lang="en-US" altLang="zh-CN" sz="2400" b="1" cap="small" dirty="0">
                <a:solidFill>
                  <a:prstClr val="white"/>
                </a:solidFill>
                <a:latin typeface="微软雅黑"/>
                <a:ea typeface="微软雅黑"/>
              </a:endParaRPr>
            </a:p>
          </p:txBody>
        </p:sp>
      </p:grpSp>
      <p:sp>
        <p:nvSpPr>
          <p:cNvPr id="9" name="矩形 8">
            <a:extLst>
              <a:ext uri="{FF2B5EF4-FFF2-40B4-BE49-F238E27FC236}">
                <a16:creationId xmlns:a16="http://schemas.microsoft.com/office/drawing/2014/main" id="{9A221EDC-DCA7-4533-936D-70629222FAC3}"/>
              </a:ext>
            </a:extLst>
          </p:cNvPr>
          <p:cNvSpPr/>
          <p:nvPr/>
        </p:nvSpPr>
        <p:spPr>
          <a:xfrm>
            <a:off x="628906" y="1958023"/>
            <a:ext cx="1577932" cy="461665"/>
          </a:xfrm>
          <a:prstGeom prst="rect">
            <a:avLst/>
          </a:prstGeom>
        </p:spPr>
        <p:txBody>
          <a:bodyPr wrap="none">
            <a:spAutoFit/>
          </a:bodyPr>
          <a:lstStyle/>
          <a:p>
            <a:pPr lvl="0" fontAlgn="base">
              <a:spcBef>
                <a:spcPct val="0"/>
              </a:spcBef>
              <a:spcAft>
                <a:spcPct val="0"/>
              </a:spcAft>
            </a:pPr>
            <a:r>
              <a:rPr lang="en-US" altLang="zh-CN" sz="2400" b="1" dirty="0">
                <a:solidFill>
                  <a:srgbClr val="FFFFFF"/>
                </a:solidFill>
                <a:latin typeface="微软雅黑"/>
                <a:ea typeface="微软雅黑"/>
                <a:sym typeface="微软雅黑" pitchFamily="34" charset="-122"/>
              </a:rPr>
              <a:t>Contents</a:t>
            </a:r>
          </a:p>
        </p:txBody>
      </p:sp>
    </p:spTree>
    <p:extLst>
      <p:ext uri="{BB962C8B-B14F-4D97-AF65-F5344CB8AC3E}">
        <p14:creationId xmlns:p14="http://schemas.microsoft.com/office/powerpoint/2010/main" val="22672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p:tgtEl>
                                          <p:spTgt spid="14"/>
                                        </p:tgtEl>
                                        <p:attrNameLst>
                                          <p:attrName>ppt_y</p:attrName>
                                        </p:attrNameLst>
                                      </p:cBhvr>
                                      <p:tavLst>
                                        <p:tav tm="0">
                                          <p:val>
                                            <p:strVal val="#ppt_y+#ppt_h*1.125000"/>
                                          </p:val>
                                        </p:tav>
                                        <p:tav tm="100000">
                                          <p:val>
                                            <p:strVal val="#ppt_y"/>
                                          </p:val>
                                        </p:tav>
                                      </p:tavLst>
                                    </p:anim>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p:tgtEl>
                                          <p:spTgt spid="20"/>
                                        </p:tgtEl>
                                        <p:attrNameLst>
                                          <p:attrName>ppt_y</p:attrName>
                                        </p:attrNameLst>
                                      </p:cBhvr>
                                      <p:tavLst>
                                        <p:tav tm="0">
                                          <p:val>
                                            <p:strVal val="#ppt_y+#ppt_h*1.125000"/>
                                          </p:val>
                                        </p:tav>
                                        <p:tav tm="100000">
                                          <p:val>
                                            <p:strVal val="#ppt_y"/>
                                          </p:val>
                                        </p:tav>
                                      </p:tavLst>
                                    </p:anim>
                                    <p:animEffect transition="in" filter="wipe(up)">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4</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910839"/>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Identifying Class Operations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09955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p>
        </p:txBody>
      </p:sp>
      <p:pic>
        <p:nvPicPr>
          <p:cNvPr id="25" name="图片 24">
            <a:extLst>
              <a:ext uri="{FF2B5EF4-FFF2-40B4-BE49-F238E27FC236}">
                <a16:creationId xmlns:a16="http://schemas.microsoft.com/office/drawing/2014/main" id="{92948C96-541B-4319-AE83-D384768DE396}"/>
              </a:ext>
            </a:extLst>
          </p:cNvPr>
          <p:cNvPicPr>
            <a:picLocks noChangeAspect="1"/>
          </p:cNvPicPr>
          <p:nvPr/>
        </p:nvPicPr>
        <p:blipFill>
          <a:blip r:embed="rId2"/>
          <a:stretch>
            <a:fillRect/>
          </a:stretch>
        </p:blipFill>
        <p:spPr>
          <a:xfrm>
            <a:off x="1403648" y="987574"/>
            <a:ext cx="7097593" cy="3960440"/>
          </a:xfrm>
          <a:prstGeom prst="rect">
            <a:avLst/>
          </a:prstGeom>
        </p:spPr>
      </p:pic>
    </p:spTree>
    <p:extLst>
      <p:ext uri="{BB962C8B-B14F-4D97-AF65-F5344CB8AC3E}">
        <p14:creationId xmlns:p14="http://schemas.microsoft.com/office/powerpoint/2010/main" val="135246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p>
        </p:txBody>
      </p:sp>
      <p:pic>
        <p:nvPicPr>
          <p:cNvPr id="2" name="图片 1">
            <a:extLst>
              <a:ext uri="{FF2B5EF4-FFF2-40B4-BE49-F238E27FC236}">
                <a16:creationId xmlns:a16="http://schemas.microsoft.com/office/drawing/2014/main" id="{A20664A7-1C35-4A09-99AC-614C8B7831E3}"/>
              </a:ext>
            </a:extLst>
          </p:cNvPr>
          <p:cNvPicPr>
            <a:picLocks noChangeAspect="1"/>
          </p:cNvPicPr>
          <p:nvPr/>
        </p:nvPicPr>
        <p:blipFill>
          <a:blip r:embed="rId3"/>
          <a:stretch>
            <a:fillRect/>
          </a:stretch>
        </p:blipFill>
        <p:spPr>
          <a:xfrm>
            <a:off x="4283968" y="-6417"/>
            <a:ext cx="3889304" cy="5127106"/>
          </a:xfrm>
          <a:prstGeom prst="rect">
            <a:avLst/>
          </a:prstGeom>
        </p:spPr>
      </p:pic>
    </p:spTree>
    <p:extLst>
      <p:ext uri="{BB962C8B-B14F-4D97-AF65-F5344CB8AC3E}">
        <p14:creationId xmlns:p14="http://schemas.microsoft.com/office/powerpoint/2010/main" val="2950412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r>
              <a:rPr lang="en-US" altLang="zh-CN" sz="2800" b="1" kern="0" dirty="0">
                <a:solidFill>
                  <a:srgbClr val="FFFFFF"/>
                </a:solidFill>
                <a:ea typeface="微软雅黑"/>
              </a:rPr>
              <a:t>-</a:t>
            </a:r>
            <a:r>
              <a:rPr lang="zh-CN" altLang="en-US" sz="2800" b="1" kern="0" dirty="0">
                <a:solidFill>
                  <a:srgbClr val="FFFFFF"/>
                </a:solidFill>
                <a:ea typeface="微软雅黑"/>
              </a:rPr>
              <a:t>参数</a:t>
            </a:r>
          </a:p>
        </p:txBody>
      </p:sp>
      <p:pic>
        <p:nvPicPr>
          <p:cNvPr id="4" name="图片 3">
            <a:extLst>
              <a:ext uri="{FF2B5EF4-FFF2-40B4-BE49-F238E27FC236}">
                <a16:creationId xmlns:a16="http://schemas.microsoft.com/office/drawing/2014/main" id="{E8DA115A-2A97-4CA9-892F-E17194A3EF39}"/>
              </a:ext>
            </a:extLst>
          </p:cNvPr>
          <p:cNvPicPr>
            <a:picLocks noChangeAspect="1"/>
          </p:cNvPicPr>
          <p:nvPr/>
        </p:nvPicPr>
        <p:blipFill>
          <a:blip r:embed="rId3"/>
          <a:stretch>
            <a:fillRect/>
          </a:stretch>
        </p:blipFill>
        <p:spPr>
          <a:xfrm>
            <a:off x="395536" y="1131590"/>
            <a:ext cx="5961905" cy="2028571"/>
          </a:xfrm>
          <a:prstGeom prst="rect">
            <a:avLst/>
          </a:prstGeom>
        </p:spPr>
      </p:pic>
    </p:spTree>
    <p:extLst>
      <p:ext uri="{BB962C8B-B14F-4D97-AF65-F5344CB8AC3E}">
        <p14:creationId xmlns:p14="http://schemas.microsoft.com/office/powerpoint/2010/main" val="1703372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类的行为</a:t>
            </a:r>
            <a:r>
              <a:rPr lang="en-US" altLang="zh-CN" sz="2800" b="1" kern="0" dirty="0">
                <a:solidFill>
                  <a:srgbClr val="FFFFFF"/>
                </a:solidFill>
                <a:ea typeface="微软雅黑"/>
              </a:rPr>
              <a:t>-</a:t>
            </a:r>
            <a:r>
              <a:rPr lang="zh-CN" altLang="en-US" sz="2800" b="1" kern="0" dirty="0">
                <a:solidFill>
                  <a:srgbClr val="FFFFFF"/>
                </a:solidFill>
                <a:ea typeface="微软雅黑"/>
              </a:rPr>
              <a:t>参数</a:t>
            </a:r>
          </a:p>
        </p:txBody>
      </p:sp>
      <p:pic>
        <p:nvPicPr>
          <p:cNvPr id="5" name="图片 4">
            <a:extLst>
              <a:ext uri="{FF2B5EF4-FFF2-40B4-BE49-F238E27FC236}">
                <a16:creationId xmlns:a16="http://schemas.microsoft.com/office/drawing/2014/main" id="{29DCDB5D-A1A0-43C8-89EB-527DF37E189D}"/>
              </a:ext>
            </a:extLst>
          </p:cNvPr>
          <p:cNvPicPr>
            <a:picLocks noChangeAspect="1"/>
          </p:cNvPicPr>
          <p:nvPr/>
        </p:nvPicPr>
        <p:blipFill>
          <a:blip r:embed="rId3"/>
          <a:stretch>
            <a:fillRect/>
          </a:stretch>
        </p:blipFill>
        <p:spPr>
          <a:xfrm>
            <a:off x="611560" y="1347614"/>
            <a:ext cx="3333333" cy="2742857"/>
          </a:xfrm>
          <a:prstGeom prst="rect">
            <a:avLst/>
          </a:prstGeom>
        </p:spPr>
      </p:pic>
      <p:pic>
        <p:nvPicPr>
          <p:cNvPr id="2" name="图片 1">
            <a:extLst>
              <a:ext uri="{FF2B5EF4-FFF2-40B4-BE49-F238E27FC236}">
                <a16:creationId xmlns:a16="http://schemas.microsoft.com/office/drawing/2014/main" id="{307D83F1-D183-4795-B8FE-49320F5F455A}"/>
              </a:ext>
            </a:extLst>
          </p:cNvPr>
          <p:cNvPicPr>
            <a:picLocks noChangeAspect="1"/>
          </p:cNvPicPr>
          <p:nvPr/>
        </p:nvPicPr>
        <p:blipFill>
          <a:blip r:embed="rId4"/>
          <a:stretch>
            <a:fillRect/>
          </a:stretch>
        </p:blipFill>
        <p:spPr>
          <a:xfrm>
            <a:off x="5436096" y="1674577"/>
            <a:ext cx="2752381" cy="1171429"/>
          </a:xfrm>
          <a:prstGeom prst="rect">
            <a:avLst/>
          </a:prstGeom>
        </p:spPr>
      </p:pic>
      <p:pic>
        <p:nvPicPr>
          <p:cNvPr id="6" name="图片 5">
            <a:extLst>
              <a:ext uri="{FF2B5EF4-FFF2-40B4-BE49-F238E27FC236}">
                <a16:creationId xmlns:a16="http://schemas.microsoft.com/office/drawing/2014/main" id="{FD1A08D9-D6A9-4B09-BFBF-5B9A1F8C4DE6}"/>
              </a:ext>
            </a:extLst>
          </p:cNvPr>
          <p:cNvPicPr>
            <a:picLocks noChangeAspect="1"/>
          </p:cNvPicPr>
          <p:nvPr/>
        </p:nvPicPr>
        <p:blipFill>
          <a:blip r:embed="rId5"/>
          <a:stretch>
            <a:fillRect/>
          </a:stretch>
        </p:blipFill>
        <p:spPr>
          <a:xfrm>
            <a:off x="4874770" y="3507854"/>
            <a:ext cx="4019048" cy="1361905"/>
          </a:xfrm>
          <a:prstGeom prst="rect">
            <a:avLst/>
          </a:prstGeom>
        </p:spPr>
      </p:pic>
    </p:spTree>
    <p:extLst>
      <p:ext uri="{BB962C8B-B14F-4D97-AF65-F5344CB8AC3E}">
        <p14:creationId xmlns:p14="http://schemas.microsoft.com/office/powerpoint/2010/main" val="1216367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86560" y="2428944"/>
            <a:ext cx="4249738" cy="910839"/>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Indicating Collaboration</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159214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对象协作表</a:t>
            </a:r>
          </a:p>
        </p:txBody>
      </p:sp>
      <p:pic>
        <p:nvPicPr>
          <p:cNvPr id="2" name="图片 1">
            <a:extLst>
              <a:ext uri="{FF2B5EF4-FFF2-40B4-BE49-F238E27FC236}">
                <a16:creationId xmlns:a16="http://schemas.microsoft.com/office/drawing/2014/main" id="{4DD48CBE-8E74-4EDA-B69A-8CA910C1042E}"/>
              </a:ext>
            </a:extLst>
          </p:cNvPr>
          <p:cNvPicPr>
            <a:picLocks noChangeAspect="1"/>
          </p:cNvPicPr>
          <p:nvPr/>
        </p:nvPicPr>
        <p:blipFill>
          <a:blip r:embed="rId3"/>
          <a:stretch>
            <a:fillRect/>
          </a:stretch>
        </p:blipFill>
        <p:spPr>
          <a:xfrm>
            <a:off x="3341880" y="350085"/>
            <a:ext cx="5197081" cy="4356484"/>
          </a:xfrm>
          <a:prstGeom prst="rect">
            <a:avLst/>
          </a:prstGeom>
        </p:spPr>
      </p:pic>
    </p:spTree>
    <p:extLst>
      <p:ext uri="{BB962C8B-B14F-4D97-AF65-F5344CB8AC3E}">
        <p14:creationId xmlns:p14="http://schemas.microsoft.com/office/powerpoint/2010/main" val="3150662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6"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对象协作表</a:t>
            </a:r>
          </a:p>
        </p:txBody>
      </p:sp>
      <p:pic>
        <p:nvPicPr>
          <p:cNvPr id="4" name="图片 3">
            <a:extLst>
              <a:ext uri="{FF2B5EF4-FFF2-40B4-BE49-F238E27FC236}">
                <a16:creationId xmlns:a16="http://schemas.microsoft.com/office/drawing/2014/main" id="{D5A6DC02-96BE-4D73-84CB-863983217DB3}"/>
              </a:ext>
            </a:extLst>
          </p:cNvPr>
          <p:cNvPicPr>
            <a:picLocks noChangeAspect="1"/>
          </p:cNvPicPr>
          <p:nvPr/>
        </p:nvPicPr>
        <p:blipFill>
          <a:blip r:embed="rId3"/>
          <a:stretch>
            <a:fillRect/>
          </a:stretch>
        </p:blipFill>
        <p:spPr>
          <a:xfrm>
            <a:off x="2051720" y="1347614"/>
            <a:ext cx="5342367" cy="1728192"/>
          </a:xfrm>
          <a:prstGeom prst="rect">
            <a:avLst/>
          </a:prstGeom>
        </p:spPr>
      </p:pic>
    </p:spTree>
    <p:extLst>
      <p:ext uri="{BB962C8B-B14F-4D97-AF65-F5344CB8AC3E}">
        <p14:creationId xmlns:p14="http://schemas.microsoft.com/office/powerpoint/2010/main" val="423772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13399" y="365125"/>
            <a:ext cx="3203575" cy="9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Communication diagram </a:t>
            </a:r>
            <a:endParaRPr lang="zh-CN" altLang="en-US" sz="2800" b="1" kern="0" dirty="0">
              <a:solidFill>
                <a:srgbClr val="FFFFFF"/>
              </a:solidFill>
              <a:ea typeface="微软雅黑"/>
            </a:endParaRPr>
          </a:p>
        </p:txBody>
      </p:sp>
      <p:pic>
        <p:nvPicPr>
          <p:cNvPr id="2" name="图片 1">
            <a:extLst>
              <a:ext uri="{FF2B5EF4-FFF2-40B4-BE49-F238E27FC236}">
                <a16:creationId xmlns:a16="http://schemas.microsoft.com/office/drawing/2014/main" id="{82822902-1767-4171-A3CD-78ABB16CB47D}"/>
              </a:ext>
            </a:extLst>
          </p:cNvPr>
          <p:cNvPicPr>
            <a:picLocks noChangeAspect="1"/>
          </p:cNvPicPr>
          <p:nvPr/>
        </p:nvPicPr>
        <p:blipFill>
          <a:blip r:embed="rId3"/>
          <a:stretch>
            <a:fillRect/>
          </a:stretch>
        </p:blipFill>
        <p:spPr>
          <a:xfrm>
            <a:off x="3707904" y="365125"/>
            <a:ext cx="5019048" cy="4380952"/>
          </a:xfrm>
          <a:prstGeom prst="rect">
            <a:avLst/>
          </a:prstGeom>
        </p:spPr>
      </p:pic>
    </p:spTree>
    <p:extLst>
      <p:ext uri="{BB962C8B-B14F-4D97-AF65-F5344CB8AC3E}">
        <p14:creationId xmlns:p14="http://schemas.microsoft.com/office/powerpoint/2010/main" val="924541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24" name="矩形 23"/>
          <p:cNvSpPr>
            <a:spLocks noChangeArrowheads="1"/>
          </p:cNvSpPr>
          <p:nvPr/>
        </p:nvSpPr>
        <p:spPr bwMode="auto">
          <a:xfrm>
            <a:off x="-13399" y="365125"/>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en-US" altLang="zh-CN" sz="2800" b="1" kern="0" dirty="0">
                <a:solidFill>
                  <a:srgbClr val="FFFFFF"/>
                </a:solidFill>
                <a:ea typeface="微软雅黑"/>
              </a:rPr>
              <a:t>Sequence diagram </a:t>
            </a:r>
            <a:endParaRPr lang="zh-CN" altLang="en-US" sz="2800" b="1" kern="0" dirty="0">
              <a:solidFill>
                <a:srgbClr val="FFFFFF"/>
              </a:solidFill>
              <a:ea typeface="微软雅黑"/>
            </a:endParaRPr>
          </a:p>
        </p:txBody>
      </p:sp>
      <p:pic>
        <p:nvPicPr>
          <p:cNvPr id="4" name="图片 3">
            <a:extLst>
              <a:ext uri="{FF2B5EF4-FFF2-40B4-BE49-F238E27FC236}">
                <a16:creationId xmlns:a16="http://schemas.microsoft.com/office/drawing/2014/main" id="{79948437-93CB-4569-8858-ED6A8DF54071}"/>
              </a:ext>
            </a:extLst>
          </p:cNvPr>
          <p:cNvPicPr>
            <a:picLocks noChangeAspect="1"/>
          </p:cNvPicPr>
          <p:nvPr/>
        </p:nvPicPr>
        <p:blipFill>
          <a:blip r:embed="rId3"/>
          <a:stretch>
            <a:fillRect/>
          </a:stretch>
        </p:blipFill>
        <p:spPr>
          <a:xfrm>
            <a:off x="3707904" y="0"/>
            <a:ext cx="4934250" cy="5143500"/>
          </a:xfrm>
          <a:prstGeom prst="rect">
            <a:avLst/>
          </a:prstGeom>
        </p:spPr>
      </p:pic>
    </p:spTree>
    <p:extLst>
      <p:ext uri="{BB962C8B-B14F-4D97-AF65-F5344CB8AC3E}">
        <p14:creationId xmlns:p14="http://schemas.microsoft.com/office/powerpoint/2010/main" val="122415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4" y="1485910"/>
            <a:ext cx="3357563" cy="2366033"/>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a:ex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Requirements Analysis </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34239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750"/>
                                        <p:tgtEl>
                                          <p:spTgt spid="5"/>
                                        </p:tgtEl>
                                      </p:cBhvr>
                                    </p:animEffec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8"/>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19"/>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spTree>
    <p:extLst>
      <p:ext uri="{BB962C8B-B14F-4D97-AF65-F5344CB8AC3E}">
        <p14:creationId xmlns:p14="http://schemas.microsoft.com/office/powerpoint/2010/main" val="21310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iterate type="lt">
                                    <p:tmPct val="10000"/>
                                  </p:iterate>
                                  <p:childTnLst>
                                    <p:set>
                                      <p:cBhvr>
                                        <p:cTn id="14" dur="1" fill="hold">
                                          <p:stCondLst>
                                            <p:cond delay="0"/>
                                          </p:stCondLst>
                                        </p:cTn>
                                        <p:tgtEl>
                                          <p:spTgt spid="17"/>
                                        </p:tgtEl>
                                        <p:attrNameLst>
                                          <p:attrName>style.visibility</p:attrName>
                                        </p:attrNameLst>
                                      </p:cBhvr>
                                      <p:to>
                                        <p:strVal val="visible"/>
                                      </p:to>
                                    </p:set>
                                    <p:anim calcmode="lin" valueType="num">
                                      <p:cBhvr>
                                        <p:cTn id="1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8" dur="1000" fill="hold"/>
                                        <p:tgtEl>
                                          <p:spTgt spid="17"/>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User Interface</a:t>
            </a:r>
            <a:endParaRPr lang="zh-CN" altLang="en-US" sz="2800" b="1" kern="0" dirty="0">
              <a:solidFill>
                <a:srgbClr val="FFFFFF"/>
              </a:solidFill>
              <a:ea typeface="微软雅黑"/>
            </a:endParaRPr>
          </a:p>
        </p:txBody>
      </p:sp>
      <p:pic>
        <p:nvPicPr>
          <p:cNvPr id="4" name="图片 3">
            <a:extLst>
              <a:ext uri="{FF2B5EF4-FFF2-40B4-BE49-F238E27FC236}">
                <a16:creationId xmlns:a16="http://schemas.microsoft.com/office/drawing/2014/main" id="{00284F2E-C98E-4603-B042-762BC1B1AEC0}"/>
              </a:ext>
            </a:extLst>
          </p:cNvPr>
          <p:cNvPicPr>
            <a:picLocks noChangeAspect="1"/>
          </p:cNvPicPr>
          <p:nvPr/>
        </p:nvPicPr>
        <p:blipFill>
          <a:blip r:embed="rId2"/>
          <a:stretch>
            <a:fillRect/>
          </a:stretch>
        </p:blipFill>
        <p:spPr>
          <a:xfrm>
            <a:off x="971600" y="1059521"/>
            <a:ext cx="5408272" cy="3240360"/>
          </a:xfrm>
          <a:prstGeom prst="rect">
            <a:avLst/>
          </a:prstGeom>
        </p:spPr>
      </p:pic>
    </p:spTree>
    <p:extLst>
      <p:ext uri="{BB962C8B-B14F-4D97-AF65-F5344CB8AC3E}">
        <p14:creationId xmlns:p14="http://schemas.microsoft.com/office/powerpoint/2010/main" val="320788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ATM</a:t>
            </a:r>
            <a:r>
              <a:rPr lang="zh-CN" altLang="en-US" sz="2800" b="1" kern="0" dirty="0">
                <a:solidFill>
                  <a:srgbClr val="FFFFFF"/>
                </a:solidFill>
                <a:ea typeface="微软雅黑"/>
              </a:rPr>
              <a:t> </a:t>
            </a:r>
            <a:r>
              <a:rPr lang="en-US" altLang="zh-CN" sz="2800" b="1" kern="0" dirty="0">
                <a:solidFill>
                  <a:srgbClr val="FFFFFF"/>
                </a:solidFill>
                <a:ea typeface="微软雅黑"/>
              </a:rPr>
              <a:t>user Interface</a:t>
            </a:r>
            <a:endParaRPr lang="zh-CN" altLang="en-US" sz="2800" b="1" kern="0" dirty="0">
              <a:solidFill>
                <a:srgbClr val="FFFFFF"/>
              </a:solidFill>
              <a:ea typeface="微软雅黑"/>
            </a:endParaRPr>
          </a:p>
        </p:txBody>
      </p:sp>
      <p:sp>
        <p:nvSpPr>
          <p:cNvPr id="31" name="Shape 1439"/>
          <p:cNvSpPr/>
          <p:nvPr/>
        </p:nvSpPr>
        <p:spPr>
          <a:xfrm>
            <a:off x="981281" y="2931790"/>
            <a:ext cx="1542156"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32" name="Shape 1440"/>
          <p:cNvSpPr/>
          <p:nvPr/>
        </p:nvSpPr>
        <p:spPr>
          <a:xfrm>
            <a:off x="981280" y="3285749"/>
            <a:ext cx="1542158" cy="5952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这个设计和真实的</a:t>
            </a:r>
            <a:r>
              <a:rPr lang="en-US" altLang="zh-CN" sz="1200" kern="0" dirty="0">
                <a:latin typeface="微软雅黑"/>
                <a:ea typeface="微软雅黑"/>
              </a:rPr>
              <a:t>ATM</a:t>
            </a:r>
            <a:r>
              <a:rPr lang="zh-CN" altLang="en-US" sz="1200" kern="0" dirty="0">
                <a:latin typeface="微软雅黑"/>
                <a:ea typeface="微软雅黑"/>
              </a:rPr>
              <a:t>有区别，开发时在电脑上先运行</a:t>
            </a:r>
          </a:p>
        </p:txBody>
      </p:sp>
      <p:sp>
        <p:nvSpPr>
          <p:cNvPr id="39" name="Shape 1447"/>
          <p:cNvSpPr/>
          <p:nvPr/>
        </p:nvSpPr>
        <p:spPr>
          <a:xfrm>
            <a:off x="2859654" y="2931790"/>
            <a:ext cx="1542157"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40" name="Shape 1448"/>
          <p:cNvSpPr/>
          <p:nvPr/>
        </p:nvSpPr>
        <p:spPr>
          <a:xfrm>
            <a:off x="2859653" y="3285749"/>
            <a:ext cx="1542159"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sp>
        <p:nvSpPr>
          <p:cNvPr id="47" name="Shape 1455"/>
          <p:cNvSpPr/>
          <p:nvPr/>
        </p:nvSpPr>
        <p:spPr>
          <a:xfrm>
            <a:off x="4738028" y="2931790"/>
            <a:ext cx="1542156"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48" name="Shape 1456"/>
          <p:cNvSpPr/>
          <p:nvPr/>
        </p:nvSpPr>
        <p:spPr>
          <a:xfrm>
            <a:off x="4738027" y="3285749"/>
            <a:ext cx="1542158"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sp>
        <p:nvSpPr>
          <p:cNvPr id="55" name="Shape 1463"/>
          <p:cNvSpPr/>
          <p:nvPr/>
        </p:nvSpPr>
        <p:spPr>
          <a:xfrm>
            <a:off x="6616403" y="2931790"/>
            <a:ext cx="1542156"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56" name="Shape 1464"/>
          <p:cNvSpPr/>
          <p:nvPr/>
        </p:nvSpPr>
        <p:spPr>
          <a:xfrm>
            <a:off x="6616402" y="3285749"/>
            <a:ext cx="1542158"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sp>
        <p:nvSpPr>
          <p:cNvPr id="4" name="矩形 3">
            <a:extLst>
              <a:ext uri="{FF2B5EF4-FFF2-40B4-BE49-F238E27FC236}">
                <a16:creationId xmlns:a16="http://schemas.microsoft.com/office/drawing/2014/main" id="{7B3E95AC-025B-470E-BBC9-11FC2C7F6766}"/>
              </a:ext>
            </a:extLst>
          </p:cNvPr>
          <p:cNvSpPr/>
          <p:nvPr/>
        </p:nvSpPr>
        <p:spPr>
          <a:xfrm>
            <a:off x="755576" y="1031746"/>
            <a:ext cx="6220866" cy="1754326"/>
          </a:xfrm>
          <a:prstGeom prst="rect">
            <a:avLst/>
          </a:prstGeom>
        </p:spPr>
        <p:txBody>
          <a:bodyPr wrap="square">
            <a:spAutoFit/>
          </a:bodyPr>
          <a:lstStyle/>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screen that displays messages to the user</a:t>
            </a:r>
          </a:p>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keypad that receives numeric input from the user</a:t>
            </a:r>
          </a:p>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cash dispenser that dispenses cash to the user and</a:t>
            </a:r>
          </a:p>
          <a:p>
            <a:pPr marL="285750" indent="-285750" fontAlgn="base">
              <a:spcBef>
                <a:spcPct val="0"/>
              </a:spcBef>
              <a:spcAft>
                <a:spcPct val="0"/>
              </a:spcAft>
              <a:buFont typeface="Arial" panose="020B0604020202020204" pitchFamily="34" charset="0"/>
              <a:buChar char="•"/>
            </a:pPr>
            <a:r>
              <a:rPr lang="en-US" altLang="zh-CN" dirty="0">
                <a:solidFill>
                  <a:srgbClr val="FFFFFF"/>
                </a:solidFill>
                <a:latin typeface="微软雅黑"/>
                <a:ea typeface="微软雅黑"/>
                <a:sym typeface="宋体" pitchFamily="2" charset="-122"/>
              </a:rPr>
              <a:t>a deposit slot that receives deposit envelopes from the user.</a:t>
            </a:r>
            <a:endParaRPr lang="zh-CN" altLang="en-US" dirty="0">
              <a:solidFill>
                <a:srgbClr val="FFFFFF"/>
              </a:solidFill>
              <a:latin typeface="微软雅黑"/>
              <a:ea typeface="微软雅黑"/>
              <a:sym typeface="宋体" pitchFamily="2" charset="-122"/>
            </a:endParaRPr>
          </a:p>
        </p:txBody>
      </p:sp>
    </p:spTree>
    <p:extLst>
      <p:ext uri="{BB962C8B-B14F-4D97-AF65-F5344CB8AC3E}">
        <p14:creationId xmlns:p14="http://schemas.microsoft.com/office/powerpoint/2010/main" val="208008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31" grpId="0"/>
      <p:bldP spid="32" grpId="0"/>
      <p:bldP spid="39" grpId="0"/>
      <p:bldP spid="40" grpId="0"/>
      <p:bldP spid="47" grpId="0"/>
      <p:bldP spid="48" grpId="0"/>
      <p:bldP spid="55"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ATM</a:t>
            </a:r>
            <a:r>
              <a:rPr lang="zh-CN" altLang="en-US" sz="2800" b="1" kern="0" dirty="0">
                <a:solidFill>
                  <a:srgbClr val="FFFFFF"/>
                </a:solidFill>
                <a:ea typeface="微软雅黑"/>
              </a:rPr>
              <a:t> </a:t>
            </a:r>
            <a:r>
              <a:rPr lang="en-US" altLang="zh-CN" sz="2800" b="1" kern="0" dirty="0">
                <a:solidFill>
                  <a:srgbClr val="FFFFFF"/>
                </a:solidFill>
                <a:ea typeface="微软雅黑"/>
              </a:rPr>
              <a:t>user Interface</a:t>
            </a:r>
            <a:endParaRPr lang="zh-CN" altLang="en-US" sz="2800" b="1" kern="0" dirty="0">
              <a:solidFill>
                <a:srgbClr val="FFFFFF"/>
              </a:solidFill>
              <a:ea typeface="微软雅黑"/>
            </a:endParaRPr>
          </a:p>
        </p:txBody>
      </p:sp>
      <p:sp>
        <p:nvSpPr>
          <p:cNvPr id="56" name="Shape 1464"/>
          <p:cNvSpPr/>
          <p:nvPr/>
        </p:nvSpPr>
        <p:spPr>
          <a:xfrm>
            <a:off x="6616402" y="3285749"/>
            <a:ext cx="1542158" cy="5952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假设此时只有一台</a:t>
            </a:r>
            <a:r>
              <a:rPr lang="en-US" altLang="zh-CN" sz="1200" kern="0" dirty="0">
                <a:latin typeface="微软雅黑"/>
                <a:ea typeface="微软雅黑"/>
              </a:rPr>
              <a:t>ATM</a:t>
            </a:r>
            <a:r>
              <a:rPr lang="zh-CN" altLang="en-US" sz="1200" kern="0" dirty="0">
                <a:latin typeface="微软雅黑"/>
                <a:ea typeface="微软雅黑"/>
              </a:rPr>
              <a:t>对数据库进行访问</a:t>
            </a:r>
          </a:p>
        </p:txBody>
      </p:sp>
      <p:pic>
        <p:nvPicPr>
          <p:cNvPr id="5" name="图片 4">
            <a:extLst>
              <a:ext uri="{FF2B5EF4-FFF2-40B4-BE49-F238E27FC236}">
                <a16:creationId xmlns:a16="http://schemas.microsoft.com/office/drawing/2014/main" id="{571F8C7F-7305-46A0-8F06-7D7EC5AE789A}"/>
              </a:ext>
            </a:extLst>
          </p:cNvPr>
          <p:cNvPicPr>
            <a:picLocks noChangeAspect="1"/>
          </p:cNvPicPr>
          <p:nvPr/>
        </p:nvPicPr>
        <p:blipFill>
          <a:blip r:embed="rId2"/>
          <a:stretch>
            <a:fillRect/>
          </a:stretch>
        </p:blipFill>
        <p:spPr>
          <a:xfrm>
            <a:off x="1475656" y="995315"/>
            <a:ext cx="4914423" cy="3790029"/>
          </a:xfrm>
          <a:prstGeom prst="rect">
            <a:avLst/>
          </a:prstGeom>
        </p:spPr>
      </p:pic>
    </p:spTree>
    <p:extLst>
      <p:ext uri="{BB962C8B-B14F-4D97-AF65-F5344CB8AC3E}">
        <p14:creationId xmlns:p14="http://schemas.microsoft.com/office/powerpoint/2010/main" val="24672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6819423"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666022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ATM</a:t>
            </a:r>
            <a:r>
              <a:rPr lang="zh-CN" altLang="en-US" sz="2800" b="1" kern="0" dirty="0">
                <a:solidFill>
                  <a:srgbClr val="FFFFFF"/>
                </a:solidFill>
                <a:ea typeface="微软雅黑"/>
              </a:rPr>
              <a:t> </a:t>
            </a:r>
            <a:r>
              <a:rPr lang="en-US" altLang="zh-CN" sz="2800" b="1" kern="0" dirty="0">
                <a:solidFill>
                  <a:srgbClr val="FFFFFF"/>
                </a:solidFill>
                <a:ea typeface="微软雅黑"/>
              </a:rPr>
              <a:t>user Interface - withdraw</a:t>
            </a:r>
            <a:endParaRPr lang="zh-CN" altLang="en-US" sz="2800" b="1" kern="0" dirty="0">
              <a:solidFill>
                <a:srgbClr val="FFFFFF"/>
              </a:solidFill>
              <a:ea typeface="微软雅黑"/>
            </a:endParaRPr>
          </a:p>
        </p:txBody>
      </p:sp>
      <p:sp>
        <p:nvSpPr>
          <p:cNvPr id="39" name="Shape 1447"/>
          <p:cNvSpPr/>
          <p:nvPr/>
        </p:nvSpPr>
        <p:spPr>
          <a:xfrm>
            <a:off x="2859654" y="2931790"/>
            <a:ext cx="1542157"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40" name="Shape 1448"/>
          <p:cNvSpPr/>
          <p:nvPr/>
        </p:nvSpPr>
        <p:spPr>
          <a:xfrm>
            <a:off x="2859653" y="3285749"/>
            <a:ext cx="1542159"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sp>
        <p:nvSpPr>
          <p:cNvPr id="47" name="Shape 1455"/>
          <p:cNvSpPr/>
          <p:nvPr/>
        </p:nvSpPr>
        <p:spPr>
          <a:xfrm>
            <a:off x="4738028" y="2931790"/>
            <a:ext cx="1542156" cy="27699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spcBef>
                <a:spcPts val="300"/>
              </a:spcBef>
              <a:defRPr sz="1200" b="1">
                <a:solidFill>
                  <a:srgbClr val="3194C6"/>
                </a:solidFill>
                <a:uFill>
                  <a:solidFill>
                    <a:srgbClr val="3194C6"/>
                  </a:solidFill>
                </a:uFill>
                <a:latin typeface="Roboto Condensed Regular"/>
                <a:ea typeface="Roboto Condensed Regular"/>
                <a:cs typeface="Roboto Condensed Regular"/>
                <a:sym typeface="Roboto Condensed Regular"/>
              </a:defRPr>
            </a:lvl1pPr>
          </a:lstStyle>
          <a:p>
            <a:pPr defTabSz="457130">
              <a:defRPr sz="1800" b="0">
                <a:solidFill>
                  <a:srgbClr val="000000"/>
                </a:solidFill>
                <a:uFillTx/>
              </a:defRPr>
            </a:pPr>
            <a:r>
              <a:rPr lang="zh-CN" altLang="en-US" kern="0" dirty="0">
                <a:latin typeface="微软雅黑"/>
                <a:ea typeface="微软雅黑"/>
              </a:rPr>
              <a:t>图表标题</a:t>
            </a:r>
            <a:endParaRPr kern="0" dirty="0">
              <a:latin typeface="微软雅黑"/>
              <a:ea typeface="微软雅黑"/>
            </a:endParaRPr>
          </a:p>
        </p:txBody>
      </p:sp>
      <p:sp>
        <p:nvSpPr>
          <p:cNvPr id="48" name="Shape 1456"/>
          <p:cNvSpPr/>
          <p:nvPr/>
        </p:nvSpPr>
        <p:spPr>
          <a:xfrm>
            <a:off x="4738027" y="3285749"/>
            <a:ext cx="1542158" cy="101566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gn="ctr">
              <a:lnSpc>
                <a:spcPct val="110000"/>
              </a:lnSpc>
              <a:defRPr sz="700">
                <a:solidFill>
                  <a:srgbClr val="000000">
                    <a:alpha val="50000"/>
                  </a:srgbClr>
                </a:solidFill>
                <a:uFill>
                  <a:solidFill>
                    <a:srgbClr val="000000">
                      <a:alpha val="50000"/>
                    </a:srgbClr>
                  </a:solidFill>
                </a:uFill>
                <a:latin typeface="Roboto condensed"/>
                <a:ea typeface="Roboto condensed"/>
                <a:cs typeface="Roboto condensed"/>
                <a:sym typeface="Roboto condensed"/>
              </a:defRPr>
            </a:lvl1pPr>
          </a:lstStyle>
          <a:p>
            <a:pPr defTabSz="457130">
              <a:defRPr sz="1800">
                <a:solidFill>
                  <a:srgbClr val="000000"/>
                </a:solidFill>
                <a:uFillTx/>
              </a:defRPr>
            </a:pPr>
            <a:r>
              <a:rPr lang="zh-CN" altLang="en-US" sz="1200" kern="0" dirty="0">
                <a:latin typeface="微软雅黑"/>
                <a:ea typeface="微软雅黑"/>
              </a:rPr>
              <a:t>单击此处添加文本文字内容单击此处添加文本文字内容单击此处添加文本文字内容单击此处添加文本文字内容</a:t>
            </a:r>
          </a:p>
        </p:txBody>
      </p:sp>
      <p:pic>
        <p:nvPicPr>
          <p:cNvPr id="5" name="图片 4">
            <a:extLst>
              <a:ext uri="{FF2B5EF4-FFF2-40B4-BE49-F238E27FC236}">
                <a16:creationId xmlns:a16="http://schemas.microsoft.com/office/drawing/2014/main" id="{C276A32C-377A-4CD4-986B-3A2C658E4B1A}"/>
              </a:ext>
            </a:extLst>
          </p:cNvPr>
          <p:cNvPicPr>
            <a:picLocks noChangeAspect="1"/>
          </p:cNvPicPr>
          <p:nvPr/>
        </p:nvPicPr>
        <p:blipFill>
          <a:blip r:embed="rId2"/>
          <a:stretch>
            <a:fillRect/>
          </a:stretch>
        </p:blipFill>
        <p:spPr>
          <a:xfrm>
            <a:off x="1984192" y="973742"/>
            <a:ext cx="4835237" cy="3916096"/>
          </a:xfrm>
          <a:prstGeom prst="rect">
            <a:avLst/>
          </a:prstGeom>
        </p:spPr>
      </p:pic>
    </p:spTree>
    <p:extLst>
      <p:ext uri="{BB962C8B-B14F-4D97-AF65-F5344CB8AC3E}">
        <p14:creationId xmlns:p14="http://schemas.microsoft.com/office/powerpoint/2010/main" val="33483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39" grpId="0"/>
      <p:bldP spid="40" grpId="0"/>
      <p:bldP spid="47"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dirty="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r>
              <a:rPr lang="en-US" altLang="zh-CN" sz="2800" b="1" kern="0" dirty="0">
                <a:solidFill>
                  <a:srgbClr val="FFFFFF"/>
                </a:solidFill>
                <a:ea typeface="微软雅黑"/>
              </a:rPr>
              <a:t>User case Diagram</a:t>
            </a:r>
            <a:endParaRPr lang="zh-CN" altLang="en-US" sz="2800" b="1" kern="0" dirty="0">
              <a:solidFill>
                <a:srgbClr val="FFFFFF"/>
              </a:solidFill>
              <a:ea typeface="微软雅黑"/>
            </a:endParaRPr>
          </a:p>
        </p:txBody>
      </p:sp>
      <p:pic>
        <p:nvPicPr>
          <p:cNvPr id="4" name="图片 3">
            <a:extLst>
              <a:ext uri="{FF2B5EF4-FFF2-40B4-BE49-F238E27FC236}">
                <a16:creationId xmlns:a16="http://schemas.microsoft.com/office/drawing/2014/main" id="{375F8AE3-E4E8-4E81-9C13-65C556513BA6}"/>
              </a:ext>
            </a:extLst>
          </p:cNvPr>
          <p:cNvPicPr>
            <a:picLocks noChangeAspect="1"/>
          </p:cNvPicPr>
          <p:nvPr/>
        </p:nvPicPr>
        <p:blipFill>
          <a:blip r:embed="rId2"/>
          <a:stretch>
            <a:fillRect/>
          </a:stretch>
        </p:blipFill>
        <p:spPr>
          <a:xfrm>
            <a:off x="539552" y="1635646"/>
            <a:ext cx="3233719" cy="1584176"/>
          </a:xfrm>
          <a:prstGeom prst="rect">
            <a:avLst/>
          </a:prstGeom>
        </p:spPr>
      </p:pic>
    </p:spTree>
    <p:extLst>
      <p:ext uri="{BB962C8B-B14F-4D97-AF65-F5344CB8AC3E}">
        <p14:creationId xmlns:p14="http://schemas.microsoft.com/office/powerpoint/2010/main" val="387447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 name="矩形 1"/>
          <p:cNvSpPr>
            <a:spLocks noChangeArrowheads="1"/>
          </p:cNvSpPr>
          <p:nvPr/>
        </p:nvSpPr>
        <p:spPr bwMode="auto">
          <a:xfrm>
            <a:off x="6" y="365126"/>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eaLnBrk="1" fontAlgn="base" hangingPunct="1">
              <a:spcBef>
                <a:spcPct val="0"/>
              </a:spcBef>
              <a:spcAft>
                <a:spcPct val="0"/>
              </a:spcAft>
              <a:buNone/>
              <a:defRPr/>
            </a:pPr>
            <a:r>
              <a:rPr lang="zh-CN" altLang="en-US" sz="2800" b="1" kern="0" dirty="0">
                <a:solidFill>
                  <a:srgbClr val="FFFFFF"/>
                </a:solidFill>
                <a:ea typeface="微软雅黑"/>
              </a:rPr>
              <a:t>六个图表</a:t>
            </a:r>
          </a:p>
        </p:txBody>
      </p:sp>
      <p:sp>
        <p:nvSpPr>
          <p:cNvPr id="5" name="六边形 2"/>
          <p:cNvSpPr>
            <a:spLocks noChangeArrowheads="1"/>
          </p:cNvSpPr>
          <p:nvPr/>
        </p:nvSpPr>
        <p:spPr bwMode="auto">
          <a:xfrm>
            <a:off x="3738563" y="1733550"/>
            <a:ext cx="1258887" cy="1085850"/>
          </a:xfrm>
          <a:prstGeom prst="hexagon">
            <a:avLst>
              <a:gd name="adj" fmla="val 24991"/>
              <a:gd name="vf" fmla="val 115470"/>
            </a:avLst>
          </a:prstGeom>
          <a:solidFill>
            <a:srgbClr val="A5C06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6" name="六边形 3"/>
          <p:cNvSpPr>
            <a:spLocks noChangeArrowheads="1"/>
          </p:cNvSpPr>
          <p:nvPr/>
        </p:nvSpPr>
        <p:spPr bwMode="auto">
          <a:xfrm>
            <a:off x="2700338" y="2276475"/>
            <a:ext cx="1258887" cy="1085850"/>
          </a:xfrm>
          <a:prstGeom prst="hexagon">
            <a:avLst>
              <a:gd name="adj" fmla="val 24991"/>
              <a:gd name="vf" fmla="val 115470"/>
            </a:avLst>
          </a:prstGeom>
          <a:solidFill>
            <a:srgbClr val="03AE97"/>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7" name="六边形 4"/>
          <p:cNvSpPr>
            <a:spLocks noChangeArrowheads="1"/>
          </p:cNvSpPr>
          <p:nvPr/>
        </p:nvSpPr>
        <p:spPr bwMode="auto">
          <a:xfrm>
            <a:off x="3738563" y="2857500"/>
            <a:ext cx="1258887" cy="1085850"/>
          </a:xfrm>
          <a:prstGeom prst="hexagon">
            <a:avLst>
              <a:gd name="adj" fmla="val 24991"/>
              <a:gd name="vf" fmla="val 115470"/>
            </a:avLst>
          </a:prstGeom>
          <a:solidFill>
            <a:srgbClr val="F7AC12"/>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8" name="六边形 5"/>
          <p:cNvSpPr>
            <a:spLocks noChangeArrowheads="1"/>
          </p:cNvSpPr>
          <p:nvPr/>
        </p:nvSpPr>
        <p:spPr bwMode="auto">
          <a:xfrm>
            <a:off x="4779965" y="2276475"/>
            <a:ext cx="1258887" cy="1085850"/>
          </a:xfrm>
          <a:prstGeom prst="hexagon">
            <a:avLst>
              <a:gd name="adj" fmla="val 24991"/>
              <a:gd name="vf" fmla="val 115470"/>
            </a:avLst>
          </a:prstGeom>
          <a:solidFill>
            <a:srgbClr val="3194C6"/>
          </a:solidFill>
          <a:ln>
            <a:noFill/>
          </a:ln>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9" name="矩形 6"/>
          <p:cNvSpPr>
            <a:spLocks noChangeArrowheads="1"/>
          </p:cNvSpPr>
          <p:nvPr/>
        </p:nvSpPr>
        <p:spPr bwMode="auto">
          <a:xfrm>
            <a:off x="4018393" y="2057401"/>
            <a:ext cx="6992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1800" b="1" kern="0" dirty="0">
                <a:solidFill>
                  <a:srgbClr val="FFFFFF"/>
                </a:solidFill>
                <a:ea typeface="微软雅黑"/>
                <a:sym typeface="宋体" pitchFamily="2" charset="-122"/>
              </a:rPr>
              <a:t>标题 </a:t>
            </a:r>
          </a:p>
        </p:txBody>
      </p:sp>
      <p:sp>
        <p:nvSpPr>
          <p:cNvPr id="10" name="矩形 7"/>
          <p:cNvSpPr>
            <a:spLocks noChangeArrowheads="1"/>
          </p:cNvSpPr>
          <p:nvPr/>
        </p:nvSpPr>
        <p:spPr bwMode="auto">
          <a:xfrm>
            <a:off x="4044853" y="3181350"/>
            <a:ext cx="64630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zh-CN" altLang="en-US" sz="1800" b="1" kern="0" dirty="0">
                <a:solidFill>
                  <a:srgbClr val="FFFFFF"/>
                </a:solidFill>
                <a:ea typeface="微软雅黑"/>
                <a:sym typeface="宋体" pitchFamily="2" charset="-122"/>
              </a:rPr>
              <a:t>标题</a:t>
            </a:r>
          </a:p>
        </p:txBody>
      </p:sp>
      <p:sp>
        <p:nvSpPr>
          <p:cNvPr id="11" name="矩形 8"/>
          <p:cNvSpPr>
            <a:spLocks noChangeArrowheads="1"/>
          </p:cNvSpPr>
          <p:nvPr/>
        </p:nvSpPr>
        <p:spPr bwMode="auto">
          <a:xfrm>
            <a:off x="2891892" y="2527304"/>
            <a:ext cx="901185"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a:solidFill>
                  <a:srgbClr val="FFFFFF"/>
                </a:solidFill>
                <a:ea typeface="微软雅黑"/>
              </a:rPr>
              <a:t>60%</a:t>
            </a:r>
            <a:endParaRPr lang="zh-CN" altLang="en-US" b="1" kern="0">
              <a:solidFill>
                <a:srgbClr val="FFFFFF"/>
              </a:solidFill>
              <a:ea typeface="微软雅黑"/>
              <a:sym typeface="宋体" pitchFamily="2" charset="-122"/>
            </a:endParaRPr>
          </a:p>
        </p:txBody>
      </p:sp>
      <p:sp>
        <p:nvSpPr>
          <p:cNvPr id="12" name="矩形 9"/>
          <p:cNvSpPr>
            <a:spLocks noChangeArrowheads="1"/>
          </p:cNvSpPr>
          <p:nvPr/>
        </p:nvSpPr>
        <p:spPr bwMode="auto">
          <a:xfrm>
            <a:off x="4971518" y="2527304"/>
            <a:ext cx="901185"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b="1" kern="0">
                <a:solidFill>
                  <a:srgbClr val="FFFFFF"/>
                </a:solidFill>
                <a:ea typeface="微软雅黑"/>
              </a:rPr>
              <a:t>40%</a:t>
            </a:r>
            <a:endParaRPr lang="zh-CN" altLang="en-US" b="1" kern="0">
              <a:solidFill>
                <a:srgbClr val="FFFFFF"/>
              </a:solidFill>
              <a:ea typeface="微软雅黑"/>
              <a:sym typeface="宋体" pitchFamily="2" charset="-122"/>
            </a:endParaRPr>
          </a:p>
        </p:txBody>
      </p:sp>
      <p:sp>
        <p:nvSpPr>
          <p:cNvPr id="13" name="TextBox 10"/>
          <p:cNvSpPr>
            <a:spLocks noChangeArrowheads="1"/>
          </p:cNvSpPr>
          <p:nvPr/>
        </p:nvSpPr>
        <p:spPr bwMode="auto">
          <a:xfrm>
            <a:off x="704850" y="1563694"/>
            <a:ext cx="336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zh-CN" altLang="en-US" sz="1200" kern="0" dirty="0">
                <a:solidFill>
                  <a:srgbClr val="000000"/>
                </a:solidFill>
                <a:latin typeface="微软雅黑"/>
                <a:ea typeface="微软雅黑"/>
              </a:rPr>
              <a:t>单击此处添加文本文字内容单击此处添加文本文字内容单击此处添加文本文字内容单击此处添加文本文字内容</a:t>
            </a:r>
          </a:p>
        </p:txBody>
      </p:sp>
      <p:sp>
        <p:nvSpPr>
          <p:cNvPr id="14" name="TextBox 11"/>
          <p:cNvSpPr>
            <a:spLocks noChangeArrowheads="1"/>
          </p:cNvSpPr>
          <p:nvPr/>
        </p:nvSpPr>
        <p:spPr bwMode="auto">
          <a:xfrm>
            <a:off x="704850" y="3632206"/>
            <a:ext cx="336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zh-CN" altLang="en-US" sz="1200" kern="0" dirty="0">
                <a:solidFill>
                  <a:srgbClr val="000000"/>
                </a:solidFill>
                <a:latin typeface="微软雅黑"/>
                <a:ea typeface="微软雅黑"/>
              </a:rPr>
              <a:t>单击此处添加文本文字内容单击此处添加文本文字内容单击此处添加文本文字内容单击此处添加文本文字内容</a:t>
            </a:r>
          </a:p>
        </p:txBody>
      </p:sp>
      <p:sp>
        <p:nvSpPr>
          <p:cNvPr id="15" name="TextBox 12"/>
          <p:cNvSpPr>
            <a:spLocks noChangeArrowheads="1"/>
          </p:cNvSpPr>
          <p:nvPr/>
        </p:nvSpPr>
        <p:spPr bwMode="auto">
          <a:xfrm>
            <a:off x="5076825" y="1565281"/>
            <a:ext cx="336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zh-CN" altLang="en-US" sz="1200" kern="0" dirty="0">
                <a:solidFill>
                  <a:srgbClr val="000000"/>
                </a:solidFill>
                <a:latin typeface="微软雅黑"/>
                <a:ea typeface="微软雅黑"/>
              </a:rPr>
              <a:t>单击此处添加文本文字内容单击此处添加文本文字内容单击此处添加文本文字内容单击此处添加文本文字内容</a:t>
            </a:r>
          </a:p>
        </p:txBody>
      </p:sp>
      <p:sp>
        <p:nvSpPr>
          <p:cNvPr id="16" name="TextBox 13"/>
          <p:cNvSpPr>
            <a:spLocks noChangeArrowheads="1"/>
          </p:cNvSpPr>
          <p:nvPr/>
        </p:nvSpPr>
        <p:spPr bwMode="auto">
          <a:xfrm>
            <a:off x="5076825" y="3632206"/>
            <a:ext cx="3365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defTabSz="457130" eaLnBrk="1" hangingPunct="1">
              <a:spcBef>
                <a:spcPts val="0"/>
              </a:spcBef>
              <a:buNone/>
              <a:defRPr sz="1800">
                <a:solidFill>
                  <a:srgbClr val="000000"/>
                </a:solidFill>
                <a:uFillTx/>
              </a:defRPr>
            </a:pPr>
            <a:r>
              <a:rPr lang="zh-CN" altLang="en-US" sz="1200" kern="0" dirty="0">
                <a:solidFill>
                  <a:srgbClr val="000000"/>
                </a:solidFill>
                <a:latin typeface="微软雅黑"/>
                <a:ea typeface="微软雅黑"/>
              </a:rPr>
              <a:t>单击此处添加文本文字内容单击此处添加文本文字内容单击此处添加文本文字内容单击此处添加文本文字内容</a:t>
            </a:r>
          </a:p>
        </p:txBody>
      </p:sp>
    </p:spTree>
    <p:extLst>
      <p:ext uri="{BB962C8B-B14F-4D97-AF65-F5344CB8AC3E}">
        <p14:creationId xmlns:p14="http://schemas.microsoft.com/office/powerpoint/2010/main" val="410765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750" fill="hold"/>
                                        <p:tgtEl>
                                          <p:spTgt spid="5"/>
                                        </p:tgtEl>
                                        <p:attrNameLst>
                                          <p:attrName>ppt_x</p:attrName>
                                        </p:attrNameLst>
                                      </p:cBhvr>
                                      <p:tavLst>
                                        <p:tav tm="0">
                                          <p:val>
                                            <p:strVal val="#ppt_x"/>
                                          </p:val>
                                        </p:tav>
                                        <p:tav tm="100000">
                                          <p:val>
                                            <p:strVal val="#ppt_x"/>
                                          </p:val>
                                        </p:tav>
                                      </p:tavLst>
                                    </p:anim>
                                    <p:anim calcmode="lin" valueType="num">
                                      <p:cBhvr>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ppt_x</p:attrName>
                                        </p:attrNameLst>
                                      </p:cBhvr>
                                      <p:tavLst>
                                        <p:tav tm="0">
                                          <p:val>
                                            <p:strVal val="0-#ppt_w/2"/>
                                          </p:val>
                                        </p:tav>
                                        <p:tav tm="100000">
                                          <p:val>
                                            <p:strVal val="#ppt_x"/>
                                          </p:val>
                                        </p:tav>
                                      </p:tavLst>
                                    </p:anim>
                                    <p:anim calcmode="lin" valueType="num">
                                      <p:cBhvr>
                                        <p:cTn id="16" dur="75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ppt_x</p:attrName>
                                        </p:attrNameLst>
                                      </p:cBhvr>
                                      <p:tavLst>
                                        <p:tav tm="0">
                                          <p:val>
                                            <p:strVal val="1+#ppt_w/2"/>
                                          </p:val>
                                        </p:tav>
                                        <p:tav tm="100000">
                                          <p:val>
                                            <p:strVal val="#ppt_x"/>
                                          </p:val>
                                        </p:tav>
                                      </p:tavLst>
                                    </p:anim>
                                    <p:anim calcmode="lin" valueType="num">
                                      <p:cBhvr>
                                        <p:cTn id="20" dur="75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750" fill="hold"/>
                                        <p:tgtEl>
                                          <p:spTgt spid="7"/>
                                        </p:tgtEl>
                                        <p:attrNameLst>
                                          <p:attrName>ppt_x</p:attrName>
                                        </p:attrNameLst>
                                      </p:cBhvr>
                                      <p:tavLst>
                                        <p:tav tm="0">
                                          <p:val>
                                            <p:strVal val="#ppt_x"/>
                                          </p:val>
                                        </p:tav>
                                        <p:tav tm="100000">
                                          <p:val>
                                            <p:strVal val="#ppt_x"/>
                                          </p:val>
                                        </p:tav>
                                      </p:tavLst>
                                    </p:anim>
                                    <p:anim calcmode="lin" valueType="num">
                                      <p:cBhvr>
                                        <p:cTn id="24" dur="750" fill="hold"/>
                                        <p:tgtEl>
                                          <p:spTgt spid="7"/>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p:cBhvr>
                                        <p:cTn id="28" dur="750"/>
                                        <p:tgtEl>
                                          <p:spTgt spid="9"/>
                                        </p:tgtEl>
                                      </p:cBhvr>
                                    </p:animEffect>
                                    <p:anim calcmode="lin" valueType="num">
                                      <p:cBhvr>
                                        <p:cTn id="29" dur="750" fill="hold"/>
                                        <p:tgtEl>
                                          <p:spTgt spid="9"/>
                                        </p:tgtEl>
                                        <p:attrNameLst>
                                          <p:attrName>ppt_x</p:attrName>
                                        </p:attrNameLst>
                                      </p:cBhvr>
                                      <p:tavLst>
                                        <p:tav tm="0">
                                          <p:val>
                                            <p:strVal val="#ppt_x"/>
                                          </p:val>
                                        </p:tav>
                                        <p:tav tm="100000">
                                          <p:val>
                                            <p:strVal val="#ppt_x"/>
                                          </p:val>
                                        </p:tav>
                                      </p:tavLst>
                                    </p:anim>
                                    <p:anim calcmode="lin" valueType="num">
                                      <p:cBhvr>
                                        <p:cTn id="30" dur="75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p:cBhvr>
                                        <p:cTn id="33" dur="750"/>
                                        <p:tgtEl>
                                          <p:spTgt spid="11"/>
                                        </p:tgtEl>
                                      </p:cBhvr>
                                    </p:animEffect>
                                    <p:anim calcmode="lin" valueType="num">
                                      <p:cBhvr>
                                        <p:cTn id="34" dur="750" fill="hold"/>
                                        <p:tgtEl>
                                          <p:spTgt spid="11"/>
                                        </p:tgtEl>
                                        <p:attrNameLst>
                                          <p:attrName>ppt_x</p:attrName>
                                        </p:attrNameLst>
                                      </p:cBhvr>
                                      <p:tavLst>
                                        <p:tav tm="0">
                                          <p:val>
                                            <p:strVal val="#ppt_x"/>
                                          </p:val>
                                        </p:tav>
                                        <p:tav tm="100000">
                                          <p:val>
                                            <p:strVal val="#ppt_x"/>
                                          </p:val>
                                        </p:tav>
                                      </p:tavLst>
                                    </p:anim>
                                    <p:anim calcmode="lin" valueType="num">
                                      <p:cBhvr>
                                        <p:cTn id="35" dur="75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p:cBhvr>
                                        <p:cTn id="38" dur="750"/>
                                        <p:tgtEl>
                                          <p:spTgt spid="10"/>
                                        </p:tgtEl>
                                      </p:cBhvr>
                                    </p:animEffect>
                                    <p:anim calcmode="lin" valueType="num">
                                      <p:cBhvr>
                                        <p:cTn id="39" dur="750" fill="hold"/>
                                        <p:tgtEl>
                                          <p:spTgt spid="10"/>
                                        </p:tgtEl>
                                        <p:attrNameLst>
                                          <p:attrName>ppt_x</p:attrName>
                                        </p:attrNameLst>
                                      </p:cBhvr>
                                      <p:tavLst>
                                        <p:tav tm="0">
                                          <p:val>
                                            <p:strVal val="#ppt_x"/>
                                          </p:val>
                                        </p:tav>
                                        <p:tav tm="100000">
                                          <p:val>
                                            <p:strVal val="#ppt_x"/>
                                          </p:val>
                                        </p:tav>
                                      </p:tavLst>
                                    </p:anim>
                                    <p:anim calcmode="lin" valueType="num">
                                      <p:cBhvr>
                                        <p:cTn id="40" dur="75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p:cBhvr>
                                        <p:cTn id="43" dur="750"/>
                                        <p:tgtEl>
                                          <p:spTgt spid="12"/>
                                        </p:tgtEl>
                                      </p:cBhvr>
                                    </p:animEffect>
                                    <p:anim calcmode="lin" valueType="num">
                                      <p:cBhvr>
                                        <p:cTn id="44" dur="750" fill="hold"/>
                                        <p:tgtEl>
                                          <p:spTgt spid="12"/>
                                        </p:tgtEl>
                                        <p:attrNameLst>
                                          <p:attrName>ppt_x</p:attrName>
                                        </p:attrNameLst>
                                      </p:cBhvr>
                                      <p:tavLst>
                                        <p:tav tm="0">
                                          <p:val>
                                            <p:strVal val="#ppt_x"/>
                                          </p:val>
                                        </p:tav>
                                        <p:tav tm="100000">
                                          <p:val>
                                            <p:strVal val="#ppt_x"/>
                                          </p:val>
                                        </p:tav>
                                      </p:tavLst>
                                    </p:anim>
                                    <p:anim calcmode="lin" valueType="num">
                                      <p:cBhvr>
                                        <p:cTn id="45" dur="75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p:cBhvr>
                                        <p:cTn id="49" dur="500"/>
                                        <p:tgtEl>
                                          <p:spTgt spid="13"/>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p:cBhvr>
                                        <p:cTn id="53" dur="500"/>
                                        <p:tgtEl>
                                          <p:spTgt spid="14"/>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p:cBhvr>
                                        <p:cTn id="57" dur="500"/>
                                        <p:tgtEl>
                                          <p:spTgt spid="15"/>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5" grpId="0" bldLvl="0" animBg="1" autoUpdateAnimBg="0"/>
      <p:bldP spid="6" grpId="0" bldLvl="0" animBg="1" autoUpdateAnimBg="0"/>
      <p:bldP spid="7" grpId="0" bldLvl="0" animBg="1" autoUpdateAnimBg="0"/>
      <p:bldP spid="8" grpId="0" bldLvl="0" animBg="1" autoUpdateAnimBg="0"/>
      <p:bldP spid="9" grpId="0" bldLvl="0" autoUpdateAnimBg="0"/>
      <p:bldP spid="10" grpId="0" bldLvl="0" autoUpdateAnimBg="0"/>
      <p:bldP spid="11" grpId="0" bldLvl="0" autoUpdateAnimBg="0"/>
      <p:bldP spid="12" grpId="0" bldLvl="0" autoUpdateAnimBg="0"/>
      <p:bldP spid="13" grpId="0" bldLvl="0" autoUpdateAnimBg="0"/>
      <p:bldP spid="14" grpId="0" bldLvl="0" autoUpdateAnimBg="0"/>
      <p:bldP spid="15" grpId="0" bldLvl="0" autoUpdateAnimBg="0"/>
      <p:bldP spid="16" grpId="0" bldLvl="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a:dk1>
      <a:srgbClr val="000000"/>
    </a:dk1>
    <a:lt1>
      <a:srgbClr val="F2F2F2"/>
    </a:lt1>
    <a:dk2>
      <a:srgbClr val="A7A7A7"/>
    </a:dk2>
    <a:lt2>
      <a:srgbClr val="535353"/>
    </a:lt2>
    <a:accent1>
      <a:srgbClr val="A5C067"/>
    </a:accent1>
    <a:accent2>
      <a:srgbClr val="03AE97"/>
    </a:accent2>
    <a:accent3>
      <a:srgbClr val="F7AC12"/>
    </a:accent3>
    <a:accent4>
      <a:srgbClr val="CD4E37"/>
    </a:accent4>
    <a:accent5>
      <a:srgbClr val="2C3D4B"/>
    </a:accent5>
    <a:accent6>
      <a:srgbClr val="282B2B"/>
    </a:accent6>
    <a:hlink>
      <a:srgbClr val="0000FF"/>
    </a:hlink>
    <a:folHlink>
      <a:srgbClr val="FF00FF"/>
    </a:folHlink>
  </a:clrScheme>
  <a:fontScheme name="自定义 1">
    <a:majorFont>
      <a:latin typeface="微软雅黑"/>
      <a:ea typeface="微软雅黑"/>
      <a:cs typeface=""/>
    </a:majorFont>
    <a:minorFont>
      <a:latin typeface="微软雅黑"/>
      <a:ea typeface="微软雅黑"/>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a:dk1>
      <a:srgbClr val="000000"/>
    </a:dk1>
    <a:lt1>
      <a:srgbClr val="F2F2F2"/>
    </a:lt1>
    <a:dk2>
      <a:srgbClr val="A7A7A7"/>
    </a:dk2>
    <a:lt2>
      <a:srgbClr val="535353"/>
    </a:lt2>
    <a:accent1>
      <a:srgbClr val="A5C067"/>
    </a:accent1>
    <a:accent2>
      <a:srgbClr val="03AE97"/>
    </a:accent2>
    <a:accent3>
      <a:srgbClr val="F7AC12"/>
    </a:accent3>
    <a:accent4>
      <a:srgbClr val="CD4E37"/>
    </a:accent4>
    <a:accent5>
      <a:srgbClr val="2C3D4B"/>
    </a:accent5>
    <a:accent6>
      <a:srgbClr val="282B2B"/>
    </a:accent6>
    <a:hlink>
      <a:srgbClr val="0000FF"/>
    </a:hlink>
    <a:folHlink>
      <a:srgbClr val="FF00FF"/>
    </a:folHlink>
  </a:clrScheme>
  <a:fontScheme name="自定义 1">
    <a:majorFont>
      <a:latin typeface="微软雅黑"/>
      <a:ea typeface="微软雅黑"/>
      <a:cs typeface=""/>
    </a:majorFont>
    <a:minorFont>
      <a:latin typeface="微软雅黑"/>
      <a:ea typeface="微软雅黑"/>
      <a:cs typefac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681</TotalTime>
  <Words>1280</Words>
  <Application>Microsoft Office PowerPoint</Application>
  <PresentationFormat>全屏显示(16:9)</PresentationFormat>
  <Paragraphs>132</Paragraphs>
  <Slides>30</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 </cp:lastModifiedBy>
  <cp:revision>71</cp:revision>
  <dcterms:created xsi:type="dcterms:W3CDTF">2015-04-30T08:31:44Z</dcterms:created>
  <dcterms:modified xsi:type="dcterms:W3CDTF">2018-12-18T09:15:10Z</dcterms:modified>
</cp:coreProperties>
</file>