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6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8" autoAdjust="0"/>
  </p:normalViewPr>
  <p:slideViewPr>
    <p:cSldViewPr>
      <p:cViewPr varScale="1">
        <p:scale>
          <a:sx n="80" d="100"/>
          <a:sy n="80" d="100"/>
        </p:scale>
        <p:origin x="25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293-B0A4-4A96-AF2A-0C9C7638DEF5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A2E9-551B-40D5-B813-35C9D1D6F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1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Suppression</a:t>
            </a:r>
            <a:r>
              <a:rPr lang="zh-CN" altLang="en-US" dirty="0"/>
              <a:t>的范围大概在</a:t>
            </a:r>
            <a:r>
              <a:rPr lang="en-US" altLang="zh-CN" dirty="0"/>
              <a:t>100ms</a:t>
            </a:r>
            <a:r>
              <a:rPr lang="zh-CN" altLang="en-US" dirty="0"/>
              <a:t>。眼球捕捉，</a:t>
            </a:r>
            <a:r>
              <a:rPr lang="en-US" altLang="zh-CN" dirty="0"/>
              <a:t>VR</a:t>
            </a:r>
            <a:r>
              <a:rPr lang="zh-CN" altLang="en-US" dirty="0"/>
              <a:t>渲染的延迟大概在</a:t>
            </a:r>
            <a:r>
              <a:rPr lang="en-US" altLang="zh-CN" dirty="0"/>
              <a:t>35ms.</a:t>
            </a:r>
            <a:r>
              <a:rPr lang="zh-CN" altLang="en-US" dirty="0"/>
              <a:t>所以在</a:t>
            </a:r>
            <a:r>
              <a:rPr lang="en-US" altLang="zh-CN" dirty="0" err="1"/>
              <a:t>supression</a:t>
            </a:r>
            <a:r>
              <a:rPr lang="zh-CN" altLang="en-US" dirty="0"/>
              <a:t>期间进行重定向完全是可行的。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5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中每一个层级的小图都是主图的一个特定比例的缩小细节的复制品。虽然在某些必要的视角，主图仍然会被使用，来渲染完整的细节。但是当贴图被缩小或者只需要从远距离观看时，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就会转换到适当的层级。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8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</a:t>
            </a:r>
            <a:r>
              <a:rPr lang="zh-CN" altLang="en-US" dirty="0"/>
              <a:t>是时间到物理位置的映射</a:t>
            </a:r>
            <a:r>
              <a:rPr lang="zh-CN" altLang="en-US" baseline="0" dirty="0"/>
              <a:t>  </a:t>
            </a:r>
            <a:r>
              <a:rPr lang="en-US" altLang="zh-CN" baseline="0" dirty="0" err="1"/>
              <a:t>Pv</a:t>
            </a:r>
            <a:r>
              <a:rPr lang="zh-CN" altLang="en-US" baseline="0" dirty="0"/>
              <a:t>是没有重定向的路径，</a:t>
            </a:r>
            <a:r>
              <a:rPr lang="en-US" altLang="zh-CN" baseline="0" dirty="0" err="1"/>
              <a:t>Pr</a:t>
            </a:r>
            <a:r>
              <a:rPr lang="zh-CN" altLang="en-US" baseline="0" dirty="0"/>
              <a:t>是有重定向的路径。</a:t>
            </a:r>
            <a:r>
              <a:rPr lang="en-US" altLang="zh-CN" baseline="0" dirty="0"/>
              <a:t>Min</a:t>
            </a:r>
            <a:r>
              <a:rPr lang="zh-CN" altLang="en-US" baseline="0" dirty="0"/>
              <a:t>是找到外部或内部边界线段</a:t>
            </a:r>
            <a:r>
              <a:rPr lang="en-US" altLang="zh-CN" baseline="0" dirty="0"/>
              <a:t>l</a:t>
            </a:r>
            <a:r>
              <a:rPr lang="zh-CN" altLang="en-US" baseline="0" dirty="0"/>
              <a:t>与实际用户位置之间的非负符号距离</a:t>
            </a:r>
            <a:r>
              <a:rPr lang="en-US" altLang="zh-CN" baseline="0" dirty="0"/>
              <a:t>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由于我们使用仅限头部增益的节省作为基线，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是时间到物理位置的映射</a:t>
            </a:r>
            <a:r>
              <a:rPr lang="zh-CN" altLang="en-US" baseline="0" dirty="0"/>
              <a:t>  </a:t>
            </a:r>
            <a:r>
              <a:rPr lang="en-US" altLang="zh-CN" baseline="0" dirty="0" err="1"/>
              <a:t>Pv</a:t>
            </a:r>
            <a:r>
              <a:rPr lang="zh-CN" altLang="en-US" baseline="0" dirty="0"/>
              <a:t>是没有重定向的路径，</a:t>
            </a:r>
            <a:r>
              <a:rPr lang="en-US" altLang="zh-CN" baseline="0" dirty="0" err="1"/>
              <a:t>Pr</a:t>
            </a:r>
            <a:r>
              <a:rPr lang="zh-CN" altLang="en-US" baseline="0" dirty="0"/>
              <a:t>是有重定向的路径。</a:t>
            </a:r>
            <a:r>
              <a:rPr lang="en-US" altLang="zh-CN" baseline="0" dirty="0"/>
              <a:t>Min</a:t>
            </a:r>
            <a:r>
              <a:rPr lang="zh-CN" altLang="en-US" baseline="0" dirty="0"/>
              <a:t>是找到</a:t>
            </a:r>
            <a:r>
              <a:rPr lang="en-US" altLang="zh-CN" baseline="0" dirty="0"/>
              <a:t>l</a:t>
            </a:r>
            <a:r>
              <a:rPr lang="zh-CN" altLang="en-US" baseline="0" dirty="0"/>
              <a:t>（内外边界）和用户位置之间的最小非负距离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大多数人报告他们在不断移动的同时专注于任务对象检索</a:t>
            </a:r>
            <a:r>
              <a:rPr lang="en-US" altLang="zh-CN" dirty="0"/>
              <a:t>,</a:t>
            </a:r>
            <a:r>
              <a:rPr lang="zh-CN" altLang="en-US" dirty="0"/>
              <a:t>没有注意图像内容的变化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6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r>
              <a:rPr lang="en-US" altLang="zh-CN" dirty="0"/>
              <a:t>SGD</a:t>
            </a:r>
            <a:r>
              <a:rPr lang="zh-CN" altLang="en-US" dirty="0"/>
              <a:t>效果比</a:t>
            </a:r>
            <a:r>
              <a:rPr lang="en-US" altLang="zh-CN" dirty="0"/>
              <a:t>OBJ</a:t>
            </a:r>
            <a:r>
              <a:rPr lang="en-US" altLang="zh-CN" baseline="0" dirty="0"/>
              <a:t>  SGD</a:t>
            </a:r>
            <a:r>
              <a:rPr lang="zh-CN" altLang="en-US" baseline="0" dirty="0"/>
              <a:t>效果要差。</a:t>
            </a:r>
            <a:endParaRPr lang="en-US" altLang="zh-CN" dirty="0"/>
          </a:p>
          <a:p>
            <a:r>
              <a:rPr lang="zh-CN" altLang="en-US" dirty="0"/>
              <a:t>但是如果具有与图像</a:t>
            </a:r>
            <a:r>
              <a:rPr lang="en-US" altLang="zh-CN" dirty="0"/>
              <a:t>SGD</a:t>
            </a:r>
            <a:r>
              <a:rPr lang="zh-CN" altLang="en-US" dirty="0"/>
              <a:t>类似的闪烁外观的任务对象可能触发更多的扫视。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5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redirection planning approaches such as S2C. handle convex-shaped laboratory spaces like rectangular rooms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likely to cause collisions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72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6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本次实验，确定</a:t>
            </a:r>
            <a:r>
              <a:rPr lang="en-US" altLang="zh-CN" dirty="0"/>
              <a:t>180°</a:t>
            </a:r>
            <a:r>
              <a:rPr lang="zh-CN" altLang="en-US" dirty="0"/>
              <a:t>为扫视速度。</a:t>
            </a:r>
            <a:r>
              <a:rPr lang="en-US" altLang="zh-CN" dirty="0"/>
              <a:t>12.6°/sec</a:t>
            </a:r>
            <a:r>
              <a:rPr lang="zh-CN" altLang="en-US" dirty="0"/>
              <a:t>为察觉上限。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(0.14◦ at 90 frames per second)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7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首先检测扫视。然后调用</a:t>
            </a:r>
            <a:r>
              <a:rPr lang="en-US" altLang="zh-CN" dirty="0"/>
              <a:t>dynamic</a:t>
            </a:r>
            <a:r>
              <a:rPr lang="en-US" altLang="zh-CN" baseline="0" dirty="0"/>
              <a:t> path planning </a:t>
            </a:r>
            <a:r>
              <a:rPr lang="en-US" altLang="zh-CN" baseline="0" dirty="0" err="1"/>
              <a:t>algorighm</a:t>
            </a:r>
            <a:r>
              <a:rPr lang="en-US" altLang="zh-CN" baseline="0" dirty="0"/>
              <a:t>. </a:t>
            </a:r>
            <a:r>
              <a:rPr lang="zh-CN" altLang="en-US" baseline="0" dirty="0"/>
              <a:t>这个算法我们分摊</a:t>
            </a:r>
            <a:r>
              <a:rPr lang="en-US" altLang="zh-CN" baseline="0" dirty="0"/>
              <a:t>2-5</a:t>
            </a:r>
            <a:r>
              <a:rPr lang="zh-CN" altLang="en-US" baseline="0" dirty="0"/>
              <a:t>帧以保持实时性能。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3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首先检测扫视。然后调用</a:t>
            </a:r>
            <a:r>
              <a:rPr lang="en-US" altLang="zh-CN" dirty="0"/>
              <a:t>dynamic</a:t>
            </a:r>
            <a:r>
              <a:rPr lang="en-US" altLang="zh-CN" baseline="0" dirty="0"/>
              <a:t> path planning </a:t>
            </a:r>
            <a:r>
              <a:rPr lang="en-US" altLang="zh-CN" baseline="0" dirty="0" err="1"/>
              <a:t>algorighm</a:t>
            </a:r>
            <a:r>
              <a:rPr lang="en-US" altLang="zh-CN" baseline="0" dirty="0"/>
              <a:t>. </a:t>
            </a:r>
            <a:r>
              <a:rPr lang="zh-CN" altLang="en-US" baseline="0" dirty="0"/>
              <a:t>这个算法我们分摊</a:t>
            </a:r>
            <a:r>
              <a:rPr lang="en-US" altLang="zh-CN" baseline="0" dirty="0"/>
              <a:t>2-5</a:t>
            </a:r>
            <a:r>
              <a:rPr lang="zh-CN" altLang="en-US" baseline="0" dirty="0"/>
              <a:t>帧以保持实时性能。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0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实时采样机制，强调近的，可见的，在摄像机视野里的区域。来预测可能性。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l-G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是用户现在摄像机的方向  </a:t>
            </a:r>
            <a:r>
              <a:rPr lang="el-G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∈{0,1,2}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l-G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∈{0,1,2}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都是适应房间大小的参数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是避免在不重要的地方零采样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本次实验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=30 ar1 = -3 ar2 =1.15 aa0=0.01 aa1 =0.1 a0=0.01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8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得到采样点集</a:t>
            </a:r>
            <a:r>
              <a:rPr lang="en-US" altLang="zh-CN" dirty="0"/>
              <a:t>S</a:t>
            </a:r>
            <a:r>
              <a:rPr lang="zh-CN" altLang="en-US" dirty="0"/>
              <a:t>之后，使用边界函数来避免碰撞。</a:t>
            </a:r>
            <a:r>
              <a:rPr lang="en-US" altLang="zh-CN" dirty="0"/>
              <a:t>i</a:t>
            </a:r>
            <a:r>
              <a:rPr lang="zh-CN" altLang="en-US" dirty="0"/>
              <a:t>是第</a:t>
            </a:r>
            <a:r>
              <a:rPr lang="en-US" altLang="zh-CN" dirty="0"/>
              <a:t>i</a:t>
            </a:r>
            <a:r>
              <a:rPr lang="zh-CN" altLang="en-US" dirty="0"/>
              <a:t>个边界</a:t>
            </a:r>
            <a:r>
              <a:rPr lang="en-US" altLang="zh-CN" dirty="0"/>
              <a:t>d(</a:t>
            </a:r>
            <a:r>
              <a:rPr lang="en-US" altLang="zh-CN" dirty="0" err="1"/>
              <a:t>u,l</a:t>
            </a:r>
            <a:r>
              <a:rPr lang="en-US" altLang="zh-CN" dirty="0"/>
              <a:t>)</a:t>
            </a:r>
            <a:r>
              <a:rPr lang="zh-CN" altLang="en-US" dirty="0"/>
              <a:t>是用户真实位置</a:t>
            </a:r>
            <a:r>
              <a:rPr lang="en-US" altLang="zh-CN" dirty="0"/>
              <a:t>u</a:t>
            </a:r>
            <a:r>
              <a:rPr lang="zh-CN" altLang="en-US" dirty="0"/>
              <a:t>和边界</a:t>
            </a:r>
            <a:r>
              <a:rPr lang="en-US" altLang="zh-CN" dirty="0"/>
              <a:t>i</a:t>
            </a:r>
            <a:r>
              <a:rPr lang="zh-CN" altLang="en-US" dirty="0"/>
              <a:t>的距离。</a:t>
            </a:r>
            <a:endParaRPr lang="en-US" altLang="zh-CN" dirty="0"/>
          </a:p>
          <a:p>
            <a:r>
              <a:rPr lang="en-US" altLang="zh-CN" dirty="0"/>
              <a:t>U(x,t+1)</a:t>
            </a:r>
            <a:r>
              <a:rPr lang="zh-CN" altLang="en-US" dirty="0"/>
              <a:t>是等式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关于角度的函数</a:t>
            </a:r>
            <a:r>
              <a:rPr lang="en-US" altLang="zh-CN" dirty="0"/>
              <a:t>.</a:t>
            </a:r>
            <a:r>
              <a:rPr lang="en-US" altLang="zh-CN" dirty="0" err="1"/>
              <a:t>wb</a:t>
            </a:r>
            <a:r>
              <a:rPr lang="zh-CN" altLang="en-US" dirty="0"/>
              <a:t>权衡了</a:t>
            </a:r>
            <a:r>
              <a:rPr lang="en-US" altLang="zh-CN" dirty="0"/>
              <a:t>x</a:t>
            </a:r>
            <a:r>
              <a:rPr lang="zh-CN" altLang="en-US" dirty="0"/>
              <a:t>的对于边界碰撞躲避的重要性。对于距离用户更近的点</a:t>
            </a:r>
            <a:r>
              <a:rPr lang="en-US" altLang="zh-CN" dirty="0"/>
              <a:t>,</a:t>
            </a:r>
            <a:r>
              <a:rPr lang="en-US" altLang="zh-CN" dirty="0" err="1"/>
              <a:t>wb</a:t>
            </a:r>
            <a:r>
              <a:rPr lang="zh-CN" altLang="en-US" dirty="0"/>
              <a:t>应该越大，因为用户到的可能性更大。</a:t>
            </a:r>
            <a:r>
              <a:rPr lang="en-US" altLang="zh-CN" dirty="0"/>
              <a:t>A0b</a:t>
            </a:r>
            <a:r>
              <a:rPr lang="zh-CN" altLang="en-US" dirty="0"/>
              <a:t>是保证</a:t>
            </a:r>
            <a:r>
              <a:rPr lang="en-US" altLang="zh-CN" dirty="0" err="1"/>
              <a:t>wb</a:t>
            </a:r>
            <a:r>
              <a:rPr lang="zh-CN" altLang="en-US" dirty="0"/>
              <a:t>适应虚拟空间的大小。</a:t>
            </a:r>
            <a:r>
              <a:rPr lang="en-US" altLang="zh-CN" dirty="0"/>
              <a:t>A1b</a:t>
            </a:r>
            <a:r>
              <a:rPr lang="zh-CN" altLang="en-US" dirty="0"/>
              <a:t>是用来避免</a:t>
            </a:r>
            <a:r>
              <a:rPr lang="en-US" altLang="zh-CN" dirty="0"/>
              <a:t>0</a:t>
            </a:r>
            <a:r>
              <a:rPr lang="zh-CN" altLang="en-US" dirty="0"/>
              <a:t>权重，</a:t>
            </a:r>
            <a:r>
              <a:rPr lang="en-US" altLang="zh-CN" dirty="0" err="1"/>
              <a:t>Xc</a:t>
            </a:r>
            <a:r>
              <a:rPr lang="zh-CN" altLang="en-US" dirty="0"/>
              <a:t>是用户当前的位置。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5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zh-CN" altLang="en-US" dirty="0"/>
              <a:t>是障碍物的集合，</a:t>
            </a:r>
            <a:r>
              <a:rPr lang="en-US" altLang="zh-CN" dirty="0"/>
              <a:t>u0</a:t>
            </a:r>
            <a:r>
              <a:rPr lang="zh-CN" altLang="en-US" dirty="0"/>
              <a:t>和</a:t>
            </a:r>
            <a:r>
              <a:rPr lang="en-US" altLang="zh-CN" dirty="0"/>
              <a:t>r0</a:t>
            </a:r>
            <a:r>
              <a:rPr lang="zh-CN" altLang="en-US" dirty="0"/>
              <a:t>是障碍物的位置和半径  </a:t>
            </a:r>
            <a:r>
              <a:rPr lang="en-US" altLang="zh-CN" dirty="0"/>
              <a:t>a0</a:t>
            </a:r>
            <a:r>
              <a:rPr lang="zh-CN" altLang="en-US" dirty="0"/>
              <a:t>和</a:t>
            </a:r>
            <a:r>
              <a:rPr lang="en-US" altLang="zh-CN" dirty="0"/>
              <a:t>a1</a:t>
            </a:r>
            <a:r>
              <a:rPr lang="zh-CN" altLang="en-US" dirty="0"/>
              <a:t>用来适应障碍物的大小和误差函数。本实验设置</a:t>
            </a:r>
            <a:r>
              <a:rPr lang="en-US" altLang="zh-CN" dirty="0"/>
              <a:t>a0</a:t>
            </a:r>
            <a:r>
              <a:rPr lang="zh-CN" altLang="en-US" dirty="0"/>
              <a:t>为</a:t>
            </a:r>
            <a:r>
              <a:rPr lang="en-US" altLang="zh-CN" dirty="0"/>
              <a:t>-1/r0</a:t>
            </a:r>
            <a:r>
              <a:rPr lang="en-US" altLang="zh-CN" baseline="0" dirty="0"/>
              <a:t>  a1</a:t>
            </a:r>
            <a:r>
              <a:rPr lang="zh-CN" altLang="en-US" baseline="0" dirty="0"/>
              <a:t>是</a:t>
            </a:r>
            <a:r>
              <a:rPr lang="en-US" altLang="zh-CN" baseline="0" dirty="0"/>
              <a:t>2</a:t>
            </a:r>
            <a:r>
              <a:rPr lang="zh-CN" altLang="en-US" baseline="0" dirty="0"/>
              <a:t>。因为障碍物比边界要小。我我们只有在障碍物在用户附近的时候才考虑他。</a:t>
            </a:r>
            <a:endParaRPr lang="en-US" altLang="zh-CN" baseline="0" dirty="0"/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就是使后面这个式子达到最小值时的变量的取值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 Gaussian fall-off.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7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008" y="836712"/>
            <a:ext cx="8928992" cy="2664296"/>
          </a:xfrm>
        </p:spPr>
        <p:txBody>
          <a:bodyPr>
            <a:normAutofit/>
          </a:bodyPr>
          <a:lstStyle/>
          <a:p>
            <a:r>
              <a:rPr lang="en-US" altLang="zh-CN" dirty="0"/>
              <a:t>Towards Virtual Reality Infinite Walking: Dynamic Saccadic Redirection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8136904" cy="3240360"/>
          </a:xfrm>
        </p:spPr>
        <p:txBody>
          <a:bodyPr>
            <a:noAutofit/>
          </a:bodyPr>
          <a:lstStyle/>
          <a:p>
            <a:pPr algn="l"/>
            <a:endParaRPr lang="en-US" altLang="zh-CN" sz="2400" dirty="0"/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Published in: ACM Transactions on Graphics (Proceedings of SIGGRAPH) 2018</a:t>
            </a:r>
          </a:p>
          <a:p>
            <a:pPr algn="l"/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						</a:t>
            </a:r>
            <a:r>
              <a:rPr lang="en-US" altLang="zh-CN" sz="2000" dirty="0">
                <a:solidFill>
                  <a:schemeClr val="tx1"/>
                </a:solidFill>
              </a:rPr>
              <a:t>18721802 </a:t>
            </a:r>
            <a:r>
              <a:rPr lang="zh-CN" altLang="en-US" sz="2000" dirty="0">
                <a:solidFill>
                  <a:schemeClr val="tx1"/>
                </a:solidFill>
              </a:rPr>
              <a:t>李琦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						November 29th, 2018</a:t>
            </a:r>
          </a:p>
          <a:p>
            <a:pPr algn="l"/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5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476672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400" dirty="0">
                <a:solidFill>
                  <a:prstClr val="black"/>
                </a:solidFill>
              </a:rPr>
              <a:t>3.METHOD-</a:t>
            </a:r>
            <a:r>
              <a:rPr lang="en-US" altLang="zh-CN" sz="3200" dirty="0">
                <a:solidFill>
                  <a:prstClr val="black"/>
                </a:solidFill>
              </a:rPr>
              <a:t>Energy Terms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267138" cy="138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253724"/>
            <a:ext cx="8864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38925" y="1319080"/>
            <a:ext cx="3546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soft barrier function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638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476672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400" dirty="0">
                <a:solidFill>
                  <a:prstClr val="black"/>
                </a:solidFill>
              </a:rPr>
              <a:t>3.METHOD-</a:t>
            </a:r>
            <a:r>
              <a:rPr lang="en-US" altLang="zh-CN" sz="3200" dirty="0">
                <a:solidFill>
                  <a:prstClr val="black"/>
                </a:solidFill>
              </a:rPr>
              <a:t>Energy Terms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412776"/>
            <a:ext cx="337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solidFill>
                  <a:prstClr val="black"/>
                </a:solidFill>
              </a:rPr>
              <a:t>Obstacles  function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29000"/>
            <a:ext cx="8267330" cy="108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990695"/>
            <a:ext cx="8398827" cy="129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545" y="5661248"/>
            <a:ext cx="9745025" cy="94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9552" y="4725144"/>
            <a:ext cx="6759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Real-time Optimization and Redirection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192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3.METHOD</a:t>
            </a:r>
            <a:br>
              <a:rPr lang="en-US" altLang="zh-CN" dirty="0"/>
            </a:br>
            <a:r>
              <a:rPr lang="en-US" altLang="zh-CN" sz="3600" dirty="0"/>
              <a:t>Subtle Gaze Direction for Saccades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9912"/>
            <a:ext cx="592539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7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3.METHOD</a:t>
            </a:r>
            <a:br>
              <a:rPr lang="en-US" altLang="zh-CN" dirty="0"/>
            </a:br>
            <a:r>
              <a:rPr lang="en-US" altLang="zh-CN" sz="3600" dirty="0"/>
              <a:t>Subtle Gaze Direction for Saccades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2216"/>
            <a:ext cx="3929043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682783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9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32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4.EVALUATION- saving ratio </a:t>
            </a:r>
            <a:br>
              <a:rPr lang="en-US" altLang="zh-CN" dirty="0"/>
            </a:br>
            <a:r>
              <a:rPr lang="en-US" altLang="zh-CN" sz="3100" dirty="0"/>
              <a:t>effectiveness of the redirected walk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2" y="1484784"/>
            <a:ext cx="586844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085184"/>
            <a:ext cx="73088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4.EVALUATION- saving ratio </a:t>
            </a:r>
            <a:br>
              <a:rPr lang="en-US" altLang="zh-CN" dirty="0"/>
            </a:br>
            <a:r>
              <a:rPr lang="en-US" altLang="zh-CN" sz="3600" dirty="0"/>
              <a:t>effectiveness of the redirected walk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1" y="1667272"/>
            <a:ext cx="723067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1412776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4509120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The average saving ratio ξ was</a:t>
            </a:r>
          </a:p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2.01e −3 (SD = 1.95e −3) </a:t>
            </a:r>
            <a:r>
              <a:rPr lang="it-IT" altLang="zh-CN" sz="2400" dirty="0">
                <a:latin typeface="Times New Roman" pitchFamily="18" charset="0"/>
                <a:cs typeface="Times New Roman" pitchFamily="18" charset="0"/>
              </a:rPr>
              <a:t>for NON-SACCADE</a:t>
            </a:r>
          </a:p>
          <a:p>
            <a:r>
              <a:rPr lang="it-IT" altLang="zh-CN" sz="2400" dirty="0">
                <a:latin typeface="Times New Roman" pitchFamily="18" charset="0"/>
                <a:cs typeface="Times New Roman" pitchFamily="18" charset="0"/>
              </a:rPr>
              <a:t>3.39e − 3 (SD = 1.98e − 3) for SACCADE</a:t>
            </a:r>
          </a:p>
        </p:txBody>
      </p:sp>
    </p:spTree>
    <p:extLst>
      <p:ext uri="{BB962C8B-B14F-4D97-AF65-F5344CB8AC3E}">
        <p14:creationId xmlns:p14="http://schemas.microsoft.com/office/powerpoint/2010/main" val="225901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4.EVALUATION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565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509120"/>
            <a:ext cx="8064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redirected angle across all users was 163.82◦ for SACCADE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148.63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(SD = 22.99◦) for IMAGE-SGD-I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Nausea and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oculomotor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levels are reported below 2 by all users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4.EVALUATION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565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863" y="429309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145.13◦ (SD = 21.83◦) for IMAGE-SGD-II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156.78◦(SD = 23.41◦) for OBJ-SGD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167.48◦ (SD = 22.56◦) for DUAL-SGD.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2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668" y="6648"/>
            <a:ext cx="8229600" cy="1143000"/>
          </a:xfrm>
        </p:spPr>
        <p:txBody>
          <a:bodyPr/>
          <a:lstStyle/>
          <a:p>
            <a:r>
              <a:rPr lang="en-US" altLang="zh-CN" dirty="0"/>
              <a:t>4.EVALUATION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7" y="899592"/>
            <a:ext cx="9145016" cy="242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0" y="3337865"/>
            <a:ext cx="629553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5570113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With all </a:t>
            </a:r>
            <a:r>
              <a:rPr lang="en-US" altLang="zh-CN" sz="2000" b="1"/>
              <a:t>18 users, </a:t>
            </a:r>
            <a:r>
              <a:rPr lang="en-US" altLang="zh-CN" sz="2000" b="1" dirty="0"/>
              <a:t>the average ξ was 3.06e−3 (SD = 1.52e−3) for the dynamic path planning condition</a:t>
            </a:r>
          </a:p>
          <a:p>
            <a:r>
              <a:rPr lang="en-US" altLang="zh-CN" sz="2000" b="1" dirty="0"/>
              <a:t>0.75e−3 (SD = 2.12e−3) for the corresponding simulated S2C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883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robotics and artificial intelligence fields may be adapted to the redirection planning approach</a:t>
            </a:r>
          </a:p>
          <a:p>
            <a:r>
              <a:rPr lang="en-US" altLang="zh-CN" dirty="0"/>
              <a:t>plan to investigate whether translational gain can be incorporated into the optimization while maintaining real-time performance.</a:t>
            </a:r>
          </a:p>
          <a:p>
            <a:r>
              <a:rPr lang="en-US" altLang="zh-CN" dirty="0"/>
              <a:t>additional forms of distractors</a:t>
            </a:r>
          </a:p>
          <a:p>
            <a:r>
              <a:rPr lang="en-US" altLang="zh-CN" dirty="0"/>
              <a:t>Tuning the system for larger areas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7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INTRUDUCTION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0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800" dirty="0"/>
              <a:t>THANKS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04472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INTRUDUCTION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1663"/>
            <a:ext cx="8568952" cy="26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416" y="471140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An end-to-end redirected walking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A real-time path planning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subtle gaze direction (SGD)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85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Saccade</a:t>
            </a:r>
            <a:r>
              <a:rPr lang="en-US" altLang="zh-CN" dirty="0">
                <a:sym typeface="Wingdings" pitchFamily="2" charset="2"/>
              </a:rPr>
              <a:t>: rapid eye movement that occurs when we change fixation points</a:t>
            </a:r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	(speed up to </a:t>
            </a:r>
            <a:r>
              <a:rPr lang="en-US" altLang="zh-CN" dirty="0"/>
              <a:t>900 ◦/sec long 20–200 </a:t>
            </a:r>
            <a:r>
              <a:rPr lang="en-US" altLang="zh-CN" dirty="0" err="1"/>
              <a:t>ms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Saccadic suppression: viewers are momentarily blind in a Saccade</a:t>
            </a:r>
          </a:p>
          <a:p>
            <a:r>
              <a:rPr lang="en-US" altLang="zh-CN" dirty="0"/>
              <a:t>Subtle Gaze Direction</a:t>
            </a:r>
            <a:r>
              <a:rPr lang="zh-CN" altLang="en-US" dirty="0"/>
              <a:t>：</a:t>
            </a:r>
            <a:r>
              <a:rPr lang="en-US" altLang="zh-CN" dirty="0"/>
              <a:t>uses image-space modulation to direct a viewer’s gaze to a specific 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4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6155" y="1451666"/>
            <a:ext cx="2304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proportion of frames with redirection was approximately 11.40%</a:t>
            </a:r>
          </a:p>
          <a:p>
            <a:r>
              <a:rPr lang="en-US" altLang="zh-CN" dirty="0"/>
              <a:t>1.4◦/sec angular gains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61855" y="4293096"/>
            <a:ext cx="2382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15.16% for Brookhaven</a:t>
            </a:r>
          </a:p>
          <a:p>
            <a:r>
              <a:rPr lang="en-US" altLang="zh-CN" dirty="0"/>
              <a:t>1.9 ◦/sec angular gains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26"/>
            <a:ext cx="6642203" cy="497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979712" y="260648"/>
            <a:ext cx="4210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prstClr val="black"/>
                </a:solidFill>
                <a:cs typeface="+mj-cs"/>
              </a:rPr>
              <a:t>2.RELATED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48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94" y="116632"/>
            <a:ext cx="555625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379560"/>
            <a:ext cx="3395801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dirty="0">
                <a:solidFill>
                  <a:prstClr val="black"/>
                </a:solidFill>
              </a:rPr>
              <a:t>3.METHOD</a:t>
            </a:r>
          </a:p>
          <a:p>
            <a:pPr lvl="0"/>
            <a:r>
              <a:rPr lang="en-US" altLang="zh-CN" sz="2800" dirty="0">
                <a:solidFill>
                  <a:prstClr val="black"/>
                </a:solidFill>
              </a:rPr>
              <a:t>Overview of approach</a:t>
            </a:r>
          </a:p>
          <a:p>
            <a:pPr lvl="0"/>
            <a:endParaRPr lang="en-US" altLang="zh-CN" sz="4400" dirty="0">
              <a:solidFill>
                <a:prstClr val="black"/>
              </a:solidFill>
            </a:endParaRPr>
          </a:p>
          <a:p>
            <a:pPr lvl="0"/>
            <a:endParaRPr lang="en-US" altLang="zh-CN" sz="4400" dirty="0">
              <a:solidFill>
                <a:prstClr val="black"/>
              </a:solidFill>
            </a:endParaRP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2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379560"/>
            <a:ext cx="3395801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dirty="0">
                <a:solidFill>
                  <a:prstClr val="black"/>
                </a:solidFill>
              </a:rPr>
              <a:t>3.METHOD</a:t>
            </a:r>
          </a:p>
          <a:p>
            <a:pPr lvl="0"/>
            <a:r>
              <a:rPr lang="en-US" altLang="zh-CN" sz="2800" dirty="0">
                <a:solidFill>
                  <a:prstClr val="black"/>
                </a:solidFill>
              </a:rPr>
              <a:t>Overview of approach</a:t>
            </a:r>
          </a:p>
          <a:p>
            <a:pPr lvl="0"/>
            <a:endParaRPr lang="en-US" altLang="zh-CN" sz="4400" dirty="0">
              <a:solidFill>
                <a:prstClr val="black"/>
              </a:solidFill>
            </a:endParaRPr>
          </a:p>
          <a:p>
            <a:pPr lvl="0"/>
            <a:endParaRPr lang="en-US" altLang="zh-CN" sz="4400" dirty="0">
              <a:solidFill>
                <a:prstClr val="black"/>
              </a:solidFill>
            </a:endParaRP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6112"/>
            <a:ext cx="5235575" cy="580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37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400" y="2996952"/>
            <a:ext cx="88582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365104"/>
            <a:ext cx="89217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556792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using an affine transformation M between the virtual and physical spaces: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4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476672"/>
            <a:ext cx="5688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400" dirty="0">
                <a:solidFill>
                  <a:prstClr val="black"/>
                </a:solidFill>
              </a:rPr>
              <a:t>3.METHOD-</a:t>
            </a:r>
            <a:r>
              <a:rPr lang="en-US" altLang="zh-CN" sz="3200" dirty="0">
                <a:solidFill>
                  <a:prstClr val="black"/>
                </a:solidFill>
              </a:rPr>
              <a:t>Path Planning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50" y="4797152"/>
            <a:ext cx="630230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34433"/>
            <a:ext cx="8352928" cy="31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01" y="6125740"/>
            <a:ext cx="25146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32DFB5-CE8E-489B-8ABD-91C9FA72D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84" y="4509120"/>
            <a:ext cx="263698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958</Words>
  <Application>Microsoft Office PowerPoint</Application>
  <PresentationFormat>全屏显示(4:3)</PresentationFormat>
  <Paragraphs>106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Times New Roman</vt:lpstr>
      <vt:lpstr>Wingdings</vt:lpstr>
      <vt:lpstr>Office 主题</vt:lpstr>
      <vt:lpstr>Towards Virtual Reality Infinite Walking: Dynamic Saccadic Redirection</vt:lpstr>
      <vt:lpstr>CONTENTS</vt:lpstr>
      <vt:lpstr>1. INTRUDUCTION</vt:lpstr>
      <vt:lpstr>2.RELATED WORK</vt:lpstr>
      <vt:lpstr>PowerPoint 演示文稿</vt:lpstr>
      <vt:lpstr>PowerPoint 演示文稿</vt:lpstr>
      <vt:lpstr>PowerPoint 演示文稿</vt:lpstr>
      <vt:lpstr>3.METHOD</vt:lpstr>
      <vt:lpstr>PowerPoint 演示文稿</vt:lpstr>
      <vt:lpstr>PowerPoint 演示文稿</vt:lpstr>
      <vt:lpstr>PowerPoint 演示文稿</vt:lpstr>
      <vt:lpstr>3.METHOD Subtle Gaze Direction for Saccades</vt:lpstr>
      <vt:lpstr>3.METHOD Subtle Gaze Direction for Saccades</vt:lpstr>
      <vt:lpstr>4.EVALUATION- saving ratio  effectiveness of the redirected walk </vt:lpstr>
      <vt:lpstr>4.EVALUATION- saving ratio  effectiveness of the redirected walk</vt:lpstr>
      <vt:lpstr>4.EVALUATION</vt:lpstr>
      <vt:lpstr>4.EVALUATION</vt:lpstr>
      <vt:lpstr>4.EVALUATION</vt:lpstr>
      <vt:lpstr>5.FUTURE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Virtual Reality Infinite Walking: Dynamic Saccadic Redirection</dc:title>
  <dc:creator>Administrator</dc:creator>
  <cp:lastModifiedBy> </cp:lastModifiedBy>
  <cp:revision>40</cp:revision>
  <dcterms:created xsi:type="dcterms:W3CDTF">2018-11-29T02:18:54Z</dcterms:created>
  <dcterms:modified xsi:type="dcterms:W3CDTF">2018-11-30T04:21:41Z</dcterms:modified>
</cp:coreProperties>
</file>