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7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4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1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2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7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6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8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4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7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E6B7-8142-4E2F-A459-E5DB7442C311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FD65D-AE02-40CE-881F-62E9D5FED4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Feature Selection Based on Mutual Information: Criteria of Max-Dependency, Max-Relevance, and Min-Redundancy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Hanchuan Peng, Member, IEEE, Fuhui Long, and Chris Ding</a:t>
            </a:r>
          </a:p>
          <a:p>
            <a:r>
              <a:rPr lang="en-US" altLang="zh-CN" dirty="0"/>
              <a:t>2005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5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Max-Relevance and Min-Redundancy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alternative is to select features based on maximal relevance criterion (Max-Relevance).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approximates</a:t>
            </a:r>
            <a:r>
              <a:rPr lang="en-US" altLang="zh-CN" dirty="0"/>
              <a:t> D(S; c) with the mean value of all mutual information values between </a:t>
            </a:r>
            <a:r>
              <a:rPr lang="en-US" altLang="zh-CN" dirty="0">
                <a:solidFill>
                  <a:srgbClr val="FF0000"/>
                </a:solidFill>
              </a:rPr>
              <a:t>individual feature </a:t>
            </a:r>
            <a:r>
              <a:rPr lang="en-US" altLang="zh-CN" dirty="0"/>
              <a:t>xi and class c: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60" y="3536770"/>
            <a:ext cx="6210474" cy="13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 selected according to Max-Relevance could have rich redundancy:he dependency among these features could be large.</a:t>
            </a:r>
          </a:p>
          <a:p>
            <a:r>
              <a:rPr lang="en-US" altLang="zh-CN" dirty="0"/>
              <a:t>When two features highly depend on each other, the respective class-discriminative power would not change much if one of them were removed.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56" y="4037295"/>
            <a:ext cx="7475817" cy="16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2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mRMR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Combine D and R:</a:t>
                </a:r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Incremental</a:t>
                </a:r>
                <a:r>
                  <a:rPr lang="en-US" altLang="zh-CN" dirty="0"/>
                  <a:t> search:</a:t>
                </a:r>
              </a:p>
              <a:p>
                <a:pPr lvl="1"/>
                <a:r>
                  <a:rPr lang="en-US" altLang="zh-CN" dirty="0"/>
                  <a:t>With feature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m-1 features, to find mth feature in the set </a:t>
                </a:r>
              </a:p>
              <a:p>
                <a:pPr lvl="1"/>
                <a:r>
                  <a:rPr lang="en-US" altLang="zh-CN" dirty="0"/>
                  <a:t>{X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} by maximizes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20939" r="1314" b="21795"/>
          <a:stretch/>
        </p:blipFill>
        <p:spPr>
          <a:xfrm>
            <a:off x="2499921" y="2317318"/>
            <a:ext cx="5153481" cy="522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4158" r="3044" b="16241"/>
          <a:stretch/>
        </p:blipFill>
        <p:spPr>
          <a:xfrm>
            <a:off x="2249401" y="4246323"/>
            <a:ext cx="6781865" cy="13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two-stage feature selection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Refine the results of incremental selection;</a:t>
                </a:r>
              </a:p>
              <a:p>
                <a:r>
                  <a:rPr lang="en-US" altLang="zh-CN" dirty="0"/>
                  <a:t>1) Selecting the Candidate Feature Set</a:t>
                </a:r>
              </a:p>
              <a:p>
                <a:pPr lvl="1"/>
                <a:r>
                  <a:rPr lang="en-US" altLang="zh-CN" dirty="0"/>
                  <a:t>Use mRMR incremental selection to select n (a preset large number) sequential features from the input X.This leads to n sequential feature sets S1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S2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...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</m:oMath>
                </a14:m>
                <a:r>
                  <a:rPr lang="en-US" altLang="zh-CN" dirty="0"/>
                  <a:t>Sn-1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Sn.</a:t>
                </a:r>
              </a:p>
              <a:p>
                <a:pPr lvl="1"/>
                <a:r>
                  <a:rPr lang="en-US" altLang="zh-CN" dirty="0"/>
                  <a:t>Compare all the n sequential feature sets S1; ... ; Sk; ... ;Sn; (1&lt;=k&lt;=n) to find the range of k, called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, within which the respective (cross-validation classification) error ek is consistently small (i.e., has both small mean and small variance).</a:t>
                </a:r>
              </a:p>
              <a:p>
                <a:pPr lvl="1"/>
                <a:r>
                  <a:rPr lang="en-US" altLang="zh-CN" dirty="0"/>
                  <a:t>Within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,find the smallest classification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min ek. The optimal size of the candidate feature set,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,is chosen as the smallest k that corresponds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two-stage feature selection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use wrappers to search the compact feature subsets.</a:t>
                </a:r>
              </a:p>
              <a:p>
                <a:pPr lvl="1"/>
                <a:r>
                  <a:rPr lang="en-US" altLang="zh-CN" dirty="0"/>
                  <a:t>A wrapper is a feature selector that convolves with a classifier (e.g., naive Bayes classifier), with the direct goal to minimize the classification error of the particular classifier</a:t>
                </a:r>
              </a:p>
              <a:p>
                <a:r>
                  <a:rPr lang="en-US" altLang="zh-CN" dirty="0"/>
                  <a:t>2) Selecting Compact Feature Subsets</a:t>
                </a:r>
              </a:p>
              <a:p>
                <a:pPr lvl="1"/>
                <a:r>
                  <a:rPr lang="en-US" altLang="zh-CN" dirty="0"/>
                  <a:t>Backward : exclude 1 redundant feature at a time from the current feature set Sk;(with feature set Sk-1 leads to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no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,terminates;(every feature is useful)</a:t>
                </a:r>
              </a:p>
              <a:p>
                <a:pPr lvl="1"/>
                <a:r>
                  <a:rPr lang="en-US" altLang="zh-CN" dirty="0"/>
                  <a:t>Forward : set error as num of ssamples;first find feature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that leads to largest error reduction;then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from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}, so that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} leads to largest error reduction;repeat until error begins to increase (equal is allowed);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497349" y="5942568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Errors [10, 8, 4, 4, 4, 7] terminate at 5 but return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64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Mutual information estimation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474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For discrete feature : tallying</a:t>
                </a:r>
              </a:p>
              <a:p>
                <a:r>
                  <a:rPr lang="en-US" altLang="zh-CN" dirty="0"/>
                  <a:t>For x or y is continus in I(x;y) : </a:t>
                </a:r>
              </a:p>
              <a:p>
                <a:pPr lvl="1"/>
                <a:r>
                  <a:rPr lang="en-US" altLang="zh-CN" dirty="0"/>
                  <a:t>1) data discretization</a:t>
                </a:r>
              </a:p>
              <a:p>
                <a:pPr lvl="1"/>
                <a:r>
                  <a:rPr lang="en-US" altLang="zh-CN" dirty="0"/>
                  <a:t>2) density estimation : approximate I(x;y)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Gaussian window:d is the dimension of the sample x and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 is the covariance of z(z = x-xi)</a:t>
                </a:r>
                <a:endParaRPr lang="zh-CN" altLang="en-US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474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476" y="3205821"/>
            <a:ext cx="4609524" cy="11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476" y="5092175"/>
            <a:ext cx="7542857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Classifiers : Naive Bayes (NB), Support Vector Machine (SVM), and Linear Discrimant Analysis (LDA)</a:t>
                </a:r>
              </a:p>
              <a:p>
                <a:r>
                  <a:rPr lang="en-US" altLang="zh-CN" dirty="0"/>
                  <a:t>Data set : </a:t>
                </a:r>
              </a:p>
              <a:p>
                <a:pPr lvl="1"/>
                <a:r>
                  <a:rPr lang="en-US" altLang="zh-CN" dirty="0"/>
                  <a:t>1) HDR 649 features for 2000 handwritten digits(10 states, each with 200 samples); (1/-1 compare with mean value)</a:t>
                </a:r>
              </a:p>
              <a:p>
                <a:pPr lvl="1"/>
                <a:r>
                  <a:rPr lang="en-US" altLang="zh-CN" dirty="0"/>
                  <a:t>2) ARR 278 features for 420 samples (2 sates 237/183) (-1,0,1 ;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3) NCI 60 samples of 9703 genes (9 states of cancer, each 2 to 9)</a:t>
                </a:r>
              </a:p>
              <a:p>
                <a:pPr lvl="1"/>
                <a:r>
                  <a:rPr lang="en-US" altLang="zh-CN" dirty="0"/>
                  <a:t>4) LYM 96 samples of 4026 gene features (9 subtypes, 2 to 46)</a:t>
                </a:r>
              </a:p>
              <a:p>
                <a:pPr lvl="1"/>
                <a:r>
                  <a:rPr lang="en-US" altLang="zh-CN" dirty="0"/>
                  <a:t>these data sets are large; expensive feature selection methods (e.g., exhaustive search) cannot be used directly.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76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Comparison of mRMR and Max-Dependency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Complexity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MaxDep to select a single feature is a polynomial function of the number of features, whereas, for mRMR, it is almost constant.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43" y="2268810"/>
            <a:ext cx="8094927" cy="276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1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Comparison of mRMR and Max-Dependency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99136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Feature Classification Accuracy</a:t>
            </a:r>
          </a:p>
          <a:p>
            <a:pPr lvl="1"/>
            <a:r>
              <a:rPr lang="en-US" altLang="zh-CN" dirty="0"/>
              <a:t>a)For mRMR, the error rate constantly decreases and converges;the error rate for MaxDep declines for small feature numbers and then starts to increase for greater featurenumbers, indicating that more features lead to worse classification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dirty="0"/>
              <a:t>b,c,d)...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36" y="1601412"/>
            <a:ext cx="5869647" cy="50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1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Comparison of mRMR and Max-Dependency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99136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Feature Classification Accuracy</a:t>
            </a:r>
          </a:p>
          <a:p>
            <a:pPr lvl="1"/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in highdimensional space, the estimation of mutual information becomes much less reliable than in two-dimensional space, especially when the number of data samples is comparatively close to the number of joint states of features.</a:t>
            </a:r>
          </a:p>
          <a:p>
            <a:pPr lvl="1"/>
            <a:r>
              <a:rPr lang="en-US" altLang="zh-CN" dirty="0"/>
              <a:t>(in a difference between mRMR and MaxDep is not prominent because sample number is much large)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336" y="1601412"/>
            <a:ext cx="5869647" cy="50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1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Max-Relevance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optimal characterization condition often means the</a:t>
            </a:r>
          </a:p>
          <a:p>
            <a:pPr marL="0" indent="0">
              <a:buNone/>
            </a:pPr>
            <a:r>
              <a:rPr lang="en-US" altLang="zh-CN" dirty="0"/>
              <a:t>minimal classification error.</a:t>
            </a:r>
          </a:p>
          <a:p>
            <a:r>
              <a:rPr lang="en-US" altLang="zh-CN" dirty="0"/>
              <a:t>selecting the </a:t>
            </a:r>
            <a:r>
              <a:rPr lang="en-US" altLang="zh-CN" dirty="0">
                <a:solidFill>
                  <a:srgbClr val="FF0000"/>
                </a:solidFill>
              </a:rPr>
              <a:t>features</a:t>
            </a:r>
            <a:r>
              <a:rPr lang="en-US" altLang="zh-CN" dirty="0"/>
              <a:t> with the highest relevance to the target </a:t>
            </a:r>
            <a:r>
              <a:rPr lang="en-US" altLang="zh-CN" dirty="0">
                <a:solidFill>
                  <a:srgbClr val="FF0000"/>
                </a:solidFill>
              </a:rPr>
              <a:t>class c.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Relevance </a:t>
            </a:r>
            <a:r>
              <a:rPr lang="zh-CN" altLang="en-US" dirty="0"/>
              <a:t>： </a:t>
            </a:r>
            <a:r>
              <a:rPr lang="en-US" altLang="zh-CN" dirty="0"/>
              <a:t>mutual information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39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mutual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 variables x and y, probabilistic density functions p(x), p(y), and p(x; y):</a:t>
            </a:r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61" y="2751205"/>
            <a:ext cx="7274514" cy="15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mutual information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41" y="1690688"/>
            <a:ext cx="7930948" cy="30695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89041" y="5098186"/>
            <a:ext cx="5559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Entropy H(X), conditional entropy H(X|Y);</a:t>
            </a:r>
          </a:p>
          <a:p>
            <a:r>
              <a:rPr lang="en-US" altLang="zh-CN" sz="2400" dirty="0"/>
              <a:t>I(X;Y) :</a:t>
            </a:r>
            <a:r>
              <a:rPr lang="zh-CN" altLang="en-US" dirty="0"/>
              <a:t>由于知道 </a:t>
            </a:r>
            <a:r>
              <a:rPr lang="en-US" altLang="zh-CN" dirty="0"/>
              <a:t>Y </a:t>
            </a:r>
            <a:r>
              <a:rPr lang="zh-CN" altLang="en-US" dirty="0"/>
              <a:t>值而造成的 </a:t>
            </a:r>
            <a:r>
              <a:rPr lang="en-US" altLang="zh-CN" dirty="0"/>
              <a:t>X </a:t>
            </a:r>
            <a:r>
              <a:rPr lang="zh-CN" altLang="en-US" dirty="0"/>
              <a:t>的不确定性的减小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017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Max-Relevance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Feature xi, target class c;</a:t>
            </a:r>
          </a:p>
          <a:p>
            <a:pPr marL="0" indent="0">
              <a:buNone/>
            </a:pPr>
            <a:r>
              <a:rPr lang="en-US" altLang="zh-CN" dirty="0"/>
              <a:t>Largest MI I(xi;c) reflecting xi have the largest dependency on target class;</a:t>
            </a:r>
          </a:p>
          <a:p>
            <a:pPr marL="0" indent="0">
              <a:buNone/>
            </a:pPr>
            <a:r>
              <a:rPr lang="en-US" altLang="zh-CN" dirty="0"/>
              <a:t>Squential search:</a:t>
            </a:r>
          </a:p>
          <a:p>
            <a:pPr marL="0" indent="0">
              <a:buNone/>
            </a:pPr>
            <a:r>
              <a:rPr lang="en-US" altLang="zh-CN" dirty="0"/>
              <a:t>	select top m features in the descent ordering of I(xi;c);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00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Combinations of individually good features do not necessarily lead to good classification performance. </a:t>
            </a:r>
          </a:p>
          <a:p>
            <a:r>
              <a:rPr lang="en-US" altLang="zh-CN" dirty="0"/>
              <a:t>In other words, “the m best features are not the best m features”</a:t>
            </a:r>
          </a:p>
          <a:p>
            <a:endParaRPr lang="en-US" altLang="zh-CN" dirty="0"/>
          </a:p>
          <a:p>
            <a:r>
              <a:rPr lang="en-US" altLang="zh-CN" dirty="0"/>
              <a:t>reduce the redundancy among features; select features with the minimal redundancy (Min-Redundancy)</a:t>
            </a:r>
          </a:p>
        </p:txBody>
      </p:sp>
    </p:spTree>
    <p:extLst>
      <p:ext uri="{BB962C8B-B14F-4D97-AF65-F5344CB8AC3E}">
        <p14:creationId xmlns:p14="http://schemas.microsoft.com/office/powerpoint/2010/main" val="374414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Max-Dependency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 feature set S with m features {xi}, which jointly have the largest dependency on the target class c.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78" y="2790492"/>
            <a:ext cx="8808582" cy="12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Max-Dependency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the set with m-1 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, the mth feature can be determined as the one that contributes to the largest increase of I(S; c),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85" y="3268352"/>
            <a:ext cx="7571428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7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Max-Dependency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it is often hard to get an accurate estimation for multivariate density p(x1; ... ;xm) and p(x1; ... ;xm;c)</a:t>
                </a:r>
              </a:p>
              <a:p>
                <a:r>
                  <a:rPr lang="en-US" altLang="zh-CN" dirty="0"/>
                  <a:t>1)the number of samples is often insufficient</a:t>
                </a:r>
              </a:p>
              <a:p>
                <a:r>
                  <a:rPr lang="en-US" altLang="zh-CN" dirty="0"/>
                  <a:t>2) high-dimensional covariance matrix</a:t>
                </a:r>
              </a:p>
              <a:p>
                <a:r>
                  <a:rPr lang="en-US" altLang="zh-CN" dirty="0"/>
                  <a:t>slow computational speed</a:t>
                </a:r>
              </a:p>
              <a:p>
                <a:r>
                  <a:rPr lang="en-US" altLang="zh-CN" dirty="0"/>
                  <a:t>For example: </a:t>
                </a:r>
              </a:p>
              <a:p>
                <a:pPr lvl="1"/>
                <a:r>
                  <a:rPr lang="en-US" altLang="zh-CN" dirty="0"/>
                  <a:t>for discrete features suppose each feature has three categorical states and N samples. K features could have a maximum min(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altLang="zh-CN" dirty="0"/>
                  <a:t>;N) joint states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78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1114</Words>
  <Application>Microsoft Office PowerPoint</Application>
  <PresentationFormat>宽屏</PresentationFormat>
  <Paragraphs>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Feature Selection Based on Mutual Information: Criteria of Max-Dependency, Max-Relevance, and Min-Redundancy</vt:lpstr>
      <vt:lpstr>Max-Relevance</vt:lpstr>
      <vt:lpstr>mutual information</vt:lpstr>
      <vt:lpstr>mutual information</vt:lpstr>
      <vt:lpstr>Max-Relevance</vt:lpstr>
      <vt:lpstr>Min-Redundancy</vt:lpstr>
      <vt:lpstr>Max-Dependency</vt:lpstr>
      <vt:lpstr>Max-Dependency</vt:lpstr>
      <vt:lpstr>Max-Dependency</vt:lpstr>
      <vt:lpstr>Max-Relevance and Min-Redundancy</vt:lpstr>
      <vt:lpstr>Min-Redundancy</vt:lpstr>
      <vt:lpstr>mRMR</vt:lpstr>
      <vt:lpstr>two-stage feature selection algorithm</vt:lpstr>
      <vt:lpstr>two-stage feature selection algorithm</vt:lpstr>
      <vt:lpstr>Mutual information estimation</vt:lpstr>
      <vt:lpstr>EXPERIMENTS</vt:lpstr>
      <vt:lpstr>Comparison of mRMR and Max-Dependency</vt:lpstr>
      <vt:lpstr>Comparison of mRMR and Max-Dependency</vt:lpstr>
      <vt:lpstr>Comparison of mRMR and Max-Dependency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Based on Mutual Information: Criteria of Max-Dependency, Max-Relevance, and Min-Redundancy</dc:title>
  <dc:creator>User</dc:creator>
  <cp:lastModifiedBy> </cp:lastModifiedBy>
  <cp:revision>29</cp:revision>
  <dcterms:created xsi:type="dcterms:W3CDTF">2019-01-03T08:30:30Z</dcterms:created>
  <dcterms:modified xsi:type="dcterms:W3CDTF">2019-01-05T06:20:46Z</dcterms:modified>
</cp:coreProperties>
</file>