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comments/comment3.xml" ContentType="application/vnd.openxmlformats-officedocument.presentationml.comments+xml"/>
  <Override PartName="/ppt/notesSlides/notesSlide8.xml" ContentType="application/vnd.openxmlformats-officedocument.presentationml.notesSlide+xml"/>
  <Override PartName="/ppt/comments/comment4.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5.xml" ContentType="application/vnd.openxmlformats-officedocument.presentationml.comments+xml"/>
  <Override PartName="/ppt/notesSlides/notesSlide11.xml" ContentType="application/vnd.openxmlformats-officedocument.presentationml.notesSlide+xml"/>
  <Override PartName="/ppt/comments/comment6.xml" ContentType="application/vnd.openxmlformats-officedocument.presentationml.comments+xml"/>
  <Override PartName="/ppt/tags/tag3.xml" ContentType="application/vnd.openxmlformats-officedocument.presentationml.tags+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7" r:id="rId2"/>
    <p:sldId id="259" r:id="rId3"/>
    <p:sldId id="298" r:id="rId4"/>
    <p:sldId id="272" r:id="rId5"/>
    <p:sldId id="299" r:id="rId6"/>
    <p:sldId id="275" r:id="rId7"/>
    <p:sldId id="288" r:id="rId8"/>
    <p:sldId id="290" r:id="rId9"/>
    <p:sldId id="289" r:id="rId10"/>
    <p:sldId id="284" r:id="rId11"/>
    <p:sldId id="291" r:id="rId12"/>
    <p:sldId id="292" r:id="rId13"/>
    <p:sldId id="269" r:id="rId14"/>
    <p:sldId id="293" r:id="rId15"/>
    <p:sldId id="294" r:id="rId16"/>
    <p:sldId id="295" r:id="rId17"/>
    <p:sldId id="296" r:id="rId18"/>
    <p:sldId id="297" r:id="rId19"/>
    <p:sldId id="278"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7db3a9923d3415c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53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0891" autoAdjust="0"/>
  </p:normalViewPr>
  <p:slideViewPr>
    <p:cSldViewPr snapToGrid="0" snapToObjects="1">
      <p:cViewPr varScale="1">
        <p:scale>
          <a:sx n="92" d="100"/>
          <a:sy n="92" d="100"/>
        </p:scale>
        <p:origin x="39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2-31T10:58:17.514" idx="1">
    <p:pos x="10" y="1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12-31T10:58:17.514" idx="1">
    <p:pos x="10" y="10"/>
    <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12-31T10:58:17.514" idx="1">
    <p:pos x="10" y="10"/>
    <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12-31T10:58:17.514" idx="1">
    <p:pos x="10" y="10"/>
    <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12-31T10:58:17.514" idx="1">
    <p:pos x="10" y="10"/>
    <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12-31T10:58:17.514"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B5EA9C-39F5-B846-A75D-B03F22463956}" type="datetimeFigureOut">
              <a:rPr kumimoji="1" lang="zh-CN" altLang="en-US" smtClean="0"/>
              <a:t>2018/12/31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454503-7CC8-8941-9FF1-A9082617F1E3}" type="slidenum">
              <a:rPr kumimoji="1" lang="zh-CN" altLang="en-US" smtClean="0"/>
              <a:t>‹#›</a:t>
            </a:fld>
            <a:endParaRPr kumimoji="1" lang="zh-CN" altLang="en-US"/>
          </a:p>
        </p:txBody>
      </p:sp>
    </p:spTree>
    <p:extLst>
      <p:ext uri="{BB962C8B-B14F-4D97-AF65-F5344CB8AC3E}">
        <p14:creationId xmlns:p14="http://schemas.microsoft.com/office/powerpoint/2010/main" val="1096384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38BCD-BAF0-4F2F-8ED1-BF002154F020}" type="slidenum">
              <a:rPr lang="zh-CN" altLang="en-US" smtClean="0"/>
              <a:t>1</a:t>
            </a:fld>
            <a:endParaRPr lang="zh-CN" altLang="en-US"/>
          </a:p>
        </p:txBody>
      </p:sp>
    </p:spTree>
    <p:extLst>
      <p:ext uri="{BB962C8B-B14F-4D97-AF65-F5344CB8AC3E}">
        <p14:creationId xmlns:p14="http://schemas.microsoft.com/office/powerpoint/2010/main" val="1069828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通常</a:t>
            </a:r>
            <a:r>
              <a:rPr lang="en-US" altLang="zh-CN" dirty="0"/>
              <a:t>,</a:t>
            </a:r>
            <a:r>
              <a:rPr lang="zh-CN" altLang="en-US" dirty="0"/>
              <a:t>系统的一个更新会引起与之相关的一些操作。例如</a:t>
            </a:r>
            <a:r>
              <a:rPr lang="en-US" altLang="zh-CN" dirty="0"/>
              <a:t>,</a:t>
            </a:r>
            <a:r>
              <a:rPr lang="zh-CN" altLang="en-US" dirty="0"/>
              <a:t>在更新某一存在的构件之前</a:t>
            </a:r>
            <a:r>
              <a:rPr lang="en-US" altLang="zh-CN" dirty="0"/>
              <a:t>,</a:t>
            </a:r>
            <a:r>
              <a:rPr lang="zh-CN" altLang="en-US" dirty="0"/>
              <a:t>需要做一些验证工作</a:t>
            </a:r>
            <a:r>
              <a:rPr lang="en-US" altLang="zh-CN" dirty="0"/>
              <a:t>:(1)</a:t>
            </a:r>
            <a:r>
              <a:rPr lang="zh-CN" altLang="en-US" dirty="0"/>
              <a:t>存在的构件的版本比更新的构件版本旧</a:t>
            </a:r>
            <a:r>
              <a:rPr lang="en-US" altLang="zh-CN" dirty="0"/>
              <a:t>;(2)</a:t>
            </a:r>
            <a:r>
              <a:rPr lang="zh-CN" altLang="en-US" dirty="0"/>
              <a:t>依赖于处理器的构件不能受到影响</a:t>
            </a:r>
            <a:r>
              <a:rPr lang="en-US" altLang="zh-CN" dirty="0"/>
              <a:t>;(3)</a:t>
            </a:r>
            <a:r>
              <a:rPr lang="zh-CN" altLang="en-US" dirty="0"/>
              <a:t>存在新的处理器构件依赖的构件。如果验证工作</a:t>
            </a:r>
            <a:r>
              <a:rPr lang="en-US" altLang="zh-CN" dirty="0"/>
              <a:t>(2)</a:t>
            </a:r>
            <a:r>
              <a:rPr lang="zh-CN" altLang="en-US" dirty="0"/>
              <a:t>或</a:t>
            </a:r>
            <a:r>
              <a:rPr lang="en-US" altLang="zh-CN" dirty="0"/>
              <a:t>(3)</a:t>
            </a:r>
            <a:r>
              <a:rPr lang="zh-CN" altLang="en-US" dirty="0"/>
              <a:t>失败了</a:t>
            </a:r>
            <a:r>
              <a:rPr lang="en-US" altLang="zh-CN" dirty="0"/>
              <a:t>,</a:t>
            </a:r>
            <a:r>
              <a:rPr lang="zh-CN" altLang="en-US" dirty="0"/>
              <a:t>将更新已存在的构件。</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0D454503-7CC8-8941-9FF1-A9082617F1E3}" type="slidenum">
              <a:rPr kumimoji="1" lang="zh-CN" altLang="en-US" smtClean="0"/>
              <a:t>11</a:t>
            </a:fld>
            <a:endParaRPr kumimoji="1" lang="zh-CN" altLang="en-US"/>
          </a:p>
        </p:txBody>
      </p:sp>
    </p:spTree>
    <p:extLst>
      <p:ext uri="{BB962C8B-B14F-4D97-AF65-F5344CB8AC3E}">
        <p14:creationId xmlns:p14="http://schemas.microsoft.com/office/powerpoint/2010/main" val="1541840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体系结构更新的最大风险就是破坏系统的整体性</a:t>
            </a:r>
            <a:r>
              <a:rPr lang="en-US" altLang="zh-CN" dirty="0"/>
              <a:t>,</a:t>
            </a:r>
            <a:r>
              <a:rPr lang="zh-CN" altLang="en-US" dirty="0"/>
              <a:t>因此</a:t>
            </a:r>
            <a:r>
              <a:rPr lang="en-US" altLang="zh-CN" dirty="0"/>
              <a:t>,</a:t>
            </a:r>
            <a:r>
              <a:rPr lang="zh-CN" altLang="en-US" dirty="0"/>
              <a:t>在体系结构发生更新时</a:t>
            </a:r>
            <a:r>
              <a:rPr lang="en-US" altLang="zh-CN" dirty="0"/>
              <a:t>,</a:t>
            </a:r>
            <a:r>
              <a:rPr lang="zh-CN" altLang="en-US" dirty="0"/>
              <a:t>需要一些机制来维护系统的完整性。更新限制主要是限制更新操作、特殊构件、更新时期或者是系统内部的组装等等。在一个更新执行之前</a:t>
            </a:r>
            <a:r>
              <a:rPr lang="en-US" altLang="zh-CN" dirty="0"/>
              <a:t>,</a:t>
            </a:r>
            <a:r>
              <a:rPr lang="zh-CN" altLang="en-US" dirty="0"/>
              <a:t>它们要求一些功能属性被验证。如果所有限制不能够同时作用</a:t>
            </a:r>
            <a:r>
              <a:rPr lang="en-US" altLang="zh-CN" dirty="0"/>
              <a:t>,</a:t>
            </a:r>
            <a:r>
              <a:rPr lang="zh-CN" altLang="en-US" dirty="0"/>
              <a:t>与系统行为属性相关的更新允许被替换。举个例子来说</a:t>
            </a:r>
            <a:r>
              <a:rPr lang="en-US" altLang="zh-CN" dirty="0"/>
              <a:t>,</a:t>
            </a:r>
            <a:r>
              <a:rPr lang="zh-CN" altLang="en-US" dirty="0"/>
              <a:t>对于一个整体性依赖于实时限制的系统来说如果没有足够的工具来验证运行系统的一些属性</a:t>
            </a:r>
            <a:r>
              <a:rPr lang="en-US" altLang="zh-CN" dirty="0"/>
              <a:t>,</a:t>
            </a:r>
            <a:r>
              <a:rPr lang="zh-CN" altLang="en-US" dirty="0"/>
              <a:t>那么体系结构更新就被局限于某个子系统中</a:t>
            </a:r>
            <a:r>
              <a:rPr lang="en-US" altLang="zh-CN" dirty="0"/>
              <a:t>,</a:t>
            </a:r>
            <a:r>
              <a:rPr lang="zh-CN" altLang="en-US" dirty="0"/>
              <a:t>而不能作用于实时系统中。</a:t>
            </a:r>
          </a:p>
          <a:p>
            <a:r>
              <a:rPr lang="zh-CN" altLang="en-US" dirty="0"/>
              <a:t>动态更新排除了静态体系结构优化使用的一些类。例如</a:t>
            </a:r>
            <a:r>
              <a:rPr lang="en-US" altLang="zh-CN" dirty="0"/>
              <a:t>,</a:t>
            </a:r>
            <a:r>
              <a:rPr lang="zh-CN" altLang="en-US" dirty="0"/>
              <a:t>在静态体系结构模型中</a:t>
            </a:r>
            <a:r>
              <a:rPr lang="en-US" altLang="zh-CN" dirty="0"/>
              <a:t>,</a:t>
            </a:r>
            <a:r>
              <a:rPr lang="zh-CN" altLang="en-US" dirty="0"/>
              <a:t>一个常用的优化方式是用直接过程调用去执行体系结构连接件。由于在运行时新的构件可能会添加到连接件上</a:t>
            </a:r>
            <a:r>
              <a:rPr lang="en-US" altLang="zh-CN" dirty="0"/>
              <a:t>,</a:t>
            </a:r>
            <a:r>
              <a:rPr lang="zh-CN" altLang="en-US" dirty="0"/>
              <a:t>因此不能将这种方式应用到动态体系结构上。但如果对体系结构加以限制</a:t>
            </a:r>
            <a:r>
              <a:rPr lang="en-US" altLang="zh-CN" dirty="0"/>
              <a:t>,</a:t>
            </a:r>
            <a:r>
              <a:rPr lang="zh-CN" altLang="en-US" dirty="0"/>
              <a:t>例如“新的构件不能被添加到连接件</a:t>
            </a:r>
            <a:r>
              <a:rPr lang="en-US" altLang="zh-CN" dirty="0"/>
              <a:t>X</a:t>
            </a:r>
            <a:r>
              <a:rPr lang="zh-CN" altLang="en-US" dirty="0"/>
              <a:t>或从连接件</a:t>
            </a:r>
            <a:r>
              <a:rPr lang="en-US" altLang="zh-CN" dirty="0"/>
              <a:t>X</a:t>
            </a:r>
            <a:r>
              <a:rPr lang="zh-CN" altLang="en-US" dirty="0"/>
              <a:t>上删除”等等</a:t>
            </a:r>
            <a:r>
              <a:rPr lang="en-US" altLang="zh-CN" dirty="0"/>
              <a:t>,</a:t>
            </a:r>
            <a:r>
              <a:rPr lang="zh-CN" altLang="en-US" dirty="0"/>
              <a:t>这样虽然优化了性能</a:t>
            </a:r>
            <a:r>
              <a:rPr lang="en-US" altLang="zh-CN" dirty="0"/>
              <a:t>,</a:t>
            </a:r>
            <a:r>
              <a:rPr lang="zh-CN" altLang="en-US" dirty="0"/>
              <a:t>但牺牲了灵活性。因此</a:t>
            </a:r>
            <a:r>
              <a:rPr lang="en-US" altLang="zh-CN" dirty="0"/>
              <a:t>,</a:t>
            </a:r>
            <a:r>
              <a:rPr lang="zh-CN" altLang="en-US" dirty="0"/>
              <a:t>动态体系结构的设计者在设计时必须平衡灵活性和性能之间的关系。</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0D454503-7CC8-8941-9FF1-A9082617F1E3}" type="slidenum">
              <a:rPr kumimoji="1" lang="zh-CN" altLang="en-US" smtClean="0"/>
              <a:t>12</a:t>
            </a:fld>
            <a:endParaRPr kumimoji="1" lang="zh-CN" altLang="en-US"/>
          </a:p>
        </p:txBody>
      </p:sp>
    </p:spTree>
    <p:extLst>
      <p:ext uri="{BB962C8B-B14F-4D97-AF65-F5344CB8AC3E}">
        <p14:creationId xmlns:p14="http://schemas.microsoft.com/office/powerpoint/2010/main" val="2690819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38BCD-BAF0-4F2F-8ED1-BF002154F020}" type="slidenum">
              <a:rPr lang="zh-CN" altLang="en-US" smtClean="0"/>
              <a:t>13</a:t>
            </a:fld>
            <a:endParaRPr lang="zh-CN" altLang="en-US"/>
          </a:p>
        </p:txBody>
      </p:sp>
    </p:spTree>
    <p:extLst>
      <p:ext uri="{BB962C8B-B14F-4D97-AF65-F5344CB8AC3E}">
        <p14:creationId xmlns:p14="http://schemas.microsoft.com/office/powerpoint/2010/main" val="1316992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应用层处于最底层</a:t>
            </a:r>
            <a:r>
              <a:rPr lang="en-US" altLang="zh-CN" dirty="0"/>
              <a:t>,</a:t>
            </a:r>
            <a:r>
              <a:rPr lang="zh-CN" altLang="en-US" dirty="0"/>
              <a:t>包括构件连接、构件接口和执行。构件连接定义了连接件如何与构件的相连接</a:t>
            </a:r>
            <a:r>
              <a:rPr lang="en-US" altLang="zh-CN" dirty="0"/>
              <a:t>;</a:t>
            </a:r>
            <a:r>
              <a:rPr lang="zh-CN" altLang="en-US" dirty="0"/>
              <a:t>构件接口说明了构件提供的服务</a:t>
            </a:r>
            <a:r>
              <a:rPr lang="en-US" altLang="zh-CN" dirty="0"/>
              <a:t>,</a:t>
            </a:r>
            <a:r>
              <a:rPr lang="zh-CN" altLang="en-US" dirty="0"/>
              <a:t>例如消息、操作和变量等等。在这一层</a:t>
            </a:r>
            <a:r>
              <a:rPr lang="en-US" altLang="zh-CN" dirty="0"/>
              <a:t>,</a:t>
            </a:r>
            <a:r>
              <a:rPr lang="zh-CN" altLang="en-US" dirty="0"/>
              <a:t>可以添加新的构件、删除或更新己存在的构件。中间层包括连接件配置、构件配置、构件描述及执行。连接件配置主要是管理连接件及接口的通信配置</a:t>
            </a:r>
            <a:r>
              <a:rPr lang="en-US" altLang="zh-CN" dirty="0"/>
              <a:t>;</a:t>
            </a:r>
            <a:r>
              <a:rPr lang="zh-CN" altLang="en-US" dirty="0"/>
              <a:t>构件配置管理构件的所有行为</a:t>
            </a:r>
            <a:r>
              <a:rPr lang="en-US" altLang="zh-CN" dirty="0"/>
              <a:t>;</a:t>
            </a:r>
            <a:r>
              <a:rPr lang="zh-CN" altLang="en-US" dirty="0"/>
              <a:t>构件描述对构件的内部结构、行为、功能和版本等信息加以描述。在这一层</a:t>
            </a:r>
            <a:r>
              <a:rPr lang="en-US" altLang="zh-CN" dirty="0"/>
              <a:t>,</a:t>
            </a:r>
            <a:r>
              <a:rPr lang="zh-CN" altLang="en-US" dirty="0"/>
              <a:t>可以添加版本控制机制和不同的构件装载方法。</a:t>
            </a:r>
            <a:endParaRPr lang="en-US" altLang="zh-CN" dirty="0"/>
          </a:p>
          <a:p>
            <a:r>
              <a:rPr lang="zh-CN" altLang="en-US" dirty="0"/>
              <a:t>体系结构层位于最上层</a:t>
            </a:r>
            <a:r>
              <a:rPr lang="en-US" altLang="zh-CN" dirty="0"/>
              <a:t>,</a:t>
            </a:r>
            <a:r>
              <a:rPr lang="zh-CN" altLang="en-US" dirty="0"/>
              <a:t>控制和管理整个体系结构</a:t>
            </a:r>
            <a:r>
              <a:rPr lang="en-US" altLang="zh-CN" dirty="0"/>
              <a:t>,</a:t>
            </a:r>
            <a:r>
              <a:rPr lang="zh-CN" altLang="en-US" dirty="0"/>
              <a:t>包括体系结构配置器、体系结构描述和执行。其中</a:t>
            </a:r>
            <a:r>
              <a:rPr lang="en-US" altLang="zh-CN" dirty="0"/>
              <a:t>,</a:t>
            </a:r>
            <a:r>
              <a:rPr lang="zh-CN" altLang="en-US" dirty="0"/>
              <a:t>体系结构描述主要是描述构件以及它们相联系的连接件的数据</a:t>
            </a:r>
            <a:r>
              <a:rPr lang="en-US" altLang="zh-CN" dirty="0"/>
              <a:t>;</a:t>
            </a:r>
            <a:r>
              <a:rPr lang="zh-CN" altLang="en-US" dirty="0"/>
              <a:t>体系结构配置控制整个分布式系统的执行</a:t>
            </a:r>
            <a:r>
              <a:rPr lang="en-US" altLang="zh-CN" dirty="0"/>
              <a:t>,</a:t>
            </a:r>
            <a:r>
              <a:rPr lang="zh-CN" altLang="en-US" dirty="0"/>
              <a:t>并且管理配置层</a:t>
            </a:r>
            <a:r>
              <a:rPr lang="en-US" altLang="zh-CN" dirty="0"/>
              <a:t>;</a:t>
            </a:r>
            <a:r>
              <a:rPr lang="zh-CN" altLang="en-US" dirty="0"/>
              <a:t>体系结构描述主要是对体系结构层的行为进行描述。在这一层</a:t>
            </a:r>
            <a:r>
              <a:rPr lang="en-US" altLang="zh-CN" dirty="0"/>
              <a:t>,</a:t>
            </a:r>
            <a:r>
              <a:rPr lang="zh-CN" altLang="en-US" dirty="0"/>
              <a:t>可以更改和扩展更新限制</a:t>
            </a:r>
            <a:r>
              <a:rPr lang="en-US" altLang="zh-CN" dirty="0"/>
              <a:t>,</a:t>
            </a:r>
            <a:r>
              <a:rPr lang="zh-CN" altLang="en-US" dirty="0"/>
              <a:t>更改系统的拓扑结构</a:t>
            </a:r>
            <a:r>
              <a:rPr lang="en-US" altLang="zh-CN" dirty="0"/>
              <a:t>,</a:t>
            </a:r>
            <a:r>
              <a:rPr lang="zh-CN" altLang="en-US" dirty="0"/>
              <a:t>更改构件到处理元素之间的映射。在每一层都有一个执行部分</a:t>
            </a:r>
            <a:r>
              <a:rPr lang="en-US" altLang="zh-CN" dirty="0"/>
              <a:t>,</a:t>
            </a:r>
            <a:r>
              <a:rPr lang="zh-CN" altLang="en-US" dirty="0"/>
              <a:t>主要是对相应层的操作进行执行。</a:t>
            </a:r>
          </a:p>
          <a:p>
            <a:endParaRPr lang="zh-CN" altLang="en-US" dirty="0"/>
          </a:p>
        </p:txBody>
      </p:sp>
      <p:sp>
        <p:nvSpPr>
          <p:cNvPr id="4" name="灯片编号占位符 3"/>
          <p:cNvSpPr>
            <a:spLocks noGrp="1"/>
          </p:cNvSpPr>
          <p:nvPr>
            <p:ph type="sldNum" sz="quarter" idx="10"/>
          </p:nvPr>
        </p:nvSpPr>
        <p:spPr/>
        <p:txBody>
          <a:bodyPr/>
          <a:lstStyle/>
          <a:p>
            <a:fld id="{75638BCD-BAF0-4F2F-8ED1-BF002154F020}" type="slidenum">
              <a:rPr lang="zh-CN" altLang="en-US" smtClean="0"/>
              <a:t>14</a:t>
            </a:fld>
            <a:endParaRPr lang="zh-CN" altLang="en-US"/>
          </a:p>
        </p:txBody>
      </p:sp>
    </p:spTree>
    <p:extLst>
      <p:ext uri="{BB962C8B-B14F-4D97-AF65-F5344CB8AC3E}">
        <p14:creationId xmlns:p14="http://schemas.microsoft.com/office/powerpoint/2010/main" val="862913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更新可以由用户提出</a:t>
            </a:r>
            <a:r>
              <a:rPr lang="en-US" altLang="zh-CN" dirty="0"/>
              <a:t>,</a:t>
            </a:r>
            <a:r>
              <a:rPr lang="zh-CN" altLang="en-US" dirty="0"/>
              <a:t>也可以由系统自身发出请求。</a:t>
            </a:r>
          </a:p>
          <a:p>
            <a:endParaRPr lang="zh-CN" altLang="en-US" dirty="0"/>
          </a:p>
        </p:txBody>
      </p:sp>
      <p:sp>
        <p:nvSpPr>
          <p:cNvPr id="4" name="灯片编号占位符 3"/>
          <p:cNvSpPr>
            <a:spLocks noGrp="1"/>
          </p:cNvSpPr>
          <p:nvPr>
            <p:ph type="sldNum" sz="quarter" idx="10"/>
          </p:nvPr>
        </p:nvSpPr>
        <p:spPr/>
        <p:txBody>
          <a:bodyPr/>
          <a:lstStyle/>
          <a:p>
            <a:fld id="{75638BCD-BAF0-4F2F-8ED1-BF002154F020}" type="slidenum">
              <a:rPr lang="zh-CN" altLang="en-US" smtClean="0"/>
              <a:t>15</a:t>
            </a:fld>
            <a:endParaRPr lang="zh-CN" altLang="en-US"/>
          </a:p>
        </p:txBody>
      </p:sp>
    </p:spTree>
    <p:extLst>
      <p:ext uri="{BB962C8B-B14F-4D97-AF65-F5344CB8AC3E}">
        <p14:creationId xmlns:p14="http://schemas.microsoft.com/office/powerpoint/2010/main" val="3545684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更新可以由用户提出</a:t>
            </a:r>
            <a:r>
              <a:rPr lang="en-US" altLang="zh-CN" dirty="0"/>
              <a:t>,</a:t>
            </a:r>
            <a:r>
              <a:rPr lang="zh-CN" altLang="en-US" dirty="0"/>
              <a:t>也可以由系统自身发出请求。</a:t>
            </a:r>
          </a:p>
          <a:p>
            <a:endParaRPr lang="zh-CN" altLang="en-US" dirty="0"/>
          </a:p>
        </p:txBody>
      </p:sp>
      <p:sp>
        <p:nvSpPr>
          <p:cNvPr id="4" name="灯片编号占位符 3"/>
          <p:cNvSpPr>
            <a:spLocks noGrp="1"/>
          </p:cNvSpPr>
          <p:nvPr>
            <p:ph type="sldNum" sz="quarter" idx="10"/>
          </p:nvPr>
        </p:nvSpPr>
        <p:spPr/>
        <p:txBody>
          <a:bodyPr/>
          <a:lstStyle/>
          <a:p>
            <a:fld id="{75638BCD-BAF0-4F2F-8ED1-BF002154F020}" type="slidenum">
              <a:rPr lang="zh-CN" altLang="en-US" smtClean="0"/>
              <a:t>16</a:t>
            </a:fld>
            <a:endParaRPr lang="zh-CN" altLang="en-US"/>
          </a:p>
        </p:txBody>
      </p:sp>
    </p:spTree>
    <p:extLst>
      <p:ext uri="{BB962C8B-B14F-4D97-AF65-F5344CB8AC3E}">
        <p14:creationId xmlns:p14="http://schemas.microsoft.com/office/powerpoint/2010/main" val="75352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局部更新由于只作用于需要更新的构件内部</a:t>
            </a:r>
            <a:r>
              <a:rPr lang="en-US" altLang="zh-CN" dirty="0"/>
              <a:t>,</a:t>
            </a:r>
            <a:r>
              <a:rPr lang="zh-CN" altLang="en-US" dirty="0"/>
              <a:t>不影响系统的其他部分</a:t>
            </a:r>
            <a:r>
              <a:rPr lang="en-US" altLang="zh-CN" dirty="0"/>
              <a:t>,</a:t>
            </a:r>
            <a:r>
              <a:rPr lang="zh-CN" altLang="en-US" dirty="0"/>
              <a:t>因此比全局更新要简单</a:t>
            </a:r>
            <a:r>
              <a:rPr lang="en-US" altLang="zh-CN" dirty="0"/>
              <a:t>,</a:t>
            </a:r>
          </a:p>
          <a:p>
            <a:r>
              <a:rPr lang="zh-CN" altLang="en-US" dirty="0"/>
              <a:t>在整个更新过程中</a:t>
            </a:r>
            <a:r>
              <a:rPr lang="en-US" altLang="zh-CN" dirty="0"/>
              <a:t>,</a:t>
            </a:r>
            <a:r>
              <a:rPr lang="zh-CN" altLang="en-US" dirty="0"/>
              <a:t>构件</a:t>
            </a:r>
            <a:r>
              <a:rPr lang="en-US" altLang="zh-CN" dirty="0"/>
              <a:t>C</a:t>
            </a:r>
            <a:r>
              <a:rPr lang="zh-CN" altLang="en-US" dirty="0"/>
              <a:t>都没有受到影响</a:t>
            </a:r>
            <a:r>
              <a:rPr lang="en-US" altLang="zh-CN" dirty="0"/>
              <a:t>,</a:t>
            </a:r>
            <a:r>
              <a:rPr lang="zh-CN" altLang="en-US" dirty="0"/>
              <a:t>这说明按照</a:t>
            </a:r>
            <a:r>
              <a:rPr lang="en-US" altLang="zh-CN" dirty="0"/>
              <a:t>CBDA</a:t>
            </a:r>
            <a:r>
              <a:rPr lang="zh-CN" altLang="en-US" dirty="0"/>
              <a:t>模型的方法</a:t>
            </a:r>
            <a:r>
              <a:rPr lang="en-US" altLang="zh-CN" dirty="0"/>
              <a:t>,</a:t>
            </a:r>
            <a:r>
              <a:rPr lang="zh-CN" altLang="en-US" dirty="0"/>
              <a:t>不会影响系统的其他部分的运行。</a:t>
            </a:r>
          </a:p>
          <a:p>
            <a:endParaRPr lang="zh-CN" altLang="en-US" dirty="0"/>
          </a:p>
        </p:txBody>
      </p:sp>
      <p:sp>
        <p:nvSpPr>
          <p:cNvPr id="4" name="灯片编号占位符 3"/>
          <p:cNvSpPr>
            <a:spLocks noGrp="1"/>
          </p:cNvSpPr>
          <p:nvPr>
            <p:ph type="sldNum" sz="quarter" idx="10"/>
          </p:nvPr>
        </p:nvSpPr>
        <p:spPr/>
        <p:txBody>
          <a:bodyPr/>
          <a:lstStyle/>
          <a:p>
            <a:fld id="{75638BCD-BAF0-4F2F-8ED1-BF002154F020}" type="slidenum">
              <a:rPr lang="zh-CN" altLang="en-US" smtClean="0"/>
              <a:t>17</a:t>
            </a:fld>
            <a:endParaRPr lang="zh-CN" altLang="en-US"/>
          </a:p>
        </p:txBody>
      </p:sp>
    </p:spTree>
    <p:extLst>
      <p:ext uri="{BB962C8B-B14F-4D97-AF65-F5344CB8AC3E}">
        <p14:creationId xmlns:p14="http://schemas.microsoft.com/office/powerpoint/2010/main" val="605991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判断是否在更新限制</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属于全局更新还是局部更新</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范围内</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不在更新限制范围内的更新不予执行</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如果更新在限制范围内</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体系结构配置器对更新所涉及的连接件和构件</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本例中为</a:t>
            </a:r>
            <a:r>
              <a:rPr lang="en-US" altLang="zh-CN" dirty="0">
                <a:latin typeface="微软雅黑" panose="020B0503020204020204" pitchFamily="34" charset="-122"/>
                <a:ea typeface="微软雅黑" panose="020B0503020204020204" pitchFamily="34" charset="-122"/>
              </a:rPr>
              <a:t>Client</a:t>
            </a:r>
            <a:r>
              <a:rPr lang="zh-CN" altLang="en-US" dirty="0">
                <a:latin typeface="微软雅黑" panose="020B0503020204020204" pitchFamily="34" charset="-122"/>
                <a:ea typeface="微软雅黑" panose="020B0503020204020204" pitchFamily="34" charset="-122"/>
              </a:rPr>
              <a:t>构件和连接件</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发出消息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要求它们做好更新准备工作</a:t>
            </a:r>
            <a:r>
              <a:rPr lang="en-US" altLang="zh-CN" dirty="0">
                <a:latin typeface="微软雅黑" panose="020B0503020204020204" pitchFamily="34" charset="-122"/>
                <a:ea typeface="微软雅黑" panose="020B0503020204020204" pitchFamily="34" charset="-122"/>
              </a:rPr>
              <a:t>;</a:t>
            </a:r>
          </a:p>
          <a:p>
            <a:r>
              <a:rPr lang="zh-CN" altLang="en-US" dirty="0"/>
              <a:t>这样</a:t>
            </a:r>
            <a:r>
              <a:rPr lang="en-US" altLang="zh-CN" dirty="0"/>
              <a:t>,</a:t>
            </a:r>
            <a:r>
              <a:rPr lang="zh-CN" altLang="en-US" dirty="0"/>
              <a:t>在没有影响系统的运行情况下</a:t>
            </a:r>
            <a:r>
              <a:rPr lang="en-US" altLang="zh-CN" dirty="0"/>
              <a:t>,</a:t>
            </a:r>
            <a:r>
              <a:rPr lang="zh-CN" altLang="en-US" dirty="0"/>
              <a:t>按照更新发起者的要求对系统进行了更新</a:t>
            </a:r>
            <a:r>
              <a:rPr lang="en-US" altLang="zh-CN" dirty="0"/>
              <a:t>,</a:t>
            </a:r>
            <a:r>
              <a:rPr lang="zh-CN" altLang="en-US" dirty="0"/>
              <a:t>并且维护了系统的一致性。</a:t>
            </a:r>
          </a:p>
          <a:p>
            <a:r>
              <a:rPr lang="zh-CN" altLang="en-US" dirty="0"/>
              <a:t>由上面两类更新实例的分析可知</a:t>
            </a:r>
            <a:r>
              <a:rPr lang="en-US" altLang="zh-CN" dirty="0"/>
              <a:t>,</a:t>
            </a:r>
            <a:r>
              <a:rPr lang="zh-CN" altLang="en-US" dirty="0"/>
              <a:t>该模型支持新的构件或连接件的添加、删除</a:t>
            </a:r>
            <a:r>
              <a:rPr lang="en-US" altLang="zh-CN" dirty="0"/>
              <a:t>,</a:t>
            </a:r>
            <a:r>
              <a:rPr lang="zh-CN" altLang="en-US" dirty="0"/>
              <a:t>系统拓扑结构的重新配置等等</a:t>
            </a:r>
            <a:r>
              <a:rPr lang="en-US" altLang="zh-CN" dirty="0"/>
              <a:t>,</a:t>
            </a:r>
            <a:r>
              <a:rPr lang="zh-CN" altLang="en-US" dirty="0"/>
              <a:t>能够很好地支持局部和全局更新。由于模型分为三层</a:t>
            </a:r>
            <a:r>
              <a:rPr lang="en-US" altLang="zh-CN" dirty="0"/>
              <a:t>,</a:t>
            </a:r>
            <a:r>
              <a:rPr lang="zh-CN" altLang="en-US" dirty="0"/>
              <a:t>每层各司其职</a:t>
            </a:r>
            <a:r>
              <a:rPr lang="en-US" altLang="zh-CN" dirty="0"/>
              <a:t>,</a:t>
            </a:r>
            <a:r>
              <a:rPr lang="zh-CN" altLang="en-US" dirty="0"/>
              <a:t>各自执行相应的更新请求</a:t>
            </a:r>
            <a:r>
              <a:rPr lang="en-US" altLang="zh-CN" dirty="0"/>
              <a:t>,</a:t>
            </a:r>
            <a:r>
              <a:rPr lang="zh-CN" altLang="en-US" dirty="0"/>
              <a:t>从而可以避免一些更新冲突。同时</a:t>
            </a:r>
            <a:r>
              <a:rPr lang="en-US" altLang="zh-CN" dirty="0"/>
              <a:t>,CBDA</a:t>
            </a:r>
            <a:r>
              <a:rPr lang="zh-CN" altLang="en-US" dirty="0"/>
              <a:t>模型具有良好的开放性</a:t>
            </a:r>
            <a:r>
              <a:rPr lang="en-US" altLang="zh-CN" dirty="0"/>
              <a:t>,</a:t>
            </a:r>
            <a:r>
              <a:rPr lang="zh-CN" altLang="en-US" dirty="0"/>
              <a:t>可以在每层添加某些功能</a:t>
            </a:r>
            <a:r>
              <a:rPr lang="en-US" altLang="zh-CN" dirty="0"/>
              <a:t>,</a:t>
            </a:r>
            <a:r>
              <a:rPr lang="zh-CN" altLang="en-US" dirty="0"/>
              <a:t>并通过控制和更新管理工具进行扩展。</a:t>
            </a:r>
          </a:p>
          <a:p>
            <a:endParaRPr lang="zh-CN" altLang="en-US" dirty="0"/>
          </a:p>
        </p:txBody>
      </p:sp>
      <p:sp>
        <p:nvSpPr>
          <p:cNvPr id="4" name="灯片编号占位符 3"/>
          <p:cNvSpPr>
            <a:spLocks noGrp="1"/>
          </p:cNvSpPr>
          <p:nvPr>
            <p:ph type="sldNum" sz="quarter" idx="10"/>
          </p:nvPr>
        </p:nvSpPr>
        <p:spPr/>
        <p:txBody>
          <a:bodyPr/>
          <a:lstStyle/>
          <a:p>
            <a:fld id="{75638BCD-BAF0-4F2F-8ED1-BF002154F020}" type="slidenum">
              <a:rPr lang="zh-CN" altLang="en-US" smtClean="0"/>
              <a:t>18</a:t>
            </a:fld>
            <a:endParaRPr lang="zh-CN" altLang="en-US"/>
          </a:p>
        </p:txBody>
      </p:sp>
    </p:spTree>
    <p:extLst>
      <p:ext uri="{BB962C8B-B14F-4D97-AF65-F5344CB8AC3E}">
        <p14:creationId xmlns:p14="http://schemas.microsoft.com/office/powerpoint/2010/main" val="34019826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D454503-7CC8-8941-9FF1-A9082617F1E3}" type="slidenum">
              <a:rPr kumimoji="1" lang="zh-CN" altLang="en-US" smtClean="0"/>
              <a:t>19</a:t>
            </a:fld>
            <a:endParaRPr kumimoji="1" lang="zh-CN" altLang="en-US"/>
          </a:p>
        </p:txBody>
      </p:sp>
    </p:spTree>
    <p:extLst>
      <p:ext uri="{BB962C8B-B14F-4D97-AF65-F5344CB8AC3E}">
        <p14:creationId xmlns:p14="http://schemas.microsoft.com/office/powerpoint/2010/main" val="2956147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38BCD-BAF0-4F2F-8ED1-BF002154F020}" type="slidenum">
              <a:rPr lang="zh-CN" altLang="en-US" smtClean="0"/>
              <a:t>3</a:t>
            </a:fld>
            <a:endParaRPr lang="zh-CN" altLang="en-US"/>
          </a:p>
        </p:txBody>
      </p:sp>
    </p:spTree>
    <p:extLst>
      <p:ext uri="{BB962C8B-B14F-4D97-AF65-F5344CB8AC3E}">
        <p14:creationId xmlns:p14="http://schemas.microsoft.com/office/powerpoint/2010/main" val="760878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目前一些主流的操作系统和部分构件对象模型中</a:t>
            </a:r>
            <a:r>
              <a:rPr lang="en-US" altLang="zh-CN" dirty="0"/>
              <a:t>,</a:t>
            </a:r>
            <a:r>
              <a:rPr lang="zh-CN" altLang="en-US" dirty="0"/>
              <a:t>更新机制己经得到一些应用</a:t>
            </a:r>
            <a:r>
              <a:rPr lang="en-US" altLang="zh-CN" dirty="0"/>
              <a:t>,</a:t>
            </a:r>
            <a:r>
              <a:rPr lang="zh-CN" altLang="en-US" dirty="0"/>
              <a:t>例如</a:t>
            </a:r>
            <a:r>
              <a:rPr lang="en-US" altLang="zh-CN" dirty="0"/>
              <a:t>UNIX</a:t>
            </a:r>
            <a:r>
              <a:rPr lang="zh-CN" altLang="en-US" dirty="0"/>
              <a:t>内核动态链接库、</a:t>
            </a:r>
            <a:r>
              <a:rPr lang="en-US" altLang="zh-CN" dirty="0"/>
              <a:t>CORBA</a:t>
            </a:r>
            <a:r>
              <a:rPr lang="zh-CN" altLang="en-US" dirty="0"/>
              <a:t>和</a:t>
            </a:r>
            <a:r>
              <a:rPr lang="en-US" altLang="zh-CN" dirty="0"/>
              <a:t>DCOM</a:t>
            </a:r>
            <a:r>
              <a:rPr lang="zh-CN" altLang="en-US" dirty="0"/>
              <a:t>中的构件组装机制等等。这些机制允许系统在运行时添加新的库并执行</a:t>
            </a:r>
            <a:r>
              <a:rPr lang="en-US" altLang="zh-CN" dirty="0"/>
              <a:t>,</a:t>
            </a:r>
            <a:r>
              <a:rPr lang="zh-CN" altLang="en-US" dirty="0"/>
              <a:t>使得系统在不需要重编译的情况下进行更新。</a:t>
            </a:r>
          </a:p>
          <a:p>
            <a:endParaRPr lang="zh-CN" altLang="en-US" dirty="0"/>
          </a:p>
        </p:txBody>
      </p:sp>
      <p:sp>
        <p:nvSpPr>
          <p:cNvPr id="4" name="灯片编号占位符 3"/>
          <p:cNvSpPr>
            <a:spLocks noGrp="1"/>
          </p:cNvSpPr>
          <p:nvPr>
            <p:ph type="sldNum" sz="quarter" idx="5"/>
          </p:nvPr>
        </p:nvSpPr>
        <p:spPr/>
        <p:txBody>
          <a:bodyPr/>
          <a:lstStyle/>
          <a:p>
            <a:fld id="{0D454503-7CC8-8941-9FF1-A9082617F1E3}" type="slidenum">
              <a:rPr kumimoji="1" lang="zh-CN" altLang="en-US" smtClean="0"/>
              <a:t>4</a:t>
            </a:fld>
            <a:endParaRPr kumimoji="1" lang="zh-CN" altLang="en-US"/>
          </a:p>
        </p:txBody>
      </p:sp>
    </p:spTree>
    <p:extLst>
      <p:ext uri="{BB962C8B-B14F-4D97-AF65-F5344CB8AC3E}">
        <p14:creationId xmlns:p14="http://schemas.microsoft.com/office/powerpoint/2010/main" val="893824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38BCD-BAF0-4F2F-8ED1-BF002154F020}" type="slidenum">
              <a:rPr lang="zh-CN" altLang="en-US" smtClean="0"/>
              <a:t>5</a:t>
            </a:fld>
            <a:endParaRPr lang="zh-CN" altLang="en-US"/>
          </a:p>
        </p:txBody>
      </p:sp>
    </p:spTree>
    <p:extLst>
      <p:ext uri="{BB962C8B-B14F-4D97-AF65-F5344CB8AC3E}">
        <p14:creationId xmlns:p14="http://schemas.microsoft.com/office/powerpoint/2010/main" val="665481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617574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454503-7CC8-8941-9FF1-A9082617F1E3}" type="slidenum">
              <a:rPr kumimoji="1" lang="zh-CN" altLang="en-US" smtClean="0"/>
              <a:t>7</a:t>
            </a:fld>
            <a:endParaRPr kumimoji="1" lang="zh-CN" altLang="en-US"/>
          </a:p>
        </p:txBody>
      </p:sp>
    </p:spTree>
    <p:extLst>
      <p:ext uri="{BB962C8B-B14F-4D97-AF65-F5344CB8AC3E}">
        <p14:creationId xmlns:p14="http://schemas.microsoft.com/office/powerpoint/2010/main" val="1288147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454503-7CC8-8941-9FF1-A9082617F1E3}" type="slidenum">
              <a:rPr kumimoji="1" lang="zh-CN" altLang="en-US" smtClean="0"/>
              <a:t>8</a:t>
            </a:fld>
            <a:endParaRPr kumimoji="1" lang="zh-CN" altLang="en-US"/>
          </a:p>
        </p:txBody>
      </p:sp>
    </p:spTree>
    <p:extLst>
      <p:ext uri="{BB962C8B-B14F-4D97-AF65-F5344CB8AC3E}">
        <p14:creationId xmlns:p14="http://schemas.microsoft.com/office/powerpoint/2010/main" val="1159253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454503-7CC8-8941-9FF1-A9082617F1E3}" type="slidenum">
              <a:rPr kumimoji="1" lang="zh-CN" altLang="en-US" smtClean="0"/>
              <a:t>9</a:t>
            </a:fld>
            <a:endParaRPr kumimoji="1" lang="zh-CN" altLang="en-US"/>
          </a:p>
        </p:txBody>
      </p:sp>
    </p:spTree>
    <p:extLst>
      <p:ext uri="{BB962C8B-B14F-4D97-AF65-F5344CB8AC3E}">
        <p14:creationId xmlns:p14="http://schemas.microsoft.com/office/powerpoint/2010/main" val="725647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设计时期</a:t>
            </a:r>
            <a:r>
              <a:rPr lang="en-US" altLang="zh-CN" dirty="0"/>
              <a:t>:</a:t>
            </a:r>
            <a:r>
              <a:rPr lang="zh-CN" altLang="en-US" dirty="0"/>
              <a:t>更新发生在体系结构模型和与之相关的代码编译之前。由于仅仅是系统的抽象模型发生更新</a:t>
            </a:r>
            <a:r>
              <a:rPr lang="en-US" altLang="zh-CN" dirty="0"/>
              <a:t>,</a:t>
            </a:r>
            <a:r>
              <a:rPr lang="zh-CN" altLang="en-US" dirty="0"/>
              <a:t>这样的更新相对来说比较容易理解和实现。</a:t>
            </a:r>
          </a:p>
          <a:p>
            <a:r>
              <a:rPr lang="en-US" altLang="zh-CN" dirty="0"/>
              <a:t>(2)</a:t>
            </a:r>
            <a:r>
              <a:rPr lang="zh-CN" altLang="en-US" dirty="0"/>
              <a:t>预运行时期</a:t>
            </a:r>
            <a:r>
              <a:rPr lang="en-US" altLang="zh-CN" dirty="0"/>
              <a:t>:</a:t>
            </a:r>
            <a:r>
              <a:rPr lang="zh-CN" altLang="en-US" dirty="0"/>
              <a:t>更新发生在编译之后</a:t>
            </a:r>
            <a:r>
              <a:rPr lang="en-US" altLang="zh-CN" dirty="0"/>
              <a:t>,</a:t>
            </a:r>
            <a:r>
              <a:rPr lang="zh-CN" altLang="en-US" dirty="0"/>
              <a:t>但在运行之前。由于系统并未运行</a:t>
            </a:r>
            <a:r>
              <a:rPr lang="en-US" altLang="zh-CN" dirty="0"/>
              <a:t>,</a:t>
            </a:r>
            <a:r>
              <a:rPr lang="zh-CN" altLang="en-US" dirty="0"/>
              <a:t>在更新时无需考虑系统状态。这些更新要求系统模型包括添加、删除构件等机制。</a:t>
            </a:r>
          </a:p>
          <a:p>
            <a:r>
              <a:rPr lang="en-US" altLang="zh-CN" dirty="0"/>
              <a:t>(3)</a:t>
            </a:r>
            <a:r>
              <a:rPr lang="zh-CN" altLang="en-US" dirty="0"/>
              <a:t>限制性运行时期</a:t>
            </a:r>
            <a:r>
              <a:rPr lang="en-US" altLang="zh-CN" dirty="0"/>
              <a:t>:</a:t>
            </a:r>
            <a:r>
              <a:rPr lang="zh-CN" altLang="en-US" dirty="0"/>
              <a:t>当满足一定的预先描述的限制时</a:t>
            </a:r>
            <a:r>
              <a:rPr lang="en-US" altLang="zh-CN" dirty="0"/>
              <a:t>,</a:t>
            </a:r>
            <a:r>
              <a:rPr lang="zh-CN" altLang="en-US" dirty="0"/>
              <a:t>更新才能执行。当应用系统处于一个与更新相关的“安全”状态时</a:t>
            </a:r>
            <a:r>
              <a:rPr lang="en-US" altLang="zh-CN" dirty="0"/>
              <a:t>,</a:t>
            </a:r>
            <a:r>
              <a:rPr lang="zh-CN" altLang="en-US" dirty="0"/>
              <a:t>允许更新基于程序状态的限制条件。</a:t>
            </a:r>
          </a:p>
          <a:p>
            <a:r>
              <a:rPr lang="en-US" altLang="zh-CN" dirty="0"/>
              <a:t>(4)</a:t>
            </a:r>
            <a:r>
              <a:rPr lang="zh-CN" altLang="en-US" dirty="0"/>
              <a:t>运行时期</a:t>
            </a:r>
            <a:r>
              <a:rPr lang="en-US" altLang="zh-CN" dirty="0"/>
              <a:t>:</a:t>
            </a:r>
            <a:r>
              <a:rPr lang="zh-CN" altLang="en-US" dirty="0"/>
              <a:t>更新发生在系统运行时期。这四个时期的动态更新以及应对策略都是不同的</a:t>
            </a:r>
            <a:r>
              <a:rPr lang="en-US" altLang="zh-CN" dirty="0"/>
              <a:t>,</a:t>
            </a:r>
            <a:r>
              <a:rPr lang="zh-CN" altLang="en-US" dirty="0"/>
              <a:t>应该对每个时期的情况进行研究分析</a:t>
            </a:r>
            <a:r>
              <a:rPr lang="en-US" altLang="zh-CN" dirty="0"/>
              <a:t>,</a:t>
            </a:r>
            <a:r>
              <a:rPr lang="zh-CN" altLang="en-US" dirty="0"/>
              <a:t>从而找出相对应的策略。本文主要研究运行时期发生的更新</a:t>
            </a:r>
            <a:r>
              <a:rPr lang="en-US" altLang="zh-CN" dirty="0"/>
              <a:t>(</a:t>
            </a:r>
            <a:r>
              <a:rPr lang="zh-CN" altLang="en-US" dirty="0"/>
              <a:t>动态体系结构的更新</a:t>
            </a:r>
            <a:r>
              <a:rPr lang="en-US" altLang="zh-CN" dirty="0"/>
              <a:t>)</a:t>
            </a:r>
            <a:r>
              <a:rPr lang="zh-CN" altLang="en-US" dirty="0"/>
              <a:t>及其形式化描述和分析方法。</a:t>
            </a:r>
          </a:p>
          <a:p>
            <a:endParaRPr lang="zh-CN" altLang="en-US" dirty="0"/>
          </a:p>
        </p:txBody>
      </p:sp>
      <p:sp>
        <p:nvSpPr>
          <p:cNvPr id="4" name="灯片编号占位符 3"/>
          <p:cNvSpPr>
            <a:spLocks noGrp="1"/>
          </p:cNvSpPr>
          <p:nvPr>
            <p:ph type="sldNum" sz="quarter" idx="10"/>
          </p:nvPr>
        </p:nvSpPr>
        <p:spPr/>
        <p:txBody>
          <a:bodyPr/>
          <a:lstStyle/>
          <a:p>
            <a:fld id="{75638BCD-BAF0-4F2F-8ED1-BF002154F020}" type="slidenum">
              <a:rPr lang="zh-CN" altLang="en-US" smtClean="0"/>
              <a:t>10</a:t>
            </a:fld>
            <a:endParaRPr lang="zh-CN" altLang="en-US"/>
          </a:p>
        </p:txBody>
      </p:sp>
    </p:spTree>
    <p:extLst>
      <p:ext uri="{BB962C8B-B14F-4D97-AF65-F5344CB8AC3E}">
        <p14:creationId xmlns:p14="http://schemas.microsoft.com/office/powerpoint/2010/main" val="76552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2969F21D-12A3-824C-80FA-D34F01E9177B}" type="datetimeFigureOut">
              <a:rPr kumimoji="1" lang="zh-CN" altLang="en-US" smtClean="0"/>
              <a:t>2018/12/31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85CFEDB-804C-9249-87AB-F8162CDD6F1B}" type="slidenum">
              <a:rPr kumimoji="1" lang="zh-CN" altLang="en-US" smtClean="0"/>
              <a:t>‹#›</a:t>
            </a:fld>
            <a:endParaRPr kumimoji="1" lang="zh-CN" altLang="en-US"/>
          </a:p>
        </p:txBody>
      </p:sp>
    </p:spTree>
    <p:extLst>
      <p:ext uri="{BB962C8B-B14F-4D97-AF65-F5344CB8AC3E}">
        <p14:creationId xmlns:p14="http://schemas.microsoft.com/office/powerpoint/2010/main" val="860244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2969F21D-12A3-824C-80FA-D34F01E9177B}" type="datetimeFigureOut">
              <a:rPr kumimoji="1" lang="zh-CN" altLang="en-US" smtClean="0"/>
              <a:t>2018/12/31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85CFEDB-804C-9249-87AB-F8162CDD6F1B}" type="slidenum">
              <a:rPr kumimoji="1" lang="zh-CN" altLang="en-US" smtClean="0"/>
              <a:t>‹#›</a:t>
            </a:fld>
            <a:endParaRPr kumimoji="1" lang="zh-CN" altLang="en-US"/>
          </a:p>
        </p:txBody>
      </p:sp>
    </p:spTree>
    <p:extLst>
      <p:ext uri="{BB962C8B-B14F-4D97-AF65-F5344CB8AC3E}">
        <p14:creationId xmlns:p14="http://schemas.microsoft.com/office/powerpoint/2010/main" val="1663126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2969F21D-12A3-824C-80FA-D34F01E9177B}" type="datetimeFigureOut">
              <a:rPr kumimoji="1" lang="zh-CN" altLang="en-US" smtClean="0"/>
              <a:t>2018/12/31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85CFEDB-804C-9249-87AB-F8162CDD6F1B}" type="slidenum">
              <a:rPr kumimoji="1" lang="zh-CN" altLang="en-US" smtClean="0"/>
              <a:t>‹#›</a:t>
            </a:fld>
            <a:endParaRPr kumimoji="1" lang="zh-CN" altLang="en-US"/>
          </a:p>
        </p:txBody>
      </p:sp>
    </p:spTree>
    <p:extLst>
      <p:ext uri="{BB962C8B-B14F-4D97-AF65-F5344CB8AC3E}">
        <p14:creationId xmlns:p14="http://schemas.microsoft.com/office/powerpoint/2010/main" val="517633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1_General Slide">
    <p:spTree>
      <p:nvGrpSpPr>
        <p:cNvPr id="1" name=""/>
        <p:cNvGrpSpPr/>
        <p:nvPr/>
      </p:nvGrpSpPr>
      <p:grpSpPr>
        <a:xfrm>
          <a:off x="0" y="0"/>
          <a:ext cx="0" cy="0"/>
          <a:chOff x="0" y="0"/>
          <a:chExt cx="0" cy="0"/>
        </a:xfrm>
      </p:grpSpPr>
      <p:sp>
        <p:nvSpPr>
          <p:cNvPr id="37" name="Picture Placeholder 13"/>
          <p:cNvSpPr>
            <a:spLocks noGrp="1"/>
          </p:cNvSpPr>
          <p:nvPr>
            <p:ph type="pic" sz="quarter" idx="50"/>
          </p:nvPr>
        </p:nvSpPr>
        <p:spPr>
          <a:xfrm>
            <a:off x="0" y="0"/>
            <a:ext cx="4272030" cy="6858000"/>
          </a:xfrm>
          <a:prstGeom prst="rect">
            <a:avLst/>
          </a:prstGeom>
          <a:effectLst/>
        </p:spPr>
        <p:txBody>
          <a:bodyPr>
            <a:normAutofit/>
          </a:bodyPr>
          <a:lstStyle>
            <a:lvl1pPr marL="0" indent="0">
              <a:buNone/>
              <a:defRPr sz="1300">
                <a:ln>
                  <a:noFill/>
                </a:ln>
                <a:solidFill>
                  <a:schemeClr val="bg1">
                    <a:lumMod val="85000"/>
                  </a:schemeClr>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1018364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ig Picture">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0" y="0"/>
            <a:ext cx="12192000" cy="6858000"/>
          </a:xfrm>
          <a:effectLst/>
        </p:spPr>
        <p:txBody>
          <a:bodyPr>
            <a:normAutofit/>
          </a:bodyPr>
          <a:lstStyle>
            <a:lvl1pPr marL="0" indent="0">
              <a:buNone/>
              <a:defRPr sz="2100">
                <a:ln>
                  <a:noFill/>
                </a:ln>
                <a:solidFill>
                  <a:schemeClr val="bg1">
                    <a:lumMod val="85000"/>
                  </a:schemeClr>
                </a:solidFill>
                <a:latin typeface="Lato Light" panose="020F0502020204030203" charset="0"/>
                <a:ea typeface="Lato Light" panose="020F0502020204030203" charset="0"/>
                <a:cs typeface="Lato Light" panose="020F0502020204030203" charset="0"/>
              </a:defRPr>
            </a:lvl1pPr>
          </a:lstStyle>
          <a:p>
            <a:endParaRPr lang="en-US" dirty="0"/>
          </a:p>
        </p:txBody>
      </p:sp>
    </p:spTree>
    <p:extLst>
      <p:ext uri="{BB962C8B-B14F-4D97-AF65-F5344CB8AC3E}">
        <p14:creationId xmlns:p14="http://schemas.microsoft.com/office/powerpoint/2010/main" val="32746469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2969F21D-12A3-824C-80FA-D34F01E9177B}" type="datetimeFigureOut">
              <a:rPr kumimoji="1" lang="zh-CN" altLang="en-US" smtClean="0"/>
              <a:t>2018/12/31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85CFEDB-804C-9249-87AB-F8162CDD6F1B}" type="slidenum">
              <a:rPr kumimoji="1" lang="zh-CN" altLang="en-US" smtClean="0"/>
              <a:t>‹#›</a:t>
            </a:fld>
            <a:endParaRPr kumimoji="1" lang="zh-CN" altLang="en-US"/>
          </a:p>
        </p:txBody>
      </p:sp>
    </p:spTree>
    <p:extLst>
      <p:ext uri="{BB962C8B-B14F-4D97-AF65-F5344CB8AC3E}">
        <p14:creationId xmlns:p14="http://schemas.microsoft.com/office/powerpoint/2010/main" val="1739728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2969F21D-12A3-824C-80FA-D34F01E9177B}" type="datetimeFigureOut">
              <a:rPr kumimoji="1" lang="zh-CN" altLang="en-US" smtClean="0"/>
              <a:t>2018/12/31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85CFEDB-804C-9249-87AB-F8162CDD6F1B}" type="slidenum">
              <a:rPr kumimoji="1" lang="zh-CN" altLang="en-US" smtClean="0"/>
              <a:t>‹#›</a:t>
            </a:fld>
            <a:endParaRPr kumimoji="1" lang="zh-CN" altLang="en-US"/>
          </a:p>
        </p:txBody>
      </p:sp>
    </p:spTree>
    <p:extLst>
      <p:ext uri="{BB962C8B-B14F-4D97-AF65-F5344CB8AC3E}">
        <p14:creationId xmlns:p14="http://schemas.microsoft.com/office/powerpoint/2010/main" val="1621801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2969F21D-12A3-824C-80FA-D34F01E9177B}" type="datetimeFigureOut">
              <a:rPr kumimoji="1" lang="zh-CN" altLang="en-US" smtClean="0"/>
              <a:t>2018/12/31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85CFEDB-804C-9249-87AB-F8162CDD6F1B}" type="slidenum">
              <a:rPr kumimoji="1" lang="zh-CN" altLang="en-US" smtClean="0"/>
              <a:t>‹#›</a:t>
            </a:fld>
            <a:endParaRPr kumimoji="1" lang="zh-CN" altLang="en-US"/>
          </a:p>
        </p:txBody>
      </p:sp>
    </p:spTree>
    <p:extLst>
      <p:ext uri="{BB962C8B-B14F-4D97-AF65-F5344CB8AC3E}">
        <p14:creationId xmlns:p14="http://schemas.microsoft.com/office/powerpoint/2010/main" val="1760589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2969F21D-12A3-824C-80FA-D34F01E9177B}" type="datetimeFigureOut">
              <a:rPr kumimoji="1" lang="zh-CN" altLang="en-US" smtClean="0"/>
              <a:t>2018/12/31</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C85CFEDB-804C-9249-87AB-F8162CDD6F1B}" type="slidenum">
              <a:rPr kumimoji="1" lang="zh-CN" altLang="en-US" smtClean="0"/>
              <a:t>‹#›</a:t>
            </a:fld>
            <a:endParaRPr kumimoji="1" lang="zh-CN" altLang="en-US"/>
          </a:p>
        </p:txBody>
      </p:sp>
    </p:spTree>
    <p:extLst>
      <p:ext uri="{BB962C8B-B14F-4D97-AF65-F5344CB8AC3E}">
        <p14:creationId xmlns:p14="http://schemas.microsoft.com/office/powerpoint/2010/main" val="54806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2969F21D-12A3-824C-80FA-D34F01E9177B}" type="datetimeFigureOut">
              <a:rPr kumimoji="1" lang="zh-CN" altLang="en-US" smtClean="0"/>
              <a:t>2018/12/31</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C85CFEDB-804C-9249-87AB-F8162CDD6F1B}" type="slidenum">
              <a:rPr kumimoji="1" lang="zh-CN" altLang="en-US" smtClean="0"/>
              <a:t>‹#›</a:t>
            </a:fld>
            <a:endParaRPr kumimoji="1" lang="zh-CN" altLang="en-US"/>
          </a:p>
        </p:txBody>
      </p:sp>
    </p:spTree>
    <p:extLst>
      <p:ext uri="{BB962C8B-B14F-4D97-AF65-F5344CB8AC3E}">
        <p14:creationId xmlns:p14="http://schemas.microsoft.com/office/powerpoint/2010/main" val="2012500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69F21D-12A3-824C-80FA-D34F01E9177B}" type="datetimeFigureOut">
              <a:rPr kumimoji="1" lang="zh-CN" altLang="en-US" smtClean="0"/>
              <a:t>2018/12/31</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C85CFEDB-804C-9249-87AB-F8162CDD6F1B}" type="slidenum">
              <a:rPr kumimoji="1" lang="zh-CN" altLang="en-US" smtClean="0"/>
              <a:t>‹#›</a:t>
            </a:fld>
            <a:endParaRPr kumimoji="1" lang="zh-CN" altLang="en-US"/>
          </a:p>
        </p:txBody>
      </p:sp>
    </p:spTree>
    <p:extLst>
      <p:ext uri="{BB962C8B-B14F-4D97-AF65-F5344CB8AC3E}">
        <p14:creationId xmlns:p14="http://schemas.microsoft.com/office/powerpoint/2010/main" val="1221572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2969F21D-12A3-824C-80FA-D34F01E9177B}" type="datetimeFigureOut">
              <a:rPr kumimoji="1" lang="zh-CN" altLang="en-US" smtClean="0"/>
              <a:t>2018/12/31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85CFEDB-804C-9249-87AB-F8162CDD6F1B}" type="slidenum">
              <a:rPr kumimoji="1" lang="zh-CN" altLang="en-US" smtClean="0"/>
              <a:t>‹#›</a:t>
            </a:fld>
            <a:endParaRPr kumimoji="1" lang="zh-CN" altLang="en-US"/>
          </a:p>
        </p:txBody>
      </p:sp>
    </p:spTree>
    <p:extLst>
      <p:ext uri="{BB962C8B-B14F-4D97-AF65-F5344CB8AC3E}">
        <p14:creationId xmlns:p14="http://schemas.microsoft.com/office/powerpoint/2010/main" val="1023325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2969F21D-12A3-824C-80FA-D34F01E9177B}" type="datetimeFigureOut">
              <a:rPr kumimoji="1" lang="zh-CN" altLang="en-US" smtClean="0"/>
              <a:t>2018/12/31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85CFEDB-804C-9249-87AB-F8162CDD6F1B}" type="slidenum">
              <a:rPr kumimoji="1" lang="zh-CN" altLang="en-US" smtClean="0"/>
              <a:t>‹#›</a:t>
            </a:fld>
            <a:endParaRPr kumimoji="1" lang="zh-CN" altLang="en-US"/>
          </a:p>
        </p:txBody>
      </p:sp>
    </p:spTree>
    <p:extLst>
      <p:ext uri="{BB962C8B-B14F-4D97-AF65-F5344CB8AC3E}">
        <p14:creationId xmlns:p14="http://schemas.microsoft.com/office/powerpoint/2010/main" val="1979944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69F21D-12A3-824C-80FA-D34F01E9177B}" type="datetimeFigureOut">
              <a:rPr kumimoji="1" lang="zh-CN" altLang="en-US" smtClean="0"/>
              <a:t>2018/12/31</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5CFEDB-804C-9249-87AB-F8162CDD6F1B}" type="slidenum">
              <a:rPr kumimoji="1" lang="zh-CN" altLang="en-US" smtClean="0"/>
              <a:t>‹#›</a:t>
            </a:fld>
            <a:endParaRPr kumimoji="1" lang="zh-CN" altLang="en-US"/>
          </a:p>
        </p:txBody>
      </p:sp>
    </p:spTree>
    <p:extLst>
      <p:ext uri="{BB962C8B-B14F-4D97-AF65-F5344CB8AC3E}">
        <p14:creationId xmlns:p14="http://schemas.microsoft.com/office/powerpoint/2010/main" val="19217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0" y="0"/>
            <a:ext cx="6880485" cy="6880485"/>
          </a:xfrm>
          <a:prstGeom prst="rtTriangl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Yuanti SC" charset="-122"/>
            </a:endParaRPr>
          </a:p>
        </p:txBody>
      </p:sp>
      <p:sp>
        <p:nvSpPr>
          <p:cNvPr id="8" name="任意多边形 7"/>
          <p:cNvSpPr/>
          <p:nvPr/>
        </p:nvSpPr>
        <p:spPr>
          <a:xfrm rot="5400000" flipV="1">
            <a:off x="1602826" y="0"/>
            <a:ext cx="3508588" cy="3508588"/>
          </a:xfrm>
          <a:custGeom>
            <a:avLst/>
            <a:gdLst>
              <a:gd name="connsiteX0" fmla="*/ 0 w 4343400"/>
              <a:gd name="connsiteY0" fmla="*/ 0 h 4343400"/>
              <a:gd name="connsiteX1" fmla="*/ 4343400 w 4343400"/>
              <a:gd name="connsiteY1" fmla="*/ 4343400 h 4343400"/>
              <a:gd name="connsiteX2" fmla="*/ 3486149 w 4343400"/>
              <a:gd name="connsiteY2" fmla="*/ 4343400 h 4343400"/>
              <a:gd name="connsiteX3" fmla="*/ 0 w 4343400"/>
              <a:gd name="connsiteY3" fmla="*/ 857251 h 4343400"/>
              <a:gd name="connsiteX4" fmla="*/ 0 w 4343400"/>
              <a:gd name="connsiteY4" fmla="*/ 0 h 434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400" h="4343400">
                <a:moveTo>
                  <a:pt x="0" y="0"/>
                </a:moveTo>
                <a:lnTo>
                  <a:pt x="4343400" y="4343400"/>
                </a:lnTo>
                <a:lnTo>
                  <a:pt x="3486149" y="4343400"/>
                </a:lnTo>
                <a:lnTo>
                  <a:pt x="0" y="857251"/>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Yuanti SC" charset="-122"/>
            </a:endParaRPr>
          </a:p>
        </p:txBody>
      </p:sp>
      <p:sp>
        <p:nvSpPr>
          <p:cNvPr id="10" name="任意多边形 9"/>
          <p:cNvSpPr/>
          <p:nvPr/>
        </p:nvSpPr>
        <p:spPr>
          <a:xfrm rot="16200000">
            <a:off x="8183431" y="2846595"/>
            <a:ext cx="3974380" cy="4042758"/>
          </a:xfrm>
          <a:custGeom>
            <a:avLst/>
            <a:gdLst>
              <a:gd name="connsiteX0" fmla="*/ 0 w 4343400"/>
              <a:gd name="connsiteY0" fmla="*/ 0 h 4343400"/>
              <a:gd name="connsiteX1" fmla="*/ 4343400 w 4343400"/>
              <a:gd name="connsiteY1" fmla="*/ 4343400 h 4343400"/>
              <a:gd name="connsiteX2" fmla="*/ 3486149 w 4343400"/>
              <a:gd name="connsiteY2" fmla="*/ 4343400 h 4343400"/>
              <a:gd name="connsiteX3" fmla="*/ 0 w 4343400"/>
              <a:gd name="connsiteY3" fmla="*/ 857251 h 4343400"/>
              <a:gd name="connsiteX4" fmla="*/ 0 w 4343400"/>
              <a:gd name="connsiteY4" fmla="*/ 0 h 434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400" h="4343400">
                <a:moveTo>
                  <a:pt x="0" y="0"/>
                </a:moveTo>
                <a:lnTo>
                  <a:pt x="4343400" y="4343400"/>
                </a:lnTo>
                <a:lnTo>
                  <a:pt x="3486149" y="4343400"/>
                </a:lnTo>
                <a:lnTo>
                  <a:pt x="0" y="857251"/>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Yuanti SC" charset="-122"/>
            </a:endParaRPr>
          </a:p>
        </p:txBody>
      </p:sp>
      <p:sp>
        <p:nvSpPr>
          <p:cNvPr id="9" name="文本框 8"/>
          <p:cNvSpPr txBox="1"/>
          <p:nvPr/>
        </p:nvSpPr>
        <p:spPr>
          <a:xfrm>
            <a:off x="6304281" y="1785041"/>
            <a:ext cx="6230619" cy="707886"/>
          </a:xfrm>
          <a:prstGeom prst="rect">
            <a:avLst/>
          </a:prstGeom>
          <a:noFill/>
        </p:spPr>
        <p:txBody>
          <a:bodyPr wrap="square" rtlCol="0">
            <a:spAutoFit/>
          </a:bodyPr>
          <a:lstStyle/>
          <a:p>
            <a:r>
              <a:rPr kumimoji="1" lang="zh-CN" altLang="en-US" sz="4000" dirty="0">
                <a:solidFill>
                  <a:schemeClr val="bg1">
                    <a:lumMod val="50000"/>
                  </a:schemeClr>
                </a:solidFill>
                <a:latin typeface="微软雅黑" panose="020B0503020204020204" pitchFamily="34" charset="-122"/>
                <a:ea typeface="微软雅黑" panose="020B0503020204020204" pitchFamily="34" charset="-122"/>
                <a:cs typeface="Yuanti SC" charset="-122"/>
              </a:rPr>
              <a:t>动态软件体系结构模型</a:t>
            </a:r>
          </a:p>
        </p:txBody>
      </p:sp>
      <p:sp>
        <p:nvSpPr>
          <p:cNvPr id="16" name="文本框 15"/>
          <p:cNvSpPr txBox="1"/>
          <p:nvPr/>
        </p:nvSpPr>
        <p:spPr>
          <a:xfrm>
            <a:off x="6329798" y="2482708"/>
            <a:ext cx="5216412" cy="369332"/>
          </a:xfrm>
          <a:prstGeom prst="rect">
            <a:avLst/>
          </a:prstGeom>
          <a:noFill/>
        </p:spPr>
        <p:txBody>
          <a:bodyPr wrap="square" rtlCol="0">
            <a:spAutoFit/>
          </a:bodyPr>
          <a:lstStyle/>
          <a:p>
            <a:r>
              <a:rPr kumimoji="1" lang="zh-CN" altLang="en-US" dirty="0">
                <a:solidFill>
                  <a:srgbClr val="43536A"/>
                </a:solidFill>
                <a:latin typeface="微软雅黑" panose="020B0503020204020204" pitchFamily="34" charset="-122"/>
                <a:ea typeface="微软雅黑" panose="020B0503020204020204" pitchFamily="34" charset="-122"/>
                <a:cs typeface="Yuanti SC" charset="-122"/>
              </a:rPr>
              <a:t>李琦</a:t>
            </a:r>
            <a:r>
              <a:rPr kumimoji="1" lang="en-US" altLang="zh-CN" dirty="0">
                <a:solidFill>
                  <a:srgbClr val="43536A"/>
                </a:solidFill>
                <a:latin typeface="微软雅黑" panose="020B0503020204020204" pitchFamily="34" charset="-122"/>
                <a:ea typeface="微软雅黑" panose="020B0503020204020204" pitchFamily="34" charset="-122"/>
                <a:cs typeface="Yuanti SC" charset="-122"/>
              </a:rPr>
              <a:t>/</a:t>
            </a:r>
            <a:r>
              <a:rPr kumimoji="1" lang="zh-CN" altLang="en-US" dirty="0">
                <a:solidFill>
                  <a:srgbClr val="43536A"/>
                </a:solidFill>
                <a:latin typeface="微软雅黑" panose="020B0503020204020204" pitchFamily="34" charset="-122"/>
                <a:ea typeface="微软雅黑" panose="020B0503020204020204" pitchFamily="34" charset="-122"/>
                <a:cs typeface="Yuanti SC" charset="-122"/>
              </a:rPr>
              <a:t>李孝军</a:t>
            </a:r>
            <a:r>
              <a:rPr kumimoji="1" lang="en-US" altLang="zh-CN" dirty="0">
                <a:solidFill>
                  <a:srgbClr val="43536A"/>
                </a:solidFill>
                <a:latin typeface="微软雅黑" panose="020B0503020204020204" pitchFamily="34" charset="-122"/>
                <a:ea typeface="微软雅黑" panose="020B0503020204020204" pitchFamily="34" charset="-122"/>
                <a:cs typeface="Yuanti SC" charset="-122"/>
              </a:rPr>
              <a:t>/</a:t>
            </a:r>
            <a:r>
              <a:rPr kumimoji="1" lang="zh-CN" altLang="en-US" dirty="0">
                <a:solidFill>
                  <a:srgbClr val="43536A"/>
                </a:solidFill>
                <a:latin typeface="微软雅黑" panose="020B0503020204020204" pitchFamily="34" charset="-122"/>
                <a:ea typeface="微软雅黑" panose="020B0503020204020204" pitchFamily="34" charset="-122"/>
                <a:cs typeface="Yuanti SC" charset="-122"/>
              </a:rPr>
              <a:t>牟博维</a:t>
            </a:r>
          </a:p>
        </p:txBody>
      </p:sp>
      <p:sp>
        <p:nvSpPr>
          <p:cNvPr id="17" name="文本框 16"/>
          <p:cNvSpPr txBox="1"/>
          <p:nvPr/>
        </p:nvSpPr>
        <p:spPr>
          <a:xfrm>
            <a:off x="6329798" y="2865986"/>
            <a:ext cx="5704441" cy="307777"/>
          </a:xfrm>
          <a:prstGeom prst="rect">
            <a:avLst/>
          </a:prstGeom>
          <a:noFill/>
        </p:spPr>
        <p:txBody>
          <a:bodyPr wrap="square" rtlCol="0">
            <a:spAutoFit/>
          </a:bodyPr>
          <a:lstStyle/>
          <a:p>
            <a:r>
              <a:rPr kumimoji="1" lang="en-US" altLang="zh-CN" sz="1400" dirty="0">
                <a:solidFill>
                  <a:schemeClr val="bg1">
                    <a:lumMod val="50000"/>
                  </a:schemeClr>
                </a:solidFill>
                <a:latin typeface="微软雅黑" panose="020B0503020204020204" pitchFamily="34" charset="-122"/>
                <a:ea typeface="微软雅黑" panose="020B0503020204020204" pitchFamily="34" charset="-122"/>
                <a:cs typeface="Yuanti SC" charset="-122"/>
              </a:rPr>
              <a:t>2019/1/2</a:t>
            </a:r>
            <a:endParaRPr kumimoji="1" lang="zh-CN" altLang="en-US" sz="1400" dirty="0">
              <a:solidFill>
                <a:schemeClr val="bg1">
                  <a:lumMod val="50000"/>
                </a:schemeClr>
              </a:solidFill>
              <a:latin typeface="微软雅黑" panose="020B0503020204020204" pitchFamily="34" charset="-122"/>
              <a:ea typeface="微软雅黑" panose="020B0503020204020204" pitchFamily="34" charset="-122"/>
              <a:cs typeface="Yuanti SC" charset="-122"/>
            </a:endParaRPr>
          </a:p>
        </p:txBody>
      </p:sp>
      <p:sp>
        <p:nvSpPr>
          <p:cNvPr id="18" name="文本框 17"/>
          <p:cNvSpPr txBox="1"/>
          <p:nvPr/>
        </p:nvSpPr>
        <p:spPr>
          <a:xfrm rot="2648766">
            <a:off x="515451" y="3790756"/>
            <a:ext cx="8552101" cy="830997"/>
          </a:xfrm>
          <a:prstGeom prst="rect">
            <a:avLst/>
          </a:prstGeom>
          <a:noFill/>
        </p:spPr>
        <p:txBody>
          <a:bodyPr wrap="square" rtlCol="0">
            <a:spAutoFit/>
          </a:bodyPr>
          <a:lstStyle/>
          <a:p>
            <a:r>
              <a:rPr kumimoji="1" lang="en-US" altLang="zh-CN" sz="4800" b="1" dirty="0">
                <a:solidFill>
                  <a:srgbClr val="43536A"/>
                </a:solidFill>
                <a:latin typeface="微软雅黑" panose="020B0503020204020204" pitchFamily="34" charset="-122"/>
                <a:ea typeface="微软雅黑" panose="020B0503020204020204" pitchFamily="34" charset="-122"/>
                <a:cs typeface="Yuanti SC" charset="-122"/>
              </a:rPr>
              <a:t>BUSINESS POWERPOINT</a:t>
            </a:r>
            <a:endParaRPr kumimoji="1" lang="en-US" altLang="zh-CN" sz="1600" b="1" dirty="0">
              <a:solidFill>
                <a:srgbClr val="43536A"/>
              </a:solidFill>
              <a:latin typeface="微软雅黑" panose="020B0503020204020204" pitchFamily="34" charset="-122"/>
              <a:ea typeface="微软雅黑" panose="020B0503020204020204" pitchFamily="34" charset="-122"/>
              <a:cs typeface="Yuanti SC" charset="-122"/>
            </a:endParaRPr>
          </a:p>
        </p:txBody>
      </p:sp>
      <p:sp>
        <p:nvSpPr>
          <p:cNvPr id="2" name="文本框 1"/>
          <p:cNvSpPr txBox="1"/>
          <p:nvPr/>
        </p:nvSpPr>
        <p:spPr>
          <a:xfrm>
            <a:off x="6301095" y="763188"/>
            <a:ext cx="3696293" cy="1323439"/>
          </a:xfrm>
          <a:prstGeom prst="rect">
            <a:avLst/>
          </a:prstGeom>
          <a:noFill/>
        </p:spPr>
        <p:txBody>
          <a:bodyPr wrap="square" rtlCol="0">
            <a:spAutoFit/>
          </a:bodyPr>
          <a:lstStyle/>
          <a:p>
            <a:r>
              <a:rPr kumimoji="1" lang="en-US" altLang="zh-CN" sz="8000" b="1" dirty="0">
                <a:solidFill>
                  <a:srgbClr val="43536A"/>
                </a:solidFill>
                <a:latin typeface="微软雅黑" panose="020B0503020204020204" pitchFamily="34" charset="-122"/>
                <a:ea typeface="微软雅黑" panose="020B0503020204020204" pitchFamily="34" charset="-122"/>
                <a:cs typeface="Yuanti SC" charset="-122"/>
              </a:rPr>
              <a:t>2019</a:t>
            </a:r>
            <a:endParaRPr kumimoji="1" lang="zh-CN" altLang="en-US" sz="8000" b="1" dirty="0">
              <a:solidFill>
                <a:srgbClr val="43536A"/>
              </a:solidFill>
              <a:latin typeface="微软雅黑" panose="020B0503020204020204" pitchFamily="34" charset="-122"/>
              <a:ea typeface="微软雅黑" panose="020B0503020204020204" pitchFamily="34" charset="-122"/>
              <a:cs typeface="Yuanti SC" charset="-122"/>
            </a:endParaRPr>
          </a:p>
        </p:txBody>
      </p:sp>
      <p:sp>
        <p:nvSpPr>
          <p:cNvPr id="19" name="文本框 18"/>
          <p:cNvSpPr txBox="1"/>
          <p:nvPr/>
        </p:nvSpPr>
        <p:spPr>
          <a:xfrm>
            <a:off x="5527935" y="3421864"/>
            <a:ext cx="5141868" cy="379656"/>
          </a:xfrm>
          <a:prstGeom prst="rect">
            <a:avLst/>
          </a:prstGeom>
          <a:noFill/>
        </p:spPr>
        <p:txBody>
          <a:bodyPr wrap="square" rtlCol="0">
            <a:spAutoFit/>
          </a:bodyPr>
          <a:lstStyle/>
          <a:p>
            <a:pPr algn="ctr"/>
            <a:r>
              <a:rPr kumimoji="1" lang="zh-CN" altLang="en-US" sz="1867" dirty="0">
                <a:solidFill>
                  <a:srgbClr val="43536A"/>
                </a:solidFill>
                <a:latin typeface="Microsoft YaHei" charset="0"/>
                <a:ea typeface="Microsoft YaHei" charset="0"/>
                <a:cs typeface="Microsoft YaHei" charset="0"/>
              </a:rPr>
              <a:t>汇报人：李琦</a:t>
            </a:r>
          </a:p>
        </p:txBody>
      </p:sp>
      <p:sp>
        <p:nvSpPr>
          <p:cNvPr id="20" name="直角三角形 19"/>
          <p:cNvSpPr/>
          <p:nvPr/>
        </p:nvSpPr>
        <p:spPr>
          <a:xfrm flipH="1" flipV="1">
            <a:off x="10467834" y="9622"/>
            <a:ext cx="1724166" cy="1724166"/>
          </a:xfrm>
          <a:prstGeom prst="rtTriangle">
            <a:avLst/>
          </a:prstGeom>
          <a:solidFill>
            <a:srgbClr val="43536A"/>
          </a:solidFill>
          <a:ln>
            <a:solidFill>
              <a:srgbClr val="43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Tree>
    <p:extLst>
      <p:ext uri="{BB962C8B-B14F-4D97-AF65-F5344CB8AC3E}">
        <p14:creationId xmlns:p14="http://schemas.microsoft.com/office/powerpoint/2010/main" val="152759188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14278" y="3230413"/>
            <a:ext cx="1013257" cy="1013257"/>
            <a:chOff x="1414278" y="3230413"/>
            <a:chExt cx="1013257" cy="1013257"/>
          </a:xfrm>
        </p:grpSpPr>
        <p:sp>
          <p:nvSpPr>
            <p:cNvPr id="26" name="矩形 25"/>
            <p:cNvSpPr/>
            <p:nvPr/>
          </p:nvSpPr>
          <p:spPr>
            <a:xfrm rot="13403634">
              <a:off x="1414278" y="3230413"/>
              <a:ext cx="1013257" cy="1013257"/>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nvGrpSpPr>
            <p:cNvPr id="27" name="Group 75"/>
            <p:cNvGrpSpPr/>
            <p:nvPr/>
          </p:nvGrpSpPr>
          <p:grpSpPr>
            <a:xfrm>
              <a:off x="1678164" y="3458811"/>
              <a:ext cx="421632" cy="562817"/>
              <a:chOff x="2639219" y="3510757"/>
              <a:chExt cx="348456" cy="465138"/>
            </a:xfrm>
            <a:solidFill>
              <a:schemeClr val="bg1"/>
            </a:solidFill>
          </p:grpSpPr>
          <p:sp>
            <p:nvSpPr>
              <p:cNvPr id="28" name="AutoShape 115"/>
              <p:cNvSpPr>
                <a:spLocks/>
              </p:cNvSpPr>
              <p:nvPr/>
            </p:nvSpPr>
            <p:spPr bwMode="auto">
              <a:xfrm>
                <a:off x="2639219" y="351075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29" name="AutoShape 116"/>
              <p:cNvSpPr>
                <a:spLocks/>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grpSp>
      </p:grpSp>
      <p:grpSp>
        <p:nvGrpSpPr>
          <p:cNvPr id="5" name="组合 4"/>
          <p:cNvGrpSpPr/>
          <p:nvPr/>
        </p:nvGrpSpPr>
        <p:grpSpPr>
          <a:xfrm>
            <a:off x="5597687" y="3230413"/>
            <a:ext cx="1013257" cy="1013257"/>
            <a:chOff x="5597687" y="3230413"/>
            <a:chExt cx="1013257" cy="1013257"/>
          </a:xfrm>
        </p:grpSpPr>
        <p:sp>
          <p:nvSpPr>
            <p:cNvPr id="30" name="矩形 29"/>
            <p:cNvSpPr/>
            <p:nvPr/>
          </p:nvSpPr>
          <p:spPr>
            <a:xfrm rot="13403634">
              <a:off x="5597687" y="3230413"/>
              <a:ext cx="1013257" cy="1013257"/>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nvGrpSpPr>
            <p:cNvPr id="31" name="Group 82"/>
            <p:cNvGrpSpPr/>
            <p:nvPr/>
          </p:nvGrpSpPr>
          <p:grpSpPr>
            <a:xfrm>
              <a:off x="5823389" y="3456594"/>
              <a:ext cx="561856" cy="561856"/>
              <a:chOff x="4439444" y="2582069"/>
              <a:chExt cx="464344" cy="464344"/>
            </a:xfrm>
            <a:solidFill>
              <a:schemeClr val="bg1"/>
            </a:solidFill>
          </p:grpSpPr>
          <p:sp>
            <p:nvSpPr>
              <p:cNvPr id="32" name="AutoShape 123"/>
              <p:cNvSpPr>
                <a:spLocks/>
              </p:cNvSpPr>
              <p:nvPr/>
            </p:nvSpPr>
            <p:spPr bwMode="auto">
              <a:xfrm>
                <a:off x="4439444"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33" name="AutoShape 124"/>
              <p:cNvSpPr>
                <a:spLocks/>
              </p:cNvSpPr>
              <p:nvPr/>
            </p:nvSpPr>
            <p:spPr bwMode="auto">
              <a:xfrm>
                <a:off x="4570413" y="271224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34" name="AutoShape 125"/>
              <p:cNvSpPr>
                <a:spLocks/>
              </p:cNvSpPr>
              <p:nvPr/>
            </p:nvSpPr>
            <p:spPr bwMode="auto">
              <a:xfrm>
                <a:off x="4613275" y="275590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grpSp>
      </p:grpSp>
      <p:grpSp>
        <p:nvGrpSpPr>
          <p:cNvPr id="6" name="组合 5"/>
          <p:cNvGrpSpPr/>
          <p:nvPr/>
        </p:nvGrpSpPr>
        <p:grpSpPr>
          <a:xfrm>
            <a:off x="7667246" y="3230413"/>
            <a:ext cx="1013257" cy="1013257"/>
            <a:chOff x="7667246" y="3230413"/>
            <a:chExt cx="1013257" cy="1013257"/>
          </a:xfrm>
        </p:grpSpPr>
        <p:sp>
          <p:nvSpPr>
            <p:cNvPr id="11" name="矩形 10"/>
            <p:cNvSpPr/>
            <p:nvPr/>
          </p:nvSpPr>
          <p:spPr>
            <a:xfrm rot="13403634">
              <a:off x="7667246" y="3230413"/>
              <a:ext cx="1013257" cy="1013257"/>
            </a:xfrm>
            <a:prstGeom prst="rect">
              <a:avLst/>
            </a:prstGeom>
            <a:solidFill>
              <a:srgbClr val="43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nvGrpSpPr>
            <p:cNvPr id="12" name="Group 52"/>
            <p:cNvGrpSpPr/>
            <p:nvPr/>
          </p:nvGrpSpPr>
          <p:grpSpPr>
            <a:xfrm>
              <a:off x="7928003" y="3493934"/>
              <a:ext cx="561856" cy="562817"/>
              <a:chOff x="9145588" y="4435475"/>
              <a:chExt cx="464344" cy="465138"/>
            </a:xfrm>
            <a:solidFill>
              <a:schemeClr val="bg1"/>
            </a:solidFill>
          </p:grpSpPr>
          <p:sp>
            <p:nvSpPr>
              <p:cNvPr id="13" name="AutoShape 7"/>
              <p:cNvSpPr>
                <a:spLocks/>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14" name="AutoShape 8"/>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15" name="AutoShape 9"/>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16" name="AutoShape 10"/>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17" name="AutoShape 11"/>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18" name="AutoShape 12"/>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19" name="AutoShape 13"/>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20" name="AutoShape 14"/>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21" name="AutoShape 15"/>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grpSp>
      </p:grpSp>
      <p:grpSp>
        <p:nvGrpSpPr>
          <p:cNvPr id="4" name="组合 3"/>
          <p:cNvGrpSpPr/>
          <p:nvPr/>
        </p:nvGrpSpPr>
        <p:grpSpPr>
          <a:xfrm>
            <a:off x="3497934" y="3230413"/>
            <a:ext cx="1013257" cy="1013257"/>
            <a:chOff x="3497934" y="3230413"/>
            <a:chExt cx="1013257" cy="1013257"/>
          </a:xfrm>
        </p:grpSpPr>
        <p:sp>
          <p:nvSpPr>
            <p:cNvPr id="22" name="矩形 21"/>
            <p:cNvSpPr/>
            <p:nvPr/>
          </p:nvSpPr>
          <p:spPr>
            <a:xfrm rot="13403634">
              <a:off x="3497934" y="3230413"/>
              <a:ext cx="1013257" cy="1013257"/>
            </a:xfrm>
            <a:prstGeom prst="rect">
              <a:avLst/>
            </a:prstGeom>
            <a:solidFill>
              <a:srgbClr val="43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nvGrpSpPr>
            <p:cNvPr id="23" name="Group 68"/>
            <p:cNvGrpSpPr/>
            <p:nvPr/>
          </p:nvGrpSpPr>
          <p:grpSpPr>
            <a:xfrm>
              <a:off x="3782703" y="3487811"/>
              <a:ext cx="424707" cy="562817"/>
              <a:chOff x="3582988" y="3510757"/>
              <a:chExt cx="319088" cy="465138"/>
            </a:xfrm>
            <a:solidFill>
              <a:schemeClr val="bg1"/>
            </a:solidFill>
          </p:grpSpPr>
          <p:sp>
            <p:nvSpPr>
              <p:cNvPr id="24" name="AutoShape 113"/>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25" name="AutoShape 114"/>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grpSp>
      </p:grpSp>
      <p:grpSp>
        <p:nvGrpSpPr>
          <p:cNvPr id="2" name="组合 1"/>
          <p:cNvGrpSpPr/>
          <p:nvPr/>
        </p:nvGrpSpPr>
        <p:grpSpPr>
          <a:xfrm>
            <a:off x="9833528" y="160899"/>
            <a:ext cx="2252212" cy="1743953"/>
            <a:chOff x="7376530" y="674031"/>
            <a:chExt cx="5876789" cy="4550568"/>
          </a:xfrm>
        </p:grpSpPr>
        <p:sp>
          <p:nvSpPr>
            <p:cNvPr id="52" name="任意多边形 51"/>
            <p:cNvSpPr/>
            <p:nvPr/>
          </p:nvSpPr>
          <p:spPr>
            <a:xfrm rot="5400000" flipV="1">
              <a:off x="7376530" y="674031"/>
              <a:ext cx="2754969" cy="2754969"/>
            </a:xfrm>
            <a:custGeom>
              <a:avLst/>
              <a:gdLst>
                <a:gd name="connsiteX0" fmla="*/ 0 w 4343400"/>
                <a:gd name="connsiteY0" fmla="*/ 0 h 4343400"/>
                <a:gd name="connsiteX1" fmla="*/ 4343400 w 4343400"/>
                <a:gd name="connsiteY1" fmla="*/ 4343400 h 4343400"/>
                <a:gd name="connsiteX2" fmla="*/ 3486149 w 4343400"/>
                <a:gd name="connsiteY2" fmla="*/ 4343400 h 4343400"/>
                <a:gd name="connsiteX3" fmla="*/ 0 w 4343400"/>
                <a:gd name="connsiteY3" fmla="*/ 857251 h 4343400"/>
                <a:gd name="connsiteX4" fmla="*/ 0 w 4343400"/>
                <a:gd name="connsiteY4" fmla="*/ 0 h 434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400" h="4343400">
                  <a:moveTo>
                    <a:pt x="0" y="0"/>
                  </a:moveTo>
                  <a:lnTo>
                    <a:pt x="4343400" y="4343400"/>
                  </a:lnTo>
                  <a:lnTo>
                    <a:pt x="3486149" y="4343400"/>
                  </a:lnTo>
                  <a:lnTo>
                    <a:pt x="0" y="857251"/>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52"/>
            <p:cNvSpPr/>
            <p:nvPr/>
          </p:nvSpPr>
          <p:spPr>
            <a:xfrm>
              <a:off x="10131500" y="2102780"/>
              <a:ext cx="3121819" cy="3121819"/>
            </a:xfrm>
            <a:custGeom>
              <a:avLst/>
              <a:gdLst>
                <a:gd name="connsiteX0" fmla="*/ 0 w 4343400"/>
                <a:gd name="connsiteY0" fmla="*/ 0 h 4343400"/>
                <a:gd name="connsiteX1" fmla="*/ 4343400 w 4343400"/>
                <a:gd name="connsiteY1" fmla="*/ 4343400 h 4343400"/>
                <a:gd name="connsiteX2" fmla="*/ 3486149 w 4343400"/>
                <a:gd name="connsiteY2" fmla="*/ 4343400 h 4343400"/>
                <a:gd name="connsiteX3" fmla="*/ 0 w 4343400"/>
                <a:gd name="connsiteY3" fmla="*/ 857251 h 4343400"/>
                <a:gd name="connsiteX4" fmla="*/ 0 w 4343400"/>
                <a:gd name="connsiteY4" fmla="*/ 0 h 434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400" h="4343400">
                  <a:moveTo>
                    <a:pt x="0" y="0"/>
                  </a:moveTo>
                  <a:lnTo>
                    <a:pt x="4343400" y="4343400"/>
                  </a:lnTo>
                  <a:lnTo>
                    <a:pt x="3486149" y="4343400"/>
                  </a:lnTo>
                  <a:lnTo>
                    <a:pt x="0" y="857251"/>
                  </a:lnTo>
                  <a:lnTo>
                    <a:pt x="0" y="0"/>
                  </a:lnTo>
                  <a:close/>
                </a:path>
              </a:pathLst>
            </a:custGeom>
            <a:solidFill>
              <a:srgbClr val="43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任意多边形 55"/>
          <p:cNvSpPr/>
          <p:nvPr/>
        </p:nvSpPr>
        <p:spPr>
          <a:xfrm>
            <a:off x="0" y="5661599"/>
            <a:ext cx="1196401" cy="1196401"/>
          </a:xfrm>
          <a:custGeom>
            <a:avLst/>
            <a:gdLst>
              <a:gd name="connsiteX0" fmla="*/ 0 w 4343400"/>
              <a:gd name="connsiteY0" fmla="*/ 0 h 4343400"/>
              <a:gd name="connsiteX1" fmla="*/ 4343400 w 4343400"/>
              <a:gd name="connsiteY1" fmla="*/ 4343400 h 4343400"/>
              <a:gd name="connsiteX2" fmla="*/ 3486149 w 4343400"/>
              <a:gd name="connsiteY2" fmla="*/ 4343400 h 4343400"/>
              <a:gd name="connsiteX3" fmla="*/ 0 w 4343400"/>
              <a:gd name="connsiteY3" fmla="*/ 857251 h 4343400"/>
              <a:gd name="connsiteX4" fmla="*/ 0 w 4343400"/>
              <a:gd name="connsiteY4" fmla="*/ 0 h 434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400" h="4343400">
                <a:moveTo>
                  <a:pt x="0" y="0"/>
                </a:moveTo>
                <a:lnTo>
                  <a:pt x="4343400" y="4343400"/>
                </a:lnTo>
                <a:lnTo>
                  <a:pt x="3486149" y="4343400"/>
                </a:lnTo>
                <a:lnTo>
                  <a:pt x="0" y="857251"/>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605309" y="732408"/>
            <a:ext cx="4028135" cy="486415"/>
          </a:xfrm>
          <a:prstGeom prst="rect">
            <a:avLst/>
          </a:prstGeom>
          <a:noFill/>
        </p:spPr>
        <p:txBody>
          <a:bodyPr wrap="square" rtlCol="0" anchor="ctr">
            <a:spAutoFit/>
          </a:bodyPr>
          <a:lstStyle/>
          <a:p>
            <a:pPr>
              <a:lnSpc>
                <a:spcPct val="110000"/>
              </a:lnSpc>
            </a:pPr>
            <a:r>
              <a:rPr kumimoji="1" lang="zh-CN" altLang="en-US" sz="2489" b="1" dirty="0"/>
              <a:t>动态更新时期</a:t>
            </a:r>
          </a:p>
        </p:txBody>
      </p:sp>
      <p:sp>
        <p:nvSpPr>
          <p:cNvPr id="55" name="Subtitle 2"/>
          <p:cNvSpPr txBox="1">
            <a:spLocks/>
          </p:cNvSpPr>
          <p:nvPr/>
        </p:nvSpPr>
        <p:spPr bwMode="auto">
          <a:xfrm>
            <a:off x="522012" y="4934206"/>
            <a:ext cx="2750331" cy="552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a:lnSpc>
                <a:spcPct val="120000"/>
              </a:lnSpc>
              <a:buNone/>
            </a:pPr>
            <a:r>
              <a:rPr lang="zh-CN" altLang="en-US" sz="2400" b="1" dirty="0">
                <a:latin typeface="微软雅黑" charset="0"/>
                <a:ea typeface="微软雅黑" charset="0"/>
                <a:cs typeface="Lantinghei SC Demibold" charset="-122"/>
                <a:sym typeface="时尚中黑简体" charset="0"/>
              </a:rPr>
              <a:t>设计时期</a:t>
            </a:r>
          </a:p>
        </p:txBody>
      </p:sp>
      <p:sp>
        <p:nvSpPr>
          <p:cNvPr id="57" name="Subtitle 2"/>
          <p:cNvSpPr txBox="1">
            <a:spLocks/>
          </p:cNvSpPr>
          <p:nvPr/>
        </p:nvSpPr>
        <p:spPr bwMode="auto">
          <a:xfrm>
            <a:off x="4677602" y="4940956"/>
            <a:ext cx="2750331" cy="552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2400" b="1" dirty="0">
                <a:latin typeface="微软雅黑" charset="0"/>
                <a:ea typeface="微软雅黑" charset="0"/>
                <a:cs typeface="Lantinghei SC Demibold" charset="-122"/>
                <a:sym typeface="时尚中黑简体" charset="0"/>
              </a:rPr>
              <a:t>限制性运行时期</a:t>
            </a:r>
            <a:endParaRPr lang="en-US" altLang="zh-CN" sz="1800" dirty="0">
              <a:latin typeface="微软雅黑" charset="0"/>
              <a:ea typeface="微软雅黑" charset="0"/>
              <a:cs typeface="Open Sans Light" charset="0"/>
            </a:endParaRPr>
          </a:p>
        </p:txBody>
      </p:sp>
      <p:sp>
        <p:nvSpPr>
          <p:cNvPr id="59" name="Subtitle 2"/>
          <p:cNvSpPr txBox="1">
            <a:spLocks/>
          </p:cNvSpPr>
          <p:nvPr/>
        </p:nvSpPr>
        <p:spPr bwMode="auto">
          <a:xfrm>
            <a:off x="6868821" y="1799009"/>
            <a:ext cx="2750331" cy="552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2400" b="1" dirty="0">
                <a:latin typeface="微软雅黑" charset="0"/>
                <a:ea typeface="微软雅黑" charset="0"/>
                <a:cs typeface="Lantinghei SC Demibold" charset="-122"/>
                <a:sym typeface="时尚中黑简体" charset="0"/>
              </a:rPr>
              <a:t>运行时期</a:t>
            </a:r>
            <a:endParaRPr lang="en-US" altLang="zh-CN" sz="1800" dirty="0">
              <a:latin typeface="微软雅黑" charset="0"/>
              <a:ea typeface="微软雅黑" charset="0"/>
              <a:cs typeface="Open Sans Light" charset="0"/>
            </a:endParaRPr>
          </a:p>
        </p:txBody>
      </p:sp>
      <p:sp>
        <p:nvSpPr>
          <p:cNvPr id="60" name="Subtitle 2"/>
          <p:cNvSpPr txBox="1">
            <a:spLocks/>
          </p:cNvSpPr>
          <p:nvPr/>
        </p:nvSpPr>
        <p:spPr bwMode="auto">
          <a:xfrm>
            <a:off x="2707787" y="1799009"/>
            <a:ext cx="2750331" cy="552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2400" b="1" dirty="0">
                <a:latin typeface="微软雅黑" charset="0"/>
                <a:ea typeface="微软雅黑" charset="0"/>
                <a:cs typeface="Lantinghei SC Demibold" charset="-122"/>
                <a:sym typeface="时尚中黑简体" charset="0"/>
              </a:rPr>
              <a:t>预运行时期</a:t>
            </a:r>
            <a:endParaRPr lang="en-US" altLang="zh-CN" sz="1800" dirty="0">
              <a:latin typeface="微软雅黑" charset="0"/>
              <a:ea typeface="微软雅黑" charset="0"/>
              <a:cs typeface="Open Sans Light" charset="0"/>
            </a:endParaRPr>
          </a:p>
        </p:txBody>
      </p:sp>
    </p:spTree>
    <p:extLst>
      <p:ext uri="{BB962C8B-B14F-4D97-AF65-F5344CB8AC3E}">
        <p14:creationId xmlns:p14="http://schemas.microsoft.com/office/powerpoint/2010/main" val="136768855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77716" y="405123"/>
            <a:ext cx="5668557"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动态更新操作</a:t>
            </a:r>
          </a:p>
        </p:txBody>
      </p:sp>
      <p:sp>
        <p:nvSpPr>
          <p:cNvPr id="8" name="文本框 7"/>
          <p:cNvSpPr txBox="1"/>
          <p:nvPr/>
        </p:nvSpPr>
        <p:spPr>
          <a:xfrm>
            <a:off x="1122571" y="1115913"/>
            <a:ext cx="8748794" cy="6247864"/>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通常</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动态体系结构的更新操作包括</a:t>
            </a:r>
            <a:r>
              <a:rPr lang="en-US" altLang="zh-CN" sz="2000" dirty="0">
                <a:latin typeface="微软雅黑" panose="020B0503020204020204" pitchFamily="34" charset="-122"/>
                <a:ea typeface="微软雅黑" panose="020B0503020204020204" pitchFamily="34" charset="-122"/>
              </a:rPr>
              <a:t>:</a:t>
            </a:r>
          </a:p>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添加新的构件</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在系统运行时添加新的构件</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不可假定系统正处于此</a:t>
            </a:r>
          </a:p>
          <a:p>
            <a:r>
              <a:rPr lang="zh-CN" altLang="en-US" sz="2000" dirty="0">
                <a:latin typeface="微软雅黑" panose="020B0503020204020204" pitchFamily="34" charset="-122"/>
                <a:ea typeface="微软雅黑" panose="020B0503020204020204" pitchFamily="34" charset="-122"/>
              </a:rPr>
              <a:t>构件的初始状态</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构件必须检测系统的状态</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并执行必要的操作来同步系统的</a:t>
            </a:r>
          </a:p>
          <a:p>
            <a:r>
              <a:rPr lang="zh-CN" altLang="en-US" sz="2000" dirty="0">
                <a:latin typeface="微软雅黑" panose="020B0503020204020204" pitchFamily="34" charset="-122"/>
                <a:ea typeface="微软雅黑" panose="020B0503020204020204" pitchFamily="34" charset="-122"/>
              </a:rPr>
              <a:t>内部状态</a:t>
            </a:r>
            <a:r>
              <a:rPr lang="en-US" altLang="zh-CN" sz="2000" dirty="0">
                <a:latin typeface="微软雅黑" panose="020B0503020204020204" pitchFamily="34" charset="-122"/>
                <a:ea typeface="微软雅黑" panose="020B0503020204020204" pitchFamily="34" charset="-122"/>
              </a:rPr>
              <a:t>;</a:t>
            </a:r>
          </a:p>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升级或替换已存在的构件</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系统的某一构件能够被另外的具有更好性</a:t>
            </a:r>
          </a:p>
          <a:p>
            <a:r>
              <a:rPr lang="zh-CN" altLang="en-US" sz="2000" dirty="0">
                <a:latin typeface="微软雅黑" panose="020B0503020204020204" pitchFamily="34" charset="-122"/>
                <a:ea typeface="微软雅黑" panose="020B0503020204020204" pitchFamily="34" charset="-122"/>
              </a:rPr>
              <a:t>能的构件替换</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需升级或替换的构件状态要转移到新的构件上</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在变化过程中</a:t>
            </a:r>
            <a:r>
              <a:rPr lang="en-US" altLang="zh-CN" sz="2000" dirty="0">
                <a:latin typeface="微软雅黑" panose="020B0503020204020204" pitchFamily="34" charset="-122"/>
                <a:ea typeface="微软雅黑" panose="020B0503020204020204" pitchFamily="34" charset="-122"/>
              </a:rPr>
              <a:t>,</a:t>
            </a:r>
          </a:p>
          <a:p>
            <a:r>
              <a:rPr lang="zh-CN" altLang="en-US" sz="2000" dirty="0">
                <a:latin typeface="微软雅黑" panose="020B0503020204020204" pitchFamily="34" charset="-122"/>
                <a:ea typeface="微软雅黑" panose="020B0503020204020204" pitchFamily="34" charset="-122"/>
              </a:rPr>
              <a:t>两个构件不能同时被激活</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这个替换需要通过相同的接口</a:t>
            </a:r>
            <a:r>
              <a:rPr lang="en-US" altLang="zh-CN" sz="2000" dirty="0">
                <a:latin typeface="微软雅黑" panose="020B0503020204020204" pitchFamily="34" charset="-122"/>
                <a:ea typeface="微软雅黑" panose="020B0503020204020204" pitchFamily="34" charset="-122"/>
              </a:rPr>
              <a:t>;</a:t>
            </a:r>
          </a:p>
          <a:p>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删除不必要的构件</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系统不再使用某一个构件时</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这个构件将被删除</a:t>
            </a:r>
            <a:r>
              <a:rPr lang="en-US" altLang="zh-CN" sz="2000" dirty="0">
                <a:latin typeface="微软雅黑" panose="020B0503020204020204" pitchFamily="34" charset="-122"/>
                <a:ea typeface="微软雅黑" panose="020B0503020204020204" pitchFamily="34" charset="-122"/>
              </a:rPr>
              <a:t>,</a:t>
            </a:r>
          </a:p>
          <a:p>
            <a:r>
              <a:rPr lang="zh-CN" altLang="en-US" sz="2000" dirty="0">
                <a:latin typeface="微软雅黑" panose="020B0503020204020204" pitchFamily="34" charset="-122"/>
                <a:ea typeface="微软雅黑" panose="020B0503020204020204" pitchFamily="34" charset="-122"/>
              </a:rPr>
              <a:t>这种删除包括临时删除和永久删除。每个具体的应用中有合适的条件管理构件的移除。例如</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当一个构件中的任何一个功能仍在系统执行进程的堆栈</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系统</a:t>
            </a:r>
          </a:p>
          <a:p>
            <a:r>
              <a:rPr lang="zh-CN" altLang="en-US" sz="2000" dirty="0">
                <a:latin typeface="微软雅黑" panose="020B0503020204020204" pitchFamily="34" charset="-122"/>
                <a:ea typeface="微软雅黑" panose="020B0503020204020204" pitchFamily="34" charset="-122"/>
              </a:rPr>
              <a:t>的运行环境就会禁止构件移除</a:t>
            </a:r>
            <a:r>
              <a:rPr lang="en-US" altLang="zh-CN" sz="2000" dirty="0">
                <a:latin typeface="微软雅黑" panose="020B0503020204020204" pitchFamily="34" charset="-122"/>
                <a:ea typeface="微软雅黑" panose="020B0503020204020204" pitchFamily="34" charset="-122"/>
              </a:rPr>
              <a:t>;</a:t>
            </a:r>
          </a:p>
          <a:p>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应用体系结构的重新配置</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通过添加或删除构件间的连接改变系统的</a:t>
            </a:r>
          </a:p>
          <a:p>
            <a:r>
              <a:rPr lang="zh-CN" altLang="en-US" sz="2000" dirty="0">
                <a:latin typeface="微软雅黑" panose="020B0503020204020204" pitchFamily="34" charset="-122"/>
                <a:ea typeface="微软雅黑" panose="020B0503020204020204" pitchFamily="34" charset="-122"/>
              </a:rPr>
              <a:t>拓扑结构</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例如构件和连接间的重新连接</a:t>
            </a:r>
            <a:r>
              <a:rPr lang="en-US" altLang="zh-CN" sz="2000" dirty="0">
                <a:latin typeface="微软雅黑" panose="020B0503020204020204" pitchFamily="34" charset="-122"/>
                <a:ea typeface="微软雅黑" panose="020B0503020204020204" pitchFamily="34" charset="-122"/>
              </a:rPr>
              <a:t>;</a:t>
            </a:r>
          </a:p>
          <a:p>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系统体系结构的重新配置</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将某一构件从一台主机上移到另一台主机</a:t>
            </a:r>
          </a:p>
          <a:p>
            <a:r>
              <a:rPr lang="zh-CN" altLang="en-US" sz="2000" dirty="0">
                <a:latin typeface="微软雅黑" panose="020B0503020204020204" pitchFamily="34" charset="-122"/>
                <a:ea typeface="微软雅黑" panose="020B0503020204020204" pitchFamily="34" charset="-122"/>
              </a:rPr>
              <a:t>上，这样</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体系结构必须支持构件到处理器之间映射的修改</a:t>
            </a:r>
            <a:r>
              <a:rPr lang="en-US" altLang="zh-CN" sz="2000" dirty="0">
                <a:latin typeface="微软雅黑" panose="020B0503020204020204" pitchFamily="34" charset="-122"/>
                <a:ea typeface="微软雅黑" panose="020B0503020204020204" pitchFamily="34" charset="-122"/>
              </a:rPr>
              <a:t>;</a:t>
            </a:r>
          </a:p>
          <a:p>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查询系统元素的属性</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例如获取当前版本的信息</a:t>
            </a:r>
            <a:r>
              <a:rPr lang="en-US" altLang="zh-CN" sz="2000" dirty="0">
                <a:latin typeface="微软雅黑" panose="020B0503020204020204" pitchFamily="34" charset="-122"/>
                <a:ea typeface="微软雅黑" panose="020B0503020204020204" pitchFamily="34" charset="-122"/>
              </a:rPr>
              <a:t>;</a:t>
            </a:r>
          </a:p>
          <a:p>
            <a:r>
              <a:rPr lang="en-US" altLang="zh-CN"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查询当前系统的拓扑结构。</a:t>
            </a: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03410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77716" y="405123"/>
            <a:ext cx="5668557"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动态更新方法</a:t>
            </a:r>
          </a:p>
        </p:txBody>
      </p:sp>
      <p:sp>
        <p:nvSpPr>
          <p:cNvPr id="8" name="文本框 7"/>
          <p:cNvSpPr txBox="1"/>
          <p:nvPr/>
        </p:nvSpPr>
        <p:spPr>
          <a:xfrm>
            <a:off x="1122571" y="1115913"/>
            <a:ext cx="8748794" cy="4708981"/>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动态链接</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动态链接允许动态更替对象</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但不要求从对象中获取任何功</a:t>
            </a:r>
          </a:p>
          <a:p>
            <a:r>
              <a:rPr lang="zh-CN" altLang="en-US" sz="2000" dirty="0">
                <a:latin typeface="微软雅黑" panose="020B0503020204020204" pitchFamily="34" charset="-122"/>
                <a:ea typeface="微软雅黑" panose="020B0503020204020204" pitchFamily="34" charset="-122"/>
              </a:rPr>
              <a:t>能。这种方法主要适用于不具有持久状态的对象。</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静态状态转换</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适用于具有持久状态的对象。这种状态转换有一些步骤</a:t>
            </a:r>
            <a:r>
              <a:rPr lang="en-US" altLang="zh-CN" sz="2000" dirty="0">
                <a:latin typeface="微软雅黑" panose="020B0503020204020204" pitchFamily="34" charset="-122"/>
                <a:ea typeface="微软雅黑" panose="020B0503020204020204" pitchFamily="34" charset="-122"/>
              </a:rPr>
              <a:t>:</a:t>
            </a:r>
          </a:p>
          <a:p>
            <a:r>
              <a:rPr lang="zh-CN" altLang="en-US" sz="2000" dirty="0">
                <a:latin typeface="微软雅黑" panose="020B0503020204020204" pitchFamily="34" charset="-122"/>
                <a:ea typeface="微软雅黑" panose="020B0503020204020204" pitchFamily="34" charset="-122"/>
              </a:rPr>
              <a:t>首先一个程序状态被保存</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此程序停止运行</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然后用新的版本取代旧版本的对</a:t>
            </a:r>
          </a:p>
          <a:p>
            <a:r>
              <a:rPr lang="zh-CN" altLang="en-US" sz="2000" dirty="0">
                <a:latin typeface="微软雅黑" panose="020B0503020204020204" pitchFamily="34" charset="-122"/>
                <a:ea typeface="微软雅黑" panose="020B0503020204020204" pitchFamily="34" charset="-122"/>
              </a:rPr>
              <a:t>象</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旧版本先前的状态转移到新版本上。如果该程序不能被停止</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例如它是系</a:t>
            </a:r>
          </a:p>
          <a:p>
            <a:r>
              <a:rPr lang="zh-CN" altLang="en-US" sz="2000" dirty="0">
                <a:latin typeface="微软雅黑" panose="020B0503020204020204" pitchFamily="34" charset="-122"/>
                <a:ea typeface="微软雅黑" panose="020B0503020204020204" pitchFamily="34" charset="-122"/>
              </a:rPr>
              <a:t>统的核心部分</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那就要用到下面的方法。</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动态状态转换</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利用状态转换函数</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可以把一个运行系统的状态转换到</a:t>
            </a:r>
          </a:p>
          <a:p>
            <a:r>
              <a:rPr lang="zh-CN" altLang="en-US" sz="2000" dirty="0">
                <a:latin typeface="微软雅黑" panose="020B0503020204020204" pitchFamily="34" charset="-122"/>
                <a:ea typeface="微软雅黑" panose="020B0503020204020204" pitchFamily="34" charset="-122"/>
              </a:rPr>
              <a:t>新的版本</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而且这个函数能够被自动生成。</a:t>
            </a: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85467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直角三角形 10"/>
          <p:cNvSpPr/>
          <p:nvPr/>
        </p:nvSpPr>
        <p:spPr>
          <a:xfrm rot="8100000">
            <a:off x="1217075" y="3919718"/>
            <a:ext cx="5876563" cy="5876563"/>
          </a:xfrm>
          <a:prstGeom prst="rtTriangle">
            <a:avLst/>
          </a:prstGeom>
          <a:blipFill dpi="0" rotWithShape="0">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直角三角形 6"/>
          <p:cNvSpPr/>
          <p:nvPr/>
        </p:nvSpPr>
        <p:spPr>
          <a:xfrm rot="13500000" flipV="1">
            <a:off x="2627144" y="-4018022"/>
            <a:ext cx="6937712" cy="6937712"/>
          </a:xfrm>
          <a:prstGeom prst="rtTriangle">
            <a:avLst/>
          </a:prstGeom>
          <a:solidFill>
            <a:srgbClr val="43536A"/>
          </a:solidFill>
          <a:ln>
            <a:solidFill>
              <a:srgbClr val="43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直角三角形 2"/>
          <p:cNvSpPr/>
          <p:nvPr/>
        </p:nvSpPr>
        <p:spPr>
          <a:xfrm rot="8100000">
            <a:off x="6210755" y="3288880"/>
            <a:ext cx="4563208" cy="4563208"/>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PA_文本框 9"/>
          <p:cNvSpPr txBox="1"/>
          <p:nvPr>
            <p:custDataLst>
              <p:tags r:id="rId1"/>
            </p:custDataLst>
          </p:nvPr>
        </p:nvSpPr>
        <p:spPr>
          <a:xfrm>
            <a:off x="7422075" y="3802540"/>
            <a:ext cx="2140568" cy="1107996"/>
          </a:xfrm>
          <a:prstGeom prst="rect">
            <a:avLst/>
          </a:prstGeom>
          <a:noFill/>
        </p:spPr>
        <p:txBody>
          <a:bodyPr wrap="square" rtlCol="0">
            <a:spAutoFit/>
          </a:bodyPr>
          <a:lstStyle/>
          <a:p>
            <a:pPr algn="ctr"/>
            <a:r>
              <a:rPr lang="en-US" altLang="zh-CN" sz="6600" dirty="0">
                <a:solidFill>
                  <a:prstClr val="white"/>
                </a:solidFill>
                <a:latin typeface="微软雅黑" panose="020B0503020204020204" pitchFamily="34" charset="-122"/>
                <a:ea typeface="微软雅黑" panose="020B0503020204020204" pitchFamily="34" charset="-122"/>
              </a:rPr>
              <a:t>03</a:t>
            </a:r>
            <a:endParaRPr lang="zh-CN" altLang="en-US" sz="6600" dirty="0">
              <a:solidFill>
                <a:prstClr val="white"/>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144180" y="451957"/>
            <a:ext cx="3770969" cy="830997"/>
          </a:xfrm>
          <a:prstGeom prst="rect">
            <a:avLst/>
          </a:prstGeom>
          <a:noFill/>
        </p:spPr>
        <p:txBody>
          <a:bodyPr wrap="none" rtlCol="0">
            <a:spAutoFit/>
          </a:bodyPr>
          <a:lstStyle/>
          <a:p>
            <a:pPr algn="ctr"/>
            <a:r>
              <a:rPr lang="en-US" altLang="zh-CN" sz="4800" dirty="0">
                <a:solidFill>
                  <a:schemeClr val="bg1"/>
                </a:solidFill>
                <a:latin typeface="微软雅黑" panose="020B0503020204020204" pitchFamily="34" charset="-122"/>
                <a:ea typeface="微软雅黑" panose="020B0503020204020204" pitchFamily="34" charset="-122"/>
              </a:rPr>
              <a:t>PART THREE</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854565" y="1234736"/>
            <a:ext cx="3967565" cy="523220"/>
          </a:xfrm>
          <a:prstGeom prst="rect">
            <a:avLst/>
          </a:prstGeom>
          <a:noFill/>
        </p:spPr>
        <p:txBody>
          <a:bodyPr wrap="square" rtlCol="0">
            <a:spAutoFit/>
          </a:bodyPr>
          <a:lstStyle/>
          <a:p>
            <a:pPr marL="457200" indent="-457200">
              <a:buFont typeface="Arial" charset="0"/>
              <a:buChar char="•"/>
            </a:pPr>
            <a:r>
              <a:rPr kumimoji="1" lang="zh-CN" altLang="en-US" sz="2800" dirty="0">
                <a:solidFill>
                  <a:schemeClr val="bg1"/>
                </a:solidFill>
                <a:latin typeface="微软雅黑" panose="020B0503020204020204" pitchFamily="34" charset="-122"/>
                <a:ea typeface="微软雅黑" panose="020B0503020204020204" pitchFamily="34" charset="-122"/>
                <a:cs typeface="Yuanti SC" charset="-122"/>
              </a:rPr>
              <a:t>动态体系结构模型</a:t>
            </a:r>
          </a:p>
        </p:txBody>
      </p:sp>
    </p:spTree>
    <p:extLst>
      <p:ext uri="{BB962C8B-B14F-4D97-AF65-F5344CB8AC3E}">
        <p14:creationId xmlns:p14="http://schemas.microsoft.com/office/powerpoint/2010/main" val="1916037025"/>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_文本框 9"/>
          <p:cNvSpPr txBox="1"/>
          <p:nvPr>
            <p:custDataLst>
              <p:tags r:id="rId1"/>
            </p:custDataLst>
          </p:nvPr>
        </p:nvSpPr>
        <p:spPr>
          <a:xfrm>
            <a:off x="7422075" y="3802540"/>
            <a:ext cx="2140568" cy="1107996"/>
          </a:xfrm>
          <a:prstGeom prst="rect">
            <a:avLst/>
          </a:prstGeom>
          <a:noFill/>
        </p:spPr>
        <p:txBody>
          <a:bodyPr wrap="square" rtlCol="0">
            <a:spAutoFit/>
          </a:bodyPr>
          <a:lstStyle/>
          <a:p>
            <a:pPr algn="ctr"/>
            <a:r>
              <a:rPr lang="en-US" altLang="zh-CN" sz="6600" dirty="0">
                <a:solidFill>
                  <a:prstClr val="white"/>
                </a:solidFill>
                <a:latin typeface="微软雅黑" panose="020B0503020204020204" pitchFamily="34" charset="-122"/>
                <a:ea typeface="微软雅黑" panose="020B0503020204020204" pitchFamily="34" charset="-122"/>
              </a:rPr>
              <a:t>03</a:t>
            </a:r>
            <a:endParaRPr lang="zh-CN" altLang="en-US" sz="6600" dirty="0">
              <a:solidFill>
                <a:prstClr val="white"/>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1066095" y="457105"/>
            <a:ext cx="4336828" cy="830997"/>
          </a:xfrm>
          <a:prstGeom prst="rect">
            <a:avLst/>
          </a:prstGeom>
          <a:noFill/>
        </p:spPr>
        <p:txBody>
          <a:bodyPr wrap="none" rtlCol="0">
            <a:spAutoFit/>
          </a:bodyPr>
          <a:lstStyle/>
          <a:p>
            <a:pPr algn="ctr"/>
            <a:r>
              <a:rPr lang="en-US" altLang="zh-CN" sz="4800" dirty="0">
                <a:solidFill>
                  <a:srgbClr val="43536A"/>
                </a:solidFill>
                <a:latin typeface="微软雅黑" panose="020B0503020204020204" pitchFamily="34" charset="-122"/>
                <a:ea typeface="微软雅黑" panose="020B0503020204020204" pitchFamily="34" charset="-122"/>
              </a:rPr>
              <a:t>CBDA</a:t>
            </a:r>
            <a:r>
              <a:rPr lang="zh-CN" altLang="en-US" sz="4800" dirty="0">
                <a:solidFill>
                  <a:srgbClr val="43536A"/>
                </a:solidFill>
                <a:latin typeface="微软雅黑" panose="020B0503020204020204" pitchFamily="34" charset="-122"/>
                <a:ea typeface="微软雅黑" panose="020B0503020204020204" pitchFamily="34" charset="-122"/>
              </a:rPr>
              <a:t>模型介绍</a:t>
            </a:r>
          </a:p>
        </p:txBody>
      </p:sp>
      <p:pic>
        <p:nvPicPr>
          <p:cNvPr id="2" name="图片 1">
            <a:extLst>
              <a:ext uri="{FF2B5EF4-FFF2-40B4-BE49-F238E27FC236}">
                <a16:creationId xmlns:a16="http://schemas.microsoft.com/office/drawing/2014/main" id="{C9DA1447-9ACE-4967-8E25-2F7410021F7F}"/>
              </a:ext>
            </a:extLst>
          </p:cNvPr>
          <p:cNvPicPr>
            <a:picLocks noChangeAspect="1"/>
          </p:cNvPicPr>
          <p:nvPr/>
        </p:nvPicPr>
        <p:blipFill>
          <a:blip r:embed="rId4"/>
          <a:stretch>
            <a:fillRect/>
          </a:stretch>
        </p:blipFill>
        <p:spPr>
          <a:xfrm>
            <a:off x="692728" y="1432261"/>
            <a:ext cx="6172200" cy="4381500"/>
          </a:xfrm>
          <a:prstGeom prst="rect">
            <a:avLst/>
          </a:prstGeom>
        </p:spPr>
      </p:pic>
      <p:sp>
        <p:nvSpPr>
          <p:cNvPr id="4" name="文本框 3">
            <a:extLst>
              <a:ext uri="{FF2B5EF4-FFF2-40B4-BE49-F238E27FC236}">
                <a16:creationId xmlns:a16="http://schemas.microsoft.com/office/drawing/2014/main" id="{6CB72520-33F6-4242-827D-3E83F11EDEF7}"/>
              </a:ext>
            </a:extLst>
          </p:cNvPr>
          <p:cNvSpPr txBox="1"/>
          <p:nvPr/>
        </p:nvSpPr>
        <p:spPr>
          <a:xfrm>
            <a:off x="7422075" y="2136338"/>
            <a:ext cx="4229100" cy="2585323"/>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必要情况下将会临时孤立所涉及的构件。在更新执行之前</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要</a:t>
            </a:r>
          </a:p>
          <a:p>
            <a:r>
              <a:rPr lang="zh-CN" altLang="en-US" dirty="0">
                <a:latin typeface="微软雅黑" panose="020B0503020204020204" pitchFamily="34" charset="-122"/>
                <a:ea typeface="微软雅黑" panose="020B0503020204020204" pitchFamily="34" charset="-122"/>
              </a:rPr>
              <a:t>确保</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所涉及的构件停止发送新的请求</a:t>
            </a:r>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在更新开始之前</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连接件的请</a:t>
            </a:r>
          </a:p>
          <a:p>
            <a:r>
              <a:rPr lang="zh-CN" altLang="en-US" dirty="0">
                <a:latin typeface="微软雅黑" panose="020B0503020204020204" pitchFamily="34" charset="-122"/>
                <a:ea typeface="微软雅黑" panose="020B0503020204020204" pitchFamily="34" charset="-122"/>
              </a:rPr>
              <a:t>求队列中的请求全部己被执行。而且</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模型封装了连接件的所有通信</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这样可以很好的解决动态更新时产生的不一致性问题</a:t>
            </a:r>
            <a:r>
              <a:rPr lang="en-US" altLang="zh-CN" dirty="0">
                <a:latin typeface="微软雅黑" panose="020B0503020204020204" pitchFamily="34" charset="-122"/>
                <a:ea typeface="微软雅黑" panose="020B0503020204020204" pitchFamily="34" charset="-122"/>
              </a:rPr>
              <a:t>;</a:t>
            </a:r>
          </a:p>
          <a:p>
            <a:endParaRPr lang="zh-CN" altLang="en-US" dirty="0"/>
          </a:p>
        </p:txBody>
      </p:sp>
    </p:spTree>
    <p:extLst>
      <p:ext uri="{BB962C8B-B14F-4D97-AF65-F5344CB8AC3E}">
        <p14:creationId xmlns:p14="http://schemas.microsoft.com/office/powerpoint/2010/main" val="250407977"/>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_文本框 9"/>
          <p:cNvSpPr txBox="1"/>
          <p:nvPr>
            <p:custDataLst>
              <p:tags r:id="rId1"/>
            </p:custDataLst>
          </p:nvPr>
        </p:nvSpPr>
        <p:spPr>
          <a:xfrm>
            <a:off x="7422075" y="3802540"/>
            <a:ext cx="2140568" cy="1107996"/>
          </a:xfrm>
          <a:prstGeom prst="rect">
            <a:avLst/>
          </a:prstGeom>
          <a:noFill/>
        </p:spPr>
        <p:txBody>
          <a:bodyPr wrap="square" rtlCol="0">
            <a:spAutoFit/>
          </a:bodyPr>
          <a:lstStyle/>
          <a:p>
            <a:pPr algn="ctr"/>
            <a:r>
              <a:rPr lang="en-US" altLang="zh-CN" sz="6600" dirty="0">
                <a:solidFill>
                  <a:prstClr val="white"/>
                </a:solidFill>
                <a:latin typeface="微软雅黑" panose="020B0503020204020204" pitchFamily="34" charset="-122"/>
                <a:ea typeface="微软雅黑" panose="020B0503020204020204" pitchFamily="34" charset="-122"/>
              </a:rPr>
              <a:t>03</a:t>
            </a:r>
            <a:endParaRPr lang="zh-CN" altLang="en-US" sz="6600" dirty="0">
              <a:solidFill>
                <a:prstClr val="white"/>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1295521" y="457105"/>
            <a:ext cx="3877985" cy="830997"/>
          </a:xfrm>
          <a:prstGeom prst="rect">
            <a:avLst/>
          </a:prstGeom>
          <a:noFill/>
        </p:spPr>
        <p:txBody>
          <a:bodyPr wrap="none" rtlCol="0">
            <a:spAutoFit/>
          </a:bodyPr>
          <a:lstStyle/>
          <a:p>
            <a:pPr algn="ctr"/>
            <a:r>
              <a:rPr lang="zh-CN" altLang="en-US" sz="4800" dirty="0">
                <a:solidFill>
                  <a:srgbClr val="43536A"/>
                </a:solidFill>
                <a:latin typeface="微软雅黑" panose="020B0503020204020204" pitchFamily="34" charset="-122"/>
                <a:ea typeface="微软雅黑" panose="020B0503020204020204" pitchFamily="34" charset="-122"/>
              </a:rPr>
              <a:t>更新请求描述</a:t>
            </a:r>
          </a:p>
        </p:txBody>
      </p:sp>
      <p:sp>
        <p:nvSpPr>
          <p:cNvPr id="4" name="文本框 3">
            <a:extLst>
              <a:ext uri="{FF2B5EF4-FFF2-40B4-BE49-F238E27FC236}">
                <a16:creationId xmlns:a16="http://schemas.microsoft.com/office/drawing/2014/main" id="{6CB72520-33F6-4242-827D-3E83F11EDEF7}"/>
              </a:ext>
            </a:extLst>
          </p:cNvPr>
          <p:cNvSpPr txBox="1"/>
          <p:nvPr/>
        </p:nvSpPr>
        <p:spPr>
          <a:xfrm>
            <a:off x="1052447" y="1866012"/>
            <a:ext cx="8590317" cy="4370427"/>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更新类型</a:t>
            </a:r>
            <a:r>
              <a:rPr lang="en-US" altLang="zh-CN" sz="2000" dirty="0">
                <a:latin typeface="微软雅黑" panose="020B0503020204020204" pitchFamily="34" charset="-122"/>
                <a:ea typeface="微软雅黑" panose="020B0503020204020204" pitchFamily="34" charset="-122"/>
              </a:rPr>
              <a:t>(update type):</a:t>
            </a:r>
            <a:r>
              <a:rPr lang="zh-CN" altLang="en-US" sz="2000" dirty="0">
                <a:latin typeface="微软雅黑" panose="020B0503020204020204" pitchFamily="34" charset="-122"/>
                <a:ea typeface="微软雅黑" panose="020B0503020204020204" pitchFamily="34" charset="-122"/>
              </a:rPr>
              <a:t>更新类型包括添加、删除和更新一个新的构件</a:t>
            </a:r>
            <a:r>
              <a:rPr lang="en-US" altLang="zh-CN" sz="2000" dirty="0">
                <a:latin typeface="微软雅黑" panose="020B0503020204020204" pitchFamily="34" charset="-122"/>
                <a:ea typeface="微软雅黑" panose="020B0503020204020204" pitchFamily="34" charset="-122"/>
              </a:rPr>
              <a:t>;</a:t>
            </a:r>
          </a:p>
          <a:p>
            <a:pPr marL="342900" indent="-342900">
              <a:buAutoNum type="arabicParenBoth"/>
            </a:pP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更新对象列表</a:t>
            </a:r>
            <a:r>
              <a:rPr lang="en-US" altLang="zh-CN" sz="2000" dirty="0">
                <a:latin typeface="微软雅黑" panose="020B0503020204020204" pitchFamily="34" charset="-122"/>
                <a:ea typeface="微软雅黑" panose="020B0503020204020204" pitchFamily="34" charset="-122"/>
              </a:rPr>
              <a:t>(list of updated objects):</a:t>
            </a:r>
            <a:r>
              <a:rPr lang="zh-CN" altLang="en-US" sz="2000" dirty="0">
                <a:latin typeface="微软雅黑" panose="020B0503020204020204" pitchFamily="34" charset="-122"/>
                <a:ea typeface="微软雅黑" panose="020B0503020204020204" pitchFamily="34" charset="-122"/>
              </a:rPr>
              <a:t>需要更新的对象类的</a:t>
            </a:r>
            <a:r>
              <a:rPr lang="en-US" altLang="zh-CN" sz="2000" dirty="0">
                <a:latin typeface="微软雅黑" panose="020B0503020204020204" pitchFamily="34" charset="-122"/>
                <a:ea typeface="微软雅黑" panose="020B0503020204020204" pitchFamily="34" charset="-122"/>
              </a:rPr>
              <a:t>ID</a:t>
            </a:r>
            <a:r>
              <a:rPr lang="zh-CN" altLang="en-US" sz="2000" dirty="0">
                <a:latin typeface="微软雅黑" panose="020B0503020204020204" pitchFamily="34" charset="-122"/>
                <a:ea typeface="微软雅黑" panose="020B0503020204020204" pitchFamily="34" charset="-122"/>
              </a:rPr>
              <a:t>号</a:t>
            </a:r>
            <a:r>
              <a:rPr lang="en-US" altLang="zh-CN" sz="2000" dirty="0">
                <a:latin typeface="微软雅黑" panose="020B0503020204020204" pitchFamily="34" charset="-122"/>
                <a:ea typeface="微软雅黑" panose="020B0503020204020204" pitchFamily="34" charset="-122"/>
              </a:rPr>
              <a:t>;</a:t>
            </a: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rPr>
              <a:t>对象的新版本说明</a:t>
            </a:r>
            <a:r>
              <a:rPr lang="en-US" altLang="zh-CN" sz="2000" dirty="0">
                <a:latin typeface="微软雅黑" panose="020B0503020204020204" pitchFamily="34" charset="-122"/>
                <a:ea typeface="微软雅黑" panose="020B0503020204020204" pitchFamily="34" charset="-122"/>
              </a:rPr>
              <a:t>(new versions of the objects):</a:t>
            </a:r>
            <a:r>
              <a:rPr lang="zh-CN" altLang="en-US" sz="2000" dirty="0">
                <a:latin typeface="微软雅黑" panose="020B0503020204020204" pitchFamily="34" charset="-122"/>
                <a:ea typeface="微软雅黑" panose="020B0503020204020204" pitchFamily="34" charset="-122"/>
              </a:rPr>
              <a:t>对象的新版本执行情况</a:t>
            </a:r>
            <a:r>
              <a:rPr lang="en-US" altLang="zh-CN" sz="2000" dirty="0">
                <a:latin typeface="微软雅黑" panose="020B0503020204020204" pitchFamily="34" charset="-122"/>
                <a:ea typeface="微软雅黑" panose="020B0503020204020204" pitchFamily="34" charset="-122"/>
              </a:rPr>
              <a:t>;</a:t>
            </a: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对象更新方法</a:t>
            </a:r>
            <a:r>
              <a:rPr lang="en-US" altLang="zh-CN" sz="2000" dirty="0">
                <a:latin typeface="微软雅黑" panose="020B0503020204020204" pitchFamily="34" charset="-122"/>
                <a:ea typeface="微软雅黑" panose="020B0503020204020204" pitchFamily="34" charset="-122"/>
              </a:rPr>
              <a:t>(update method):</a:t>
            </a:r>
            <a:r>
              <a:rPr lang="zh-CN" altLang="en-US" sz="2000" dirty="0">
                <a:latin typeface="微软雅黑" panose="020B0503020204020204" pitchFamily="34" charset="-122"/>
                <a:ea typeface="微软雅黑" panose="020B0503020204020204" pitchFamily="34" charset="-122"/>
              </a:rPr>
              <a:t>更替、动态及静态</a:t>
            </a:r>
            <a:r>
              <a:rPr lang="en-US" altLang="zh-CN" sz="2000" dirty="0">
                <a:latin typeface="微软雅黑" panose="020B0503020204020204" pitchFamily="34" charset="-122"/>
                <a:ea typeface="微软雅黑" panose="020B0503020204020204" pitchFamily="34" charset="-122"/>
              </a:rPr>
              <a:t>;</a:t>
            </a: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更新函数</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uPdatefunction</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用来更新一个执行对象进程的状态转换函数</a:t>
            </a:r>
            <a:r>
              <a:rPr lang="en-US" altLang="zh-CN" sz="2000" dirty="0">
                <a:latin typeface="微软雅黑" panose="020B0503020204020204" pitchFamily="34" charset="-122"/>
                <a:ea typeface="微软雅黑" panose="020B0503020204020204" pitchFamily="34" charset="-122"/>
              </a:rPr>
              <a:t>;</a:t>
            </a: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更新限制</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updateconstraints</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描述更新</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包括子更新</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和它们之间的关系的序列</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例如只有对象</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的版本</a:t>
            </a:r>
            <a:r>
              <a:rPr lang="en-US" altLang="zh-CN" sz="2000" dirty="0">
                <a:latin typeface="微软雅黑" panose="020B0503020204020204" pitchFamily="34" charset="-122"/>
                <a:ea typeface="微软雅黑" panose="020B0503020204020204" pitchFamily="34" charset="-122"/>
              </a:rPr>
              <a:t>)2.0</a:t>
            </a:r>
            <a:r>
              <a:rPr lang="zh-CN" altLang="en-US" sz="2000" dirty="0">
                <a:latin typeface="微软雅黑" panose="020B0503020204020204" pitchFamily="34" charset="-122"/>
                <a:ea typeface="微软雅黑" panose="020B0503020204020204" pitchFamily="34" charset="-122"/>
              </a:rPr>
              <a:t>时</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对象</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才能被更新。</a:t>
            </a:r>
          </a:p>
          <a:p>
            <a:endParaRPr lang="zh-CN" altLang="en-US" dirty="0"/>
          </a:p>
        </p:txBody>
      </p:sp>
    </p:spTree>
    <p:extLst>
      <p:ext uri="{BB962C8B-B14F-4D97-AF65-F5344CB8AC3E}">
        <p14:creationId xmlns:p14="http://schemas.microsoft.com/office/powerpoint/2010/main" val="1919155390"/>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_文本框 9"/>
          <p:cNvSpPr txBox="1"/>
          <p:nvPr>
            <p:custDataLst>
              <p:tags r:id="rId1"/>
            </p:custDataLst>
          </p:nvPr>
        </p:nvSpPr>
        <p:spPr>
          <a:xfrm>
            <a:off x="7422075" y="3802540"/>
            <a:ext cx="2140568" cy="1107996"/>
          </a:xfrm>
          <a:prstGeom prst="rect">
            <a:avLst/>
          </a:prstGeom>
          <a:noFill/>
        </p:spPr>
        <p:txBody>
          <a:bodyPr wrap="square" rtlCol="0">
            <a:spAutoFit/>
          </a:bodyPr>
          <a:lstStyle/>
          <a:p>
            <a:pPr algn="ctr"/>
            <a:r>
              <a:rPr lang="en-US" altLang="zh-CN" sz="6600" dirty="0">
                <a:solidFill>
                  <a:prstClr val="white"/>
                </a:solidFill>
                <a:latin typeface="微软雅黑" panose="020B0503020204020204" pitchFamily="34" charset="-122"/>
                <a:ea typeface="微软雅黑" panose="020B0503020204020204" pitchFamily="34" charset="-122"/>
              </a:rPr>
              <a:t>03</a:t>
            </a:r>
            <a:endParaRPr lang="zh-CN" altLang="en-US" sz="6600" dirty="0">
              <a:solidFill>
                <a:prstClr val="white"/>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1295525" y="457105"/>
            <a:ext cx="3877985" cy="830997"/>
          </a:xfrm>
          <a:prstGeom prst="rect">
            <a:avLst/>
          </a:prstGeom>
          <a:noFill/>
        </p:spPr>
        <p:txBody>
          <a:bodyPr wrap="none" rtlCol="0">
            <a:spAutoFit/>
          </a:bodyPr>
          <a:lstStyle/>
          <a:p>
            <a:pPr algn="ctr"/>
            <a:r>
              <a:rPr lang="zh-CN" altLang="en-US" sz="4800" dirty="0">
                <a:solidFill>
                  <a:srgbClr val="43536A"/>
                </a:solidFill>
                <a:latin typeface="微软雅黑" panose="020B0503020204020204" pitchFamily="34" charset="-122"/>
                <a:ea typeface="微软雅黑" panose="020B0503020204020204" pitchFamily="34" charset="-122"/>
              </a:rPr>
              <a:t>更新执行步骤</a:t>
            </a:r>
          </a:p>
        </p:txBody>
      </p:sp>
      <p:sp>
        <p:nvSpPr>
          <p:cNvPr id="4" name="文本框 3">
            <a:extLst>
              <a:ext uri="{FF2B5EF4-FFF2-40B4-BE49-F238E27FC236}">
                <a16:creationId xmlns:a16="http://schemas.microsoft.com/office/drawing/2014/main" id="{6CB72520-33F6-4242-827D-3E83F11EDEF7}"/>
              </a:ext>
            </a:extLst>
          </p:cNvPr>
          <p:cNvSpPr txBox="1"/>
          <p:nvPr/>
        </p:nvSpPr>
        <p:spPr>
          <a:xfrm>
            <a:off x="1052447" y="1575067"/>
            <a:ext cx="8590317" cy="4678204"/>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按照</a:t>
            </a:r>
            <a:r>
              <a:rPr lang="en-US" altLang="zh-CN" sz="2000" dirty="0">
                <a:latin typeface="微软雅黑" panose="020B0503020204020204" pitchFamily="34" charset="-122"/>
                <a:ea typeface="微软雅黑" panose="020B0503020204020204" pitchFamily="34" charset="-122"/>
              </a:rPr>
              <a:t>CBDA</a:t>
            </a:r>
            <a:r>
              <a:rPr lang="zh-CN" altLang="en-US" sz="2000" dirty="0">
                <a:latin typeface="微软雅黑" panose="020B0503020204020204" pitchFamily="34" charset="-122"/>
                <a:ea typeface="微软雅黑" panose="020B0503020204020204" pitchFamily="34" charset="-122"/>
              </a:rPr>
              <a:t>模型的结构</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对系统进行更新</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一般来说</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有以下几个步骤</a:t>
            </a:r>
            <a:r>
              <a:rPr lang="en-US" altLang="zh-CN" sz="2000" dirty="0">
                <a:latin typeface="微软雅黑" panose="020B0503020204020204" pitchFamily="34" charset="-122"/>
                <a:ea typeface="微软雅黑" panose="020B0503020204020204" pitchFamily="34" charset="-122"/>
              </a:rPr>
              <a:t>:</a:t>
            </a:r>
          </a:p>
          <a:p>
            <a:r>
              <a:rPr lang="en-US" altLang="zh-CN" sz="2000" dirty="0">
                <a:latin typeface="微软雅黑" panose="020B0503020204020204" pitchFamily="34" charset="-122"/>
                <a:ea typeface="微软雅黑" panose="020B0503020204020204" pitchFamily="34" charset="-122"/>
              </a:rPr>
              <a:t>(l)</a:t>
            </a:r>
            <a:r>
              <a:rPr lang="zh-CN" altLang="en-US" sz="2000" dirty="0">
                <a:latin typeface="微软雅黑" panose="020B0503020204020204" pitchFamily="34" charset="-122"/>
                <a:ea typeface="微软雅黑" panose="020B0503020204020204" pitchFamily="34" charset="-122"/>
              </a:rPr>
              <a:t>检测更新的范围。在更新执行之前</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首先要判断是局部更新还是全局</a:t>
            </a:r>
          </a:p>
          <a:p>
            <a:r>
              <a:rPr lang="zh-CN" altLang="en-US" sz="2000" dirty="0">
                <a:latin typeface="微软雅黑" panose="020B0503020204020204" pitchFamily="34" charset="-122"/>
                <a:ea typeface="微软雅黑" panose="020B0503020204020204" pitchFamily="34" charset="-122"/>
              </a:rPr>
              <a:t>更新</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局部更新作用于需更新构件的内部而不影响系统的其他部分</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全局更新</a:t>
            </a:r>
          </a:p>
          <a:p>
            <a:r>
              <a:rPr lang="zh-CN" altLang="en-US" sz="2000" dirty="0">
                <a:latin typeface="微软雅黑" panose="020B0503020204020204" pitchFamily="34" charset="-122"/>
                <a:ea typeface="微软雅黑" panose="020B0503020204020204" pitchFamily="34" charset="-122"/>
              </a:rPr>
              <a:t>影响系统的其他部分</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全局更新需要发送请求到更高的抽象层。</a:t>
            </a:r>
            <a:endParaRPr lang="en-US" altLang="zh-CN"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更新准备工作。如果更新发生在应用层</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构件配置器等待参与的进程</a:t>
            </a:r>
          </a:p>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或线程</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发出信号</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以表明它们己处于可安全执行更新的状态</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如果更新发生</a:t>
            </a:r>
          </a:p>
          <a:p>
            <a:r>
              <a:rPr lang="zh-CN" altLang="en-US" sz="2000" dirty="0">
                <a:latin typeface="微软雅黑" panose="020B0503020204020204" pitchFamily="34" charset="-122"/>
                <a:ea typeface="微软雅黑" panose="020B0503020204020204" pitchFamily="34" charset="-122"/>
              </a:rPr>
              <a:t>在配置层</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就需要等待连接件中断通信和其他构件配置器已完成它们的更新</a:t>
            </a:r>
            <a:r>
              <a:rPr lang="en-US" altLang="zh-CN" sz="2000" dirty="0">
                <a:latin typeface="微软雅黑" panose="020B0503020204020204" pitchFamily="34" charset="-122"/>
                <a:ea typeface="微软雅黑" panose="020B0503020204020204" pitchFamily="34" charset="-122"/>
              </a:rPr>
              <a:t>;</a:t>
            </a:r>
          </a:p>
          <a:p>
            <a:r>
              <a:rPr lang="zh-CN" altLang="en-US" sz="2000" dirty="0">
                <a:latin typeface="微软雅黑" panose="020B0503020204020204" pitchFamily="34" charset="-122"/>
                <a:ea typeface="微软雅黑" panose="020B0503020204020204" pitchFamily="34" charset="-122"/>
              </a:rPr>
              <a:t>如果更新发生在体系结构层</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就直接执行。</a:t>
            </a:r>
            <a:endParaRPr lang="en-US" altLang="zh-CN"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执行更新。执行更新</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并告知更新发起者更新的结果。</a:t>
            </a:r>
            <a:endParaRPr lang="en-US" altLang="zh-CN"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存储更新。将构件或体系结构所作的更新存储到构件或体系结构描述</a:t>
            </a:r>
          </a:p>
          <a:p>
            <a:r>
              <a:rPr lang="zh-CN" altLang="en-US" sz="2000" dirty="0">
                <a:latin typeface="微软雅黑" panose="020B0503020204020204" pitchFamily="34" charset="-122"/>
                <a:ea typeface="微软雅黑" panose="020B0503020204020204" pitchFamily="34" charset="-122"/>
              </a:rPr>
              <a:t>中。</a:t>
            </a:r>
          </a:p>
          <a:p>
            <a:endParaRPr lang="zh-CN" altLang="en-US" dirty="0"/>
          </a:p>
        </p:txBody>
      </p:sp>
    </p:spTree>
    <p:extLst>
      <p:ext uri="{BB962C8B-B14F-4D97-AF65-F5344CB8AC3E}">
        <p14:creationId xmlns:p14="http://schemas.microsoft.com/office/powerpoint/2010/main" val="1288744089"/>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_文本框 9"/>
          <p:cNvSpPr txBox="1"/>
          <p:nvPr>
            <p:custDataLst>
              <p:tags r:id="rId1"/>
            </p:custDataLst>
          </p:nvPr>
        </p:nvSpPr>
        <p:spPr>
          <a:xfrm>
            <a:off x="7422075" y="3802540"/>
            <a:ext cx="2140568" cy="1107996"/>
          </a:xfrm>
          <a:prstGeom prst="rect">
            <a:avLst/>
          </a:prstGeom>
          <a:noFill/>
        </p:spPr>
        <p:txBody>
          <a:bodyPr wrap="square" rtlCol="0">
            <a:spAutoFit/>
          </a:bodyPr>
          <a:lstStyle/>
          <a:p>
            <a:pPr algn="ctr"/>
            <a:r>
              <a:rPr lang="en-US" altLang="zh-CN" sz="6600" dirty="0">
                <a:solidFill>
                  <a:prstClr val="white"/>
                </a:solidFill>
                <a:latin typeface="微软雅黑" panose="020B0503020204020204" pitchFamily="34" charset="-122"/>
                <a:ea typeface="微软雅黑" panose="020B0503020204020204" pitchFamily="34" charset="-122"/>
              </a:rPr>
              <a:t>03</a:t>
            </a:r>
            <a:endParaRPr lang="zh-CN" altLang="en-US" sz="6600" dirty="0">
              <a:solidFill>
                <a:prstClr val="white"/>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1911079" y="457105"/>
            <a:ext cx="2646878" cy="830997"/>
          </a:xfrm>
          <a:prstGeom prst="rect">
            <a:avLst/>
          </a:prstGeom>
          <a:noFill/>
        </p:spPr>
        <p:txBody>
          <a:bodyPr wrap="none" rtlCol="0">
            <a:spAutoFit/>
          </a:bodyPr>
          <a:lstStyle/>
          <a:p>
            <a:pPr algn="ctr"/>
            <a:r>
              <a:rPr lang="zh-CN" altLang="en-US" sz="4800" dirty="0">
                <a:solidFill>
                  <a:srgbClr val="43536A"/>
                </a:solidFill>
                <a:latin typeface="微软雅黑" panose="020B0503020204020204" pitchFamily="34" charset="-122"/>
                <a:ea typeface="微软雅黑" panose="020B0503020204020204" pitchFamily="34" charset="-122"/>
              </a:rPr>
              <a:t>实例分析</a:t>
            </a:r>
          </a:p>
        </p:txBody>
      </p:sp>
      <p:pic>
        <p:nvPicPr>
          <p:cNvPr id="2" name="图片 1">
            <a:extLst>
              <a:ext uri="{FF2B5EF4-FFF2-40B4-BE49-F238E27FC236}">
                <a16:creationId xmlns:a16="http://schemas.microsoft.com/office/drawing/2014/main" id="{58E91869-812A-411A-BB01-447AA25CD856}"/>
              </a:ext>
            </a:extLst>
          </p:cNvPr>
          <p:cNvPicPr>
            <a:picLocks noChangeAspect="1"/>
          </p:cNvPicPr>
          <p:nvPr/>
        </p:nvPicPr>
        <p:blipFill>
          <a:blip r:embed="rId4"/>
          <a:stretch>
            <a:fillRect/>
          </a:stretch>
        </p:blipFill>
        <p:spPr>
          <a:xfrm>
            <a:off x="1040325" y="1631472"/>
            <a:ext cx="6381750" cy="2847975"/>
          </a:xfrm>
          <a:prstGeom prst="rect">
            <a:avLst/>
          </a:prstGeom>
        </p:spPr>
      </p:pic>
      <p:sp>
        <p:nvSpPr>
          <p:cNvPr id="3" name="文本框 2">
            <a:extLst>
              <a:ext uri="{FF2B5EF4-FFF2-40B4-BE49-F238E27FC236}">
                <a16:creationId xmlns:a16="http://schemas.microsoft.com/office/drawing/2014/main" id="{B87FA8C6-6481-4EE9-8812-0104761FAB22}"/>
              </a:ext>
            </a:extLst>
          </p:cNvPr>
          <p:cNvSpPr txBox="1"/>
          <p:nvPr/>
        </p:nvSpPr>
        <p:spPr>
          <a:xfrm>
            <a:off x="7616893" y="1582340"/>
            <a:ext cx="4291089" cy="3693319"/>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更新发起者发出一个更新请求</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这个请求被送到构件</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的配置器中</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构</a:t>
            </a:r>
          </a:p>
          <a:p>
            <a:r>
              <a:rPr lang="zh-CN" altLang="en-US" dirty="0">
                <a:latin typeface="微软雅黑" panose="020B0503020204020204" pitchFamily="34" charset="-122"/>
                <a:ea typeface="微软雅黑" panose="020B0503020204020204" pitchFamily="34" charset="-122"/>
              </a:rPr>
              <a:t>件配置器将分析更新的类型</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从而判断它是接口对象的局部更新</a:t>
            </a:r>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由于更新为局部更新</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构件</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的配置器发出一个信号给连接件以隔离构</a:t>
            </a:r>
          </a:p>
          <a:p>
            <a:r>
              <a:rPr lang="zh-CN" altLang="en-US" dirty="0">
                <a:latin typeface="微软雅黑" panose="020B0503020204020204" pitchFamily="34" charset="-122"/>
                <a:ea typeface="微软雅黑" panose="020B0503020204020204" pitchFamily="34" charset="-122"/>
              </a:rPr>
              <a:t>件</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的通信</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准备执行更新</a:t>
            </a:r>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构件</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的配置器开始执行更新。</a:t>
            </a:r>
          </a:p>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更新执行完毕后</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构件</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的构件描述被更新</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并且构件</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发送一个消息</a:t>
            </a:r>
          </a:p>
          <a:p>
            <a:r>
              <a:rPr lang="zh-CN" altLang="en-US" dirty="0">
                <a:latin typeface="微软雅黑" panose="020B0503020204020204" pitchFamily="34" charset="-122"/>
                <a:ea typeface="微软雅黑" panose="020B0503020204020204" pitchFamily="34" charset="-122"/>
              </a:rPr>
              <a:t>给连接件</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两者间的连接被重新存储起来</a:t>
            </a:r>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将更新结果返回给更新发起者。</a:t>
            </a:r>
          </a:p>
          <a:p>
            <a:endParaRPr lang="zh-CN" altLang="en-US" dirty="0"/>
          </a:p>
        </p:txBody>
      </p:sp>
    </p:spTree>
    <p:extLst>
      <p:ext uri="{BB962C8B-B14F-4D97-AF65-F5344CB8AC3E}">
        <p14:creationId xmlns:p14="http://schemas.microsoft.com/office/powerpoint/2010/main" val="3531662739"/>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_文本框 9"/>
          <p:cNvSpPr txBox="1"/>
          <p:nvPr>
            <p:custDataLst>
              <p:tags r:id="rId1"/>
            </p:custDataLst>
          </p:nvPr>
        </p:nvSpPr>
        <p:spPr>
          <a:xfrm>
            <a:off x="7422075" y="3802540"/>
            <a:ext cx="2140568" cy="1107996"/>
          </a:xfrm>
          <a:prstGeom prst="rect">
            <a:avLst/>
          </a:prstGeom>
          <a:noFill/>
        </p:spPr>
        <p:txBody>
          <a:bodyPr wrap="square" rtlCol="0">
            <a:spAutoFit/>
          </a:bodyPr>
          <a:lstStyle/>
          <a:p>
            <a:pPr algn="ctr"/>
            <a:r>
              <a:rPr lang="en-US" altLang="zh-CN" sz="6600" dirty="0">
                <a:solidFill>
                  <a:prstClr val="white"/>
                </a:solidFill>
                <a:latin typeface="微软雅黑" panose="020B0503020204020204" pitchFamily="34" charset="-122"/>
                <a:ea typeface="微软雅黑" panose="020B0503020204020204" pitchFamily="34" charset="-122"/>
              </a:rPr>
              <a:t>03</a:t>
            </a:r>
            <a:endParaRPr lang="zh-CN" altLang="en-US" sz="6600" dirty="0">
              <a:solidFill>
                <a:prstClr val="white"/>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1911079" y="457105"/>
            <a:ext cx="2646878" cy="830997"/>
          </a:xfrm>
          <a:prstGeom prst="rect">
            <a:avLst/>
          </a:prstGeom>
          <a:noFill/>
        </p:spPr>
        <p:txBody>
          <a:bodyPr wrap="none" rtlCol="0">
            <a:spAutoFit/>
          </a:bodyPr>
          <a:lstStyle/>
          <a:p>
            <a:pPr algn="ctr"/>
            <a:r>
              <a:rPr lang="zh-CN" altLang="en-US" sz="4800" dirty="0">
                <a:solidFill>
                  <a:srgbClr val="43536A"/>
                </a:solidFill>
                <a:latin typeface="微软雅黑" panose="020B0503020204020204" pitchFamily="34" charset="-122"/>
                <a:ea typeface="微软雅黑" panose="020B0503020204020204" pitchFamily="34" charset="-122"/>
              </a:rPr>
              <a:t>实例分析</a:t>
            </a:r>
          </a:p>
        </p:txBody>
      </p:sp>
      <p:sp>
        <p:nvSpPr>
          <p:cNvPr id="3" name="文本框 2">
            <a:extLst>
              <a:ext uri="{FF2B5EF4-FFF2-40B4-BE49-F238E27FC236}">
                <a16:creationId xmlns:a16="http://schemas.microsoft.com/office/drawing/2014/main" id="{B87FA8C6-6481-4EE9-8812-0104761FAB22}"/>
              </a:ext>
            </a:extLst>
          </p:cNvPr>
          <p:cNvSpPr txBox="1"/>
          <p:nvPr/>
        </p:nvSpPr>
        <p:spPr>
          <a:xfrm>
            <a:off x="7616893" y="1582340"/>
            <a:ext cx="4291089" cy="4247317"/>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Server</a:t>
            </a:r>
            <a:r>
              <a:rPr lang="zh-CN" altLang="en-US" dirty="0">
                <a:latin typeface="微软雅黑" panose="020B0503020204020204" pitchFamily="34" charset="-122"/>
                <a:ea typeface="微软雅黑" panose="020B0503020204020204" pitchFamily="34" charset="-122"/>
              </a:rPr>
              <a:t>构件配置器接收到更新发起者提出的更新请求后</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向体系结构配置器提交更新请求</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体系结构配置器对更新请求的类型进行分析</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p>
          <a:p>
            <a:r>
              <a:rPr lang="zh-CN" altLang="en-US" dirty="0">
                <a:latin typeface="微软雅黑" panose="020B0503020204020204" pitchFamily="34" charset="-122"/>
                <a:ea typeface="微软雅黑" panose="020B0503020204020204" pitchFamily="34" charset="-122"/>
              </a:rPr>
              <a:t>准备工作完成后</a:t>
            </a:r>
            <a:r>
              <a:rPr lang="en-US" altLang="zh-CN" dirty="0">
                <a:latin typeface="微软雅黑" panose="020B0503020204020204" pitchFamily="34" charset="-122"/>
                <a:ea typeface="微软雅黑" panose="020B0503020204020204" pitchFamily="34" charset="-122"/>
              </a:rPr>
              <a:t>,Client</a:t>
            </a:r>
            <a:r>
              <a:rPr lang="zh-CN" altLang="en-US" dirty="0">
                <a:latin typeface="微软雅黑" panose="020B0503020204020204" pitchFamily="34" charset="-122"/>
                <a:ea typeface="微软雅黑" panose="020B0503020204020204" pitchFamily="34" charset="-122"/>
              </a:rPr>
              <a:t>构件配置器和连接件向体系结构配置器返回就绪信息</a:t>
            </a:r>
            <a:r>
              <a:rPr lang="en-US" altLang="zh-CN" dirty="0">
                <a:latin typeface="微软雅黑" panose="020B0503020204020204" pitchFamily="34" charset="-122"/>
                <a:ea typeface="微软雅黑" panose="020B0503020204020204" pitchFamily="34" charset="-122"/>
              </a:rPr>
              <a:t>;</a:t>
            </a:r>
          </a:p>
          <a:p>
            <a:r>
              <a:rPr lang="zh-CN" altLang="en-US" dirty="0">
                <a:latin typeface="微软雅黑" panose="020B0503020204020204" pitchFamily="34" charset="-122"/>
                <a:ea typeface="微软雅黑" panose="020B0503020204020204" pitchFamily="34" charset="-122"/>
              </a:rPr>
              <a:t>一切准备就绪后</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体系结构配置器通知</a:t>
            </a:r>
            <a:r>
              <a:rPr lang="en-US" altLang="zh-CN" dirty="0">
                <a:latin typeface="微软雅黑" panose="020B0503020204020204" pitchFamily="34" charset="-122"/>
                <a:ea typeface="微软雅黑" panose="020B0503020204020204" pitchFamily="34" charset="-122"/>
              </a:rPr>
              <a:t>Server</a:t>
            </a:r>
            <a:r>
              <a:rPr lang="zh-CN" altLang="en-US" dirty="0">
                <a:latin typeface="微软雅黑" panose="020B0503020204020204" pitchFamily="34" charset="-122"/>
                <a:ea typeface="微软雅黑" panose="020B0503020204020204" pitchFamily="34" charset="-122"/>
              </a:rPr>
              <a:t>构件执行更新</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更新执行完毕后</a:t>
            </a:r>
            <a:r>
              <a:rPr lang="en-US" altLang="zh-CN" dirty="0">
                <a:latin typeface="微软雅黑" panose="020B0503020204020204" pitchFamily="34" charset="-122"/>
                <a:ea typeface="微软雅黑" panose="020B0503020204020204" pitchFamily="34" charset="-122"/>
              </a:rPr>
              <a:t>,</a:t>
            </a:r>
          </a:p>
          <a:p>
            <a:r>
              <a:rPr lang="zh-CN" altLang="en-US" dirty="0">
                <a:latin typeface="微软雅黑" panose="020B0503020204020204" pitchFamily="34" charset="-122"/>
                <a:ea typeface="微软雅黑" panose="020B0503020204020204" pitchFamily="34" charset="-122"/>
              </a:rPr>
              <a:t>向</a:t>
            </a:r>
            <a:r>
              <a:rPr lang="en-US" altLang="zh-CN" dirty="0">
                <a:latin typeface="微软雅黑" panose="020B0503020204020204" pitchFamily="34" charset="-122"/>
                <a:ea typeface="微软雅黑" panose="020B0503020204020204" pitchFamily="34" charset="-122"/>
              </a:rPr>
              <a:t>Server</a:t>
            </a:r>
            <a:r>
              <a:rPr lang="zh-CN" altLang="en-US" dirty="0">
                <a:latin typeface="微软雅黑" panose="020B0503020204020204" pitchFamily="34" charset="-122"/>
                <a:ea typeface="微软雅黑" panose="020B0503020204020204" pitchFamily="34" charset="-122"/>
              </a:rPr>
              <a:t>构件配置器、体系结构配置器和更新发起者通知更新执行完毕并返回</a:t>
            </a:r>
          </a:p>
          <a:p>
            <a:r>
              <a:rPr lang="zh-CN" altLang="en-US" dirty="0">
                <a:latin typeface="微软雅黑" panose="020B0503020204020204" pitchFamily="34" charset="-122"/>
                <a:ea typeface="微软雅黑" panose="020B0503020204020204" pitchFamily="34" charset="-122"/>
              </a:rPr>
              <a:t>更新结果</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同时</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体系结构配置器通知</a:t>
            </a:r>
            <a:r>
              <a:rPr lang="en-US" altLang="zh-CN" dirty="0">
                <a:latin typeface="微软雅黑" panose="020B0503020204020204" pitchFamily="34" charset="-122"/>
                <a:ea typeface="微软雅黑" panose="020B0503020204020204" pitchFamily="34" charset="-122"/>
              </a:rPr>
              <a:t>Client</a:t>
            </a:r>
            <a:r>
              <a:rPr lang="zh-CN" altLang="en-US" dirty="0">
                <a:latin typeface="微软雅黑" panose="020B0503020204020204" pitchFamily="34" charset="-122"/>
                <a:ea typeface="微软雅黑" panose="020B0503020204020204" pitchFamily="34" charset="-122"/>
              </a:rPr>
              <a:t>构件和连接件更新结束</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可继续</a:t>
            </a:r>
          </a:p>
          <a:p>
            <a:r>
              <a:rPr lang="zh-CN" altLang="en-US" dirty="0">
                <a:latin typeface="微软雅黑" panose="020B0503020204020204" pitchFamily="34" charset="-122"/>
                <a:ea typeface="微软雅黑" panose="020B0503020204020204" pitchFamily="34" charset="-122"/>
              </a:rPr>
              <a:t>正常的运行。</a:t>
            </a:r>
          </a:p>
          <a:p>
            <a:endParaRPr lang="en-US" altLang="zh-CN" dirty="0">
              <a:latin typeface="微软雅黑" panose="020B0503020204020204" pitchFamily="34" charset="-122"/>
              <a:ea typeface="微软雅黑" panose="020B0503020204020204" pitchFamily="34" charset="-122"/>
            </a:endParaRPr>
          </a:p>
          <a:p>
            <a:endParaRPr lang="zh-CN" altLang="en-US" dirty="0"/>
          </a:p>
        </p:txBody>
      </p:sp>
      <p:pic>
        <p:nvPicPr>
          <p:cNvPr id="4" name="图片 3">
            <a:extLst>
              <a:ext uri="{FF2B5EF4-FFF2-40B4-BE49-F238E27FC236}">
                <a16:creationId xmlns:a16="http://schemas.microsoft.com/office/drawing/2014/main" id="{0377BC22-BE02-409C-8F04-28E616FABA80}"/>
              </a:ext>
            </a:extLst>
          </p:cNvPr>
          <p:cNvPicPr>
            <a:picLocks noChangeAspect="1"/>
          </p:cNvPicPr>
          <p:nvPr/>
        </p:nvPicPr>
        <p:blipFill>
          <a:blip r:embed="rId4"/>
          <a:stretch>
            <a:fillRect/>
          </a:stretch>
        </p:blipFill>
        <p:spPr>
          <a:xfrm>
            <a:off x="478350" y="0"/>
            <a:ext cx="6943725" cy="6372225"/>
          </a:xfrm>
          <a:prstGeom prst="rect">
            <a:avLst/>
          </a:prstGeom>
        </p:spPr>
      </p:pic>
    </p:spTree>
    <p:extLst>
      <p:ext uri="{BB962C8B-B14F-4D97-AF65-F5344CB8AC3E}">
        <p14:creationId xmlns:p14="http://schemas.microsoft.com/office/powerpoint/2010/main" val="3170663785"/>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7802" b="7802"/>
          <a:stretch>
            <a:fillRect/>
          </a:stretch>
        </p:blipFill>
        <p:spPr/>
      </p:pic>
      <p:sp>
        <p:nvSpPr>
          <p:cNvPr id="32" name="Rectangle 31"/>
          <p:cNvSpPr/>
          <p:nvPr/>
        </p:nvSpPr>
        <p:spPr>
          <a:xfrm>
            <a:off x="-3321" y="0"/>
            <a:ext cx="12193735" cy="6858000"/>
          </a:xfrm>
          <a:prstGeom prst="rect">
            <a:avLst/>
          </a:prstGeom>
          <a:solidFill>
            <a:srgbClr val="43536A">
              <a:alpha val="8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0" name="文本框 29"/>
          <p:cNvSpPr txBox="1"/>
          <p:nvPr/>
        </p:nvSpPr>
        <p:spPr>
          <a:xfrm>
            <a:off x="926817" y="752153"/>
            <a:ext cx="4028135" cy="490840"/>
          </a:xfrm>
          <a:prstGeom prst="rect">
            <a:avLst/>
          </a:prstGeom>
          <a:noFill/>
        </p:spPr>
        <p:txBody>
          <a:bodyPr wrap="square" rtlCol="0" anchor="ctr">
            <a:spAutoFit/>
          </a:bodyPr>
          <a:lstStyle/>
          <a:p>
            <a:pPr>
              <a:lnSpc>
                <a:spcPct val="110000"/>
              </a:lnSpc>
            </a:pPr>
            <a:r>
              <a:rPr kumimoji="1" lang="zh-CN" altLang="en-US" sz="2489" b="1" dirty="0">
                <a:solidFill>
                  <a:schemeClr val="bg1"/>
                </a:solidFill>
              </a:rPr>
              <a:t>总结</a:t>
            </a:r>
            <a:endParaRPr kumimoji="1" lang="zh-CN" altLang="en-US" sz="2756" b="1" dirty="0">
              <a:solidFill>
                <a:schemeClr val="bg1"/>
              </a:solidFill>
              <a:latin typeface="微软雅黑"/>
              <a:ea typeface="微软雅黑"/>
              <a:cs typeface="微软雅黑"/>
            </a:endParaRPr>
          </a:p>
        </p:txBody>
      </p:sp>
      <p:sp>
        <p:nvSpPr>
          <p:cNvPr id="6" name="矩形 5">
            <a:extLst>
              <a:ext uri="{FF2B5EF4-FFF2-40B4-BE49-F238E27FC236}">
                <a16:creationId xmlns:a16="http://schemas.microsoft.com/office/drawing/2014/main" id="{4E4AC581-3F9B-42B5-B830-88CACB148DE7}"/>
              </a:ext>
            </a:extLst>
          </p:cNvPr>
          <p:cNvSpPr/>
          <p:nvPr/>
        </p:nvSpPr>
        <p:spPr>
          <a:xfrm>
            <a:off x="772390" y="1679414"/>
            <a:ext cx="7800109" cy="3139321"/>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当前主流的体系结构模型</a:t>
            </a:r>
            <a:r>
              <a:rPr lang="en-US" altLang="zh-CN" dirty="0">
                <a:solidFill>
                  <a:schemeClr val="bg1"/>
                </a:solidFill>
                <a:latin typeface="微软雅黑" panose="020B0503020204020204" pitchFamily="34" charset="-122"/>
                <a:ea typeface="微软雅黑" panose="020B0503020204020204" pitchFamily="34" charset="-122"/>
              </a:rPr>
              <a:t>CORBA</a:t>
            </a:r>
            <a:r>
              <a:rPr lang="zh-CN" altLang="en-US" dirty="0">
                <a:solidFill>
                  <a:schemeClr val="bg1"/>
                </a:solidFill>
                <a:latin typeface="微软雅黑" panose="020B0503020204020204" pitchFamily="34" charset="-122"/>
                <a:ea typeface="微软雅黑" panose="020B0503020204020204" pitchFamily="34" charset="-122"/>
              </a:rPr>
              <a:t>、</a:t>
            </a:r>
            <a:r>
              <a:rPr lang="en-US" altLang="zh-CN" dirty="0">
                <a:solidFill>
                  <a:schemeClr val="bg1"/>
                </a:solidFill>
                <a:latin typeface="微软雅黑" panose="020B0503020204020204" pitchFamily="34" charset="-122"/>
                <a:ea typeface="微软雅黑" panose="020B0503020204020204" pitchFamily="34" charset="-122"/>
              </a:rPr>
              <a:t>COM/DCOM</a:t>
            </a:r>
            <a:r>
              <a:rPr lang="zh-CN" altLang="en-US" dirty="0">
                <a:solidFill>
                  <a:schemeClr val="bg1"/>
                </a:solidFill>
                <a:latin typeface="微软雅黑" panose="020B0503020204020204" pitchFamily="34" charset="-122"/>
                <a:ea typeface="微软雅黑" panose="020B0503020204020204" pitchFamily="34" charset="-122"/>
              </a:rPr>
              <a:t>、</a:t>
            </a:r>
            <a:r>
              <a:rPr lang="en-US" altLang="zh-CN" dirty="0">
                <a:solidFill>
                  <a:schemeClr val="bg1"/>
                </a:solidFill>
                <a:latin typeface="微软雅黑" panose="020B0503020204020204" pitchFamily="34" charset="-122"/>
                <a:ea typeface="微软雅黑" panose="020B0503020204020204" pitchFamily="34" charset="-122"/>
              </a:rPr>
              <a:t>EJB</a:t>
            </a:r>
            <a:r>
              <a:rPr lang="zh-CN" altLang="en-US" dirty="0">
                <a:solidFill>
                  <a:schemeClr val="bg1"/>
                </a:solidFill>
                <a:latin typeface="微软雅黑" panose="020B0503020204020204" pitchFamily="34" charset="-122"/>
                <a:ea typeface="微软雅黑" panose="020B0503020204020204" pitchFamily="34" charset="-122"/>
              </a:rPr>
              <a:t>等</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都不能支持体系结</a:t>
            </a:r>
          </a:p>
          <a:p>
            <a:r>
              <a:rPr lang="zh-CN" altLang="en-US" dirty="0">
                <a:solidFill>
                  <a:schemeClr val="bg1"/>
                </a:solidFill>
                <a:latin typeface="微软雅黑" panose="020B0503020204020204" pitchFamily="34" charset="-122"/>
                <a:ea typeface="微软雅黑" panose="020B0503020204020204" pitchFamily="34" charset="-122"/>
              </a:rPr>
              <a:t>构的动态更新。缺乏通用的结构模型是目前动态体系结构研究中的难点之一。</a:t>
            </a:r>
          </a:p>
          <a:p>
            <a:r>
              <a:rPr lang="zh-CN" altLang="en-US" dirty="0">
                <a:solidFill>
                  <a:schemeClr val="bg1"/>
                </a:solidFill>
                <a:latin typeface="微软雅黑" panose="020B0503020204020204" pitchFamily="34" charset="-122"/>
                <a:ea typeface="微软雅黑" panose="020B0503020204020204" pitchFamily="34" charset="-122"/>
              </a:rPr>
              <a:t>本章提出</a:t>
            </a:r>
            <a:r>
              <a:rPr lang="en-US" altLang="zh-CN" dirty="0">
                <a:solidFill>
                  <a:schemeClr val="bg1"/>
                </a:solidFill>
                <a:latin typeface="微软雅黑" panose="020B0503020204020204" pitchFamily="34" charset="-122"/>
                <a:ea typeface="微软雅黑" panose="020B0503020204020204" pitchFamily="34" charset="-122"/>
              </a:rPr>
              <a:t>CBDA</a:t>
            </a:r>
            <a:r>
              <a:rPr lang="zh-CN" altLang="en-US" dirty="0">
                <a:solidFill>
                  <a:schemeClr val="bg1"/>
                </a:solidFill>
                <a:latin typeface="微软雅黑" panose="020B0503020204020204" pitchFamily="34" charset="-122"/>
                <a:ea typeface="微软雅黑" panose="020B0503020204020204" pitchFamily="34" charset="-122"/>
              </a:rPr>
              <a:t>模型分为三层</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应用层、中间层和体系结构层。每层各司其</a:t>
            </a:r>
          </a:p>
          <a:p>
            <a:r>
              <a:rPr lang="zh-CN" altLang="en-US" dirty="0">
                <a:solidFill>
                  <a:schemeClr val="bg1"/>
                </a:solidFill>
                <a:latin typeface="微软雅黑" panose="020B0503020204020204" pitchFamily="34" charset="-122"/>
                <a:ea typeface="微软雅黑" panose="020B0503020204020204" pitchFamily="34" charset="-122"/>
              </a:rPr>
              <a:t>职</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各自执行相应的更新请求</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这样使得系统的动态更新能够有条不紊地进行。</a:t>
            </a:r>
          </a:p>
          <a:p>
            <a:r>
              <a:rPr lang="zh-CN" altLang="en-US" dirty="0">
                <a:solidFill>
                  <a:schemeClr val="bg1"/>
                </a:solidFill>
                <a:latin typeface="微软雅黑" panose="020B0503020204020204" pitchFamily="34" charset="-122"/>
                <a:ea typeface="微软雅黑" panose="020B0503020204020204" pitchFamily="34" charset="-122"/>
              </a:rPr>
              <a:t>在</a:t>
            </a:r>
            <a:r>
              <a:rPr lang="en-US" altLang="zh-CN" dirty="0">
                <a:solidFill>
                  <a:schemeClr val="bg1"/>
                </a:solidFill>
                <a:latin typeface="微软雅黑" panose="020B0503020204020204" pitchFamily="34" charset="-122"/>
                <a:ea typeface="微软雅黑" panose="020B0503020204020204" pitchFamily="34" charset="-122"/>
              </a:rPr>
              <a:t>CBDA</a:t>
            </a:r>
            <a:r>
              <a:rPr lang="zh-CN" altLang="en-US" dirty="0">
                <a:solidFill>
                  <a:schemeClr val="bg1"/>
                </a:solidFill>
                <a:latin typeface="微软雅黑" panose="020B0503020204020204" pitchFamily="34" charset="-122"/>
                <a:ea typeface="微软雅黑" panose="020B0503020204020204" pitchFamily="34" charset="-122"/>
              </a:rPr>
              <a:t>模型中</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将更新请求分为两类</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局部更新和全局更新。按照</a:t>
            </a:r>
            <a:r>
              <a:rPr lang="en-US" altLang="zh-CN" dirty="0">
                <a:solidFill>
                  <a:schemeClr val="bg1"/>
                </a:solidFill>
                <a:latin typeface="微软雅黑" panose="020B0503020204020204" pitchFamily="34" charset="-122"/>
                <a:ea typeface="微软雅黑" panose="020B0503020204020204" pitchFamily="34" charset="-122"/>
              </a:rPr>
              <a:t>CBDA</a:t>
            </a:r>
            <a:r>
              <a:rPr lang="zh-CN" altLang="en-US" dirty="0">
                <a:solidFill>
                  <a:schemeClr val="bg1"/>
                </a:solidFill>
                <a:latin typeface="微软雅黑" panose="020B0503020204020204" pitchFamily="34" charset="-122"/>
                <a:ea typeface="微软雅黑" panose="020B0503020204020204" pitchFamily="34" charset="-122"/>
              </a:rPr>
              <a:t>模型</a:t>
            </a:r>
            <a:r>
              <a:rPr lang="en-US" altLang="zh-CN" dirty="0">
                <a:solidFill>
                  <a:schemeClr val="bg1"/>
                </a:solidFill>
                <a:latin typeface="微软雅黑" panose="020B0503020204020204" pitchFamily="34" charset="-122"/>
                <a:ea typeface="微软雅黑" panose="020B0503020204020204" pitchFamily="34" charset="-122"/>
              </a:rPr>
              <a:t>,</a:t>
            </a:r>
          </a:p>
          <a:p>
            <a:r>
              <a:rPr lang="zh-CN" altLang="en-US" dirty="0">
                <a:solidFill>
                  <a:schemeClr val="bg1"/>
                </a:solidFill>
                <a:latin typeface="微软雅黑" panose="020B0503020204020204" pitchFamily="34" charset="-122"/>
                <a:ea typeface="微软雅黑" panose="020B0503020204020204" pitchFamily="34" charset="-122"/>
              </a:rPr>
              <a:t>本章分别分析了局部更新和全局更新实例</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结果表明</a:t>
            </a:r>
            <a:r>
              <a:rPr lang="en-US" altLang="zh-CN" dirty="0">
                <a:solidFill>
                  <a:schemeClr val="bg1"/>
                </a:solidFill>
                <a:latin typeface="微软雅黑" panose="020B0503020204020204" pitchFamily="34" charset="-122"/>
                <a:ea typeface="微软雅黑" panose="020B0503020204020204" pitchFamily="34" charset="-122"/>
              </a:rPr>
              <a:t>CBDA</a:t>
            </a:r>
            <a:r>
              <a:rPr lang="zh-CN" altLang="en-US" dirty="0">
                <a:solidFill>
                  <a:schemeClr val="bg1"/>
                </a:solidFill>
                <a:latin typeface="微软雅黑" panose="020B0503020204020204" pitchFamily="34" charset="-122"/>
                <a:ea typeface="微软雅黑" panose="020B0503020204020204" pitchFamily="34" charset="-122"/>
              </a:rPr>
              <a:t>模型能够很好地支持</a:t>
            </a:r>
          </a:p>
          <a:p>
            <a:r>
              <a:rPr lang="zh-CN" altLang="en-US" dirty="0">
                <a:solidFill>
                  <a:schemeClr val="bg1"/>
                </a:solidFill>
                <a:latin typeface="微软雅黑" panose="020B0503020204020204" pitchFamily="34" charset="-122"/>
                <a:ea typeface="微软雅黑" panose="020B0503020204020204" pitchFamily="34" charset="-122"/>
              </a:rPr>
              <a:t>运行系统的动态更新。由于可以在每层添加某些功能</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因此</a:t>
            </a:r>
            <a:r>
              <a:rPr lang="en-US" altLang="zh-CN" dirty="0">
                <a:solidFill>
                  <a:schemeClr val="bg1"/>
                </a:solidFill>
                <a:latin typeface="微软雅黑" panose="020B0503020204020204" pitchFamily="34" charset="-122"/>
                <a:ea typeface="微软雅黑" panose="020B0503020204020204" pitchFamily="34" charset="-122"/>
              </a:rPr>
              <a:t>CBDA</a:t>
            </a:r>
            <a:r>
              <a:rPr lang="zh-CN" altLang="en-US" dirty="0">
                <a:solidFill>
                  <a:schemeClr val="bg1"/>
                </a:solidFill>
                <a:latin typeface="微软雅黑" panose="020B0503020204020204" pitchFamily="34" charset="-122"/>
                <a:ea typeface="微软雅黑" panose="020B0503020204020204" pitchFamily="34" charset="-122"/>
              </a:rPr>
              <a:t>模型具有良好</a:t>
            </a:r>
          </a:p>
          <a:p>
            <a:r>
              <a:rPr lang="zh-CN" altLang="en-US" dirty="0">
                <a:solidFill>
                  <a:schemeClr val="bg1"/>
                </a:solidFill>
                <a:latin typeface="微软雅黑" panose="020B0503020204020204" pitchFamily="34" charset="-122"/>
                <a:ea typeface="微软雅黑" panose="020B0503020204020204" pitchFamily="34" charset="-122"/>
              </a:rPr>
              <a:t>的开放性</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能够通过控制和更新管理机制进行扩展。</a:t>
            </a:r>
          </a:p>
        </p:txBody>
      </p:sp>
    </p:spTree>
    <p:extLst>
      <p:ext uri="{BB962C8B-B14F-4D97-AF65-F5344CB8AC3E}">
        <p14:creationId xmlns:p14="http://schemas.microsoft.com/office/powerpoint/2010/main" val="184604205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8"/>
          <p:cNvSpPr/>
          <p:nvPr/>
        </p:nvSpPr>
        <p:spPr>
          <a:xfrm>
            <a:off x="-12095" y="-1"/>
            <a:ext cx="6889531" cy="6889531"/>
          </a:xfrm>
          <a:custGeom>
            <a:avLst/>
            <a:gdLst>
              <a:gd name="connsiteX0" fmla="*/ 0 w 5896303"/>
              <a:gd name="connsiteY0" fmla="*/ 0 h 5896303"/>
              <a:gd name="connsiteX1" fmla="*/ 5896303 w 5896303"/>
              <a:gd name="connsiteY1" fmla="*/ 5896303 h 5896303"/>
              <a:gd name="connsiteX2" fmla="*/ 5579364 w 5896303"/>
              <a:gd name="connsiteY2" fmla="*/ 5896303 h 5896303"/>
              <a:gd name="connsiteX3" fmla="*/ 0 w 5896303"/>
              <a:gd name="connsiteY3" fmla="*/ 316939 h 5896303"/>
              <a:gd name="connsiteX4" fmla="*/ 0 w 5896303"/>
              <a:gd name="connsiteY4" fmla="*/ 0 h 5896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96303" h="5896303">
                <a:moveTo>
                  <a:pt x="0" y="0"/>
                </a:moveTo>
                <a:lnTo>
                  <a:pt x="5896303" y="5896303"/>
                </a:lnTo>
                <a:lnTo>
                  <a:pt x="5579364" y="5896303"/>
                </a:lnTo>
                <a:lnTo>
                  <a:pt x="0" y="316939"/>
                </a:lnTo>
                <a:lnTo>
                  <a:pt x="0" y="0"/>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5"/>
          <p:cNvSpPr/>
          <p:nvPr/>
        </p:nvSpPr>
        <p:spPr>
          <a:xfrm flipV="1">
            <a:off x="1016874" y="425667"/>
            <a:ext cx="3942961" cy="1924021"/>
          </a:xfrm>
          <a:prstGeom prst="triangle">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4"/>
          <p:cNvSpPr/>
          <p:nvPr/>
        </p:nvSpPr>
        <p:spPr>
          <a:xfrm flipV="1">
            <a:off x="1016874" y="-1"/>
            <a:ext cx="3942961" cy="1924021"/>
          </a:xfrm>
          <a:prstGeom prst="triangle">
            <a:avLst/>
          </a:prstGeom>
          <a:solidFill>
            <a:srgbClr val="43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32"/>
          <p:cNvSpPr txBox="1">
            <a:spLocks noChangeArrowheads="1"/>
          </p:cNvSpPr>
          <p:nvPr/>
        </p:nvSpPr>
        <p:spPr bwMode="auto">
          <a:xfrm>
            <a:off x="3580814" y="1924020"/>
            <a:ext cx="1194750" cy="1161633"/>
          </a:xfrm>
          <a:prstGeom prst="diamond">
            <a:avLst/>
          </a:prstGeom>
          <a:solidFill>
            <a:schemeClr val="bg1">
              <a:lumMod val="50000"/>
            </a:schemeClr>
          </a:solidFill>
          <a:ln>
            <a:noFill/>
          </a:ln>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12" name="TextBox 32"/>
          <p:cNvSpPr txBox="1">
            <a:spLocks noChangeArrowheads="1"/>
          </p:cNvSpPr>
          <p:nvPr/>
        </p:nvSpPr>
        <p:spPr bwMode="auto">
          <a:xfrm>
            <a:off x="4576699" y="2998130"/>
            <a:ext cx="1194750" cy="1161633"/>
          </a:xfrm>
          <a:prstGeom prst="diamond">
            <a:avLst/>
          </a:prstGeom>
          <a:solidFill>
            <a:srgbClr val="43536A"/>
          </a:solidFill>
          <a:ln>
            <a:noFill/>
          </a:ln>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7" name="TextBox 32"/>
          <p:cNvSpPr txBox="1">
            <a:spLocks noChangeArrowheads="1"/>
          </p:cNvSpPr>
          <p:nvPr/>
        </p:nvSpPr>
        <p:spPr bwMode="auto">
          <a:xfrm>
            <a:off x="5572583" y="4072240"/>
            <a:ext cx="1194750" cy="1161633"/>
          </a:xfrm>
          <a:prstGeom prst="diamond">
            <a:avLst/>
          </a:prstGeom>
          <a:solidFill>
            <a:schemeClr val="bg1">
              <a:lumMod val="50000"/>
            </a:schemeClr>
          </a:solidFill>
          <a:ln>
            <a:noFill/>
          </a:ln>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2" name="TextBox 32"/>
          <p:cNvSpPr txBox="1">
            <a:spLocks noChangeArrowheads="1"/>
          </p:cNvSpPr>
          <p:nvPr/>
        </p:nvSpPr>
        <p:spPr bwMode="auto">
          <a:xfrm>
            <a:off x="6568466" y="5146350"/>
            <a:ext cx="1194750" cy="1161633"/>
          </a:xfrm>
          <a:prstGeom prst="diamond">
            <a:avLst/>
          </a:prstGeom>
          <a:solidFill>
            <a:srgbClr val="43536A"/>
          </a:solidFill>
          <a:ln>
            <a:noFill/>
          </a:ln>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6" name="直角三角形 25"/>
          <p:cNvSpPr/>
          <p:nvPr/>
        </p:nvSpPr>
        <p:spPr>
          <a:xfrm>
            <a:off x="-1" y="961697"/>
            <a:ext cx="5896303" cy="5896303"/>
          </a:xfrm>
          <a:prstGeom prst="rtTriangl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文本框 26"/>
          <p:cNvSpPr txBox="1"/>
          <p:nvPr/>
        </p:nvSpPr>
        <p:spPr>
          <a:xfrm>
            <a:off x="4821778" y="1873453"/>
            <a:ext cx="5068842" cy="523220"/>
          </a:xfrm>
          <a:prstGeom prst="rect">
            <a:avLst/>
          </a:prstGeom>
          <a:noFill/>
        </p:spPr>
        <p:txBody>
          <a:bodyPr wrap="square" rtlCol="0">
            <a:spAutoFit/>
          </a:bodyPr>
          <a:lstStyle/>
          <a:p>
            <a:pPr marL="342900" indent="-342900">
              <a:buFont typeface="Arial" charset="0"/>
              <a:buChar char="•"/>
            </a:pPr>
            <a:r>
              <a:rPr kumimoji="1" lang="en-US" altLang="zh-CN" sz="2800" dirty="0">
                <a:latin typeface="微软雅黑" panose="020B0503020204020204" pitchFamily="34" charset="-122"/>
                <a:ea typeface="微软雅黑" panose="020B0503020204020204" pitchFamily="34" charset="-122"/>
                <a:cs typeface="Yuanti SC" charset="-122"/>
              </a:rPr>
              <a:t>PART</a:t>
            </a:r>
            <a:r>
              <a:rPr kumimoji="1" lang="zh-CN" altLang="en-US" sz="2800" dirty="0">
                <a:latin typeface="微软雅黑" panose="020B0503020204020204" pitchFamily="34" charset="-122"/>
                <a:ea typeface="微软雅黑" panose="020B0503020204020204" pitchFamily="34" charset="-122"/>
                <a:cs typeface="Yuanti SC" charset="-122"/>
              </a:rPr>
              <a:t> </a:t>
            </a:r>
            <a:r>
              <a:rPr kumimoji="1" lang="en-US" altLang="zh-CN" sz="2800" dirty="0">
                <a:latin typeface="微软雅黑" panose="020B0503020204020204" pitchFamily="34" charset="-122"/>
                <a:ea typeface="微软雅黑" panose="020B0503020204020204" pitchFamily="34" charset="-122"/>
                <a:cs typeface="Yuanti SC" charset="-122"/>
              </a:rPr>
              <a:t>01</a:t>
            </a:r>
            <a:r>
              <a:rPr kumimoji="1" lang="zh-CN" altLang="en-US" sz="2800" dirty="0">
                <a:latin typeface="微软雅黑" panose="020B0503020204020204" pitchFamily="34" charset="-122"/>
                <a:ea typeface="微软雅黑" panose="020B0503020204020204" pitchFamily="34" charset="-122"/>
                <a:cs typeface="Yuanti SC" charset="-122"/>
              </a:rPr>
              <a:t> 动态体系结构概述</a:t>
            </a:r>
          </a:p>
        </p:txBody>
      </p:sp>
      <p:sp>
        <p:nvSpPr>
          <p:cNvPr id="29" name="文本框 28"/>
          <p:cNvSpPr txBox="1"/>
          <p:nvPr/>
        </p:nvSpPr>
        <p:spPr>
          <a:xfrm>
            <a:off x="5830290" y="3013647"/>
            <a:ext cx="5068842" cy="523220"/>
          </a:xfrm>
          <a:prstGeom prst="rect">
            <a:avLst/>
          </a:prstGeom>
          <a:noFill/>
        </p:spPr>
        <p:txBody>
          <a:bodyPr wrap="square" rtlCol="0">
            <a:spAutoFit/>
          </a:bodyPr>
          <a:lstStyle/>
          <a:p>
            <a:pPr marL="342900" indent="-342900">
              <a:buFont typeface="Arial" charset="0"/>
              <a:buChar char="•"/>
            </a:pPr>
            <a:r>
              <a:rPr kumimoji="1" lang="en-US" altLang="zh-CN" sz="2800" dirty="0">
                <a:latin typeface="微软雅黑" panose="020B0503020204020204" pitchFamily="34" charset="-122"/>
                <a:ea typeface="微软雅黑" panose="020B0503020204020204" pitchFamily="34" charset="-122"/>
                <a:cs typeface="Yuanti SC" charset="-122"/>
              </a:rPr>
              <a:t>PART</a:t>
            </a:r>
            <a:r>
              <a:rPr kumimoji="1" lang="zh-CN" altLang="en-US" sz="2800" dirty="0">
                <a:latin typeface="微软雅黑" panose="020B0503020204020204" pitchFamily="34" charset="-122"/>
                <a:ea typeface="微软雅黑" panose="020B0503020204020204" pitchFamily="34" charset="-122"/>
                <a:cs typeface="Yuanti SC" charset="-122"/>
              </a:rPr>
              <a:t> </a:t>
            </a:r>
            <a:r>
              <a:rPr kumimoji="1" lang="en-US" altLang="zh-CN" sz="2800" dirty="0">
                <a:latin typeface="微软雅黑" panose="020B0503020204020204" pitchFamily="34" charset="-122"/>
                <a:ea typeface="微软雅黑" panose="020B0503020204020204" pitchFamily="34" charset="-122"/>
                <a:cs typeface="Yuanti SC" charset="-122"/>
              </a:rPr>
              <a:t>02</a:t>
            </a:r>
            <a:r>
              <a:rPr kumimoji="1" lang="zh-CN" altLang="en-US" sz="2800" dirty="0">
                <a:latin typeface="微软雅黑" panose="020B0503020204020204" pitchFamily="34" charset="-122"/>
                <a:ea typeface="微软雅黑" panose="020B0503020204020204" pitchFamily="34" charset="-122"/>
                <a:cs typeface="Yuanti SC" charset="-122"/>
              </a:rPr>
              <a:t>动态体系结构现状</a:t>
            </a:r>
          </a:p>
        </p:txBody>
      </p:sp>
      <p:sp>
        <p:nvSpPr>
          <p:cNvPr id="31" name="文本框 30"/>
          <p:cNvSpPr txBox="1"/>
          <p:nvPr/>
        </p:nvSpPr>
        <p:spPr>
          <a:xfrm>
            <a:off x="7921689" y="5265933"/>
            <a:ext cx="4833284" cy="523220"/>
          </a:xfrm>
          <a:prstGeom prst="rect">
            <a:avLst/>
          </a:prstGeom>
          <a:noFill/>
        </p:spPr>
        <p:txBody>
          <a:bodyPr wrap="square" rtlCol="0">
            <a:spAutoFit/>
          </a:bodyPr>
          <a:lstStyle/>
          <a:p>
            <a:pPr marL="342900" indent="-342900">
              <a:buFont typeface="Arial" charset="0"/>
              <a:buChar char="•"/>
            </a:pPr>
            <a:r>
              <a:rPr kumimoji="1" lang="en-US" altLang="zh-CN" sz="2800" dirty="0">
                <a:latin typeface="微软雅黑" panose="020B0503020204020204" pitchFamily="34" charset="-122"/>
                <a:ea typeface="微软雅黑" panose="020B0503020204020204" pitchFamily="34" charset="-122"/>
                <a:cs typeface="Yuanti SC" charset="-122"/>
              </a:rPr>
              <a:t>PART</a:t>
            </a:r>
            <a:r>
              <a:rPr kumimoji="1" lang="zh-CN" altLang="en-US" sz="2800" dirty="0">
                <a:latin typeface="微软雅黑" panose="020B0503020204020204" pitchFamily="34" charset="-122"/>
                <a:ea typeface="微软雅黑" panose="020B0503020204020204" pitchFamily="34" charset="-122"/>
                <a:cs typeface="Yuanti SC" charset="-122"/>
              </a:rPr>
              <a:t> </a:t>
            </a:r>
            <a:r>
              <a:rPr kumimoji="1" lang="en-US" altLang="zh-CN" sz="2800" dirty="0">
                <a:latin typeface="微软雅黑" panose="020B0503020204020204" pitchFamily="34" charset="-122"/>
                <a:ea typeface="微软雅黑" panose="020B0503020204020204" pitchFamily="34" charset="-122"/>
                <a:cs typeface="Yuanti SC" charset="-122"/>
              </a:rPr>
              <a:t>04</a:t>
            </a:r>
            <a:r>
              <a:rPr kumimoji="1" lang="zh-CN" altLang="en-US" sz="2800" dirty="0">
                <a:latin typeface="微软雅黑" panose="020B0503020204020204" pitchFamily="34" charset="-122"/>
                <a:ea typeface="微软雅黑" panose="020B0503020204020204" pitchFamily="34" charset="-122"/>
                <a:cs typeface="Yuanti SC" charset="-122"/>
              </a:rPr>
              <a:t> 总结</a:t>
            </a:r>
          </a:p>
        </p:txBody>
      </p:sp>
      <p:sp>
        <p:nvSpPr>
          <p:cNvPr id="33" name="文本框 32"/>
          <p:cNvSpPr txBox="1"/>
          <p:nvPr/>
        </p:nvSpPr>
        <p:spPr>
          <a:xfrm>
            <a:off x="6781502" y="4100975"/>
            <a:ext cx="4462800" cy="954107"/>
          </a:xfrm>
          <a:prstGeom prst="rect">
            <a:avLst/>
          </a:prstGeom>
          <a:noFill/>
        </p:spPr>
        <p:txBody>
          <a:bodyPr wrap="square" rtlCol="0">
            <a:spAutoFit/>
          </a:bodyPr>
          <a:lstStyle/>
          <a:p>
            <a:pPr marL="342900" indent="-342900">
              <a:buFont typeface="Arial" charset="0"/>
              <a:buChar char="•"/>
            </a:pPr>
            <a:r>
              <a:rPr kumimoji="1" lang="en-US" altLang="zh-CN" sz="2800" dirty="0">
                <a:latin typeface="微软雅黑" panose="020B0503020204020204" pitchFamily="34" charset="-122"/>
                <a:ea typeface="微软雅黑" panose="020B0503020204020204" pitchFamily="34" charset="-122"/>
                <a:cs typeface="Yuanti SC" charset="-122"/>
              </a:rPr>
              <a:t>PART</a:t>
            </a:r>
            <a:r>
              <a:rPr kumimoji="1" lang="zh-CN" altLang="en-US" sz="2800" dirty="0">
                <a:latin typeface="微软雅黑" panose="020B0503020204020204" pitchFamily="34" charset="-122"/>
                <a:ea typeface="微软雅黑" panose="020B0503020204020204" pitchFamily="34" charset="-122"/>
                <a:cs typeface="Yuanti SC" charset="-122"/>
              </a:rPr>
              <a:t> </a:t>
            </a:r>
            <a:r>
              <a:rPr kumimoji="1" lang="en-US" altLang="zh-CN" sz="2800" dirty="0">
                <a:latin typeface="微软雅黑" panose="020B0503020204020204" pitchFamily="34" charset="-122"/>
                <a:ea typeface="微软雅黑" panose="020B0503020204020204" pitchFamily="34" charset="-122"/>
                <a:cs typeface="Yuanti SC" charset="-122"/>
              </a:rPr>
              <a:t>03</a:t>
            </a:r>
            <a:r>
              <a:rPr kumimoji="1" lang="zh-CN" altLang="en-US" sz="2800" dirty="0">
                <a:latin typeface="微软雅黑" panose="020B0503020204020204" pitchFamily="34" charset="-122"/>
                <a:ea typeface="微软雅黑" panose="020B0503020204020204" pitchFamily="34" charset="-122"/>
                <a:cs typeface="Yuanti SC" charset="-122"/>
              </a:rPr>
              <a:t> 动态体系结构模型</a:t>
            </a:r>
          </a:p>
        </p:txBody>
      </p:sp>
      <p:sp>
        <p:nvSpPr>
          <p:cNvPr id="35" name="文本框 34"/>
          <p:cNvSpPr txBox="1"/>
          <p:nvPr/>
        </p:nvSpPr>
        <p:spPr>
          <a:xfrm>
            <a:off x="1794961" y="64238"/>
            <a:ext cx="2780056" cy="1323439"/>
          </a:xfrm>
          <a:prstGeom prst="rect">
            <a:avLst/>
          </a:prstGeom>
          <a:noFill/>
        </p:spPr>
        <p:txBody>
          <a:bodyPr wrap="none" rtlCol="0">
            <a:spAutoFit/>
          </a:bodyPr>
          <a:lstStyle/>
          <a:p>
            <a:r>
              <a:rPr kumimoji="1" lang="en-US" altLang="zh-CN" sz="4400" dirty="0">
                <a:solidFill>
                  <a:schemeClr val="bg1"/>
                </a:solidFill>
                <a:latin typeface="微软雅黑" panose="020B0503020204020204" pitchFamily="34" charset="-122"/>
                <a:ea typeface="微软雅黑" panose="020B0503020204020204" pitchFamily="34" charset="-122"/>
                <a:cs typeface="Yuanti SC" charset="-122"/>
              </a:rPr>
              <a:t>Contents </a:t>
            </a:r>
          </a:p>
          <a:p>
            <a:r>
              <a:rPr kumimoji="1" lang="zh-CN" altLang="en-US" sz="3600" dirty="0">
                <a:solidFill>
                  <a:schemeClr val="bg1"/>
                </a:solidFill>
                <a:latin typeface="微软雅黑" panose="020B0503020204020204" pitchFamily="34" charset="-122"/>
                <a:ea typeface="微软雅黑" panose="020B0503020204020204" pitchFamily="34" charset="-122"/>
                <a:cs typeface="Yuanti SC" charset="-122"/>
              </a:rPr>
              <a:t>目录</a:t>
            </a:r>
          </a:p>
        </p:txBody>
      </p:sp>
    </p:spTree>
    <p:extLst>
      <p:ext uri="{BB962C8B-B14F-4D97-AF65-F5344CB8AC3E}">
        <p14:creationId xmlns:p14="http://schemas.microsoft.com/office/powerpoint/2010/main" val="934246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直角三角形 10"/>
          <p:cNvSpPr/>
          <p:nvPr/>
        </p:nvSpPr>
        <p:spPr>
          <a:xfrm rot="8100000">
            <a:off x="1217075" y="3919718"/>
            <a:ext cx="5876563" cy="5876563"/>
          </a:xfrm>
          <a:prstGeom prst="rtTriangle">
            <a:avLst/>
          </a:prstGeom>
          <a:blipFill dpi="0" rotWithShape="0">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直角三角形 6"/>
          <p:cNvSpPr/>
          <p:nvPr/>
        </p:nvSpPr>
        <p:spPr>
          <a:xfrm rot="13500000" flipV="1">
            <a:off x="2627144" y="-4018022"/>
            <a:ext cx="6937712" cy="6937712"/>
          </a:xfrm>
          <a:prstGeom prst="rtTriangle">
            <a:avLst/>
          </a:prstGeom>
          <a:solidFill>
            <a:srgbClr val="43536A"/>
          </a:solidFill>
          <a:ln>
            <a:solidFill>
              <a:srgbClr val="43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直角三角形 2"/>
          <p:cNvSpPr/>
          <p:nvPr/>
        </p:nvSpPr>
        <p:spPr>
          <a:xfrm rot="8100000">
            <a:off x="6210755" y="3288880"/>
            <a:ext cx="4563208" cy="4563208"/>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PA_文本框 9"/>
          <p:cNvSpPr txBox="1"/>
          <p:nvPr>
            <p:custDataLst>
              <p:tags r:id="rId1"/>
            </p:custDataLst>
          </p:nvPr>
        </p:nvSpPr>
        <p:spPr>
          <a:xfrm>
            <a:off x="7422075" y="3802540"/>
            <a:ext cx="2140568" cy="1107996"/>
          </a:xfrm>
          <a:prstGeom prst="rect">
            <a:avLst/>
          </a:prstGeom>
          <a:noFill/>
        </p:spPr>
        <p:txBody>
          <a:bodyPr wrap="square" rtlCol="0">
            <a:spAutoFit/>
          </a:bodyPr>
          <a:lstStyle/>
          <a:p>
            <a:pPr algn="ctr"/>
            <a:r>
              <a:rPr lang="en-US" altLang="zh-CN" sz="6600" dirty="0">
                <a:solidFill>
                  <a:prstClr val="white"/>
                </a:solidFill>
                <a:latin typeface="微软雅黑" panose="020B0503020204020204" pitchFamily="34" charset="-122"/>
                <a:ea typeface="微软雅黑" panose="020B0503020204020204" pitchFamily="34" charset="-122"/>
              </a:rPr>
              <a:t>01</a:t>
            </a:r>
            <a:endParaRPr lang="zh-CN" altLang="en-US" sz="6600" dirty="0">
              <a:solidFill>
                <a:prstClr val="white"/>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50805" y="451957"/>
            <a:ext cx="3357715" cy="830997"/>
          </a:xfrm>
          <a:prstGeom prst="rect">
            <a:avLst/>
          </a:prstGeom>
          <a:noFill/>
        </p:spPr>
        <p:txBody>
          <a:bodyPr wrap="none" rtlCol="0">
            <a:spAutoFit/>
          </a:bodyPr>
          <a:lstStyle/>
          <a:p>
            <a:pPr algn="ctr"/>
            <a:r>
              <a:rPr lang="en-US" altLang="zh-CN" sz="4800" dirty="0">
                <a:solidFill>
                  <a:schemeClr val="bg1"/>
                </a:solidFill>
                <a:latin typeface="微软雅黑" panose="020B0503020204020204" pitchFamily="34" charset="-122"/>
                <a:ea typeface="微软雅黑" panose="020B0503020204020204" pitchFamily="34" charset="-122"/>
              </a:rPr>
              <a:t>PART TWO</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854565" y="1234736"/>
            <a:ext cx="3967565" cy="523220"/>
          </a:xfrm>
          <a:prstGeom prst="rect">
            <a:avLst/>
          </a:prstGeom>
          <a:noFill/>
        </p:spPr>
        <p:txBody>
          <a:bodyPr wrap="square" rtlCol="0">
            <a:spAutoFit/>
          </a:bodyPr>
          <a:lstStyle/>
          <a:p>
            <a:pPr marL="457200" indent="-457200">
              <a:buFont typeface="Arial" charset="0"/>
              <a:buChar char="•"/>
            </a:pPr>
            <a:r>
              <a:rPr kumimoji="1" lang="zh-CN" altLang="en-US" sz="2800" dirty="0">
                <a:solidFill>
                  <a:schemeClr val="bg1"/>
                </a:solidFill>
                <a:latin typeface="微软雅黑" panose="020B0503020204020204" pitchFamily="34" charset="-122"/>
                <a:ea typeface="微软雅黑" panose="020B0503020204020204" pitchFamily="34" charset="-122"/>
                <a:cs typeface="Yuanti SC" charset="-122"/>
              </a:rPr>
              <a:t>动态体系结构概述</a:t>
            </a:r>
          </a:p>
        </p:txBody>
      </p:sp>
    </p:spTree>
    <p:extLst>
      <p:ext uri="{BB962C8B-B14F-4D97-AF65-F5344CB8AC3E}">
        <p14:creationId xmlns:p14="http://schemas.microsoft.com/office/powerpoint/2010/main" val="3152654045"/>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77716" y="405123"/>
            <a:ext cx="4549961" cy="584775"/>
          </a:xfrm>
          <a:prstGeom prst="rect">
            <a:avLst/>
          </a:prstGeom>
          <a:noFill/>
        </p:spPr>
        <p:txBody>
          <a:bodyPr wrap="square" rtlCol="0">
            <a:spAutoFit/>
          </a:bodyPr>
          <a:lstStyle/>
          <a:p>
            <a:r>
              <a:rPr lang="zh-CN" altLang="en-US" sz="3200" dirty="0">
                <a:solidFill>
                  <a:srgbClr val="43536A"/>
                </a:solidFill>
                <a:latin typeface="Helvetica" panose="020B0604020202030204" pitchFamily="34" charset="0"/>
              </a:rPr>
              <a:t>动态软件体系结构</a:t>
            </a:r>
          </a:p>
        </p:txBody>
      </p:sp>
      <p:sp>
        <p:nvSpPr>
          <p:cNvPr id="8" name="文本框 7"/>
          <p:cNvSpPr txBox="1"/>
          <p:nvPr/>
        </p:nvSpPr>
        <p:spPr>
          <a:xfrm>
            <a:off x="1122570" y="1687413"/>
            <a:ext cx="9022935" cy="3477875"/>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允许在系统运行时发生更新的软件体系结构称为动态体系结构</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DynamicArchitecture</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动态体系结构在系统被创建后可以被动态地更新口系统结构的动态改变将会影响正在运行的系统的内部计算</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这使得运行系统的动态更新变得很复杂且难以很好地解决。</a:t>
            </a: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体系结构的动态性主要分为三类</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交互式动态性</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例如允许在复合构件</a:t>
            </a:r>
          </a:p>
          <a:p>
            <a:r>
              <a:rPr lang="zh-CN" altLang="en-US" sz="2000" dirty="0">
                <a:latin typeface="微软雅黑" panose="020B0503020204020204" pitchFamily="34" charset="-122"/>
                <a:ea typeface="微软雅黑" panose="020B0503020204020204" pitchFamily="34" charset="-122"/>
              </a:rPr>
              <a:t>     的固定连接中改变数据</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结构化动态性</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例如允许对系统添加或删除构件或</a:t>
            </a:r>
          </a:p>
          <a:p>
            <a:r>
              <a:rPr lang="zh-CN" altLang="en-US" sz="2000" dirty="0">
                <a:latin typeface="微软雅黑" panose="020B0503020204020204" pitchFamily="34" charset="-122"/>
                <a:ea typeface="微软雅黑" panose="020B0503020204020204" pitchFamily="34" charset="-122"/>
              </a:rPr>
              <a:t>     连接件</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体系结构化动态性</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例如允许构件的整个配置的改变。</a:t>
            </a:r>
          </a:p>
          <a:p>
            <a:pPr marL="342900" indent="-34290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6731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直角三角形 10"/>
          <p:cNvSpPr/>
          <p:nvPr/>
        </p:nvSpPr>
        <p:spPr>
          <a:xfrm rot="8100000">
            <a:off x="1217075" y="3919718"/>
            <a:ext cx="5876563" cy="5876563"/>
          </a:xfrm>
          <a:prstGeom prst="rtTriangle">
            <a:avLst/>
          </a:prstGeom>
          <a:blipFill dpi="0" rotWithShape="0">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直角三角形 6"/>
          <p:cNvSpPr/>
          <p:nvPr/>
        </p:nvSpPr>
        <p:spPr>
          <a:xfrm rot="13500000" flipV="1">
            <a:off x="2627144" y="-4018022"/>
            <a:ext cx="6937712" cy="6937712"/>
          </a:xfrm>
          <a:prstGeom prst="rtTriangle">
            <a:avLst/>
          </a:prstGeom>
          <a:solidFill>
            <a:srgbClr val="43536A"/>
          </a:solidFill>
          <a:ln>
            <a:solidFill>
              <a:srgbClr val="43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直角三角形 2"/>
          <p:cNvSpPr/>
          <p:nvPr/>
        </p:nvSpPr>
        <p:spPr>
          <a:xfrm rot="8100000">
            <a:off x="6210755" y="3288880"/>
            <a:ext cx="4563208" cy="4563208"/>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PA_文本框 9"/>
          <p:cNvSpPr txBox="1"/>
          <p:nvPr>
            <p:custDataLst>
              <p:tags r:id="rId1"/>
            </p:custDataLst>
          </p:nvPr>
        </p:nvSpPr>
        <p:spPr>
          <a:xfrm>
            <a:off x="7422075" y="3802540"/>
            <a:ext cx="2140568" cy="1107996"/>
          </a:xfrm>
          <a:prstGeom prst="rect">
            <a:avLst/>
          </a:prstGeom>
          <a:noFill/>
        </p:spPr>
        <p:txBody>
          <a:bodyPr wrap="square" rtlCol="0">
            <a:spAutoFit/>
          </a:bodyPr>
          <a:lstStyle/>
          <a:p>
            <a:pPr algn="ctr"/>
            <a:r>
              <a:rPr lang="en-US" altLang="zh-CN" sz="6600" dirty="0">
                <a:solidFill>
                  <a:prstClr val="white"/>
                </a:solidFill>
                <a:latin typeface="微软雅黑" panose="020B0503020204020204" pitchFamily="34" charset="-122"/>
                <a:ea typeface="微软雅黑" panose="020B0503020204020204" pitchFamily="34" charset="-122"/>
              </a:rPr>
              <a:t>02</a:t>
            </a:r>
            <a:endParaRPr lang="zh-CN" altLang="en-US" sz="6600" dirty="0">
              <a:solidFill>
                <a:prstClr val="white"/>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50805" y="451957"/>
            <a:ext cx="3357715" cy="830997"/>
          </a:xfrm>
          <a:prstGeom prst="rect">
            <a:avLst/>
          </a:prstGeom>
          <a:noFill/>
        </p:spPr>
        <p:txBody>
          <a:bodyPr wrap="none" rtlCol="0">
            <a:spAutoFit/>
          </a:bodyPr>
          <a:lstStyle/>
          <a:p>
            <a:pPr algn="ctr"/>
            <a:r>
              <a:rPr lang="en-US" altLang="zh-CN" sz="4800" dirty="0">
                <a:solidFill>
                  <a:schemeClr val="bg1"/>
                </a:solidFill>
                <a:latin typeface="微软雅黑" panose="020B0503020204020204" pitchFamily="34" charset="-122"/>
                <a:ea typeface="微软雅黑" panose="020B0503020204020204" pitchFamily="34" charset="-122"/>
              </a:rPr>
              <a:t>PART TWO</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854565" y="1234736"/>
            <a:ext cx="3967565" cy="523220"/>
          </a:xfrm>
          <a:prstGeom prst="rect">
            <a:avLst/>
          </a:prstGeom>
          <a:noFill/>
        </p:spPr>
        <p:txBody>
          <a:bodyPr wrap="square" rtlCol="0">
            <a:spAutoFit/>
          </a:bodyPr>
          <a:lstStyle/>
          <a:p>
            <a:pPr marL="457200" indent="-457200">
              <a:buFont typeface="Arial" charset="0"/>
              <a:buChar char="•"/>
            </a:pPr>
            <a:r>
              <a:rPr kumimoji="1" lang="zh-CN" altLang="en-US" sz="2800" dirty="0">
                <a:solidFill>
                  <a:schemeClr val="bg1"/>
                </a:solidFill>
                <a:latin typeface="微软雅黑" panose="020B0503020204020204" pitchFamily="34" charset="-122"/>
                <a:ea typeface="微软雅黑" panose="020B0503020204020204" pitchFamily="34" charset="-122"/>
                <a:cs typeface="Yuanti SC" charset="-122"/>
              </a:rPr>
              <a:t>动态体系结构现状</a:t>
            </a:r>
          </a:p>
        </p:txBody>
      </p:sp>
    </p:spTree>
    <p:extLst>
      <p:ext uri="{BB962C8B-B14F-4D97-AF65-F5344CB8AC3E}">
        <p14:creationId xmlns:p14="http://schemas.microsoft.com/office/powerpoint/2010/main" val="4035318184"/>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0" y="0"/>
            <a:ext cx="12192000" cy="6858000"/>
          </a:xfrm>
          <a:prstGeom prst="rect">
            <a:avLst/>
          </a:prstGeom>
          <a:solidFill>
            <a:srgbClr val="323F50"/>
          </a:solidFill>
          <a:ln>
            <a:solidFill>
              <a:srgbClr val="32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1" name="Shape 2629"/>
          <p:cNvSpPr/>
          <p:nvPr/>
        </p:nvSpPr>
        <p:spPr>
          <a:xfrm>
            <a:off x="5480946" y="3929677"/>
            <a:ext cx="279405" cy="279328"/>
          </a:xfrm>
          <a:custGeom>
            <a:avLst/>
            <a:gdLst/>
            <a:ahLst/>
            <a:cxnLst>
              <a:cxn ang="0">
                <a:pos x="wd2" y="hd2"/>
              </a:cxn>
              <a:cxn ang="5400000">
                <a:pos x="wd2" y="hd2"/>
              </a:cxn>
              <a:cxn ang="10800000">
                <a:pos x="wd2" y="hd2"/>
              </a:cxn>
              <a:cxn ang="16200000">
                <a:pos x="wd2" y="hd2"/>
              </a:cxn>
            </a:cxnLst>
            <a:rect l="0" t="0" r="r" b="b"/>
            <a:pathLst>
              <a:path w="21600" h="21600" extrusionOk="0">
                <a:moveTo>
                  <a:pt x="16441" y="20618"/>
                </a:moveTo>
                <a:cubicBezTo>
                  <a:pt x="15826" y="20618"/>
                  <a:pt x="15226" y="20482"/>
                  <a:pt x="14660" y="20214"/>
                </a:cubicBezTo>
                <a:cubicBezTo>
                  <a:pt x="14607" y="20189"/>
                  <a:pt x="14552" y="20170"/>
                  <a:pt x="14497" y="20155"/>
                </a:cubicBezTo>
                <a:cubicBezTo>
                  <a:pt x="8918" y="17308"/>
                  <a:pt x="4295" y="12685"/>
                  <a:pt x="1448" y="7105"/>
                </a:cubicBezTo>
                <a:cubicBezTo>
                  <a:pt x="1432" y="7048"/>
                  <a:pt x="1412" y="6991"/>
                  <a:pt x="1386" y="6936"/>
                </a:cubicBezTo>
                <a:cubicBezTo>
                  <a:pt x="1117" y="6369"/>
                  <a:pt x="982" y="5770"/>
                  <a:pt x="982" y="5155"/>
                </a:cubicBezTo>
                <a:cubicBezTo>
                  <a:pt x="982" y="2774"/>
                  <a:pt x="3066" y="982"/>
                  <a:pt x="4417" y="982"/>
                </a:cubicBezTo>
                <a:cubicBezTo>
                  <a:pt x="4594" y="982"/>
                  <a:pt x="4711" y="1072"/>
                  <a:pt x="4764" y="1126"/>
                </a:cubicBezTo>
                <a:cubicBezTo>
                  <a:pt x="4776" y="1139"/>
                  <a:pt x="4798" y="1164"/>
                  <a:pt x="4831" y="1216"/>
                </a:cubicBezTo>
                <a:cubicBezTo>
                  <a:pt x="4848" y="1244"/>
                  <a:pt x="4867" y="1271"/>
                  <a:pt x="4887" y="1297"/>
                </a:cubicBezTo>
                <a:lnTo>
                  <a:pt x="8118" y="5453"/>
                </a:lnTo>
                <a:cubicBezTo>
                  <a:pt x="8143" y="5485"/>
                  <a:pt x="8170" y="5515"/>
                  <a:pt x="8199" y="5544"/>
                </a:cubicBezTo>
                <a:cubicBezTo>
                  <a:pt x="8253" y="5598"/>
                  <a:pt x="8343" y="5715"/>
                  <a:pt x="8343" y="5891"/>
                </a:cubicBezTo>
                <a:cubicBezTo>
                  <a:pt x="8343" y="5978"/>
                  <a:pt x="8319" y="6060"/>
                  <a:pt x="8272" y="6135"/>
                </a:cubicBezTo>
                <a:lnTo>
                  <a:pt x="7178" y="7221"/>
                </a:lnTo>
                <a:cubicBezTo>
                  <a:pt x="7173" y="7226"/>
                  <a:pt x="7168" y="7231"/>
                  <a:pt x="7163" y="7236"/>
                </a:cubicBezTo>
                <a:cubicBezTo>
                  <a:pt x="6767" y="7609"/>
                  <a:pt x="6541" y="8126"/>
                  <a:pt x="6541" y="8668"/>
                </a:cubicBezTo>
                <a:cubicBezTo>
                  <a:pt x="6541" y="9175"/>
                  <a:pt x="6738" y="9658"/>
                  <a:pt x="7080" y="10020"/>
                </a:cubicBezTo>
                <a:cubicBezTo>
                  <a:pt x="7092" y="10040"/>
                  <a:pt x="7105" y="10059"/>
                  <a:pt x="7119" y="10078"/>
                </a:cubicBezTo>
                <a:cubicBezTo>
                  <a:pt x="8325" y="11745"/>
                  <a:pt x="9807" y="13222"/>
                  <a:pt x="11525" y="14469"/>
                </a:cubicBezTo>
                <a:cubicBezTo>
                  <a:pt x="11538" y="14478"/>
                  <a:pt x="11551" y="14487"/>
                  <a:pt x="11565" y="14496"/>
                </a:cubicBezTo>
                <a:cubicBezTo>
                  <a:pt x="11928" y="14844"/>
                  <a:pt x="12414" y="15045"/>
                  <a:pt x="12924" y="15045"/>
                </a:cubicBezTo>
                <a:cubicBezTo>
                  <a:pt x="13436" y="15045"/>
                  <a:pt x="13930" y="14840"/>
                  <a:pt x="14297" y="14479"/>
                </a:cubicBezTo>
                <a:cubicBezTo>
                  <a:pt x="14316" y="14463"/>
                  <a:pt x="14335" y="14446"/>
                  <a:pt x="14352" y="14427"/>
                </a:cubicBezTo>
                <a:lnTo>
                  <a:pt x="15451" y="13320"/>
                </a:lnTo>
                <a:cubicBezTo>
                  <a:pt x="15529" y="13271"/>
                  <a:pt x="15611" y="13247"/>
                  <a:pt x="15697" y="13247"/>
                </a:cubicBezTo>
                <a:cubicBezTo>
                  <a:pt x="15874" y="13247"/>
                  <a:pt x="15990" y="13337"/>
                  <a:pt x="16044" y="13391"/>
                </a:cubicBezTo>
                <a:cubicBezTo>
                  <a:pt x="16073" y="13420"/>
                  <a:pt x="16103" y="13447"/>
                  <a:pt x="16135" y="13472"/>
                </a:cubicBezTo>
                <a:lnTo>
                  <a:pt x="20291" y="16704"/>
                </a:lnTo>
                <a:cubicBezTo>
                  <a:pt x="20317" y="16725"/>
                  <a:pt x="20345" y="16744"/>
                  <a:pt x="20374" y="16762"/>
                </a:cubicBezTo>
                <a:cubicBezTo>
                  <a:pt x="20426" y="16795"/>
                  <a:pt x="20449" y="16816"/>
                  <a:pt x="20461" y="16827"/>
                </a:cubicBezTo>
                <a:cubicBezTo>
                  <a:pt x="20515" y="16881"/>
                  <a:pt x="20605" y="16997"/>
                  <a:pt x="20605" y="17174"/>
                </a:cubicBezTo>
                <a:cubicBezTo>
                  <a:pt x="20605" y="17207"/>
                  <a:pt x="20606" y="17240"/>
                  <a:pt x="20610" y="17273"/>
                </a:cubicBezTo>
                <a:cubicBezTo>
                  <a:pt x="20533" y="18625"/>
                  <a:pt x="18769" y="20618"/>
                  <a:pt x="16441" y="20618"/>
                </a:cubicBezTo>
                <a:moveTo>
                  <a:pt x="21586" y="17174"/>
                </a:moveTo>
                <a:cubicBezTo>
                  <a:pt x="21586" y="16768"/>
                  <a:pt x="21421" y="16399"/>
                  <a:pt x="21155" y="16133"/>
                </a:cubicBezTo>
                <a:cubicBezTo>
                  <a:pt x="21077" y="16054"/>
                  <a:pt x="20988" y="15988"/>
                  <a:pt x="20893" y="15929"/>
                </a:cubicBezTo>
                <a:lnTo>
                  <a:pt x="16738" y="12697"/>
                </a:lnTo>
                <a:cubicBezTo>
                  <a:pt x="16471" y="12430"/>
                  <a:pt x="16104" y="12265"/>
                  <a:pt x="15697" y="12265"/>
                </a:cubicBezTo>
                <a:cubicBezTo>
                  <a:pt x="15364" y="12265"/>
                  <a:pt x="15060" y="12380"/>
                  <a:pt x="14815" y="12567"/>
                </a:cubicBezTo>
                <a:lnTo>
                  <a:pt x="13655" y="13736"/>
                </a:lnTo>
                <a:lnTo>
                  <a:pt x="13652" y="13733"/>
                </a:lnTo>
                <a:cubicBezTo>
                  <a:pt x="13473" y="13934"/>
                  <a:pt x="13214" y="14063"/>
                  <a:pt x="12924" y="14063"/>
                </a:cubicBezTo>
                <a:cubicBezTo>
                  <a:pt x="12592" y="14063"/>
                  <a:pt x="12300" y="13897"/>
                  <a:pt x="12122" y="13645"/>
                </a:cubicBezTo>
                <a:cubicBezTo>
                  <a:pt x="12116" y="13654"/>
                  <a:pt x="12107" y="13663"/>
                  <a:pt x="12101" y="13674"/>
                </a:cubicBezTo>
                <a:cubicBezTo>
                  <a:pt x="10497" y="12510"/>
                  <a:pt x="9076" y="11108"/>
                  <a:pt x="7914" y="9502"/>
                </a:cubicBezTo>
                <a:cubicBezTo>
                  <a:pt x="7925" y="9495"/>
                  <a:pt x="7935" y="9486"/>
                  <a:pt x="7947" y="9479"/>
                </a:cubicBezTo>
                <a:cubicBezTo>
                  <a:pt x="7691" y="9299"/>
                  <a:pt x="7523" y="9004"/>
                  <a:pt x="7523" y="8668"/>
                </a:cubicBezTo>
                <a:cubicBezTo>
                  <a:pt x="7523" y="8367"/>
                  <a:pt x="7659" y="8101"/>
                  <a:pt x="7871" y="7920"/>
                </a:cubicBezTo>
                <a:lnTo>
                  <a:pt x="7870" y="7918"/>
                </a:lnTo>
                <a:lnTo>
                  <a:pt x="9023" y="6773"/>
                </a:lnTo>
                <a:cubicBezTo>
                  <a:pt x="9211" y="6528"/>
                  <a:pt x="9325" y="6224"/>
                  <a:pt x="9325" y="5891"/>
                </a:cubicBezTo>
                <a:cubicBezTo>
                  <a:pt x="9325" y="5485"/>
                  <a:pt x="9160" y="5116"/>
                  <a:pt x="8893" y="4850"/>
                </a:cubicBezTo>
                <a:lnTo>
                  <a:pt x="5662" y="693"/>
                </a:lnTo>
                <a:cubicBezTo>
                  <a:pt x="5603" y="599"/>
                  <a:pt x="5537" y="510"/>
                  <a:pt x="5458" y="432"/>
                </a:cubicBezTo>
                <a:cubicBezTo>
                  <a:pt x="5191" y="165"/>
                  <a:pt x="4823" y="0"/>
                  <a:pt x="4417" y="0"/>
                </a:cubicBezTo>
                <a:cubicBezTo>
                  <a:pt x="2454" y="0"/>
                  <a:pt x="0" y="2308"/>
                  <a:pt x="0" y="5155"/>
                </a:cubicBezTo>
                <a:cubicBezTo>
                  <a:pt x="0" y="5943"/>
                  <a:pt x="183" y="6688"/>
                  <a:pt x="499" y="7356"/>
                </a:cubicBezTo>
                <a:lnTo>
                  <a:pt x="482" y="7373"/>
                </a:lnTo>
                <a:cubicBezTo>
                  <a:pt x="3435" y="13255"/>
                  <a:pt x="8343" y="18164"/>
                  <a:pt x="14224" y="21117"/>
                </a:cubicBezTo>
                <a:lnTo>
                  <a:pt x="14240" y="21101"/>
                </a:lnTo>
                <a:cubicBezTo>
                  <a:pt x="14908" y="21418"/>
                  <a:pt x="15652" y="21600"/>
                  <a:pt x="16441" y="21600"/>
                </a:cubicBezTo>
                <a:cubicBezTo>
                  <a:pt x="19287" y="21600"/>
                  <a:pt x="21594" y="19145"/>
                  <a:pt x="21594" y="17182"/>
                </a:cubicBezTo>
                <a:cubicBezTo>
                  <a:pt x="21594" y="17179"/>
                  <a:pt x="21594" y="17177"/>
                  <a:pt x="21594" y="17174"/>
                </a:cubicBezTo>
                <a:cubicBezTo>
                  <a:pt x="21594" y="17174"/>
                  <a:pt x="21586" y="17174"/>
                  <a:pt x="21586" y="17174"/>
                </a:cubicBezTo>
                <a:close/>
                <a:moveTo>
                  <a:pt x="11785" y="10800"/>
                </a:moveTo>
                <a:cubicBezTo>
                  <a:pt x="12326" y="10800"/>
                  <a:pt x="12766" y="10360"/>
                  <a:pt x="12766" y="9819"/>
                </a:cubicBezTo>
                <a:cubicBezTo>
                  <a:pt x="12766" y="9276"/>
                  <a:pt x="12326" y="8836"/>
                  <a:pt x="11785" y="8836"/>
                </a:cubicBezTo>
                <a:cubicBezTo>
                  <a:pt x="11242" y="8836"/>
                  <a:pt x="10803" y="9276"/>
                  <a:pt x="10803" y="9819"/>
                </a:cubicBezTo>
                <a:cubicBezTo>
                  <a:pt x="10803" y="10360"/>
                  <a:pt x="11242" y="10800"/>
                  <a:pt x="11785" y="10800"/>
                </a:cubicBezTo>
                <a:moveTo>
                  <a:pt x="11785" y="5891"/>
                </a:moveTo>
                <a:cubicBezTo>
                  <a:pt x="13953" y="5891"/>
                  <a:pt x="15711" y="7649"/>
                  <a:pt x="15711" y="9819"/>
                </a:cubicBezTo>
                <a:cubicBezTo>
                  <a:pt x="15711" y="10090"/>
                  <a:pt x="15930" y="10309"/>
                  <a:pt x="16201" y="10309"/>
                </a:cubicBezTo>
                <a:cubicBezTo>
                  <a:pt x="16472" y="10309"/>
                  <a:pt x="16692" y="10090"/>
                  <a:pt x="16692" y="9819"/>
                </a:cubicBezTo>
                <a:cubicBezTo>
                  <a:pt x="16692" y="7107"/>
                  <a:pt x="14495" y="4909"/>
                  <a:pt x="11785" y="4909"/>
                </a:cubicBezTo>
                <a:cubicBezTo>
                  <a:pt x="11513" y="4909"/>
                  <a:pt x="11294" y="5129"/>
                  <a:pt x="11294" y="5400"/>
                </a:cubicBezTo>
                <a:cubicBezTo>
                  <a:pt x="11294" y="5672"/>
                  <a:pt x="11513" y="5891"/>
                  <a:pt x="11785" y="5891"/>
                </a:cubicBezTo>
                <a:moveTo>
                  <a:pt x="11785" y="982"/>
                </a:moveTo>
                <a:cubicBezTo>
                  <a:pt x="16663" y="982"/>
                  <a:pt x="20618" y="4939"/>
                  <a:pt x="20618" y="9819"/>
                </a:cubicBezTo>
                <a:cubicBezTo>
                  <a:pt x="20618" y="10090"/>
                  <a:pt x="20838" y="10309"/>
                  <a:pt x="21109" y="10309"/>
                </a:cubicBezTo>
                <a:cubicBezTo>
                  <a:pt x="21380" y="10309"/>
                  <a:pt x="21600" y="10090"/>
                  <a:pt x="21600" y="9819"/>
                </a:cubicBezTo>
                <a:cubicBezTo>
                  <a:pt x="21600" y="4396"/>
                  <a:pt x="17206" y="0"/>
                  <a:pt x="11785" y="0"/>
                </a:cubicBezTo>
                <a:cubicBezTo>
                  <a:pt x="11513" y="0"/>
                  <a:pt x="11294" y="220"/>
                  <a:pt x="11294" y="491"/>
                </a:cubicBezTo>
                <a:cubicBezTo>
                  <a:pt x="11294" y="762"/>
                  <a:pt x="11513" y="982"/>
                  <a:pt x="11785" y="982"/>
                </a:cubicBezTo>
              </a:path>
            </a:pathLst>
          </a:custGeom>
          <a:solidFill>
            <a:srgbClr val="43536A"/>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solidFill>
                <a:schemeClr val="bg1"/>
              </a:solidFill>
              <a:latin typeface="Source Sans Pro Light" charset="0"/>
              <a:ea typeface="Source Sans Pro Light" charset="0"/>
              <a:cs typeface="Source Sans Pro Light" charset="0"/>
            </a:endParaRPr>
          </a:p>
        </p:txBody>
      </p:sp>
      <p:sp>
        <p:nvSpPr>
          <p:cNvPr id="32" name="Shape 2840"/>
          <p:cNvSpPr/>
          <p:nvPr/>
        </p:nvSpPr>
        <p:spPr>
          <a:xfrm>
            <a:off x="5476196" y="5334919"/>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618" y="20520"/>
                </a:moveTo>
                <a:lnTo>
                  <a:pt x="982" y="20520"/>
                </a:lnTo>
                <a:lnTo>
                  <a:pt x="982" y="14040"/>
                </a:lnTo>
                <a:lnTo>
                  <a:pt x="6907" y="14040"/>
                </a:lnTo>
                <a:cubicBezTo>
                  <a:pt x="7149" y="16170"/>
                  <a:pt x="8798" y="17820"/>
                  <a:pt x="10800" y="17820"/>
                </a:cubicBezTo>
                <a:cubicBezTo>
                  <a:pt x="12802" y="17820"/>
                  <a:pt x="14451" y="16170"/>
                  <a:pt x="14693" y="14040"/>
                </a:cubicBezTo>
                <a:lnTo>
                  <a:pt x="20618" y="14040"/>
                </a:lnTo>
                <a:cubicBezTo>
                  <a:pt x="20618" y="14040"/>
                  <a:pt x="20618" y="20520"/>
                  <a:pt x="20618" y="20520"/>
                </a:cubicBezTo>
                <a:close/>
                <a:moveTo>
                  <a:pt x="21544" y="13261"/>
                </a:moveTo>
                <a:lnTo>
                  <a:pt x="21548" y="13259"/>
                </a:lnTo>
                <a:lnTo>
                  <a:pt x="16639" y="2459"/>
                </a:lnTo>
                <a:lnTo>
                  <a:pt x="16635" y="2461"/>
                </a:lnTo>
                <a:cubicBezTo>
                  <a:pt x="16554" y="2284"/>
                  <a:pt x="16392" y="2160"/>
                  <a:pt x="16200" y="2160"/>
                </a:cubicBezTo>
                <a:lnTo>
                  <a:pt x="15709" y="2160"/>
                </a:lnTo>
                <a:cubicBezTo>
                  <a:pt x="15438" y="2160"/>
                  <a:pt x="15218" y="2402"/>
                  <a:pt x="15218" y="2700"/>
                </a:cubicBezTo>
                <a:cubicBezTo>
                  <a:pt x="15218" y="2999"/>
                  <a:pt x="15438" y="3240"/>
                  <a:pt x="15709" y="3240"/>
                </a:cubicBezTo>
                <a:lnTo>
                  <a:pt x="15897" y="3240"/>
                </a:lnTo>
                <a:lnTo>
                  <a:pt x="20315" y="12960"/>
                </a:lnTo>
                <a:lnTo>
                  <a:pt x="14236" y="12960"/>
                </a:lnTo>
                <a:cubicBezTo>
                  <a:pt x="13965" y="12960"/>
                  <a:pt x="13745" y="13202"/>
                  <a:pt x="13745" y="13500"/>
                </a:cubicBezTo>
                <a:cubicBezTo>
                  <a:pt x="13745" y="15290"/>
                  <a:pt x="12426" y="16740"/>
                  <a:pt x="10800" y="16740"/>
                </a:cubicBezTo>
                <a:cubicBezTo>
                  <a:pt x="9173" y="16740"/>
                  <a:pt x="7855" y="15290"/>
                  <a:pt x="7855" y="13500"/>
                </a:cubicBezTo>
                <a:cubicBezTo>
                  <a:pt x="7855" y="13202"/>
                  <a:pt x="7635" y="12960"/>
                  <a:pt x="7364" y="12960"/>
                </a:cubicBezTo>
                <a:lnTo>
                  <a:pt x="1285" y="12960"/>
                </a:lnTo>
                <a:lnTo>
                  <a:pt x="5703" y="3240"/>
                </a:lnTo>
                <a:lnTo>
                  <a:pt x="5891" y="3240"/>
                </a:lnTo>
                <a:cubicBezTo>
                  <a:pt x="6162" y="3240"/>
                  <a:pt x="6382" y="2999"/>
                  <a:pt x="6382" y="2700"/>
                </a:cubicBezTo>
                <a:cubicBezTo>
                  <a:pt x="6382" y="2402"/>
                  <a:pt x="6162" y="2160"/>
                  <a:pt x="5891" y="2160"/>
                </a:cubicBezTo>
                <a:lnTo>
                  <a:pt x="5400" y="2160"/>
                </a:lnTo>
                <a:cubicBezTo>
                  <a:pt x="5208" y="2160"/>
                  <a:pt x="5046" y="2284"/>
                  <a:pt x="4966" y="2461"/>
                </a:cubicBezTo>
                <a:lnTo>
                  <a:pt x="4961" y="2459"/>
                </a:lnTo>
                <a:lnTo>
                  <a:pt x="52" y="13259"/>
                </a:lnTo>
                <a:lnTo>
                  <a:pt x="57" y="13261"/>
                </a:lnTo>
                <a:cubicBezTo>
                  <a:pt x="23" y="13334"/>
                  <a:pt x="0" y="13413"/>
                  <a:pt x="0" y="13500"/>
                </a:cubicBezTo>
                <a:lnTo>
                  <a:pt x="0" y="21060"/>
                </a:lnTo>
                <a:cubicBezTo>
                  <a:pt x="0" y="21359"/>
                  <a:pt x="220" y="21600"/>
                  <a:pt x="491" y="21600"/>
                </a:cubicBezTo>
                <a:lnTo>
                  <a:pt x="21109" y="21600"/>
                </a:lnTo>
                <a:cubicBezTo>
                  <a:pt x="21380" y="21600"/>
                  <a:pt x="21600" y="21359"/>
                  <a:pt x="21600" y="21060"/>
                </a:cubicBezTo>
                <a:lnTo>
                  <a:pt x="21600" y="13500"/>
                </a:lnTo>
                <a:cubicBezTo>
                  <a:pt x="21600" y="13413"/>
                  <a:pt x="21577" y="13334"/>
                  <a:pt x="21544" y="13261"/>
                </a:cubicBezTo>
                <a:moveTo>
                  <a:pt x="7855" y="4320"/>
                </a:moveTo>
                <a:cubicBezTo>
                  <a:pt x="7990" y="4320"/>
                  <a:pt x="8113" y="4260"/>
                  <a:pt x="8202" y="4162"/>
                </a:cubicBezTo>
                <a:lnTo>
                  <a:pt x="10309" y="1844"/>
                </a:lnTo>
                <a:lnTo>
                  <a:pt x="10309" y="12420"/>
                </a:lnTo>
                <a:cubicBezTo>
                  <a:pt x="10309" y="12719"/>
                  <a:pt x="10529" y="12960"/>
                  <a:pt x="10800" y="12960"/>
                </a:cubicBezTo>
                <a:cubicBezTo>
                  <a:pt x="11071" y="12960"/>
                  <a:pt x="11291" y="12719"/>
                  <a:pt x="11291" y="12420"/>
                </a:cubicBezTo>
                <a:lnTo>
                  <a:pt x="11291" y="1844"/>
                </a:lnTo>
                <a:lnTo>
                  <a:pt x="13398" y="4162"/>
                </a:lnTo>
                <a:cubicBezTo>
                  <a:pt x="13487" y="4260"/>
                  <a:pt x="13610" y="4320"/>
                  <a:pt x="13745" y="4320"/>
                </a:cubicBezTo>
                <a:cubicBezTo>
                  <a:pt x="14017" y="4320"/>
                  <a:pt x="14236" y="4079"/>
                  <a:pt x="14236" y="3780"/>
                </a:cubicBezTo>
                <a:cubicBezTo>
                  <a:pt x="14236" y="3631"/>
                  <a:pt x="14181" y="3497"/>
                  <a:pt x="14093" y="3398"/>
                </a:cubicBezTo>
                <a:lnTo>
                  <a:pt x="11147" y="158"/>
                </a:lnTo>
                <a:cubicBezTo>
                  <a:pt x="11058" y="61"/>
                  <a:pt x="10936" y="0"/>
                  <a:pt x="10800" y="0"/>
                </a:cubicBezTo>
                <a:cubicBezTo>
                  <a:pt x="10664" y="0"/>
                  <a:pt x="10542" y="61"/>
                  <a:pt x="10453" y="158"/>
                </a:cubicBezTo>
                <a:lnTo>
                  <a:pt x="7507" y="3398"/>
                </a:lnTo>
                <a:cubicBezTo>
                  <a:pt x="7419" y="3497"/>
                  <a:pt x="7364" y="3631"/>
                  <a:pt x="7364" y="3780"/>
                </a:cubicBezTo>
                <a:cubicBezTo>
                  <a:pt x="7364" y="4079"/>
                  <a:pt x="7583" y="4320"/>
                  <a:pt x="7855" y="4320"/>
                </a:cubicBezTo>
              </a:path>
            </a:pathLst>
          </a:custGeom>
          <a:solidFill>
            <a:srgbClr val="43536A"/>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solidFill>
                <a:schemeClr val="bg1"/>
              </a:solidFill>
              <a:latin typeface="Source Sans Pro Light" charset="0"/>
              <a:ea typeface="Source Sans Pro Light" charset="0"/>
              <a:cs typeface="Source Sans Pro Light" charset="0"/>
            </a:endParaRPr>
          </a:p>
        </p:txBody>
      </p:sp>
      <p:pic>
        <p:nvPicPr>
          <p:cNvPr id="3" name="图片占位符 2"/>
          <p:cNvPicPr>
            <a:picLocks noGrp="1" noChangeAspect="1"/>
          </p:cNvPicPr>
          <p:nvPr>
            <p:ph type="pic" sz="quarter" idx="50"/>
          </p:nvPr>
        </p:nvPicPr>
        <p:blipFill>
          <a:blip r:embed="rId3">
            <a:extLst>
              <a:ext uri="{28A0092B-C50C-407E-A947-70E740481C1C}">
                <a14:useLocalDpi xmlns:a14="http://schemas.microsoft.com/office/drawing/2010/main" val="0"/>
              </a:ext>
            </a:extLst>
          </a:blip>
          <a:srcRect l="29240" r="29240"/>
          <a:stretch>
            <a:fillRect/>
          </a:stretch>
        </p:blipFill>
        <p:spPr/>
      </p:pic>
      <p:sp>
        <p:nvSpPr>
          <p:cNvPr id="40" name="文本框 39"/>
          <p:cNvSpPr txBox="1"/>
          <p:nvPr/>
        </p:nvSpPr>
        <p:spPr>
          <a:xfrm>
            <a:off x="5222946" y="1036366"/>
            <a:ext cx="4502945" cy="1009572"/>
          </a:xfrm>
          <a:prstGeom prst="rect">
            <a:avLst/>
          </a:prstGeom>
          <a:noFill/>
        </p:spPr>
        <p:txBody>
          <a:bodyPr wrap="square" rtlCol="0" anchor="ctr">
            <a:spAutoFit/>
          </a:bodyPr>
          <a:lstStyle/>
          <a:p>
            <a:pPr>
              <a:lnSpc>
                <a:spcPct val="110000"/>
              </a:lnSpc>
            </a:pPr>
            <a:r>
              <a:rPr kumimoji="1" lang="zh-CN" altLang="en-US" sz="2800" b="1" dirty="0">
                <a:solidFill>
                  <a:schemeClr val="bg1"/>
                </a:solidFill>
              </a:rPr>
              <a:t>动态软件体系结构</a:t>
            </a:r>
          </a:p>
          <a:p>
            <a:pPr>
              <a:lnSpc>
                <a:spcPct val="110000"/>
              </a:lnSpc>
            </a:pPr>
            <a:r>
              <a:rPr kumimoji="1" lang="zh-CN" altLang="en-US" sz="2800" b="1" dirty="0">
                <a:solidFill>
                  <a:schemeClr val="bg1"/>
                </a:solidFill>
              </a:rPr>
              <a:t>研究现状</a:t>
            </a:r>
            <a:endParaRPr kumimoji="1" lang="en-US" altLang="zh-CN" sz="2800" b="1" dirty="0">
              <a:solidFill>
                <a:schemeClr val="bg1"/>
              </a:solidFill>
            </a:endParaRPr>
          </a:p>
        </p:txBody>
      </p:sp>
      <p:sp>
        <p:nvSpPr>
          <p:cNvPr id="41" name="Subtitle 2"/>
          <p:cNvSpPr txBox="1">
            <a:spLocks/>
          </p:cNvSpPr>
          <p:nvPr/>
        </p:nvSpPr>
        <p:spPr bwMode="auto">
          <a:xfrm>
            <a:off x="5760351" y="2595328"/>
            <a:ext cx="3971468" cy="41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nSpc>
                <a:spcPct val="120000"/>
              </a:lnSpc>
              <a:buNone/>
            </a:pPr>
            <a:r>
              <a:rPr lang="zh-CN" altLang="en-US" sz="1600" b="1" dirty="0">
                <a:solidFill>
                  <a:schemeClr val="bg1"/>
                </a:solidFill>
                <a:latin typeface="微软雅黑" charset="0"/>
                <a:ea typeface="微软雅黑" charset="0"/>
                <a:cs typeface="Lantinghei SC Demibold" charset="-122"/>
                <a:sym typeface="时尚中黑简体" charset="0"/>
              </a:rPr>
              <a:t>模拟和描述体系结构动态更新的语言</a:t>
            </a:r>
          </a:p>
        </p:txBody>
      </p:sp>
      <p:sp>
        <p:nvSpPr>
          <p:cNvPr id="42" name="Subtitle 2"/>
          <p:cNvSpPr txBox="1">
            <a:spLocks/>
          </p:cNvSpPr>
          <p:nvPr/>
        </p:nvSpPr>
        <p:spPr bwMode="auto">
          <a:xfrm>
            <a:off x="5760351" y="3904199"/>
            <a:ext cx="3971468" cy="41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nSpc>
                <a:spcPct val="120000"/>
              </a:lnSpc>
              <a:buNone/>
            </a:pPr>
            <a:r>
              <a:rPr lang="zh-CN" altLang="en-US" sz="1600" b="1" dirty="0">
                <a:solidFill>
                  <a:schemeClr val="bg1"/>
                </a:solidFill>
                <a:latin typeface="微软雅黑" charset="0"/>
                <a:ea typeface="微软雅黑" charset="0"/>
                <a:cs typeface="Lantinghei SC Demibold" charset="-122"/>
                <a:sym typeface="时尚中黑简体" charset="0"/>
              </a:rPr>
              <a:t>支持体系结构动态更新的执行工具。</a:t>
            </a:r>
          </a:p>
        </p:txBody>
      </p:sp>
    </p:spTree>
    <p:extLst>
      <p:ext uri="{BB962C8B-B14F-4D97-AF65-F5344CB8AC3E}">
        <p14:creationId xmlns:p14="http://schemas.microsoft.com/office/powerpoint/2010/main" val="2021738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77716" y="405123"/>
            <a:ext cx="5668557" cy="584775"/>
          </a:xfrm>
          <a:prstGeom prst="rect">
            <a:avLst/>
          </a:prstGeom>
          <a:noFill/>
        </p:spPr>
        <p:txBody>
          <a:bodyPr wrap="square" rtlCol="0">
            <a:spAutoFit/>
          </a:bodyPr>
          <a:lstStyle/>
          <a:p>
            <a:r>
              <a:rPr lang="zh-CN" altLang="en-US" sz="3200" dirty="0">
                <a:solidFill>
                  <a:srgbClr val="43536A"/>
                </a:solidFill>
                <a:latin typeface="Helvetica" panose="020B0604020202030204" pitchFamily="34" charset="0"/>
              </a:rPr>
              <a:t>模拟和描述体系结构动态更新</a:t>
            </a:r>
          </a:p>
        </p:txBody>
      </p:sp>
      <p:cxnSp>
        <p:nvCxnSpPr>
          <p:cNvPr id="6" name="直接连接符 5"/>
          <p:cNvCxnSpPr/>
          <p:nvPr/>
        </p:nvCxnSpPr>
        <p:spPr>
          <a:xfrm>
            <a:off x="5634038" y="1319213"/>
            <a:ext cx="628650" cy="0"/>
          </a:xfrm>
          <a:prstGeom prst="line">
            <a:avLst/>
          </a:prstGeom>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122571" y="1533465"/>
            <a:ext cx="8748794" cy="5324535"/>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DAL</a:t>
            </a:r>
            <a:r>
              <a:rPr lang="zh-CN" altLang="en-US" sz="2000" dirty="0">
                <a:latin typeface="微软雅黑" panose="020B0503020204020204" pitchFamily="34" charset="-122"/>
                <a:ea typeface="微软雅黑" panose="020B0503020204020204" pitchFamily="34" charset="-122"/>
              </a:rPr>
              <a:t>提供了一种形式化机制来描述软件体系结构</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这种形式化机织主要通</a:t>
            </a:r>
          </a:p>
          <a:p>
            <a:r>
              <a:rPr lang="zh-CN" altLang="en-US" sz="2000" dirty="0">
                <a:latin typeface="微软雅黑" panose="020B0503020204020204" pitchFamily="34" charset="-122"/>
                <a:ea typeface="微软雅黑" panose="020B0503020204020204" pitchFamily="34" charset="-122"/>
              </a:rPr>
              <a:t>过提供语法和语义描述来模拟构件、连接件和配置。但是大多数</a:t>
            </a:r>
            <a:r>
              <a:rPr lang="en-US" altLang="zh-CN" sz="2000" dirty="0">
                <a:latin typeface="微软雅黑" panose="020B0503020204020204" pitchFamily="34" charset="-122"/>
                <a:ea typeface="微软雅黑" panose="020B0503020204020204" pitchFamily="34" charset="-122"/>
              </a:rPr>
              <a:t>ADLS</a:t>
            </a:r>
            <a:r>
              <a:rPr lang="zh-CN" altLang="en-US" sz="2000" dirty="0">
                <a:latin typeface="微软雅黑" panose="020B0503020204020204" pitchFamily="34" charset="-122"/>
                <a:ea typeface="微软雅黑" panose="020B0503020204020204" pitchFamily="34" charset="-122"/>
              </a:rPr>
              <a:t>只描述系统的静态结构</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不支持对体系结构动态性的描述。</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近年来</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对这一方面的研究主要集中在对现有的一些</a:t>
            </a:r>
            <a:r>
              <a:rPr lang="en-US" altLang="zh-CN" sz="2000" dirty="0">
                <a:latin typeface="微软雅黑" panose="020B0503020204020204" pitchFamily="34" charset="-122"/>
                <a:ea typeface="微软雅黑" panose="020B0503020204020204" pitchFamily="34" charset="-122"/>
              </a:rPr>
              <a:t>ADLS</a:t>
            </a:r>
            <a:r>
              <a:rPr lang="zh-CN" altLang="en-US" sz="2000" dirty="0">
                <a:latin typeface="微软雅黑" panose="020B0503020204020204" pitchFamily="34" charset="-122"/>
                <a:ea typeface="微软雅黑" panose="020B0503020204020204" pitchFamily="34" charset="-122"/>
              </a:rPr>
              <a:t>扩展以支持体系</a:t>
            </a:r>
          </a:p>
          <a:p>
            <a:r>
              <a:rPr lang="zh-CN" altLang="en-US" sz="2000" dirty="0">
                <a:latin typeface="微软雅黑" panose="020B0503020204020204" pitchFamily="34" charset="-122"/>
                <a:ea typeface="微软雅黑" panose="020B0503020204020204" pitchFamily="34" charset="-122"/>
              </a:rPr>
              <a:t>结构的动态性</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现已研究出一些支持动态体系结构的</a:t>
            </a:r>
            <a:r>
              <a:rPr lang="en-US" altLang="zh-CN" sz="2000" dirty="0">
                <a:latin typeface="微软雅黑" panose="020B0503020204020204" pitchFamily="34" charset="-122"/>
                <a:ea typeface="微软雅黑" panose="020B0503020204020204" pitchFamily="34" charset="-122"/>
              </a:rPr>
              <a:t>ADLS</a:t>
            </a:r>
            <a:r>
              <a:rPr lang="zh-CN" altLang="en-US" sz="2000" dirty="0">
                <a:latin typeface="微软雅黑" panose="020B0503020204020204" pitchFamily="34" charset="-122"/>
                <a:ea typeface="微软雅黑" panose="020B0503020204020204" pitchFamily="34" charset="-122"/>
              </a:rPr>
              <a:t>。在动态体系结构建模和描述方面</a:t>
            </a:r>
            <a:r>
              <a:rPr lang="en-US" altLang="zh-CN" sz="2000" dirty="0">
                <a:latin typeface="微软雅黑" panose="020B0503020204020204" pitchFamily="34" charset="-122"/>
                <a:ea typeface="微软雅黑" panose="020B0503020204020204" pitchFamily="34" charset="-122"/>
              </a:rPr>
              <a:t>,2C</a:t>
            </a:r>
            <a:r>
              <a:rPr lang="zh-CN" altLang="en-US" sz="2000" dirty="0">
                <a:latin typeface="微软雅黑" panose="020B0503020204020204" pitchFamily="34" charset="-122"/>
                <a:ea typeface="微软雅黑" panose="020B0503020204020204" pitchFamily="34" charset="-122"/>
              </a:rPr>
              <a:t>支持结构动态性</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一它定义了专门支持体系结构修改的述语言</a:t>
            </a:r>
            <a:r>
              <a:rPr lang="en-US" altLang="zh-CN" sz="2000" dirty="0">
                <a:latin typeface="微软雅黑" panose="020B0503020204020204" pitchFamily="34" charset="-122"/>
                <a:ea typeface="微软雅黑" panose="020B0503020204020204" pitchFamily="34" charset="-122"/>
              </a:rPr>
              <a:t>AML;</a:t>
            </a:r>
          </a:p>
          <a:p>
            <a:r>
              <a:rPr lang="en-US" altLang="zh-CN" sz="2000" dirty="0">
                <a:latin typeface="微软雅黑" panose="020B0503020204020204" pitchFamily="34" charset="-122"/>
                <a:ea typeface="微软雅黑" panose="020B0503020204020204" pitchFamily="34" charset="-122"/>
              </a:rPr>
              <a:t>Darwin</a:t>
            </a:r>
            <a:r>
              <a:rPr lang="zh-CN" altLang="en-US" sz="2000" dirty="0">
                <a:latin typeface="微软雅黑" panose="020B0503020204020204" pitchFamily="34" charset="-122"/>
                <a:ea typeface="微软雅黑" panose="020B0503020204020204" pitchFamily="34" charset="-122"/>
              </a:rPr>
              <a:t>对体系结构的修改采用相应的脚本语言</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它具有惰性和动态</a:t>
            </a:r>
          </a:p>
          <a:p>
            <a:r>
              <a:rPr lang="zh-CN" altLang="en-US" sz="2000" dirty="0">
                <a:latin typeface="微软雅黑" panose="020B0503020204020204" pitchFamily="34" charset="-122"/>
                <a:ea typeface="微软雅黑" panose="020B0503020204020204" pitchFamily="34" charset="-122"/>
              </a:rPr>
              <a:t>实例化两种动态机制</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但它只涉及计算结构单元</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对于事务逻辑和体系结构配</a:t>
            </a:r>
          </a:p>
          <a:p>
            <a:r>
              <a:rPr lang="zh-CN" altLang="en-US" sz="2000" dirty="0">
                <a:latin typeface="微软雅黑" panose="020B0503020204020204" pitchFamily="34" charset="-122"/>
                <a:ea typeface="微软雅黑" panose="020B0503020204020204" pitchFamily="34" charset="-122"/>
              </a:rPr>
              <a:t>置的互动没有考虑</a:t>
            </a:r>
            <a:r>
              <a:rPr lang="en-US" altLang="zh-CN" sz="2000" dirty="0">
                <a:latin typeface="微软雅黑" panose="020B0503020204020204" pitchFamily="34" charset="-122"/>
                <a:ea typeface="微软雅黑" panose="020B0503020204020204" pitchFamily="34" charset="-122"/>
              </a:rPr>
              <a:t>;</a:t>
            </a:r>
          </a:p>
          <a:p>
            <a:r>
              <a:rPr lang="en-US" altLang="zh-CN" sz="2000" dirty="0" err="1">
                <a:latin typeface="微软雅黑" panose="020B0503020204020204" pitchFamily="34" charset="-122"/>
                <a:ea typeface="微软雅黑" panose="020B0503020204020204" pitchFamily="34" charset="-122"/>
              </a:rPr>
              <a:t>Unicon</a:t>
            </a:r>
            <a:r>
              <a:rPr lang="zh-CN" altLang="en-US" sz="2000" dirty="0">
                <a:latin typeface="微软雅黑" panose="020B0503020204020204" pitchFamily="34" charset="-122"/>
                <a:ea typeface="微软雅黑" panose="020B0503020204020204" pitchFamily="34" charset="-122"/>
              </a:rPr>
              <a:t>只提供有限的机制定义新的连接器类型</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不能描述运行态发生的体系结构变化</a:t>
            </a:r>
            <a:r>
              <a:rPr lang="en-US" altLang="zh-CN" sz="2000" dirty="0">
                <a:latin typeface="微软雅黑" panose="020B0503020204020204" pitchFamily="34" charset="-122"/>
                <a:ea typeface="微软雅黑" panose="020B0503020204020204" pitchFamily="34" charset="-122"/>
              </a:rPr>
              <a:t>;</a:t>
            </a:r>
          </a:p>
          <a:p>
            <a:endParaRPr lang="zh-CN" altLang="en-US"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0560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77716" y="405123"/>
            <a:ext cx="5668557" cy="584775"/>
          </a:xfrm>
          <a:prstGeom prst="rect">
            <a:avLst/>
          </a:prstGeom>
          <a:noFill/>
        </p:spPr>
        <p:txBody>
          <a:bodyPr wrap="square" rtlCol="0">
            <a:spAutoFit/>
          </a:bodyPr>
          <a:lstStyle/>
          <a:p>
            <a:r>
              <a:rPr lang="zh-CN" altLang="en-US" sz="3200" dirty="0">
                <a:solidFill>
                  <a:srgbClr val="43536A"/>
                </a:solidFill>
                <a:latin typeface="Helvetica" panose="020B0604020202030204" pitchFamily="34" charset="0"/>
              </a:rPr>
              <a:t>体系结构动态更新的执行</a:t>
            </a:r>
          </a:p>
        </p:txBody>
      </p:sp>
      <p:sp>
        <p:nvSpPr>
          <p:cNvPr id="8" name="文本框 7"/>
          <p:cNvSpPr txBox="1"/>
          <p:nvPr/>
        </p:nvSpPr>
        <p:spPr>
          <a:xfrm>
            <a:off x="877716" y="1180174"/>
            <a:ext cx="8748794" cy="1938992"/>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对于动态体系结构应用方面的研究</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还很不成熟。</a:t>
            </a:r>
          </a:p>
          <a:p>
            <a:r>
              <a:rPr lang="zh-CN" altLang="en-US" sz="2000" dirty="0">
                <a:latin typeface="微软雅黑" panose="020B0503020204020204" pitchFamily="34" charset="-122"/>
                <a:ea typeface="微软雅黑" panose="020B0503020204020204" pitchFamily="34" charset="-122"/>
              </a:rPr>
              <a:t>目前</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支持动态体系结构的机制主要有</a:t>
            </a:r>
            <a:r>
              <a:rPr lang="en-US" altLang="zh-CN" sz="2000" dirty="0" err="1">
                <a:latin typeface="微软雅黑" panose="020B0503020204020204" pitchFamily="34" charset="-122"/>
                <a:ea typeface="微软雅黑" panose="020B0503020204020204" pitchFamily="34" charset="-122"/>
              </a:rPr>
              <a:t>Acrhstudio</a:t>
            </a:r>
            <a:r>
              <a:rPr lang="zh-CN" altLang="en-US" sz="2000" dirty="0">
                <a:latin typeface="微软雅黑" panose="020B0503020204020204" pitchFamily="34" charset="-122"/>
                <a:ea typeface="微软雅黑" panose="020B0503020204020204" pitchFamily="34" charset="-122"/>
              </a:rPr>
              <a:t>工具集和软件体系结构助理</a:t>
            </a:r>
          </a:p>
          <a:p>
            <a:endParaRPr lang="zh-CN" altLang="en-US"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E675F3C4-32DD-4AF3-B6A1-96BE6D2BAB13}"/>
              </a:ext>
            </a:extLst>
          </p:cNvPr>
          <p:cNvPicPr>
            <a:picLocks noChangeAspect="1"/>
          </p:cNvPicPr>
          <p:nvPr/>
        </p:nvPicPr>
        <p:blipFill>
          <a:blip r:embed="rId3"/>
          <a:stretch>
            <a:fillRect/>
          </a:stretch>
        </p:blipFill>
        <p:spPr>
          <a:xfrm>
            <a:off x="623807" y="2149670"/>
            <a:ext cx="5200650" cy="3810000"/>
          </a:xfrm>
          <a:prstGeom prst="rect">
            <a:avLst/>
          </a:prstGeom>
        </p:spPr>
      </p:pic>
      <p:sp>
        <p:nvSpPr>
          <p:cNvPr id="3" name="文本框 2">
            <a:extLst>
              <a:ext uri="{FF2B5EF4-FFF2-40B4-BE49-F238E27FC236}">
                <a16:creationId xmlns:a16="http://schemas.microsoft.com/office/drawing/2014/main" id="{73AA1338-53AC-4A8B-9F9B-20836A650EFA}"/>
              </a:ext>
            </a:extLst>
          </p:cNvPr>
          <p:cNvSpPr txBox="1"/>
          <p:nvPr/>
        </p:nvSpPr>
        <p:spPr>
          <a:xfrm>
            <a:off x="5824458" y="2860008"/>
            <a:ext cx="5967050" cy="1754326"/>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运行系统的改变通过一系列的工具反应到体系结构模型上</a:t>
            </a:r>
            <a:endParaRPr lang="en-US" altLang="zh-CN"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比如脚本语言的改进和交互式的图形设计环境。</a:t>
            </a:r>
            <a:endParaRPr lang="en-US" altLang="zh-CN"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体系结构的改变主要包括添加，删除或者更新构建，连接件，系统拓扑结构的改变。</a:t>
            </a:r>
            <a:endParaRPr lang="en-US" altLang="zh-CN"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体系结构演化管理机制通报这些改变，并有权撤销破坏系统整体性的改变</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61808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77716" y="405123"/>
            <a:ext cx="5668557" cy="584775"/>
          </a:xfrm>
          <a:prstGeom prst="rect">
            <a:avLst/>
          </a:prstGeom>
          <a:noFill/>
        </p:spPr>
        <p:txBody>
          <a:bodyPr wrap="square" rtlCol="0">
            <a:spAutoFit/>
          </a:bodyPr>
          <a:lstStyle/>
          <a:p>
            <a:r>
              <a:rPr lang="zh-CN" altLang="en-US" sz="3200" dirty="0">
                <a:solidFill>
                  <a:srgbClr val="43536A"/>
                </a:solidFill>
                <a:latin typeface="Helvetica" panose="020B0604020202030204" pitchFamily="34" charset="0"/>
              </a:rPr>
              <a:t>动态软件体系结构存在的问题</a:t>
            </a:r>
          </a:p>
        </p:txBody>
      </p:sp>
      <p:sp>
        <p:nvSpPr>
          <p:cNvPr id="8" name="文本框 7"/>
          <p:cNvSpPr txBox="1"/>
          <p:nvPr/>
        </p:nvSpPr>
        <p:spPr>
          <a:xfrm>
            <a:off x="1122571" y="1687413"/>
            <a:ext cx="8748794" cy="2862322"/>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当前主流的体系结构模型</a:t>
            </a:r>
            <a:r>
              <a:rPr lang="en-US" altLang="zh-CN" sz="2000" dirty="0">
                <a:latin typeface="微软雅黑" panose="020B0503020204020204" pitchFamily="34" charset="-122"/>
                <a:ea typeface="微软雅黑" panose="020B0503020204020204" pitchFamily="34" charset="-122"/>
              </a:rPr>
              <a:t>CORBA</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COM/DCOM</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EJB</a:t>
            </a:r>
            <a:r>
              <a:rPr lang="zh-CN" altLang="en-US" sz="2000" dirty="0">
                <a:latin typeface="微软雅黑" panose="020B0503020204020204" pitchFamily="34" charset="-122"/>
                <a:ea typeface="微软雅黑" panose="020B0503020204020204" pitchFamily="34" charset="-122"/>
              </a:rPr>
              <a:t>等</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都不能支持体系结</a:t>
            </a:r>
          </a:p>
          <a:p>
            <a:r>
              <a:rPr lang="zh-CN" altLang="en-US" sz="2000" dirty="0">
                <a:latin typeface="微软雅黑" panose="020B0503020204020204" pitchFamily="34" charset="-122"/>
                <a:ea typeface="微软雅黑" panose="020B0503020204020204" pitchFamily="34" charset="-122"/>
              </a:rPr>
              <a:t>构的动态更新。同时</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动态体系结构由于其自身的复杂性</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比静态体系结构需</a:t>
            </a:r>
          </a:p>
          <a:p>
            <a:r>
              <a:rPr lang="zh-CN" altLang="en-US" sz="2000" dirty="0">
                <a:latin typeface="微软雅黑" panose="020B0503020204020204" pitchFamily="34" charset="-122"/>
                <a:ea typeface="微软雅黑" panose="020B0503020204020204" pitchFamily="34" charset="-122"/>
              </a:rPr>
              <a:t>要更多的形式化描述机制和分析工具</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形式化描述机制用来描述运行时的更新</a:t>
            </a:r>
            <a:r>
              <a:rPr lang="en-US" altLang="zh-CN" sz="2000" dirty="0">
                <a:latin typeface="微软雅黑" panose="020B0503020204020204" pitchFamily="34" charset="-122"/>
                <a:ea typeface="微软雅黑" panose="020B0503020204020204" pitchFamily="34" charset="-122"/>
              </a:rPr>
              <a:t>,</a:t>
            </a:r>
          </a:p>
          <a:p>
            <a:r>
              <a:rPr lang="zh-CN" altLang="en-US" sz="2000" dirty="0">
                <a:latin typeface="微软雅黑" panose="020B0503020204020204" pitchFamily="34" charset="-122"/>
                <a:ea typeface="微软雅黑" panose="020B0503020204020204" pitchFamily="34" charset="-122"/>
              </a:rPr>
              <a:t>分析工具用来帮助验证这些更新的属性。由于缺乏通用的结构模型、有效的形式化描述机制和分析工具</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使得目前学术界对于动态体系结构的研究还不成熟</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处于摸索阶段。</a:t>
            </a: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056669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2970</Words>
  <Application>Microsoft Office PowerPoint</Application>
  <PresentationFormat>宽屏</PresentationFormat>
  <Paragraphs>197</Paragraphs>
  <Slides>19</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Gill Sans</vt:lpstr>
      <vt:lpstr>Lato Light</vt:lpstr>
      <vt:lpstr>微软雅黑</vt:lpstr>
      <vt:lpstr>微软雅黑</vt:lpstr>
      <vt:lpstr>Arial</vt:lpstr>
      <vt:lpstr>Calibri</vt:lpstr>
      <vt:lpstr>Calibri Light</vt:lpstr>
      <vt:lpstr>Helvetica</vt:lpstr>
      <vt:lpstr>Source Sans Pro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SHU</dc:creator>
  <cp:lastModifiedBy> </cp:lastModifiedBy>
  <cp:revision>8</cp:revision>
  <dcterms:created xsi:type="dcterms:W3CDTF">2017-04-07T13:26:05Z</dcterms:created>
  <dcterms:modified xsi:type="dcterms:W3CDTF">2018-12-31T04:20:44Z</dcterms:modified>
</cp:coreProperties>
</file>