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9.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77" r:id="rId2"/>
    <p:sldId id="257" r:id="rId3"/>
    <p:sldId id="279" r:id="rId4"/>
    <p:sldId id="259" r:id="rId5"/>
    <p:sldId id="290" r:id="rId6"/>
    <p:sldId id="291" r:id="rId7"/>
    <p:sldId id="292" r:id="rId8"/>
    <p:sldId id="295" r:id="rId9"/>
    <p:sldId id="284" r:id="rId10"/>
    <p:sldId id="263" r:id="rId11"/>
    <p:sldId id="297" r:id="rId12"/>
    <p:sldId id="309" r:id="rId13"/>
    <p:sldId id="264" r:id="rId14"/>
    <p:sldId id="298" r:id="rId15"/>
    <p:sldId id="265" r:id="rId16"/>
    <p:sldId id="299" r:id="rId17"/>
    <p:sldId id="285" r:id="rId18"/>
    <p:sldId id="267" r:id="rId19"/>
    <p:sldId id="286" r:id="rId20"/>
    <p:sldId id="268" r:id="rId21"/>
    <p:sldId id="300" r:id="rId22"/>
    <p:sldId id="301" r:id="rId23"/>
    <p:sldId id="302" r:id="rId24"/>
    <p:sldId id="303" r:id="rId25"/>
    <p:sldId id="304" r:id="rId26"/>
    <p:sldId id="305" r:id="rId27"/>
    <p:sldId id="307" r:id="rId28"/>
    <p:sldId id="308" r:id="rId29"/>
    <p:sldId id="287" r:id="rId30"/>
  </p:sldIdLst>
  <p:sldSz cx="9144000" cy="5143500" type="screen16x9"/>
  <p:notesSz cx="6858000" cy="9144000"/>
  <p:defaultTextStyle>
    <a:defPPr>
      <a:defRPr lang="zh-CN"/>
    </a:defPPr>
    <a:lvl1pPr marL="0" algn="l" defTabSz="914265" rtl="0" eaLnBrk="1" latinLnBrk="0" hangingPunct="1">
      <a:defRPr sz="1800" kern="1200">
        <a:solidFill>
          <a:schemeClr val="tx1"/>
        </a:solidFill>
        <a:latin typeface="+mn-lt"/>
        <a:ea typeface="+mn-ea"/>
        <a:cs typeface="+mn-cs"/>
      </a:defRPr>
    </a:lvl1pPr>
    <a:lvl2pPr marL="457130" algn="l" defTabSz="914265" rtl="0" eaLnBrk="1" latinLnBrk="0" hangingPunct="1">
      <a:defRPr sz="1800" kern="1200">
        <a:solidFill>
          <a:schemeClr val="tx1"/>
        </a:solidFill>
        <a:latin typeface="+mn-lt"/>
        <a:ea typeface="+mn-ea"/>
        <a:cs typeface="+mn-cs"/>
      </a:defRPr>
    </a:lvl2pPr>
    <a:lvl3pPr marL="914265" algn="l" defTabSz="914265" rtl="0" eaLnBrk="1" latinLnBrk="0" hangingPunct="1">
      <a:defRPr sz="1800" kern="1200">
        <a:solidFill>
          <a:schemeClr val="tx1"/>
        </a:solidFill>
        <a:latin typeface="+mn-lt"/>
        <a:ea typeface="+mn-ea"/>
        <a:cs typeface="+mn-cs"/>
      </a:defRPr>
    </a:lvl3pPr>
    <a:lvl4pPr marL="1371396" algn="l" defTabSz="914265" rtl="0" eaLnBrk="1" latinLnBrk="0" hangingPunct="1">
      <a:defRPr sz="1800" kern="1200">
        <a:solidFill>
          <a:schemeClr val="tx1"/>
        </a:solidFill>
        <a:latin typeface="+mn-lt"/>
        <a:ea typeface="+mn-ea"/>
        <a:cs typeface="+mn-cs"/>
      </a:defRPr>
    </a:lvl4pPr>
    <a:lvl5pPr marL="1828529" algn="l" defTabSz="914265" rtl="0" eaLnBrk="1" latinLnBrk="0" hangingPunct="1">
      <a:defRPr sz="1800" kern="1200">
        <a:solidFill>
          <a:schemeClr val="tx1"/>
        </a:solidFill>
        <a:latin typeface="+mn-lt"/>
        <a:ea typeface="+mn-ea"/>
        <a:cs typeface="+mn-cs"/>
      </a:defRPr>
    </a:lvl5pPr>
    <a:lvl6pPr marL="2285658" algn="l" defTabSz="914265" rtl="0" eaLnBrk="1" latinLnBrk="0" hangingPunct="1">
      <a:defRPr sz="1800" kern="1200">
        <a:solidFill>
          <a:schemeClr val="tx1"/>
        </a:solidFill>
        <a:latin typeface="+mn-lt"/>
        <a:ea typeface="+mn-ea"/>
        <a:cs typeface="+mn-cs"/>
      </a:defRPr>
    </a:lvl6pPr>
    <a:lvl7pPr marL="2742788" algn="l" defTabSz="914265" rtl="0" eaLnBrk="1" latinLnBrk="0" hangingPunct="1">
      <a:defRPr sz="1800" kern="1200">
        <a:solidFill>
          <a:schemeClr val="tx1"/>
        </a:solidFill>
        <a:latin typeface="+mn-lt"/>
        <a:ea typeface="+mn-ea"/>
        <a:cs typeface="+mn-cs"/>
      </a:defRPr>
    </a:lvl7pPr>
    <a:lvl8pPr marL="3199920" algn="l" defTabSz="914265" rtl="0" eaLnBrk="1" latinLnBrk="0" hangingPunct="1">
      <a:defRPr sz="1800" kern="1200">
        <a:solidFill>
          <a:schemeClr val="tx1"/>
        </a:solidFill>
        <a:latin typeface="+mn-lt"/>
        <a:ea typeface="+mn-ea"/>
        <a:cs typeface="+mn-cs"/>
      </a:defRPr>
    </a:lvl8pPr>
    <a:lvl9pPr marL="3657052" algn="l" defTabSz="9142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194C6"/>
    <a:srgbClr val="03AE97"/>
    <a:srgbClr val="A5C067"/>
    <a:srgbClr val="F7AC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498" autoAdjust="0"/>
  </p:normalViewPr>
  <p:slideViewPr>
    <p:cSldViewPr>
      <p:cViewPr varScale="1">
        <p:scale>
          <a:sx n="114" d="100"/>
          <a:sy n="114" d="100"/>
        </p:scale>
        <p:origin x="642"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embeddings/oleObject2.bin"/><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a:lstStyle/>
          <a:p>
            <a:endParaRPr lang="zh-CN"/>
          </a:p>
        </c:rich>
      </c:tx>
      <c:overlay val="1"/>
    </c:title>
    <c:autoTitleDeleted val="0"/>
    <c:plotArea>
      <c:layout>
        <c:manualLayout>
          <c:layoutTarget val="inner"/>
          <c:xMode val="edge"/>
          <c:yMode val="edge"/>
          <c:x val="4.9569599999999998E-2"/>
          <c:y val="5.4261900000000002E-2"/>
          <c:w val="0.95043"/>
          <c:h val="0.81991502797727855"/>
        </c:manualLayout>
      </c:layout>
      <c:barChart>
        <c:barDir val="col"/>
        <c:grouping val="percentStacked"/>
        <c:varyColors val="0"/>
        <c:dLbls>
          <c:showLegendKey val="0"/>
          <c:showVal val="0"/>
          <c:showCatName val="0"/>
          <c:showSerName val="0"/>
          <c:showPercent val="0"/>
          <c:showBubbleSize val="0"/>
        </c:dLbls>
        <c:gapWidth val="50"/>
        <c:overlap val="100"/>
        <c:axId val="536063488"/>
        <c:axId val="510554048"/>
      </c:barChart>
      <c:catAx>
        <c:axId val="536063488"/>
        <c:scaling>
          <c:orientation val="minMax"/>
        </c:scaling>
        <c:delete val="0"/>
        <c:axPos val="b"/>
        <c:numFmt formatCode="General" sourceLinked="1"/>
        <c:majorTickMark val="none"/>
        <c:minorTickMark val="none"/>
        <c:tickLblPos val="low"/>
        <c:spPr>
          <a:ln w="12700" cap="flat">
            <a:noFill/>
            <a:prstDash val="solid"/>
            <a:miter lim="400000"/>
          </a:ln>
        </c:spPr>
        <c:txPr>
          <a:bodyPr rot="0"/>
          <a:lstStyle/>
          <a:p>
            <a:pPr>
              <a:defRPr/>
            </a:pPr>
            <a:endParaRPr lang="zh-CN"/>
          </a:p>
        </c:txPr>
        <c:crossAx val="510554048"/>
        <c:crosses val="autoZero"/>
        <c:auto val="1"/>
        <c:lblAlgn val="ctr"/>
        <c:lblOffset val="100"/>
        <c:noMultiLvlLbl val="1"/>
      </c:catAx>
      <c:valAx>
        <c:axId val="510554048"/>
        <c:scaling>
          <c:orientation val="minMax"/>
        </c:scaling>
        <c:delete val="0"/>
        <c:axPos val="l"/>
        <c:numFmt formatCode="0%" sourceLinked="0"/>
        <c:majorTickMark val="none"/>
        <c:minorTickMark val="none"/>
        <c:tickLblPos val="none"/>
        <c:spPr>
          <a:ln w="12700" cap="flat">
            <a:noFill/>
            <a:prstDash val="solid"/>
            <a:miter lim="400000"/>
          </a:ln>
        </c:spPr>
        <c:txPr>
          <a:bodyPr rot="0"/>
          <a:lstStyle/>
          <a:p>
            <a:pPr>
              <a:defRPr/>
            </a:pPr>
            <a:endParaRPr lang="zh-CN"/>
          </a:p>
        </c:txPr>
        <c:crossAx val="536063488"/>
        <c:crosses val="autoZero"/>
        <c:crossBetween val="between"/>
        <c:majorUnit val="0.25"/>
        <c:minorUnit val="0.125"/>
      </c:valAx>
      <c:spPr>
        <a:noFill/>
        <a:ln w="12700" cap="flat">
          <a:noFill/>
          <a:miter lim="400000"/>
        </a:ln>
        <a:effectLst/>
      </c:spPr>
    </c:plotArea>
    <c:plotVisOnly val="1"/>
    <c:dispBlanksAs val="gap"/>
    <c:showDLblsOverMax val="1"/>
  </c:chart>
  <c:spPr>
    <a:noFill/>
    <a:ln>
      <a:noFill/>
    </a:ln>
    <a:effectLst/>
  </c:spPr>
  <c:txPr>
    <a:bodyPr/>
    <a:lstStyle/>
    <a:p>
      <a:pPr>
        <a:defRPr>
          <a:latin typeface="+mn-ea"/>
          <a:ea typeface="+mn-ea"/>
        </a:defRPr>
      </a:pPr>
      <a:endParaRPr lang="zh-CN"/>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a:lstStyle/>
          <a:p>
            <a:endParaRPr lang="zh-CN"/>
          </a:p>
        </c:rich>
      </c:tx>
      <c:overlay val="1"/>
    </c:title>
    <c:autoTitleDeleted val="0"/>
    <c:plotArea>
      <c:layout>
        <c:manualLayout>
          <c:layoutTarget val="inner"/>
          <c:xMode val="edge"/>
          <c:yMode val="edge"/>
          <c:x val="4.9569599999999998E-2"/>
          <c:y val="5.4261900000000002E-2"/>
          <c:w val="0.95043"/>
          <c:h val="0.81991502797727855"/>
        </c:manualLayout>
      </c:layout>
      <c:barChart>
        <c:barDir val="col"/>
        <c:grouping val="percentStacked"/>
        <c:varyColors val="0"/>
        <c:dLbls>
          <c:showLegendKey val="0"/>
          <c:showVal val="0"/>
          <c:showCatName val="0"/>
          <c:showSerName val="0"/>
          <c:showPercent val="0"/>
          <c:showBubbleSize val="0"/>
        </c:dLbls>
        <c:gapWidth val="50"/>
        <c:overlap val="100"/>
        <c:axId val="536063488"/>
        <c:axId val="510554048"/>
      </c:barChart>
      <c:catAx>
        <c:axId val="536063488"/>
        <c:scaling>
          <c:orientation val="minMax"/>
        </c:scaling>
        <c:delete val="0"/>
        <c:axPos val="b"/>
        <c:numFmt formatCode="General" sourceLinked="1"/>
        <c:majorTickMark val="none"/>
        <c:minorTickMark val="none"/>
        <c:tickLblPos val="low"/>
        <c:spPr>
          <a:ln w="12700" cap="flat">
            <a:noFill/>
            <a:prstDash val="solid"/>
            <a:miter lim="400000"/>
          </a:ln>
        </c:spPr>
        <c:txPr>
          <a:bodyPr rot="0"/>
          <a:lstStyle/>
          <a:p>
            <a:pPr>
              <a:defRPr/>
            </a:pPr>
            <a:endParaRPr lang="zh-CN"/>
          </a:p>
        </c:txPr>
        <c:crossAx val="510554048"/>
        <c:crosses val="autoZero"/>
        <c:auto val="1"/>
        <c:lblAlgn val="ctr"/>
        <c:lblOffset val="100"/>
        <c:noMultiLvlLbl val="1"/>
      </c:catAx>
      <c:valAx>
        <c:axId val="510554048"/>
        <c:scaling>
          <c:orientation val="minMax"/>
        </c:scaling>
        <c:delete val="0"/>
        <c:axPos val="l"/>
        <c:numFmt formatCode="0%" sourceLinked="0"/>
        <c:majorTickMark val="none"/>
        <c:minorTickMark val="none"/>
        <c:tickLblPos val="none"/>
        <c:spPr>
          <a:ln w="12700" cap="flat">
            <a:noFill/>
            <a:prstDash val="solid"/>
            <a:miter lim="400000"/>
          </a:ln>
        </c:spPr>
        <c:txPr>
          <a:bodyPr rot="0"/>
          <a:lstStyle/>
          <a:p>
            <a:pPr>
              <a:defRPr/>
            </a:pPr>
            <a:endParaRPr lang="zh-CN"/>
          </a:p>
        </c:txPr>
        <c:crossAx val="536063488"/>
        <c:crosses val="autoZero"/>
        <c:crossBetween val="between"/>
        <c:majorUnit val="0.25"/>
        <c:minorUnit val="0.125"/>
      </c:valAx>
      <c:spPr>
        <a:noFill/>
        <a:ln w="12700" cap="flat">
          <a:noFill/>
          <a:miter lim="400000"/>
        </a:ln>
        <a:effectLst/>
      </c:spPr>
    </c:plotArea>
    <c:plotVisOnly val="1"/>
    <c:dispBlanksAs val="gap"/>
    <c:showDLblsOverMax val="1"/>
  </c:chart>
  <c:spPr>
    <a:noFill/>
    <a:ln>
      <a:noFill/>
    </a:ln>
    <a:effectLst/>
  </c:spPr>
  <c:txPr>
    <a:bodyPr/>
    <a:lstStyle/>
    <a:p>
      <a:pPr>
        <a:defRPr>
          <a:latin typeface="+mn-ea"/>
          <a:ea typeface="+mn-ea"/>
        </a:defRPr>
      </a:pPr>
      <a:endParaRPr lang="zh-CN"/>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8BBCDC-20DF-433A-A37B-169956B6C98E}" type="datetimeFigureOut">
              <a:rPr lang="zh-CN" altLang="en-US" smtClean="0"/>
              <a:t>2018/12/24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C51C47-A973-4A94-9E26-417ECBCAF5BD}" type="slidenum">
              <a:rPr lang="zh-CN" altLang="en-US" smtClean="0"/>
              <a:t>‹#›</a:t>
            </a:fld>
            <a:endParaRPr lang="zh-CN" altLang="en-US"/>
          </a:p>
        </p:txBody>
      </p:sp>
    </p:spTree>
    <p:extLst>
      <p:ext uri="{BB962C8B-B14F-4D97-AF65-F5344CB8AC3E}">
        <p14:creationId xmlns:p14="http://schemas.microsoft.com/office/powerpoint/2010/main" val="2746732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fontAlgn="base">
              <a:spcBef>
                <a:spcPct val="0"/>
              </a:spcBef>
              <a:spcAft>
                <a:spcPct val="0"/>
              </a:spcAft>
              <a:buFont typeface="Arial" panose="020B0604020202020204" pitchFamily="34" charset="0"/>
              <a:buChar char="•"/>
            </a:pPr>
            <a:r>
              <a:rPr lang="en-US" altLang="zh-CN" dirty="0">
                <a:solidFill>
                  <a:srgbClr val="FFFFFF"/>
                </a:solidFill>
                <a:latin typeface="微软雅黑"/>
                <a:ea typeface="微软雅黑"/>
                <a:sym typeface="宋体" pitchFamily="2" charset="-122"/>
              </a:rPr>
              <a:t>a screen that displays messages to the user</a:t>
            </a:r>
          </a:p>
          <a:p>
            <a:pPr marL="285750" indent="-285750" fontAlgn="base">
              <a:spcBef>
                <a:spcPct val="0"/>
              </a:spcBef>
              <a:spcAft>
                <a:spcPct val="0"/>
              </a:spcAft>
              <a:buFont typeface="Arial" panose="020B0604020202020204" pitchFamily="34" charset="0"/>
              <a:buChar char="•"/>
            </a:pPr>
            <a:r>
              <a:rPr lang="en-US" altLang="zh-CN" dirty="0">
                <a:solidFill>
                  <a:srgbClr val="FFFFFF"/>
                </a:solidFill>
                <a:latin typeface="微软雅黑"/>
                <a:ea typeface="微软雅黑"/>
                <a:sym typeface="宋体" pitchFamily="2" charset="-122"/>
              </a:rPr>
              <a:t>a keypad that receives numeric input from the user</a:t>
            </a:r>
          </a:p>
          <a:p>
            <a:pPr marL="285750" indent="-285750" fontAlgn="base">
              <a:spcBef>
                <a:spcPct val="0"/>
              </a:spcBef>
              <a:spcAft>
                <a:spcPct val="0"/>
              </a:spcAft>
              <a:buFont typeface="Arial" panose="020B0604020202020204" pitchFamily="34" charset="0"/>
              <a:buChar char="•"/>
            </a:pPr>
            <a:r>
              <a:rPr lang="en-US" altLang="zh-CN" dirty="0">
                <a:solidFill>
                  <a:srgbClr val="FFFFFF"/>
                </a:solidFill>
                <a:latin typeface="微软雅黑"/>
                <a:ea typeface="微软雅黑"/>
                <a:sym typeface="宋体" pitchFamily="2" charset="-122"/>
              </a:rPr>
              <a:t>a cash dispenser that dispenses cash to the user and</a:t>
            </a:r>
          </a:p>
          <a:p>
            <a:pPr marL="285750" indent="-285750" fontAlgn="base">
              <a:spcBef>
                <a:spcPct val="0"/>
              </a:spcBef>
              <a:spcAft>
                <a:spcPct val="0"/>
              </a:spcAft>
              <a:buFont typeface="Arial" panose="020B0604020202020204" pitchFamily="34" charset="0"/>
              <a:buChar char="•"/>
            </a:pPr>
            <a:r>
              <a:rPr lang="en-US" altLang="zh-CN" dirty="0">
                <a:solidFill>
                  <a:srgbClr val="FFFFFF"/>
                </a:solidFill>
                <a:latin typeface="微软雅黑"/>
                <a:ea typeface="微软雅黑"/>
                <a:sym typeface="宋体" pitchFamily="2" charset="-122"/>
              </a:rPr>
              <a:t>a deposit slot that receives deposit envelopes from the user.</a:t>
            </a:r>
          </a:p>
          <a:p>
            <a:pPr marL="285750" indent="-285750" fontAlgn="base">
              <a:spcBef>
                <a:spcPct val="0"/>
              </a:spcBef>
              <a:spcAft>
                <a:spcPct val="0"/>
              </a:spcAft>
              <a:buFont typeface="Arial" panose="020B0604020202020204" pitchFamily="34" charset="0"/>
              <a:buChar char="•"/>
            </a:pPr>
            <a:r>
              <a:rPr lang="zh-CN" altLang="en-US" dirty="0">
                <a:solidFill>
                  <a:srgbClr val="FFFFFF"/>
                </a:solidFill>
                <a:latin typeface="微软雅黑"/>
                <a:ea typeface="微软雅黑"/>
                <a:sym typeface="宋体" pitchFamily="2" charset="-122"/>
              </a:rPr>
              <a:t>案例对</a:t>
            </a:r>
            <a:r>
              <a:rPr lang="en-US" altLang="zh-CN" dirty="0">
                <a:solidFill>
                  <a:srgbClr val="FFFFFF"/>
                </a:solidFill>
                <a:latin typeface="微软雅黑"/>
                <a:ea typeface="微软雅黑"/>
                <a:sym typeface="宋体" pitchFamily="2" charset="-122"/>
              </a:rPr>
              <a:t>ATM</a:t>
            </a:r>
            <a:r>
              <a:rPr lang="zh-CN" altLang="en-US" dirty="0">
                <a:solidFill>
                  <a:srgbClr val="FFFFFF"/>
                </a:solidFill>
                <a:latin typeface="微软雅黑"/>
                <a:ea typeface="微软雅黑"/>
                <a:sym typeface="宋体" pitchFamily="2" charset="-122"/>
              </a:rPr>
              <a:t>的真实情况做了一定简化    去除了读卡器等</a:t>
            </a:r>
            <a:endParaRPr lang="en-US" altLang="zh-CN" dirty="0">
              <a:solidFill>
                <a:srgbClr val="FFFFFF"/>
              </a:solidFill>
              <a:latin typeface="微软雅黑"/>
              <a:ea typeface="微软雅黑"/>
              <a:sym typeface="宋体" pitchFamily="2" charset="-122"/>
            </a:endParaRPr>
          </a:p>
          <a:p>
            <a:endParaRPr lang="zh-CN" altLang="en-US" dirty="0"/>
          </a:p>
        </p:txBody>
      </p:sp>
      <p:sp>
        <p:nvSpPr>
          <p:cNvPr id="4" name="灯片编号占位符 3"/>
          <p:cNvSpPr>
            <a:spLocks noGrp="1"/>
          </p:cNvSpPr>
          <p:nvPr>
            <p:ph type="sldNum" sz="quarter" idx="5"/>
          </p:nvPr>
        </p:nvSpPr>
        <p:spPr/>
        <p:txBody>
          <a:bodyPr/>
          <a:lstStyle/>
          <a:p>
            <a:fld id="{3EC51C47-A973-4A94-9E26-417ECBCAF5BD}" type="slidenum">
              <a:rPr lang="zh-CN" altLang="en-US" smtClean="0"/>
              <a:t>4</a:t>
            </a:fld>
            <a:endParaRPr lang="zh-CN" altLang="en-US"/>
          </a:p>
        </p:txBody>
      </p:sp>
    </p:spTree>
    <p:extLst>
      <p:ext uri="{BB962C8B-B14F-4D97-AF65-F5344CB8AC3E}">
        <p14:creationId xmlns:p14="http://schemas.microsoft.com/office/powerpoint/2010/main" val="1378586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三个操作都分享了一个属性  但是只有存钱和取钱需要一个确定的数字，查询余额只是需要关联到一个用户即可</a:t>
            </a:r>
            <a:endParaRPr lang="en-US" altLang="zh-CN" dirty="0"/>
          </a:p>
          <a:p>
            <a:r>
              <a:rPr lang="zh-CN" altLang="en-US" dirty="0"/>
              <a:t>文档中的描述语句同时也表明了不同类的属性之间有一些区别  比如说取钱和存钱，都要求用户来输入一个数字，但是余额查询不需要额外的数据</a:t>
            </a:r>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3EC51C47-A973-4A94-9E26-417ECBCAF5BD}" type="slidenum">
              <a:rPr lang="zh-CN" altLang="en-US" smtClean="0"/>
              <a:t>15</a:t>
            </a:fld>
            <a:endParaRPr lang="zh-CN" altLang="en-US"/>
          </a:p>
        </p:txBody>
      </p:sp>
    </p:spTree>
    <p:extLst>
      <p:ext uri="{BB962C8B-B14F-4D97-AF65-F5344CB8AC3E}">
        <p14:creationId xmlns:p14="http://schemas.microsoft.com/office/powerpoint/2010/main" val="1856654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账户包含了 账户名和密码，以及里面的余额，但是用户存入的余额，并不能在第一时间被取出，只有银行证明了有效性才可以。所以账户中余额应该分为两种。一种可取出，一种是总的</a:t>
            </a:r>
            <a:endParaRPr lang="en-US" altLang="zh-CN" dirty="0"/>
          </a:p>
          <a:p>
            <a:r>
              <a:rPr lang="zh-CN" altLang="en-US" dirty="0"/>
              <a:t>现金分派只有一个属性，那就是每天装</a:t>
            </a:r>
            <a:r>
              <a:rPr lang="en-US" altLang="zh-CN" dirty="0"/>
              <a:t>500</a:t>
            </a:r>
            <a:r>
              <a:rPr lang="zh-CN" altLang="en-US" dirty="0"/>
              <a:t>张</a:t>
            </a:r>
            <a:r>
              <a:rPr lang="en-US" altLang="zh-CN" dirty="0"/>
              <a:t>20</a:t>
            </a:r>
            <a:r>
              <a:rPr lang="zh-CN" altLang="en-US" dirty="0"/>
              <a:t>元，时刻追踪金额数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kern="0" dirty="0" err="1">
                <a:latin typeface="微软雅黑"/>
                <a:ea typeface="微软雅黑"/>
              </a:rPr>
              <a:t>BankDatabase</a:t>
            </a:r>
            <a:r>
              <a:rPr lang="zh-CN" altLang="en-US" kern="0" dirty="0">
                <a:latin typeface="微软雅黑"/>
                <a:ea typeface="微软雅黑"/>
              </a:rPr>
              <a:t>没有属性，因为他包含了多个</a:t>
            </a:r>
            <a:r>
              <a:rPr lang="en-US" altLang="zh-CN" kern="0" dirty="0">
                <a:latin typeface="微软雅黑"/>
                <a:ea typeface="微软雅黑"/>
              </a:rPr>
              <a:t>account</a:t>
            </a:r>
            <a:r>
              <a:rPr lang="zh-CN" altLang="en-US" kern="0" dirty="0">
                <a:latin typeface="微软雅黑"/>
                <a:ea typeface="微软雅黑"/>
              </a:rPr>
              <a:t>，这些属性都在组合关系里，一般不放在类里  此外对于一些特殊的属性，除了指定类型，还需要指定初值</a:t>
            </a:r>
            <a:endParaRPr lang="en-US" altLang="zh-CN" kern="0" dirty="0">
              <a:latin typeface="微软雅黑"/>
              <a:ea typeface="微软雅黑"/>
            </a:endParaRPr>
          </a:p>
          <a:p>
            <a:r>
              <a:rPr lang="zh-CN" altLang="en-US" dirty="0"/>
              <a:t>。</a:t>
            </a:r>
            <a:endParaRPr lang="en-US" altLang="zh-CN" dirty="0"/>
          </a:p>
        </p:txBody>
      </p:sp>
      <p:sp>
        <p:nvSpPr>
          <p:cNvPr id="4" name="灯片编号占位符 3"/>
          <p:cNvSpPr>
            <a:spLocks noGrp="1"/>
          </p:cNvSpPr>
          <p:nvPr>
            <p:ph type="sldNum" sz="quarter" idx="5"/>
          </p:nvPr>
        </p:nvSpPr>
        <p:spPr/>
        <p:txBody>
          <a:bodyPr/>
          <a:lstStyle/>
          <a:p>
            <a:fld id="{3EC51C47-A973-4A94-9E26-417ECBCAF5BD}" type="slidenum">
              <a:rPr lang="zh-CN" altLang="en-US" smtClean="0"/>
              <a:t>16</a:t>
            </a:fld>
            <a:endParaRPr lang="zh-CN" altLang="en-US"/>
          </a:p>
        </p:txBody>
      </p:sp>
    </p:spTree>
    <p:extLst>
      <p:ext uri="{BB962C8B-B14F-4D97-AF65-F5344CB8AC3E}">
        <p14:creationId xmlns:p14="http://schemas.microsoft.com/office/powerpoint/2010/main" val="2577531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C51C47-A973-4A94-9E26-417ECBCAF5BD}" type="slidenum">
              <a:rPr lang="zh-CN" altLang="en-US" smtClean="0"/>
              <a:t>18</a:t>
            </a:fld>
            <a:endParaRPr lang="zh-CN" altLang="en-US"/>
          </a:p>
        </p:txBody>
      </p:sp>
    </p:spTree>
    <p:extLst>
      <p:ext uri="{BB962C8B-B14F-4D97-AF65-F5344CB8AC3E}">
        <p14:creationId xmlns:p14="http://schemas.microsoft.com/office/powerpoint/2010/main" val="3726105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C51C47-A973-4A94-9E26-417ECBCAF5BD}" type="slidenum">
              <a:rPr lang="zh-CN" altLang="en-US" smtClean="0"/>
              <a:t>20</a:t>
            </a:fld>
            <a:endParaRPr lang="zh-CN" altLang="en-US"/>
          </a:p>
        </p:txBody>
      </p:sp>
    </p:spTree>
    <p:extLst>
      <p:ext uri="{BB962C8B-B14F-4D97-AF65-F5344CB8AC3E}">
        <p14:creationId xmlns:p14="http://schemas.microsoft.com/office/powerpoint/2010/main" val="3585774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首先银行需要验证账户信息。但是账户的用户名和密码被存储在</a:t>
            </a:r>
            <a:r>
              <a:rPr lang="en-US" altLang="zh-CN" dirty="0"/>
              <a:t>Account</a:t>
            </a:r>
            <a:r>
              <a:rPr lang="zh-CN" altLang="en-US" dirty="0"/>
              <a:t>中，所以应该由</a:t>
            </a:r>
            <a:r>
              <a:rPr lang="en-US" altLang="zh-CN" dirty="0"/>
              <a:t>Account</a:t>
            </a:r>
            <a:r>
              <a:rPr lang="zh-CN" altLang="en-US" dirty="0"/>
              <a:t>来实现一个验证密码</a:t>
            </a:r>
            <a:endParaRPr lang="en-US" altLang="zh-CN" dirty="0"/>
          </a:p>
          <a:p>
            <a:r>
              <a:rPr lang="zh-CN" altLang="en-US" dirty="0"/>
              <a:t>因为</a:t>
            </a:r>
            <a:r>
              <a:rPr lang="en-US" altLang="zh-CN" dirty="0"/>
              <a:t>ATM</a:t>
            </a:r>
            <a:r>
              <a:rPr lang="zh-CN" altLang="en-US" dirty="0"/>
              <a:t>需要获取账户的一系列服务，比如将存款金额计入账户，从账户中取出金额，这些服务由</a:t>
            </a:r>
            <a:r>
              <a:rPr lang="en-US" altLang="zh-CN" dirty="0"/>
              <a:t>ATM</a:t>
            </a:r>
            <a:r>
              <a:rPr lang="zh-CN" altLang="en-US" dirty="0"/>
              <a:t>发出，指向</a:t>
            </a:r>
            <a:r>
              <a:rPr lang="en-US" altLang="zh-CN" dirty="0"/>
              <a:t>Account</a:t>
            </a:r>
            <a:r>
              <a:rPr lang="zh-CN" altLang="en-US" dirty="0"/>
              <a:t>，但是在需求设计中，为了保证安全，只有</a:t>
            </a:r>
            <a:r>
              <a:rPr lang="en-US" altLang="zh-CN" dirty="0" err="1"/>
              <a:t>bankdatabase</a:t>
            </a:r>
            <a:r>
              <a:rPr lang="zh-CN" altLang="en-US" dirty="0"/>
              <a:t>能获得账户信息，所以由</a:t>
            </a:r>
            <a:r>
              <a:rPr lang="en-US" altLang="zh-CN" dirty="0" err="1"/>
              <a:t>bankdatabase</a:t>
            </a:r>
            <a:r>
              <a:rPr lang="zh-CN" altLang="en-US" dirty="0"/>
              <a:t>来实现这些方法。</a:t>
            </a:r>
            <a:endParaRPr lang="en-US" altLang="zh-CN" dirty="0"/>
          </a:p>
          <a:p>
            <a:r>
              <a:rPr lang="zh-CN" altLang="en-US" dirty="0"/>
              <a:t>而存如金额这个操作，本身又需要获得账户的余额，所以</a:t>
            </a:r>
            <a:r>
              <a:rPr lang="en-US" altLang="zh-CN" dirty="0"/>
              <a:t>bank</a:t>
            </a:r>
            <a:r>
              <a:rPr lang="zh-CN" altLang="en-US" dirty="0"/>
              <a:t>和</a:t>
            </a:r>
            <a:r>
              <a:rPr lang="en-US" altLang="zh-CN" dirty="0"/>
              <a:t>account</a:t>
            </a:r>
            <a:r>
              <a:rPr lang="zh-CN" altLang="en-US" dirty="0"/>
              <a:t>都需要实现这个方法。</a:t>
            </a:r>
            <a:endParaRPr lang="en-US" altLang="zh-CN" dirty="0"/>
          </a:p>
          <a:p>
            <a:r>
              <a:rPr lang="en-US" altLang="zh-CN" dirty="0"/>
              <a:t>Screen</a:t>
            </a:r>
            <a:r>
              <a:rPr lang="zh-CN" altLang="en-US" dirty="0"/>
              <a:t>就只有一个方法，向用户显示请求数字，或者展示下一步提示信息。键盘则是接收用户输入。存款槽则是接收现金或者支票</a:t>
            </a:r>
            <a:endParaRPr lang="en-US" altLang="zh-CN" dirty="0"/>
          </a:p>
          <a:p>
            <a:r>
              <a:rPr lang="en-US" altLang="zh-CN" dirty="0"/>
              <a:t>ATM</a:t>
            </a:r>
            <a:r>
              <a:rPr lang="zh-CN" altLang="en-US" dirty="0"/>
              <a:t>和其他组件关联的功能太多，现在暂时不进行设计</a:t>
            </a:r>
            <a:endParaRPr lang="en-US" altLang="zh-CN" dirty="0"/>
          </a:p>
        </p:txBody>
      </p:sp>
      <p:sp>
        <p:nvSpPr>
          <p:cNvPr id="4" name="灯片编号占位符 3"/>
          <p:cNvSpPr>
            <a:spLocks noGrp="1"/>
          </p:cNvSpPr>
          <p:nvPr>
            <p:ph type="sldNum" sz="quarter" idx="5"/>
          </p:nvPr>
        </p:nvSpPr>
        <p:spPr/>
        <p:txBody>
          <a:bodyPr/>
          <a:lstStyle/>
          <a:p>
            <a:fld id="{3EC51C47-A973-4A94-9E26-417ECBCAF5BD}" type="slidenum">
              <a:rPr lang="zh-CN" altLang="en-US" smtClean="0"/>
              <a:t>21</a:t>
            </a:fld>
            <a:endParaRPr lang="zh-CN" altLang="en-US"/>
          </a:p>
        </p:txBody>
      </p:sp>
    </p:spTree>
    <p:extLst>
      <p:ext uri="{BB962C8B-B14F-4D97-AF65-F5344CB8AC3E}">
        <p14:creationId xmlns:p14="http://schemas.microsoft.com/office/powerpoint/2010/main" val="80596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首先银行需要验证账户信息。但是账户的用户名和密码被存储在</a:t>
            </a:r>
            <a:r>
              <a:rPr lang="en-US" altLang="zh-CN" dirty="0"/>
              <a:t>Account</a:t>
            </a:r>
            <a:r>
              <a:rPr lang="zh-CN" altLang="en-US" dirty="0"/>
              <a:t>中，所以应该由</a:t>
            </a:r>
            <a:r>
              <a:rPr lang="en-US" altLang="zh-CN" dirty="0"/>
              <a:t>Account</a:t>
            </a:r>
            <a:r>
              <a:rPr lang="zh-CN" altLang="en-US" dirty="0"/>
              <a:t>来实现一个验证密码</a:t>
            </a:r>
            <a:endParaRPr lang="en-US" altLang="zh-CN" dirty="0"/>
          </a:p>
          <a:p>
            <a:r>
              <a:rPr lang="zh-CN" altLang="en-US" dirty="0"/>
              <a:t>因为</a:t>
            </a:r>
            <a:r>
              <a:rPr lang="en-US" altLang="zh-CN" dirty="0"/>
              <a:t>ATM</a:t>
            </a:r>
            <a:r>
              <a:rPr lang="zh-CN" altLang="en-US" dirty="0"/>
              <a:t>需要获取账户的一系列服务，比如将存款金额计入账户，从账户中取出金额，这些服务由</a:t>
            </a:r>
            <a:r>
              <a:rPr lang="en-US" altLang="zh-CN" dirty="0"/>
              <a:t>ATM</a:t>
            </a:r>
            <a:r>
              <a:rPr lang="zh-CN" altLang="en-US" dirty="0"/>
              <a:t>发出，指向</a:t>
            </a:r>
            <a:r>
              <a:rPr lang="en-US" altLang="zh-CN" dirty="0"/>
              <a:t>Account</a:t>
            </a:r>
            <a:r>
              <a:rPr lang="zh-CN" altLang="en-US" dirty="0"/>
              <a:t>，但是在需求设计中，为了保证安全，只有</a:t>
            </a:r>
            <a:r>
              <a:rPr lang="en-US" altLang="zh-CN" dirty="0" err="1"/>
              <a:t>bankdatabase</a:t>
            </a:r>
            <a:r>
              <a:rPr lang="zh-CN" altLang="en-US" dirty="0"/>
              <a:t>能获得账户信息，所以由</a:t>
            </a:r>
            <a:r>
              <a:rPr lang="en-US" altLang="zh-CN" dirty="0" err="1"/>
              <a:t>bankdatabase</a:t>
            </a:r>
            <a:r>
              <a:rPr lang="zh-CN" altLang="en-US" dirty="0"/>
              <a:t>来实现这些方法。</a:t>
            </a:r>
            <a:endParaRPr lang="en-US" altLang="zh-CN" dirty="0"/>
          </a:p>
          <a:p>
            <a:r>
              <a:rPr lang="zh-CN" altLang="en-US" dirty="0"/>
              <a:t>而存如金额这个操作，本身又需要获得账户的余额，所以</a:t>
            </a:r>
            <a:r>
              <a:rPr lang="en-US" altLang="zh-CN" dirty="0"/>
              <a:t>bank</a:t>
            </a:r>
            <a:r>
              <a:rPr lang="zh-CN" altLang="en-US" dirty="0"/>
              <a:t>和</a:t>
            </a:r>
            <a:r>
              <a:rPr lang="en-US" altLang="zh-CN" dirty="0"/>
              <a:t>account</a:t>
            </a:r>
            <a:r>
              <a:rPr lang="zh-CN" altLang="en-US" dirty="0"/>
              <a:t>都需要实现这个方法。</a:t>
            </a:r>
            <a:endParaRPr lang="en-US" altLang="zh-CN" dirty="0"/>
          </a:p>
          <a:p>
            <a:r>
              <a:rPr lang="en-US" altLang="zh-CN" dirty="0"/>
              <a:t>Screen</a:t>
            </a:r>
            <a:r>
              <a:rPr lang="zh-CN" altLang="en-US" dirty="0"/>
              <a:t>就只有一个方法，向用户显示请求数字，或者展示下一步提示信息。键盘则是接收用户输入。存款槽则是接收现金或者支票</a:t>
            </a:r>
            <a:endParaRPr lang="en-US" altLang="zh-CN" dirty="0"/>
          </a:p>
          <a:p>
            <a:r>
              <a:rPr lang="en-US" altLang="zh-CN" dirty="0"/>
              <a:t>ATM</a:t>
            </a:r>
            <a:r>
              <a:rPr lang="zh-CN" altLang="en-US" dirty="0"/>
              <a:t>和其他组件关联的功能太多，现在暂时不进行设计</a:t>
            </a:r>
            <a:endParaRPr lang="en-US" altLang="zh-CN" dirty="0"/>
          </a:p>
        </p:txBody>
      </p:sp>
      <p:sp>
        <p:nvSpPr>
          <p:cNvPr id="4" name="灯片编号占位符 3"/>
          <p:cNvSpPr>
            <a:spLocks noGrp="1"/>
          </p:cNvSpPr>
          <p:nvPr>
            <p:ph type="sldNum" sz="quarter" idx="5"/>
          </p:nvPr>
        </p:nvSpPr>
        <p:spPr/>
        <p:txBody>
          <a:bodyPr/>
          <a:lstStyle/>
          <a:p>
            <a:fld id="{3EC51C47-A973-4A94-9E26-417ECBCAF5BD}" type="slidenum">
              <a:rPr lang="zh-CN" altLang="en-US" smtClean="0"/>
              <a:t>22</a:t>
            </a:fld>
            <a:endParaRPr lang="zh-CN" altLang="en-US"/>
          </a:p>
        </p:txBody>
      </p:sp>
    </p:spTree>
    <p:extLst>
      <p:ext uri="{BB962C8B-B14F-4D97-AF65-F5344CB8AC3E}">
        <p14:creationId xmlns:p14="http://schemas.microsoft.com/office/powerpoint/2010/main" val="3917696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3EC51C47-A973-4A94-9E26-417ECBCAF5BD}" type="slidenum">
              <a:rPr lang="zh-CN" altLang="en-US" smtClean="0"/>
              <a:t>23</a:t>
            </a:fld>
            <a:endParaRPr lang="zh-CN" altLang="en-US"/>
          </a:p>
        </p:txBody>
      </p:sp>
    </p:spTree>
    <p:extLst>
      <p:ext uri="{BB962C8B-B14F-4D97-AF65-F5344CB8AC3E}">
        <p14:creationId xmlns:p14="http://schemas.microsoft.com/office/powerpoint/2010/main" val="23511668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3EC51C47-A973-4A94-9E26-417ECBCAF5BD}" type="slidenum">
              <a:rPr lang="zh-CN" altLang="en-US" smtClean="0"/>
              <a:t>25</a:t>
            </a:fld>
            <a:endParaRPr lang="zh-CN" altLang="en-US"/>
          </a:p>
        </p:txBody>
      </p:sp>
    </p:spTree>
    <p:extLst>
      <p:ext uri="{BB962C8B-B14F-4D97-AF65-F5344CB8AC3E}">
        <p14:creationId xmlns:p14="http://schemas.microsoft.com/office/powerpoint/2010/main" val="1259881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3EC51C47-A973-4A94-9E26-417ECBCAF5BD}" type="slidenum">
              <a:rPr lang="zh-CN" altLang="en-US" smtClean="0"/>
              <a:t>26</a:t>
            </a:fld>
            <a:endParaRPr lang="zh-CN" altLang="en-US"/>
          </a:p>
        </p:txBody>
      </p:sp>
    </p:spTree>
    <p:extLst>
      <p:ext uri="{BB962C8B-B14F-4D97-AF65-F5344CB8AC3E}">
        <p14:creationId xmlns:p14="http://schemas.microsoft.com/office/powerpoint/2010/main" val="1962068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嵌套消息，更容易让人知道消息的走向。  但是时间信息不明确。</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3EC51C47-A973-4A94-9E26-417ECBCAF5BD}" type="slidenum">
              <a:rPr lang="zh-CN" altLang="en-US" smtClean="0"/>
              <a:t>27</a:t>
            </a:fld>
            <a:endParaRPr lang="zh-CN" altLang="en-US"/>
          </a:p>
        </p:txBody>
      </p:sp>
    </p:spTree>
    <p:extLst>
      <p:ext uri="{BB962C8B-B14F-4D97-AF65-F5344CB8AC3E}">
        <p14:creationId xmlns:p14="http://schemas.microsoft.com/office/powerpoint/2010/main" val="3645421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If the cash dispenser contains enough cash to satisfy the request, the ATM proceeds to Step 5. Otherwise, the screen displays a message indicating the problem and telling the user to choose a smaller withdrawal amount. The ATM then returns to step1</a:t>
            </a:r>
          </a:p>
          <a:p>
            <a:r>
              <a:rPr lang="zh-CN" altLang="en-US" dirty="0"/>
              <a:t>存钱时：由于用户不能输入小数，所以 用户输入的数字必须是以分为单位，然后</a:t>
            </a:r>
            <a:r>
              <a:rPr lang="en-US" altLang="zh-CN" dirty="0"/>
              <a:t>ATM</a:t>
            </a:r>
            <a:r>
              <a:rPr lang="zh-CN" altLang="en-US" dirty="0"/>
              <a:t>再除</a:t>
            </a:r>
            <a:r>
              <a:rPr lang="en-US" altLang="zh-CN" dirty="0"/>
              <a:t>100</a:t>
            </a:r>
            <a:r>
              <a:rPr lang="zh-CN" altLang="en-US" dirty="0"/>
              <a:t>得到美元</a:t>
            </a:r>
            <a:endParaRPr lang="en-US" altLang="zh-CN" dirty="0"/>
          </a:p>
          <a:p>
            <a:r>
              <a:rPr lang="zh-CN" altLang="en-US" dirty="0"/>
              <a:t>存入的钱并不能立即取出，银行需要先验证金额  当成功时  才在余额中更新数字</a:t>
            </a:r>
            <a:endParaRPr lang="en-US" altLang="zh-CN" dirty="0"/>
          </a:p>
          <a:p>
            <a:r>
              <a:rPr lang="zh-CN" altLang="en-US" dirty="0"/>
              <a:t>如果存款没有塞入，</a:t>
            </a:r>
            <a:r>
              <a:rPr lang="en-US" altLang="zh-CN" dirty="0"/>
              <a:t>ATM</a:t>
            </a:r>
            <a:r>
              <a:rPr lang="zh-CN" altLang="en-US" dirty="0"/>
              <a:t>返回主页面</a:t>
            </a:r>
          </a:p>
        </p:txBody>
      </p:sp>
      <p:sp>
        <p:nvSpPr>
          <p:cNvPr id="4" name="灯片编号占位符 3"/>
          <p:cNvSpPr>
            <a:spLocks noGrp="1"/>
          </p:cNvSpPr>
          <p:nvPr>
            <p:ph type="sldNum" sz="quarter" idx="5"/>
          </p:nvPr>
        </p:nvSpPr>
        <p:spPr/>
        <p:txBody>
          <a:bodyPr/>
          <a:lstStyle/>
          <a:p>
            <a:fld id="{3EC51C47-A973-4A94-9E26-417ECBCAF5BD}" type="slidenum">
              <a:rPr lang="zh-CN" altLang="en-US" smtClean="0"/>
              <a:t>6</a:t>
            </a:fld>
            <a:endParaRPr lang="zh-CN" altLang="en-US"/>
          </a:p>
        </p:txBody>
      </p:sp>
    </p:spTree>
    <p:extLst>
      <p:ext uri="{BB962C8B-B14F-4D97-AF65-F5344CB8AC3E}">
        <p14:creationId xmlns:p14="http://schemas.microsoft.com/office/powerpoint/2010/main" val="500241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返回消息用虚线，这里可以省略。</a:t>
            </a:r>
            <a:endParaRPr lang="en-US" altLang="zh-CN" dirty="0"/>
          </a:p>
          <a:p>
            <a:r>
              <a:rPr lang="zh-CN" altLang="en-US" dirty="0"/>
              <a:t>发送消息指向</a:t>
            </a:r>
            <a:r>
              <a:rPr lang="en-US" altLang="zh-CN" dirty="0"/>
              <a:t>life line</a:t>
            </a:r>
            <a:r>
              <a:rPr lang="zh-CN" altLang="en-US" dirty="0"/>
              <a:t>上的激活（用矩形表示，表明当前对象被激活</a:t>
            </a:r>
            <a:endParaRPr lang="en-US" altLang="zh-CN" dirty="0"/>
          </a:p>
        </p:txBody>
      </p:sp>
      <p:sp>
        <p:nvSpPr>
          <p:cNvPr id="4" name="灯片编号占位符 3"/>
          <p:cNvSpPr>
            <a:spLocks noGrp="1"/>
          </p:cNvSpPr>
          <p:nvPr>
            <p:ph type="sldNum" sz="quarter" idx="5"/>
          </p:nvPr>
        </p:nvSpPr>
        <p:spPr/>
        <p:txBody>
          <a:bodyPr/>
          <a:lstStyle/>
          <a:p>
            <a:fld id="{3EC51C47-A973-4A94-9E26-417ECBCAF5BD}" type="slidenum">
              <a:rPr lang="zh-CN" altLang="en-US" smtClean="0"/>
              <a:t>28</a:t>
            </a:fld>
            <a:endParaRPr lang="zh-CN" altLang="en-US"/>
          </a:p>
        </p:txBody>
      </p:sp>
    </p:spTree>
    <p:extLst>
      <p:ext uri="{BB962C8B-B14F-4D97-AF65-F5344CB8AC3E}">
        <p14:creationId xmlns:p14="http://schemas.microsoft.com/office/powerpoint/2010/main" val="4114990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用例图主要是出现在软件设计的分析阶段，让系统设计者更好的满足用户的需求。真正的</a:t>
            </a:r>
            <a:r>
              <a:rPr lang="en-US" altLang="zh-CN" dirty="0"/>
              <a:t>ATM</a:t>
            </a:r>
            <a:r>
              <a:rPr lang="zh-CN" altLang="en-US" dirty="0"/>
              <a:t>应该包含管理者，这里略去。</a:t>
            </a:r>
          </a:p>
        </p:txBody>
      </p:sp>
      <p:sp>
        <p:nvSpPr>
          <p:cNvPr id="4" name="灯片编号占位符 3"/>
          <p:cNvSpPr>
            <a:spLocks noGrp="1"/>
          </p:cNvSpPr>
          <p:nvPr>
            <p:ph type="sldNum" sz="quarter" idx="5"/>
          </p:nvPr>
        </p:nvSpPr>
        <p:spPr/>
        <p:txBody>
          <a:bodyPr/>
          <a:lstStyle/>
          <a:p>
            <a:fld id="{3EC51C47-A973-4A94-9E26-417ECBCAF5BD}" type="slidenum">
              <a:rPr lang="zh-CN" altLang="en-US" smtClean="0"/>
              <a:t>7</a:t>
            </a:fld>
            <a:endParaRPr lang="zh-CN" altLang="en-US"/>
          </a:p>
        </p:txBody>
      </p:sp>
    </p:spTree>
    <p:extLst>
      <p:ext uri="{BB962C8B-B14F-4D97-AF65-F5344CB8AC3E}">
        <p14:creationId xmlns:p14="http://schemas.microsoft.com/office/powerpoint/2010/main" val="2626455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系统是一个交互元素的集合。  系统结构描述了系统对象和他们的关系，系统行为描述了系统如何改变一个交互对象。  </a:t>
            </a:r>
            <a:r>
              <a:rPr lang="en-US" altLang="zh-CN" dirty="0"/>
              <a:t>UML2  6</a:t>
            </a:r>
            <a:r>
              <a:rPr lang="zh-CN" altLang="en-US" dirty="0"/>
              <a:t>个结构  </a:t>
            </a:r>
            <a:r>
              <a:rPr lang="en-US" altLang="zh-CN" dirty="0"/>
              <a:t>7</a:t>
            </a:r>
            <a:r>
              <a:rPr lang="zh-CN" altLang="en-US" dirty="0"/>
              <a:t>个活动</a:t>
            </a:r>
            <a:endParaRPr lang="en-US" altLang="zh-CN" dirty="0"/>
          </a:p>
          <a:p>
            <a:r>
              <a:rPr lang="en-US" altLang="zh-CN" dirty="0" err="1"/>
              <a:t>Class:</a:t>
            </a:r>
            <a:r>
              <a:rPr lang="en-US" altLang="zh-CN" sz="1200" b="0" i="0" u="none" strike="noStrike" kern="1200" baseline="0" dirty="0" err="1">
                <a:solidFill>
                  <a:schemeClr val="tx1"/>
                </a:solidFill>
                <a:latin typeface="+mn-lt"/>
                <a:ea typeface="+mn-ea"/>
                <a:cs typeface="+mn-cs"/>
              </a:rPr>
              <a:t>Each</a:t>
            </a:r>
            <a:r>
              <a:rPr lang="en-US" altLang="zh-CN" sz="1200" b="0" i="0" u="none" strike="noStrike" kern="1200" baseline="0" dirty="0">
                <a:solidFill>
                  <a:schemeClr val="tx1"/>
                </a:solidFill>
                <a:latin typeface="+mn-lt"/>
                <a:ea typeface="+mn-ea"/>
                <a:cs typeface="+mn-cs"/>
              </a:rPr>
              <a:t> noun or “ thing” described in the requirements document is a candidate to be a class in the system</a:t>
            </a:r>
          </a:p>
          <a:p>
            <a:r>
              <a:rPr lang="en-US" altLang="zh-CN" sz="1200" b="0" i="0" u="none" strike="noStrike" kern="1200" baseline="0" dirty="0">
                <a:solidFill>
                  <a:schemeClr val="tx1"/>
                </a:solidFill>
                <a:latin typeface="+mn-lt"/>
                <a:ea typeface="+mn-ea"/>
                <a:cs typeface="+mn-cs"/>
              </a:rPr>
              <a:t>An object’s state is indicated by the values of all the object’s attributes at a given time</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a:solidFill>
                  <a:schemeClr val="tx1"/>
                </a:solidFill>
                <a:latin typeface="+mn-lt"/>
                <a:ea typeface="+mn-ea"/>
                <a:cs typeface="+mn-cs"/>
              </a:rPr>
              <a:t>For example, after validating a user’s PIN,</a:t>
            </a:r>
          </a:p>
          <a:p>
            <a:r>
              <a:rPr lang="en-US" altLang="zh-CN" sz="1200" b="0" i="0" u="none" strike="noStrike" kern="1200" baseline="0" dirty="0">
                <a:solidFill>
                  <a:schemeClr val="tx1"/>
                </a:solidFill>
                <a:latin typeface="+mn-lt"/>
                <a:ea typeface="+mn-ea"/>
                <a:cs typeface="+mn-cs"/>
              </a:rPr>
              <a:t>the ATM transitions from the “user not authenticated” state to the “user authenticated</a:t>
            </a:r>
          </a:p>
          <a:p>
            <a:r>
              <a:rPr lang="en-US" altLang="zh-CN" sz="1200" b="0" i="0" u="none" strike="noStrike" kern="1200" baseline="0" dirty="0">
                <a:solidFill>
                  <a:schemeClr val="tx1"/>
                </a:solidFill>
                <a:latin typeface="+mn-lt"/>
                <a:ea typeface="+mn-ea"/>
                <a:cs typeface="+mn-cs"/>
              </a:rPr>
              <a:t>” state</a:t>
            </a:r>
          </a:p>
          <a:p>
            <a:r>
              <a:rPr lang="en-US" altLang="zh-CN" sz="1200" b="0" i="0" u="none" strike="noStrike" kern="1200" baseline="0" dirty="0">
                <a:solidFill>
                  <a:schemeClr val="tx1"/>
                </a:solidFill>
                <a:latin typeface="+mn-lt"/>
                <a:ea typeface="+mn-ea"/>
                <a:cs typeface="+mn-cs"/>
              </a:rPr>
              <a:t>4ATM</a:t>
            </a:r>
            <a:r>
              <a:rPr lang="zh-CN" altLang="en-US" sz="1200" b="0" i="0" u="none" strike="noStrike" kern="1200" baseline="0" dirty="0">
                <a:solidFill>
                  <a:schemeClr val="tx1"/>
                </a:solidFill>
                <a:latin typeface="+mn-lt"/>
                <a:ea typeface="+mn-ea"/>
                <a:cs typeface="+mn-cs"/>
              </a:rPr>
              <a:t>必须获取账户余额才能展示</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5For example, the ATM must communicate with the banks account information database to retrieve an account balance</a:t>
            </a:r>
          </a:p>
          <a:p>
            <a:endParaRPr lang="en-US" altLang="zh-CN"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3EC51C47-A973-4A94-9E26-417ECBCAF5BD}" type="slidenum">
              <a:rPr lang="zh-CN" altLang="en-US" smtClean="0"/>
              <a:t>8</a:t>
            </a:fld>
            <a:endParaRPr lang="zh-CN" altLang="en-US"/>
          </a:p>
        </p:txBody>
      </p:sp>
    </p:spTree>
    <p:extLst>
      <p:ext uri="{BB962C8B-B14F-4D97-AF65-F5344CB8AC3E}">
        <p14:creationId xmlns:p14="http://schemas.microsoft.com/office/powerpoint/2010/main" val="3472828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Bank  </a:t>
            </a:r>
            <a:r>
              <a:rPr lang="zh-CN" altLang="en-US" dirty="0"/>
              <a:t>不是</a:t>
            </a:r>
            <a:r>
              <a:rPr lang="en-US" altLang="zh-CN" dirty="0"/>
              <a:t>ATM</a:t>
            </a:r>
            <a:r>
              <a:rPr lang="zh-CN" altLang="en-US" dirty="0"/>
              <a:t>系统的成员，  </a:t>
            </a:r>
            <a:r>
              <a:rPr lang="en-US" altLang="zh-CN" dirty="0"/>
              <a:t>20bill </a:t>
            </a:r>
            <a:r>
              <a:rPr lang="zh-CN" altLang="en-US" dirty="0"/>
              <a:t>   </a:t>
            </a:r>
            <a:r>
              <a:rPr lang="en-US" altLang="zh-CN" dirty="0"/>
              <a:t>deposit</a:t>
            </a:r>
            <a:r>
              <a:rPr lang="zh-CN" altLang="en-US" dirty="0"/>
              <a:t> </a:t>
            </a:r>
            <a:r>
              <a:rPr lang="en-US" altLang="zh-CN" dirty="0"/>
              <a:t>slot deposit envelope</a:t>
            </a:r>
            <a:r>
              <a:rPr lang="zh-CN" altLang="en-US" dirty="0"/>
              <a:t>是物理实体</a:t>
            </a:r>
            <a:endParaRPr lang="en-US" altLang="zh-CN" dirty="0"/>
          </a:p>
          <a:p>
            <a:r>
              <a:rPr lang="zh-CN" altLang="en-US" dirty="0"/>
              <a:t>在系统中余额， 账户，</a:t>
            </a:r>
            <a:r>
              <a:rPr lang="en-US" altLang="zh-CN" dirty="0"/>
              <a:t>PIN </a:t>
            </a:r>
            <a:r>
              <a:rPr lang="zh-CN" altLang="en-US" dirty="0"/>
              <a:t>代表了一些</a:t>
            </a:r>
            <a:r>
              <a:rPr lang="en-US" altLang="zh-CN" dirty="0"/>
              <a:t>ATM</a:t>
            </a:r>
            <a:r>
              <a:rPr lang="zh-CN" altLang="en-US" dirty="0"/>
              <a:t>系统的信息。 但是他们并不展示行为，所以他们非常适合作为一个账户类的属性</a:t>
            </a:r>
            <a:endParaRPr lang="en-US" altLang="zh-CN" dirty="0"/>
          </a:p>
          <a:p>
            <a:r>
              <a:rPr lang="en-US" altLang="zh-CN" sz="1200" b="0" i="0" u="none" strike="noStrike" kern="1200" baseline="0" dirty="0">
                <a:solidFill>
                  <a:schemeClr val="tx1"/>
                </a:solidFill>
                <a:latin typeface="+mn-lt"/>
                <a:ea typeface="+mn-ea"/>
                <a:cs typeface="+mn-cs"/>
              </a:rPr>
              <a:t>Transaction  </a:t>
            </a:r>
            <a:r>
              <a:rPr lang="zh-CN" altLang="en-US" sz="1200" b="0" i="0" u="none" strike="noStrike" kern="1200" baseline="0" dirty="0">
                <a:solidFill>
                  <a:schemeClr val="tx1"/>
                </a:solidFill>
                <a:latin typeface="+mn-lt"/>
                <a:ea typeface="+mn-ea"/>
                <a:cs typeface="+mn-cs"/>
              </a:rPr>
              <a:t>经常额比提到，但是这里并不把他作为</a:t>
            </a:r>
            <a:r>
              <a:rPr lang="zh-CN" altLang="en-US" sz="1200" b="0" i="0" u="none" strike="noStrike" kern="1200" baseline="0">
                <a:solidFill>
                  <a:schemeClr val="tx1"/>
                </a:solidFill>
                <a:latin typeface="+mn-lt"/>
                <a:ea typeface="+mn-ea"/>
                <a:cs typeface="+mn-cs"/>
              </a:rPr>
              <a:t>一个属性对象。  而是把三种交易分别做为三个类：余额，取钱，存钱。</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3EC51C47-A973-4A94-9E26-417ECBCAF5BD}" type="slidenum">
              <a:rPr lang="zh-CN" altLang="en-US" smtClean="0"/>
              <a:t>10</a:t>
            </a:fld>
            <a:endParaRPr lang="zh-CN" altLang="en-US"/>
          </a:p>
        </p:txBody>
      </p:sp>
    </p:spTree>
    <p:extLst>
      <p:ext uri="{BB962C8B-B14F-4D97-AF65-F5344CB8AC3E}">
        <p14:creationId xmlns:p14="http://schemas.microsoft.com/office/powerpoint/2010/main" val="2755851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C51C47-A973-4A94-9E26-417ECBCAF5BD}" type="slidenum">
              <a:rPr lang="zh-CN" altLang="en-US" smtClean="0"/>
              <a:t>11</a:t>
            </a:fld>
            <a:endParaRPr lang="zh-CN" altLang="en-US"/>
          </a:p>
        </p:txBody>
      </p:sp>
    </p:spTree>
    <p:extLst>
      <p:ext uri="{BB962C8B-B14F-4D97-AF65-F5344CB8AC3E}">
        <p14:creationId xmlns:p14="http://schemas.microsoft.com/office/powerpoint/2010/main" val="3316420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ATM</a:t>
            </a:r>
            <a:r>
              <a:rPr lang="zh-CN" altLang="en-US" dirty="0"/>
              <a:t>系统中 关联关系，  右图为多重性符号</a:t>
            </a:r>
          </a:p>
        </p:txBody>
      </p:sp>
      <p:sp>
        <p:nvSpPr>
          <p:cNvPr id="4" name="灯片编号占位符 3"/>
          <p:cNvSpPr>
            <a:spLocks noGrp="1"/>
          </p:cNvSpPr>
          <p:nvPr>
            <p:ph type="sldNum" sz="quarter" idx="5"/>
          </p:nvPr>
        </p:nvSpPr>
        <p:spPr/>
        <p:txBody>
          <a:bodyPr/>
          <a:lstStyle/>
          <a:p>
            <a:fld id="{3EC51C47-A973-4A94-9E26-417ECBCAF5BD}" type="slidenum">
              <a:rPr lang="zh-CN" altLang="en-US" smtClean="0"/>
              <a:t>12</a:t>
            </a:fld>
            <a:endParaRPr lang="zh-CN" altLang="en-US"/>
          </a:p>
        </p:txBody>
      </p:sp>
    </p:spTree>
    <p:extLst>
      <p:ext uri="{BB962C8B-B14F-4D97-AF65-F5344CB8AC3E}">
        <p14:creationId xmlns:p14="http://schemas.microsoft.com/office/powerpoint/2010/main" val="1728088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组合属性  是一种特殊的聚合关系， 代表整体和部分的关联关系</a:t>
            </a:r>
          </a:p>
        </p:txBody>
      </p:sp>
      <p:sp>
        <p:nvSpPr>
          <p:cNvPr id="4" name="灯片编号占位符 3"/>
          <p:cNvSpPr>
            <a:spLocks noGrp="1"/>
          </p:cNvSpPr>
          <p:nvPr>
            <p:ph type="sldNum" sz="quarter" idx="5"/>
          </p:nvPr>
        </p:nvSpPr>
        <p:spPr/>
        <p:txBody>
          <a:bodyPr/>
          <a:lstStyle/>
          <a:p>
            <a:fld id="{3EC51C47-A973-4A94-9E26-417ECBCAF5BD}" type="slidenum">
              <a:rPr lang="zh-CN" altLang="en-US" smtClean="0"/>
              <a:t>13</a:t>
            </a:fld>
            <a:endParaRPr lang="zh-CN" altLang="en-US"/>
          </a:p>
        </p:txBody>
      </p:sp>
    </p:spTree>
    <p:extLst>
      <p:ext uri="{BB962C8B-B14F-4D97-AF65-F5344CB8AC3E}">
        <p14:creationId xmlns:p14="http://schemas.microsoft.com/office/powerpoint/2010/main" val="1867681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我们本可以把账户类和取钱类直接关联起来，但是根据需求文档。账户需要通过银行数据库来实现取钱操作。  为了保证安全性，只有银行才能获取账户信息。</a:t>
            </a:r>
            <a:endParaRPr lang="en-US" altLang="zh-CN" dirty="0"/>
          </a:p>
          <a:p>
            <a:r>
              <a:rPr lang="zh-CN" altLang="en-US" dirty="0"/>
              <a:t>此外取钱操作和三个类都有关联。  是因为取钱操作包含了用键盘和屏幕输入取钱数目，然后用</a:t>
            </a:r>
            <a:r>
              <a:rPr lang="en-US" altLang="zh-CN" dirty="0" err="1"/>
              <a:t>cashdispenser</a:t>
            </a:r>
            <a:r>
              <a:rPr lang="zh-CN" altLang="en-US" dirty="0"/>
              <a:t>来分发金额。。  余额查询和存款并没有出现在这个里面</a:t>
            </a:r>
            <a:r>
              <a:rPr lang="en-US" altLang="zh-CN" dirty="0"/>
              <a:t>,</a:t>
            </a:r>
            <a:r>
              <a:rPr lang="zh-CN" altLang="en-US" dirty="0"/>
              <a:t>但是他们也参加了</a:t>
            </a:r>
            <a:r>
              <a:rPr lang="en-US" altLang="zh-CN" dirty="0"/>
              <a:t>ATM </a:t>
            </a:r>
            <a:r>
              <a:rPr lang="zh-CN" altLang="en-US" dirty="0"/>
              <a:t>系统，比如余额查询和屏幕是关联关系，</a:t>
            </a:r>
            <a:endParaRPr lang="en-US" altLang="zh-CN" dirty="0"/>
          </a:p>
          <a:p>
            <a:r>
              <a:rPr lang="zh-CN" altLang="en-US" dirty="0"/>
              <a:t>存钱和余额查询类没有画出来  但是余额查询应该和屏幕，键盘，存钱</a:t>
            </a:r>
            <a:r>
              <a:rPr lang="en-US" altLang="zh-CN" dirty="0"/>
              <a:t>slot</a:t>
            </a:r>
            <a:r>
              <a:rPr lang="zh-CN" altLang="en-US" dirty="0"/>
              <a:t>联系。  余额查询 应该和 屏幕联系，  此外他们都需要和银行数据库相关联</a:t>
            </a:r>
            <a:endParaRPr lang="en-US" altLang="zh-CN" dirty="0"/>
          </a:p>
          <a:p>
            <a:r>
              <a:rPr lang="zh-CN" altLang="en-US" dirty="0"/>
              <a:t>存钱操作和存钱</a:t>
            </a:r>
            <a:r>
              <a:rPr lang="en-US" altLang="zh-CN" dirty="0"/>
              <a:t>slot</a:t>
            </a:r>
            <a:r>
              <a:rPr lang="zh-CN" altLang="en-US" dirty="0"/>
              <a:t>相关联</a:t>
            </a:r>
          </a:p>
        </p:txBody>
      </p:sp>
      <p:sp>
        <p:nvSpPr>
          <p:cNvPr id="4" name="灯片编号占位符 3"/>
          <p:cNvSpPr>
            <a:spLocks noGrp="1"/>
          </p:cNvSpPr>
          <p:nvPr>
            <p:ph type="sldNum" sz="quarter" idx="5"/>
          </p:nvPr>
        </p:nvSpPr>
        <p:spPr/>
        <p:txBody>
          <a:bodyPr/>
          <a:lstStyle/>
          <a:p>
            <a:fld id="{3EC51C47-A973-4A94-9E26-417ECBCAF5BD}" type="slidenum">
              <a:rPr lang="zh-CN" altLang="en-US" smtClean="0"/>
              <a:t>14</a:t>
            </a:fld>
            <a:endParaRPr lang="zh-CN" altLang="en-US"/>
          </a:p>
        </p:txBody>
      </p:sp>
    </p:spTree>
    <p:extLst>
      <p:ext uri="{BB962C8B-B14F-4D97-AF65-F5344CB8AC3E}">
        <p14:creationId xmlns:p14="http://schemas.microsoft.com/office/powerpoint/2010/main" val="3442436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5"/>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30" indent="0" algn="ctr">
              <a:buNone/>
              <a:defRPr>
                <a:solidFill>
                  <a:schemeClr val="tx1">
                    <a:tint val="75000"/>
                  </a:schemeClr>
                </a:solidFill>
              </a:defRPr>
            </a:lvl2pPr>
            <a:lvl3pPr marL="914265" indent="0" algn="ctr">
              <a:buNone/>
              <a:defRPr>
                <a:solidFill>
                  <a:schemeClr val="tx1">
                    <a:tint val="75000"/>
                  </a:schemeClr>
                </a:solidFill>
              </a:defRPr>
            </a:lvl3pPr>
            <a:lvl4pPr marL="1371396" indent="0" algn="ctr">
              <a:buNone/>
              <a:defRPr>
                <a:solidFill>
                  <a:schemeClr val="tx1">
                    <a:tint val="75000"/>
                  </a:schemeClr>
                </a:solidFill>
              </a:defRPr>
            </a:lvl4pPr>
            <a:lvl5pPr marL="1828529" indent="0" algn="ctr">
              <a:buNone/>
              <a:defRPr>
                <a:solidFill>
                  <a:schemeClr val="tx1">
                    <a:tint val="75000"/>
                  </a:schemeClr>
                </a:solidFill>
              </a:defRPr>
            </a:lvl5pPr>
            <a:lvl6pPr marL="2285658" indent="0" algn="ctr">
              <a:buNone/>
              <a:defRPr>
                <a:solidFill>
                  <a:schemeClr val="tx1">
                    <a:tint val="75000"/>
                  </a:schemeClr>
                </a:solidFill>
              </a:defRPr>
            </a:lvl6pPr>
            <a:lvl7pPr marL="2742788" indent="0" algn="ctr">
              <a:buNone/>
              <a:defRPr>
                <a:solidFill>
                  <a:schemeClr val="tx1">
                    <a:tint val="75000"/>
                  </a:schemeClr>
                </a:solidFill>
              </a:defRPr>
            </a:lvl7pPr>
            <a:lvl8pPr marL="3199920" indent="0" algn="ctr">
              <a:buNone/>
              <a:defRPr>
                <a:solidFill>
                  <a:schemeClr val="tx1">
                    <a:tint val="75000"/>
                  </a:schemeClr>
                </a:solidFill>
              </a:defRPr>
            </a:lvl8pPr>
            <a:lvl9pPr marL="3657052"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30" indent="0">
              <a:buNone/>
              <a:defRPr sz="1800">
                <a:solidFill>
                  <a:schemeClr val="tx1">
                    <a:tint val="75000"/>
                  </a:schemeClr>
                </a:solidFill>
              </a:defRPr>
            </a:lvl2pPr>
            <a:lvl3pPr marL="914265" indent="0">
              <a:buNone/>
              <a:defRPr sz="1600">
                <a:solidFill>
                  <a:schemeClr val="tx1">
                    <a:tint val="75000"/>
                  </a:schemeClr>
                </a:solidFill>
              </a:defRPr>
            </a:lvl3pPr>
            <a:lvl4pPr marL="1371396" indent="0">
              <a:buNone/>
              <a:defRPr sz="1400">
                <a:solidFill>
                  <a:schemeClr val="tx1">
                    <a:tint val="75000"/>
                  </a:schemeClr>
                </a:solidFill>
              </a:defRPr>
            </a:lvl4pPr>
            <a:lvl5pPr marL="1828529" indent="0">
              <a:buNone/>
              <a:defRPr sz="1400">
                <a:solidFill>
                  <a:schemeClr val="tx1">
                    <a:tint val="75000"/>
                  </a:schemeClr>
                </a:solidFill>
              </a:defRPr>
            </a:lvl5pPr>
            <a:lvl6pPr marL="2285658" indent="0">
              <a:buNone/>
              <a:defRPr sz="1400">
                <a:solidFill>
                  <a:schemeClr val="tx1">
                    <a:tint val="75000"/>
                  </a:schemeClr>
                </a:solidFill>
              </a:defRPr>
            </a:lvl6pPr>
            <a:lvl7pPr marL="2742788" indent="0">
              <a:buNone/>
              <a:defRPr sz="1400">
                <a:solidFill>
                  <a:schemeClr val="tx1">
                    <a:tint val="75000"/>
                  </a:schemeClr>
                </a:solidFill>
              </a:defRPr>
            </a:lvl7pPr>
            <a:lvl8pPr marL="3199920" indent="0">
              <a:buNone/>
              <a:defRPr sz="1400">
                <a:solidFill>
                  <a:schemeClr val="tx1">
                    <a:tint val="75000"/>
                  </a:schemeClr>
                </a:solidFill>
              </a:defRPr>
            </a:lvl8pPr>
            <a:lvl9pPr marL="3657052"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130" indent="0">
              <a:buNone/>
              <a:defRPr sz="2000" b="1"/>
            </a:lvl2pPr>
            <a:lvl3pPr marL="914265" indent="0">
              <a:buNone/>
              <a:defRPr sz="1800" b="1"/>
            </a:lvl3pPr>
            <a:lvl4pPr marL="1371396" indent="0">
              <a:buNone/>
              <a:defRPr sz="1600" b="1"/>
            </a:lvl4pPr>
            <a:lvl5pPr marL="1828529" indent="0">
              <a:buNone/>
              <a:defRPr sz="1600" b="1"/>
            </a:lvl5pPr>
            <a:lvl6pPr marL="2285658" indent="0">
              <a:buNone/>
              <a:defRPr sz="1600" b="1"/>
            </a:lvl6pPr>
            <a:lvl7pPr marL="2742788" indent="0">
              <a:buNone/>
              <a:defRPr sz="1600" b="1"/>
            </a:lvl7pPr>
            <a:lvl8pPr marL="3199920" indent="0">
              <a:buNone/>
              <a:defRPr sz="1600" b="1"/>
            </a:lvl8pPr>
            <a:lvl9pPr marL="3657052"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2" y="1151335"/>
            <a:ext cx="4041775" cy="479822"/>
          </a:xfrm>
        </p:spPr>
        <p:txBody>
          <a:bodyPr anchor="b"/>
          <a:lstStyle>
            <a:lvl1pPr marL="0" indent="0">
              <a:buNone/>
              <a:defRPr sz="2400" b="1"/>
            </a:lvl1pPr>
            <a:lvl2pPr marL="457130" indent="0">
              <a:buNone/>
              <a:defRPr sz="2000" b="1"/>
            </a:lvl2pPr>
            <a:lvl3pPr marL="914265" indent="0">
              <a:buNone/>
              <a:defRPr sz="1800" b="1"/>
            </a:lvl3pPr>
            <a:lvl4pPr marL="1371396" indent="0">
              <a:buNone/>
              <a:defRPr sz="1600" b="1"/>
            </a:lvl4pPr>
            <a:lvl5pPr marL="1828529" indent="0">
              <a:buNone/>
              <a:defRPr sz="1600" b="1"/>
            </a:lvl5pPr>
            <a:lvl6pPr marL="2285658" indent="0">
              <a:buNone/>
              <a:defRPr sz="1600" b="1"/>
            </a:lvl6pPr>
            <a:lvl7pPr marL="2742788" indent="0">
              <a:buNone/>
              <a:defRPr sz="1600" b="1"/>
            </a:lvl7pPr>
            <a:lvl8pPr marL="3199920" indent="0">
              <a:buNone/>
              <a:defRPr sz="1600" b="1"/>
            </a:lvl8pPr>
            <a:lvl9pPr marL="3657052"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2"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2018/12/24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2018/12/24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94"/>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130" indent="0">
              <a:buNone/>
              <a:defRPr sz="1200"/>
            </a:lvl2pPr>
            <a:lvl3pPr marL="914265" indent="0">
              <a:buNone/>
              <a:defRPr sz="1000"/>
            </a:lvl3pPr>
            <a:lvl4pPr marL="1371396" indent="0">
              <a:buNone/>
              <a:defRPr sz="900"/>
            </a:lvl4pPr>
            <a:lvl5pPr marL="1828529" indent="0">
              <a:buNone/>
              <a:defRPr sz="900"/>
            </a:lvl5pPr>
            <a:lvl6pPr marL="2285658" indent="0">
              <a:buNone/>
              <a:defRPr sz="900"/>
            </a:lvl6pPr>
            <a:lvl7pPr marL="2742788" indent="0">
              <a:buNone/>
              <a:defRPr sz="900"/>
            </a:lvl7pPr>
            <a:lvl8pPr marL="3199920" indent="0">
              <a:buNone/>
              <a:defRPr sz="900"/>
            </a:lvl8pPr>
            <a:lvl9pPr marL="3657052"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130" indent="0">
              <a:buNone/>
              <a:defRPr sz="2800"/>
            </a:lvl2pPr>
            <a:lvl3pPr marL="914265" indent="0">
              <a:buNone/>
              <a:defRPr sz="2400"/>
            </a:lvl3pPr>
            <a:lvl4pPr marL="1371396" indent="0">
              <a:buNone/>
              <a:defRPr sz="2000"/>
            </a:lvl4pPr>
            <a:lvl5pPr marL="1828529" indent="0">
              <a:buNone/>
              <a:defRPr sz="2000"/>
            </a:lvl5pPr>
            <a:lvl6pPr marL="2285658" indent="0">
              <a:buNone/>
              <a:defRPr sz="2000"/>
            </a:lvl6pPr>
            <a:lvl7pPr marL="2742788" indent="0">
              <a:buNone/>
              <a:defRPr sz="2000"/>
            </a:lvl7pPr>
            <a:lvl8pPr marL="3199920" indent="0">
              <a:buNone/>
              <a:defRPr sz="2000"/>
            </a:lvl8pPr>
            <a:lvl9pPr marL="3657052" indent="0">
              <a:buNone/>
              <a:defRPr sz="2000"/>
            </a:lvl9pPr>
          </a:lstStyle>
          <a:p>
            <a:endParaRPr lang="zh-CN" altLang="en-US"/>
          </a:p>
        </p:txBody>
      </p:sp>
      <p:sp>
        <p:nvSpPr>
          <p:cNvPr id="4" name="文本占位符 3"/>
          <p:cNvSpPr>
            <a:spLocks noGrp="1"/>
          </p:cNvSpPr>
          <p:nvPr>
            <p:ph type="body" sz="half" idx="2"/>
          </p:nvPr>
        </p:nvSpPr>
        <p:spPr>
          <a:xfrm>
            <a:off x="1792288" y="4025509"/>
            <a:ext cx="5486400" cy="603647"/>
          </a:xfrm>
        </p:spPr>
        <p:txBody>
          <a:bodyPr/>
          <a:lstStyle>
            <a:lvl1pPr marL="0" indent="0">
              <a:buNone/>
              <a:defRPr sz="1400"/>
            </a:lvl1pPr>
            <a:lvl2pPr marL="457130" indent="0">
              <a:buNone/>
              <a:defRPr sz="1200"/>
            </a:lvl2pPr>
            <a:lvl3pPr marL="914265" indent="0">
              <a:buNone/>
              <a:defRPr sz="1000"/>
            </a:lvl3pPr>
            <a:lvl4pPr marL="1371396" indent="0">
              <a:buNone/>
              <a:defRPr sz="900"/>
            </a:lvl4pPr>
            <a:lvl5pPr marL="1828529" indent="0">
              <a:buNone/>
              <a:defRPr sz="900"/>
            </a:lvl5pPr>
            <a:lvl6pPr marL="2285658" indent="0">
              <a:buNone/>
              <a:defRPr sz="900"/>
            </a:lvl6pPr>
            <a:lvl7pPr marL="2742788" indent="0">
              <a:buNone/>
              <a:defRPr sz="900"/>
            </a:lvl7pPr>
            <a:lvl8pPr marL="3199920" indent="0">
              <a:buNone/>
              <a:defRPr sz="900"/>
            </a:lvl8pPr>
            <a:lvl9pPr marL="3657052"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28" tIns="45714" rIns="91428" bIns="45714"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28" tIns="45714" rIns="91428" bIns="4571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28" tIns="45714" rIns="91428" bIns="45714" rtlCol="0" anchor="ctr"/>
          <a:lstStyle>
            <a:lvl1pPr algn="l">
              <a:defRPr sz="1200">
                <a:solidFill>
                  <a:schemeClr val="tx1">
                    <a:tint val="75000"/>
                  </a:schemeClr>
                </a:solidFill>
              </a:defRPr>
            </a:lvl1pPr>
          </a:lstStyle>
          <a:p>
            <a:fld id="{530820CF-B880-4189-942D-D702A7CBA730}" type="datetimeFigureOut">
              <a:rPr lang="zh-CN" altLang="en-US" smtClean="0"/>
              <a:t>2018/12/24</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28" tIns="45714" rIns="91428" bIns="4571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28" tIns="45714" rIns="91428" bIns="45714"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pic>
        <p:nvPicPr>
          <p:cNvPr id="1026" name="Picture 2" descr="H:\背景图\模糊背景\pcsc0011.模糊创意光线图片40-2套图案11款炫丽模糊光线背景362张JPGPNG\4.jpg"/>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l="3314" r="3314"/>
          <a:stretch/>
        </p:blipFill>
        <p:spPr bwMode="auto">
          <a:xfrm>
            <a:off x="0" y="-5376"/>
            <a:ext cx="9144000" cy="515425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265" rtl="0" eaLnBrk="1" latinLnBrk="0" hangingPunct="1">
        <a:spcBef>
          <a:spcPct val="0"/>
        </a:spcBef>
        <a:buNone/>
        <a:defRPr sz="4400" kern="1200">
          <a:solidFill>
            <a:schemeClr val="tx1"/>
          </a:solidFill>
          <a:latin typeface="+mj-lt"/>
          <a:ea typeface="+mj-ea"/>
          <a:cs typeface="+mj-cs"/>
        </a:defRPr>
      </a:lvl1pPr>
    </p:titleStyle>
    <p:bodyStyle>
      <a:lvl1pPr marL="342848" indent="-342848" algn="l" defTabSz="914265"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41" indent="-285708" algn="l" defTabSz="914265"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30" indent="-228564" algn="l" defTabSz="914265"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960"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093"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222"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56"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487"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18"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65" rtl="0" eaLnBrk="1" latinLnBrk="0" hangingPunct="1">
        <a:defRPr sz="1800" kern="1200">
          <a:solidFill>
            <a:schemeClr val="tx1"/>
          </a:solidFill>
          <a:latin typeface="+mn-lt"/>
          <a:ea typeface="+mn-ea"/>
          <a:cs typeface="+mn-cs"/>
        </a:defRPr>
      </a:lvl1pPr>
      <a:lvl2pPr marL="457130" algn="l" defTabSz="914265" rtl="0" eaLnBrk="1" latinLnBrk="0" hangingPunct="1">
        <a:defRPr sz="1800" kern="1200">
          <a:solidFill>
            <a:schemeClr val="tx1"/>
          </a:solidFill>
          <a:latin typeface="+mn-lt"/>
          <a:ea typeface="+mn-ea"/>
          <a:cs typeface="+mn-cs"/>
        </a:defRPr>
      </a:lvl2pPr>
      <a:lvl3pPr marL="914265" algn="l" defTabSz="914265" rtl="0" eaLnBrk="1" latinLnBrk="0" hangingPunct="1">
        <a:defRPr sz="1800" kern="1200">
          <a:solidFill>
            <a:schemeClr val="tx1"/>
          </a:solidFill>
          <a:latin typeface="+mn-lt"/>
          <a:ea typeface="+mn-ea"/>
          <a:cs typeface="+mn-cs"/>
        </a:defRPr>
      </a:lvl3pPr>
      <a:lvl4pPr marL="1371396" algn="l" defTabSz="914265" rtl="0" eaLnBrk="1" latinLnBrk="0" hangingPunct="1">
        <a:defRPr sz="1800" kern="1200">
          <a:solidFill>
            <a:schemeClr val="tx1"/>
          </a:solidFill>
          <a:latin typeface="+mn-lt"/>
          <a:ea typeface="+mn-ea"/>
          <a:cs typeface="+mn-cs"/>
        </a:defRPr>
      </a:lvl4pPr>
      <a:lvl5pPr marL="1828529" algn="l" defTabSz="914265" rtl="0" eaLnBrk="1" latinLnBrk="0" hangingPunct="1">
        <a:defRPr sz="1800" kern="1200">
          <a:solidFill>
            <a:schemeClr val="tx1"/>
          </a:solidFill>
          <a:latin typeface="+mn-lt"/>
          <a:ea typeface="+mn-ea"/>
          <a:cs typeface="+mn-cs"/>
        </a:defRPr>
      </a:lvl5pPr>
      <a:lvl6pPr marL="2285658" algn="l" defTabSz="914265" rtl="0" eaLnBrk="1" latinLnBrk="0" hangingPunct="1">
        <a:defRPr sz="1800" kern="1200">
          <a:solidFill>
            <a:schemeClr val="tx1"/>
          </a:solidFill>
          <a:latin typeface="+mn-lt"/>
          <a:ea typeface="+mn-ea"/>
          <a:cs typeface="+mn-cs"/>
        </a:defRPr>
      </a:lvl6pPr>
      <a:lvl7pPr marL="2742788" algn="l" defTabSz="914265" rtl="0" eaLnBrk="1" latinLnBrk="0" hangingPunct="1">
        <a:defRPr sz="1800" kern="1200">
          <a:solidFill>
            <a:schemeClr val="tx1"/>
          </a:solidFill>
          <a:latin typeface="+mn-lt"/>
          <a:ea typeface="+mn-ea"/>
          <a:cs typeface="+mn-cs"/>
        </a:defRPr>
      </a:lvl7pPr>
      <a:lvl8pPr marL="3199920" algn="l" defTabSz="914265" rtl="0" eaLnBrk="1" latinLnBrk="0" hangingPunct="1">
        <a:defRPr sz="1800" kern="1200">
          <a:solidFill>
            <a:schemeClr val="tx1"/>
          </a:solidFill>
          <a:latin typeface="+mn-lt"/>
          <a:ea typeface="+mn-ea"/>
          <a:cs typeface="+mn-cs"/>
        </a:defRPr>
      </a:lvl8pPr>
      <a:lvl9pPr marL="3657052" algn="l" defTabSz="9142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154430" y="1635646"/>
            <a:ext cx="6835140" cy="91440"/>
            <a:chOff x="1539240" y="2179320"/>
            <a:chExt cx="9113520" cy="121920"/>
          </a:xfrm>
        </p:grpSpPr>
        <p:cxnSp>
          <p:nvCxnSpPr>
            <p:cNvPr id="15" name="直接连接符 14"/>
            <p:cNvCxnSpPr/>
            <p:nvPr/>
          </p:nvCxnSpPr>
          <p:spPr>
            <a:xfrm>
              <a:off x="1539240" y="2179320"/>
              <a:ext cx="9113520" cy="0"/>
            </a:xfrm>
            <a:prstGeom prst="line">
              <a:avLst/>
            </a:prstGeom>
            <a:noFill/>
            <a:ln w="76200" cap="flat" cmpd="sng" algn="ctr">
              <a:solidFill>
                <a:schemeClr val="bg1"/>
              </a:solidFill>
              <a:prstDash val="solid"/>
              <a:miter lim="800000"/>
            </a:ln>
            <a:effectLst/>
          </p:spPr>
        </p:cxnSp>
        <p:cxnSp>
          <p:nvCxnSpPr>
            <p:cNvPr id="16" name="直接连接符 15"/>
            <p:cNvCxnSpPr/>
            <p:nvPr/>
          </p:nvCxnSpPr>
          <p:spPr>
            <a:xfrm>
              <a:off x="1539240" y="2301240"/>
              <a:ext cx="9113520" cy="0"/>
            </a:xfrm>
            <a:prstGeom prst="line">
              <a:avLst/>
            </a:prstGeom>
            <a:noFill/>
            <a:ln w="6350" cap="flat" cmpd="sng" algn="ctr">
              <a:solidFill>
                <a:schemeClr val="bg1"/>
              </a:solidFill>
              <a:prstDash val="solid"/>
              <a:miter lim="800000"/>
            </a:ln>
            <a:effectLst/>
          </p:spPr>
        </p:cxnSp>
      </p:grpSp>
      <p:grpSp>
        <p:nvGrpSpPr>
          <p:cNvPr id="12" name="组合 11"/>
          <p:cNvGrpSpPr/>
          <p:nvPr/>
        </p:nvGrpSpPr>
        <p:grpSpPr>
          <a:xfrm flipV="1">
            <a:off x="1154430" y="2643758"/>
            <a:ext cx="6835140" cy="90676"/>
            <a:chOff x="1539240" y="2680230"/>
            <a:chExt cx="9113520" cy="120901"/>
          </a:xfrm>
        </p:grpSpPr>
        <p:cxnSp>
          <p:nvCxnSpPr>
            <p:cNvPr id="13" name="直接连接符 12"/>
            <p:cNvCxnSpPr/>
            <p:nvPr/>
          </p:nvCxnSpPr>
          <p:spPr>
            <a:xfrm>
              <a:off x="1539240" y="2680230"/>
              <a:ext cx="9113520" cy="0"/>
            </a:xfrm>
            <a:prstGeom prst="line">
              <a:avLst/>
            </a:prstGeom>
            <a:noFill/>
            <a:ln w="76200" cap="flat" cmpd="sng" algn="ctr">
              <a:solidFill>
                <a:schemeClr val="bg1"/>
              </a:solidFill>
              <a:prstDash val="solid"/>
              <a:miter lim="800000"/>
            </a:ln>
            <a:effectLst/>
          </p:spPr>
        </p:cxnSp>
        <p:cxnSp>
          <p:nvCxnSpPr>
            <p:cNvPr id="14" name="直接连接符 13"/>
            <p:cNvCxnSpPr/>
            <p:nvPr/>
          </p:nvCxnSpPr>
          <p:spPr>
            <a:xfrm>
              <a:off x="1539240" y="2801131"/>
              <a:ext cx="9113520" cy="0"/>
            </a:xfrm>
            <a:prstGeom prst="line">
              <a:avLst/>
            </a:prstGeom>
            <a:noFill/>
            <a:ln w="6350" cap="flat" cmpd="sng" algn="ctr">
              <a:solidFill>
                <a:schemeClr val="bg1"/>
              </a:solidFill>
              <a:prstDash val="solid"/>
              <a:miter lim="800000"/>
            </a:ln>
            <a:effectLst/>
          </p:spPr>
        </p:cxnSp>
      </p:grpSp>
      <p:sp>
        <p:nvSpPr>
          <p:cNvPr id="17" name="文本框 16"/>
          <p:cNvSpPr txBox="1"/>
          <p:nvPr/>
        </p:nvSpPr>
        <p:spPr>
          <a:xfrm>
            <a:off x="1743075" y="1876494"/>
            <a:ext cx="5657850" cy="623248"/>
          </a:xfrm>
          <a:prstGeom prst="rect">
            <a:avLst/>
          </a:prstGeom>
          <a:noFill/>
        </p:spPr>
        <p:txBody>
          <a:bodyPr wrap="square" lIns="68571" tIns="34289" rIns="68571" bIns="34289" rtlCol="0">
            <a:spAutoFit/>
          </a:bodyPr>
          <a:lstStyle/>
          <a:p>
            <a:pPr algn="ctr" defTabSz="685698"/>
            <a:r>
              <a:rPr lang="en-US" altLang="zh-CN" sz="3600" b="1" dirty="0">
                <a:solidFill>
                  <a:schemeClr val="bg1"/>
                </a:solidFill>
                <a:latin typeface="微软雅黑"/>
                <a:ea typeface="微软雅黑"/>
              </a:rPr>
              <a:t>ATM CASE STUDY</a:t>
            </a:r>
            <a:endParaRPr lang="zh-CN" altLang="en-US" sz="3600" b="1" dirty="0">
              <a:solidFill>
                <a:schemeClr val="bg1"/>
              </a:solidFill>
              <a:latin typeface="微软雅黑"/>
              <a:ea typeface="微软雅黑"/>
            </a:endParaRPr>
          </a:p>
        </p:txBody>
      </p:sp>
      <p:sp>
        <p:nvSpPr>
          <p:cNvPr id="19" name="TextBox 38"/>
          <p:cNvSpPr>
            <a:spLocks noChangeArrowheads="1"/>
          </p:cNvSpPr>
          <p:nvPr/>
        </p:nvSpPr>
        <p:spPr bwMode="auto">
          <a:xfrm>
            <a:off x="5508104" y="3416413"/>
            <a:ext cx="3232150" cy="923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r>
              <a:rPr lang="en-US" altLang="zh-CN" sz="1800" dirty="0">
                <a:solidFill>
                  <a:srgbClr val="FFFFFF"/>
                </a:solidFill>
                <a:latin typeface="微软雅黑"/>
                <a:ea typeface="微软雅黑"/>
              </a:rPr>
              <a:t>18721802 </a:t>
            </a:r>
          </a:p>
          <a:p>
            <a:pPr algn="ctr" eaLnBrk="1" fontAlgn="base" hangingPunct="1">
              <a:spcBef>
                <a:spcPct val="0"/>
              </a:spcBef>
              <a:spcAft>
                <a:spcPct val="0"/>
              </a:spcAft>
              <a:buFont typeface="Arial" pitchFamily="34" charset="0"/>
              <a:buNone/>
            </a:pPr>
            <a:r>
              <a:rPr lang="zh-CN" altLang="en-US" sz="1800" dirty="0">
                <a:solidFill>
                  <a:srgbClr val="FFFFFF"/>
                </a:solidFill>
                <a:latin typeface="微软雅黑"/>
                <a:ea typeface="微软雅黑"/>
              </a:rPr>
              <a:t>李琦</a:t>
            </a:r>
            <a:endParaRPr lang="en-US" altLang="zh-CN" sz="1800" dirty="0">
              <a:solidFill>
                <a:srgbClr val="FFFFFF"/>
              </a:solidFill>
              <a:latin typeface="微软雅黑"/>
              <a:ea typeface="微软雅黑"/>
            </a:endParaRPr>
          </a:p>
          <a:p>
            <a:pPr algn="ctr" eaLnBrk="1" fontAlgn="base" hangingPunct="1">
              <a:spcBef>
                <a:spcPct val="0"/>
              </a:spcBef>
              <a:spcAft>
                <a:spcPct val="0"/>
              </a:spcAft>
              <a:buFont typeface="Arial" pitchFamily="34" charset="0"/>
              <a:buNone/>
            </a:pPr>
            <a:r>
              <a:rPr lang="en-US" altLang="zh-CN" sz="1800" dirty="0">
                <a:solidFill>
                  <a:srgbClr val="FFFFFF"/>
                </a:solidFill>
                <a:latin typeface="微软雅黑"/>
                <a:ea typeface="微软雅黑"/>
              </a:rPr>
              <a:t>2018-12-24</a:t>
            </a:r>
            <a:endParaRPr lang="zh-CN" altLang="zh-CN" sz="1800" dirty="0">
              <a:solidFill>
                <a:srgbClr val="FFFFFF"/>
              </a:solidFill>
              <a:latin typeface="微软雅黑"/>
              <a:ea typeface="微软雅黑"/>
            </a:endParaRPr>
          </a:p>
        </p:txBody>
      </p:sp>
    </p:spTree>
    <p:extLst>
      <p:ext uri="{BB962C8B-B14F-4D97-AF65-F5344CB8AC3E}">
        <p14:creationId xmlns:p14="http://schemas.microsoft.com/office/powerpoint/2010/main" val="1005405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507605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12" name="矩形 11"/>
          <p:cNvSpPr>
            <a:spLocks noChangeArrowheads="1"/>
          </p:cNvSpPr>
          <p:nvPr/>
        </p:nvSpPr>
        <p:spPr bwMode="auto">
          <a:xfrm>
            <a:off x="6" y="365126"/>
            <a:ext cx="5148058"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eaLnBrk="1" fontAlgn="base" hangingPunct="1">
              <a:spcBef>
                <a:spcPct val="0"/>
              </a:spcBef>
              <a:spcAft>
                <a:spcPct val="0"/>
              </a:spcAft>
              <a:buNone/>
              <a:defRPr/>
            </a:pPr>
            <a:r>
              <a:rPr lang="en-US" altLang="zh-CN" sz="2800" b="1" kern="0" dirty="0">
                <a:solidFill>
                  <a:srgbClr val="FFFFFF"/>
                </a:solidFill>
                <a:ea typeface="微软雅黑"/>
              </a:rPr>
              <a:t>Identifying the Classes</a:t>
            </a:r>
          </a:p>
        </p:txBody>
      </p:sp>
      <p:pic>
        <p:nvPicPr>
          <p:cNvPr id="4" name="图片 3">
            <a:extLst>
              <a:ext uri="{FF2B5EF4-FFF2-40B4-BE49-F238E27FC236}">
                <a16:creationId xmlns:a16="http://schemas.microsoft.com/office/drawing/2014/main" id="{7B806924-AF54-49E3-B288-63B7C0EC37A7}"/>
              </a:ext>
            </a:extLst>
          </p:cNvPr>
          <p:cNvPicPr>
            <a:picLocks noChangeAspect="1"/>
          </p:cNvPicPr>
          <p:nvPr/>
        </p:nvPicPr>
        <p:blipFill>
          <a:blip r:embed="rId3"/>
          <a:stretch>
            <a:fillRect/>
          </a:stretch>
        </p:blipFill>
        <p:spPr>
          <a:xfrm>
            <a:off x="539552" y="987574"/>
            <a:ext cx="7693870" cy="2304256"/>
          </a:xfrm>
          <a:prstGeom prst="rect">
            <a:avLst/>
          </a:prstGeom>
        </p:spPr>
      </p:pic>
    </p:spTree>
    <p:extLst>
      <p:ext uri="{BB962C8B-B14F-4D97-AF65-F5344CB8AC3E}">
        <p14:creationId xmlns:p14="http://schemas.microsoft.com/office/powerpoint/2010/main" val="703657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507605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12" name="矩形 11"/>
          <p:cNvSpPr>
            <a:spLocks noChangeArrowheads="1"/>
          </p:cNvSpPr>
          <p:nvPr/>
        </p:nvSpPr>
        <p:spPr bwMode="auto">
          <a:xfrm>
            <a:off x="6" y="365126"/>
            <a:ext cx="5148058"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eaLnBrk="1" fontAlgn="base" hangingPunct="1">
              <a:spcBef>
                <a:spcPct val="0"/>
              </a:spcBef>
              <a:spcAft>
                <a:spcPct val="0"/>
              </a:spcAft>
              <a:buNone/>
              <a:defRPr/>
            </a:pPr>
            <a:r>
              <a:rPr lang="en-US" altLang="zh-CN" sz="2800" b="1" kern="0" dirty="0">
                <a:solidFill>
                  <a:srgbClr val="FFFFFF"/>
                </a:solidFill>
                <a:ea typeface="微软雅黑"/>
              </a:rPr>
              <a:t>Identifying the Classes</a:t>
            </a:r>
          </a:p>
        </p:txBody>
      </p:sp>
      <p:sp>
        <p:nvSpPr>
          <p:cNvPr id="6" name="矩形 5">
            <a:extLst>
              <a:ext uri="{FF2B5EF4-FFF2-40B4-BE49-F238E27FC236}">
                <a16:creationId xmlns:a16="http://schemas.microsoft.com/office/drawing/2014/main" id="{5B19FC7C-18C8-4BE5-9771-18A277EC52C1}"/>
              </a:ext>
            </a:extLst>
          </p:cNvPr>
          <p:cNvSpPr/>
          <p:nvPr/>
        </p:nvSpPr>
        <p:spPr>
          <a:xfrm>
            <a:off x="576064" y="1157737"/>
            <a:ext cx="4572000" cy="2862322"/>
          </a:xfrm>
          <a:prstGeom prst="rect">
            <a:avLst/>
          </a:prstGeom>
        </p:spPr>
        <p:txBody>
          <a:bodyPr>
            <a:spAutoFit/>
          </a:bodyPr>
          <a:lstStyle/>
          <a:p>
            <a:r>
              <a:rPr lang="en-US" altLang="zh-CN" dirty="0"/>
              <a:t>ATM</a:t>
            </a:r>
          </a:p>
          <a:p>
            <a:r>
              <a:rPr lang="zh-CN" altLang="en-US" dirty="0"/>
              <a:t>． </a:t>
            </a:r>
            <a:r>
              <a:rPr lang="en-US" altLang="zh-CN" dirty="0"/>
              <a:t>screen</a:t>
            </a:r>
          </a:p>
          <a:p>
            <a:r>
              <a:rPr lang="zh-CN" altLang="en-US" dirty="0"/>
              <a:t>． </a:t>
            </a:r>
            <a:r>
              <a:rPr lang="en-US" altLang="zh-CN" dirty="0"/>
              <a:t>keypad</a:t>
            </a:r>
          </a:p>
          <a:p>
            <a:r>
              <a:rPr lang="zh-CN" altLang="en-US" dirty="0"/>
              <a:t>． </a:t>
            </a:r>
            <a:r>
              <a:rPr lang="en-US" altLang="zh-CN" dirty="0"/>
              <a:t>cash dispenser</a:t>
            </a:r>
          </a:p>
          <a:p>
            <a:r>
              <a:rPr lang="zh-CN" altLang="en-US" dirty="0"/>
              <a:t>． </a:t>
            </a:r>
            <a:r>
              <a:rPr lang="en-US" altLang="zh-CN" dirty="0"/>
              <a:t>deposit slot</a:t>
            </a:r>
          </a:p>
          <a:p>
            <a:r>
              <a:rPr lang="zh-CN" altLang="en-US" dirty="0"/>
              <a:t>． </a:t>
            </a:r>
            <a:r>
              <a:rPr lang="en-US" altLang="zh-CN" dirty="0"/>
              <a:t>account</a:t>
            </a:r>
          </a:p>
          <a:p>
            <a:r>
              <a:rPr lang="zh-CN" altLang="en-US" dirty="0"/>
              <a:t>． </a:t>
            </a:r>
            <a:r>
              <a:rPr lang="en-US" altLang="zh-CN" dirty="0"/>
              <a:t>bank database</a:t>
            </a:r>
          </a:p>
          <a:p>
            <a:r>
              <a:rPr lang="zh-CN" altLang="en-US" dirty="0"/>
              <a:t>． </a:t>
            </a:r>
            <a:r>
              <a:rPr lang="en-US" altLang="zh-CN" dirty="0"/>
              <a:t>balance inquiry</a:t>
            </a:r>
          </a:p>
          <a:p>
            <a:r>
              <a:rPr lang="zh-CN" altLang="en-US" dirty="0"/>
              <a:t>． </a:t>
            </a:r>
            <a:r>
              <a:rPr lang="en-US" altLang="zh-CN" dirty="0"/>
              <a:t>withdrawal</a:t>
            </a:r>
          </a:p>
          <a:p>
            <a:r>
              <a:rPr lang="zh-CN" altLang="en-US" dirty="0"/>
              <a:t>． </a:t>
            </a:r>
            <a:r>
              <a:rPr lang="en-US" altLang="zh-CN" dirty="0"/>
              <a:t>deposit</a:t>
            </a:r>
            <a:endParaRPr lang="zh-CN" altLang="en-US" dirty="0"/>
          </a:p>
        </p:txBody>
      </p:sp>
    </p:spTree>
    <p:extLst>
      <p:ext uri="{BB962C8B-B14F-4D97-AF65-F5344CB8AC3E}">
        <p14:creationId xmlns:p14="http://schemas.microsoft.com/office/powerpoint/2010/main" val="3224334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507605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12" name="矩形 11"/>
          <p:cNvSpPr>
            <a:spLocks noChangeArrowheads="1"/>
          </p:cNvSpPr>
          <p:nvPr/>
        </p:nvSpPr>
        <p:spPr bwMode="auto">
          <a:xfrm>
            <a:off x="6" y="365126"/>
            <a:ext cx="5148058"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eaLnBrk="1" fontAlgn="base" hangingPunct="1">
              <a:spcBef>
                <a:spcPct val="0"/>
              </a:spcBef>
              <a:spcAft>
                <a:spcPct val="0"/>
              </a:spcAft>
              <a:buNone/>
              <a:defRPr/>
            </a:pPr>
            <a:r>
              <a:rPr lang="en-US" altLang="zh-CN" sz="2800" b="1" kern="0" dirty="0">
                <a:solidFill>
                  <a:srgbClr val="FFFFFF"/>
                </a:solidFill>
                <a:ea typeface="微软雅黑"/>
              </a:rPr>
              <a:t>Modeling Classes</a:t>
            </a:r>
          </a:p>
        </p:txBody>
      </p:sp>
      <p:pic>
        <p:nvPicPr>
          <p:cNvPr id="4" name="图片 3">
            <a:extLst>
              <a:ext uri="{FF2B5EF4-FFF2-40B4-BE49-F238E27FC236}">
                <a16:creationId xmlns:a16="http://schemas.microsoft.com/office/drawing/2014/main" id="{4F392FCC-3237-46D6-AB78-4F61E6013859}"/>
              </a:ext>
            </a:extLst>
          </p:cNvPr>
          <p:cNvPicPr>
            <a:picLocks noChangeAspect="1"/>
          </p:cNvPicPr>
          <p:nvPr/>
        </p:nvPicPr>
        <p:blipFill>
          <a:blip r:embed="rId3"/>
          <a:stretch>
            <a:fillRect/>
          </a:stretch>
        </p:blipFill>
        <p:spPr>
          <a:xfrm>
            <a:off x="899592" y="1708197"/>
            <a:ext cx="2019048" cy="1123810"/>
          </a:xfrm>
          <a:prstGeom prst="rect">
            <a:avLst/>
          </a:prstGeom>
        </p:spPr>
      </p:pic>
      <p:pic>
        <p:nvPicPr>
          <p:cNvPr id="5" name="图片 4">
            <a:extLst>
              <a:ext uri="{FF2B5EF4-FFF2-40B4-BE49-F238E27FC236}">
                <a16:creationId xmlns:a16="http://schemas.microsoft.com/office/drawing/2014/main" id="{DE35F6C7-ECDD-4643-B002-EBD287969E38}"/>
              </a:ext>
            </a:extLst>
          </p:cNvPr>
          <p:cNvPicPr>
            <a:picLocks noChangeAspect="1"/>
          </p:cNvPicPr>
          <p:nvPr/>
        </p:nvPicPr>
        <p:blipFill>
          <a:blip r:embed="rId4"/>
          <a:stretch>
            <a:fillRect/>
          </a:stretch>
        </p:blipFill>
        <p:spPr>
          <a:xfrm>
            <a:off x="179512" y="4047458"/>
            <a:ext cx="6438095" cy="552381"/>
          </a:xfrm>
          <a:prstGeom prst="rect">
            <a:avLst/>
          </a:prstGeom>
        </p:spPr>
      </p:pic>
      <p:pic>
        <p:nvPicPr>
          <p:cNvPr id="7" name="图片 6">
            <a:extLst>
              <a:ext uri="{FF2B5EF4-FFF2-40B4-BE49-F238E27FC236}">
                <a16:creationId xmlns:a16="http://schemas.microsoft.com/office/drawing/2014/main" id="{17EE1521-D1AD-4430-A991-FB579C5B5CC2}"/>
              </a:ext>
            </a:extLst>
          </p:cNvPr>
          <p:cNvPicPr>
            <a:picLocks noChangeAspect="1"/>
          </p:cNvPicPr>
          <p:nvPr/>
        </p:nvPicPr>
        <p:blipFill>
          <a:blip r:embed="rId5"/>
          <a:stretch>
            <a:fillRect/>
          </a:stretch>
        </p:blipFill>
        <p:spPr>
          <a:xfrm>
            <a:off x="3635896" y="958372"/>
            <a:ext cx="4314286" cy="3019048"/>
          </a:xfrm>
          <a:prstGeom prst="rect">
            <a:avLst/>
          </a:prstGeom>
        </p:spPr>
      </p:pic>
    </p:spTree>
    <p:extLst>
      <p:ext uri="{BB962C8B-B14F-4D97-AF65-F5344CB8AC3E}">
        <p14:creationId xmlns:p14="http://schemas.microsoft.com/office/powerpoint/2010/main" val="904341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7"/>
            <a:ext cx="3203575"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eaLnBrk="1" fontAlgn="base" hangingPunct="1">
              <a:spcBef>
                <a:spcPct val="0"/>
              </a:spcBef>
              <a:spcAft>
                <a:spcPct val="0"/>
              </a:spcAft>
              <a:buNone/>
              <a:defRPr/>
            </a:pPr>
            <a:r>
              <a:rPr lang="en-US" altLang="zh-CN" sz="2800" b="1" kern="0" dirty="0">
                <a:solidFill>
                  <a:srgbClr val="FFFFFF"/>
                </a:solidFill>
                <a:ea typeface="微软雅黑"/>
              </a:rPr>
              <a:t>Relationships</a:t>
            </a:r>
          </a:p>
        </p:txBody>
      </p:sp>
      <p:graphicFrame>
        <p:nvGraphicFramePr>
          <p:cNvPr id="16" name="Chart 2319"/>
          <p:cNvGraphicFramePr/>
          <p:nvPr>
            <p:extLst>
              <p:ext uri="{D42A27DB-BD31-4B8C-83A1-F6EECF244321}">
                <p14:modId xmlns:p14="http://schemas.microsoft.com/office/powerpoint/2010/main" val="3168084323"/>
              </p:ext>
            </p:extLst>
          </p:nvPr>
        </p:nvGraphicFramePr>
        <p:xfrm>
          <a:off x="245472" y="1383057"/>
          <a:ext cx="3393222" cy="2966699"/>
        </p:xfrm>
        <a:graphic>
          <a:graphicData uri="http://schemas.openxmlformats.org/drawingml/2006/chart">
            <c:chart xmlns:c="http://schemas.openxmlformats.org/drawingml/2006/chart" xmlns:r="http://schemas.openxmlformats.org/officeDocument/2006/relationships" r:id="rId3"/>
          </a:graphicData>
        </a:graphic>
      </p:graphicFrame>
      <p:pic>
        <p:nvPicPr>
          <p:cNvPr id="6" name="图片 5">
            <a:extLst>
              <a:ext uri="{FF2B5EF4-FFF2-40B4-BE49-F238E27FC236}">
                <a16:creationId xmlns:a16="http://schemas.microsoft.com/office/drawing/2014/main" id="{2422F68E-F1F3-4D06-9D3D-923A8B1D6407}"/>
              </a:ext>
            </a:extLst>
          </p:cNvPr>
          <p:cNvPicPr>
            <a:picLocks noChangeAspect="1"/>
          </p:cNvPicPr>
          <p:nvPr/>
        </p:nvPicPr>
        <p:blipFill>
          <a:blip r:embed="rId4"/>
          <a:stretch>
            <a:fillRect/>
          </a:stretch>
        </p:blipFill>
        <p:spPr>
          <a:xfrm>
            <a:off x="1115616" y="1275606"/>
            <a:ext cx="6059274" cy="2592288"/>
          </a:xfrm>
          <a:prstGeom prst="rect">
            <a:avLst/>
          </a:prstGeom>
        </p:spPr>
      </p:pic>
    </p:spTree>
    <p:extLst>
      <p:ext uri="{BB962C8B-B14F-4D97-AF65-F5344CB8AC3E}">
        <p14:creationId xmlns:p14="http://schemas.microsoft.com/office/powerpoint/2010/main" val="4163829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7"/>
            <a:ext cx="3203575"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eaLnBrk="1" fontAlgn="base" hangingPunct="1">
              <a:spcBef>
                <a:spcPct val="0"/>
              </a:spcBef>
              <a:spcAft>
                <a:spcPct val="0"/>
              </a:spcAft>
              <a:buNone/>
              <a:defRPr/>
            </a:pPr>
            <a:r>
              <a:rPr lang="en-US" altLang="zh-CN" sz="2800" b="1" kern="0" dirty="0">
                <a:solidFill>
                  <a:srgbClr val="FFFFFF"/>
                </a:solidFill>
                <a:ea typeface="微软雅黑"/>
              </a:rPr>
              <a:t>Relationships</a:t>
            </a:r>
          </a:p>
        </p:txBody>
      </p:sp>
      <p:graphicFrame>
        <p:nvGraphicFramePr>
          <p:cNvPr id="16" name="Chart 2319"/>
          <p:cNvGraphicFramePr/>
          <p:nvPr>
            <p:extLst/>
          </p:nvPr>
        </p:nvGraphicFramePr>
        <p:xfrm>
          <a:off x="245472" y="1383057"/>
          <a:ext cx="3393222" cy="2966699"/>
        </p:xfrm>
        <a:graphic>
          <a:graphicData uri="http://schemas.openxmlformats.org/drawingml/2006/chart">
            <c:chart xmlns:c="http://schemas.openxmlformats.org/drawingml/2006/chart" xmlns:r="http://schemas.openxmlformats.org/officeDocument/2006/relationships" r:id="rId3"/>
          </a:graphicData>
        </a:graphic>
      </p:graphicFrame>
      <p:pic>
        <p:nvPicPr>
          <p:cNvPr id="5" name="图片 4">
            <a:extLst>
              <a:ext uri="{FF2B5EF4-FFF2-40B4-BE49-F238E27FC236}">
                <a16:creationId xmlns:a16="http://schemas.microsoft.com/office/drawing/2014/main" id="{2546CA48-6743-4387-9A81-9DE01D2EC360}"/>
              </a:ext>
            </a:extLst>
          </p:cNvPr>
          <p:cNvPicPr>
            <a:picLocks noChangeAspect="1"/>
          </p:cNvPicPr>
          <p:nvPr/>
        </p:nvPicPr>
        <p:blipFill>
          <a:blip r:embed="rId4"/>
          <a:stretch>
            <a:fillRect/>
          </a:stretch>
        </p:blipFill>
        <p:spPr>
          <a:xfrm>
            <a:off x="2411760" y="330736"/>
            <a:ext cx="6041341" cy="4661638"/>
          </a:xfrm>
          <a:prstGeom prst="rect">
            <a:avLst/>
          </a:prstGeom>
        </p:spPr>
      </p:pic>
    </p:spTree>
    <p:extLst>
      <p:ext uri="{BB962C8B-B14F-4D97-AF65-F5344CB8AC3E}">
        <p14:creationId xmlns:p14="http://schemas.microsoft.com/office/powerpoint/2010/main" val="2784484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7"/>
            <a:ext cx="3203575"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eaLnBrk="1" fontAlgn="base" hangingPunct="1">
              <a:spcBef>
                <a:spcPct val="0"/>
              </a:spcBef>
              <a:spcAft>
                <a:spcPct val="0"/>
              </a:spcAft>
              <a:buNone/>
              <a:defRPr/>
            </a:pPr>
            <a:r>
              <a:rPr lang="en-US" altLang="zh-CN" sz="2800" b="1" kern="0" dirty="0">
                <a:solidFill>
                  <a:srgbClr val="FFFFFF"/>
                </a:solidFill>
                <a:ea typeface="微软雅黑"/>
              </a:rPr>
              <a:t>25.5</a:t>
            </a:r>
            <a:r>
              <a:rPr lang="zh-CN" altLang="en-US" sz="2800" b="1" kern="0" dirty="0">
                <a:solidFill>
                  <a:srgbClr val="FFFFFF"/>
                </a:solidFill>
                <a:ea typeface="微软雅黑"/>
              </a:rPr>
              <a:t>确定类属性</a:t>
            </a:r>
            <a:endParaRPr lang="en-US" altLang="zh-CN" sz="2800" b="1" kern="0" dirty="0">
              <a:solidFill>
                <a:srgbClr val="FFFFFF"/>
              </a:solidFill>
              <a:ea typeface="微软雅黑"/>
            </a:endParaRPr>
          </a:p>
        </p:txBody>
      </p:sp>
      <p:pic>
        <p:nvPicPr>
          <p:cNvPr id="6" name="图片 5">
            <a:extLst>
              <a:ext uri="{FF2B5EF4-FFF2-40B4-BE49-F238E27FC236}">
                <a16:creationId xmlns:a16="http://schemas.microsoft.com/office/drawing/2014/main" id="{B582083D-545E-4D0D-848E-867FF0D7B507}"/>
              </a:ext>
            </a:extLst>
          </p:cNvPr>
          <p:cNvPicPr>
            <a:picLocks noChangeAspect="1"/>
          </p:cNvPicPr>
          <p:nvPr/>
        </p:nvPicPr>
        <p:blipFill>
          <a:blip r:embed="rId3"/>
          <a:stretch>
            <a:fillRect/>
          </a:stretch>
        </p:blipFill>
        <p:spPr>
          <a:xfrm>
            <a:off x="4272563" y="105863"/>
            <a:ext cx="4680520" cy="4931774"/>
          </a:xfrm>
          <a:prstGeom prst="rect">
            <a:avLst/>
          </a:prstGeom>
        </p:spPr>
      </p:pic>
    </p:spTree>
    <p:extLst>
      <p:ext uri="{BB962C8B-B14F-4D97-AF65-F5344CB8AC3E}">
        <p14:creationId xmlns:p14="http://schemas.microsoft.com/office/powerpoint/2010/main" val="3974955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7"/>
            <a:ext cx="3203575"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eaLnBrk="1" fontAlgn="base" hangingPunct="1">
              <a:spcBef>
                <a:spcPct val="0"/>
              </a:spcBef>
              <a:spcAft>
                <a:spcPct val="0"/>
              </a:spcAft>
              <a:buNone/>
              <a:defRPr/>
            </a:pPr>
            <a:r>
              <a:rPr lang="en-US" altLang="zh-CN" sz="2800" b="1" kern="0" dirty="0">
                <a:solidFill>
                  <a:srgbClr val="FFFFFF"/>
                </a:solidFill>
                <a:ea typeface="微软雅黑"/>
              </a:rPr>
              <a:t>25.5</a:t>
            </a:r>
            <a:r>
              <a:rPr lang="zh-CN" altLang="en-US" sz="2800" b="1" kern="0" dirty="0">
                <a:solidFill>
                  <a:srgbClr val="FFFFFF"/>
                </a:solidFill>
                <a:ea typeface="微软雅黑"/>
              </a:rPr>
              <a:t>确定类属性</a:t>
            </a:r>
            <a:endParaRPr lang="en-US" altLang="zh-CN" sz="2800" b="1" kern="0" dirty="0">
              <a:solidFill>
                <a:srgbClr val="FFFFFF"/>
              </a:solidFill>
              <a:ea typeface="微软雅黑"/>
            </a:endParaRPr>
          </a:p>
        </p:txBody>
      </p:sp>
      <p:pic>
        <p:nvPicPr>
          <p:cNvPr id="7" name="图片 6">
            <a:extLst>
              <a:ext uri="{FF2B5EF4-FFF2-40B4-BE49-F238E27FC236}">
                <a16:creationId xmlns:a16="http://schemas.microsoft.com/office/drawing/2014/main" id="{A91344F5-7491-4E37-9823-9CC3301CCB04}"/>
              </a:ext>
            </a:extLst>
          </p:cNvPr>
          <p:cNvPicPr>
            <a:picLocks noChangeAspect="1"/>
          </p:cNvPicPr>
          <p:nvPr/>
        </p:nvPicPr>
        <p:blipFill>
          <a:blip r:embed="rId3"/>
          <a:stretch>
            <a:fillRect/>
          </a:stretch>
        </p:blipFill>
        <p:spPr>
          <a:xfrm>
            <a:off x="4571373" y="159482"/>
            <a:ext cx="4111391" cy="4824536"/>
          </a:xfrm>
          <a:prstGeom prst="rect">
            <a:avLst/>
          </a:prstGeom>
        </p:spPr>
      </p:pic>
    </p:spTree>
    <p:extLst>
      <p:ext uri="{BB962C8B-B14F-4D97-AF65-F5344CB8AC3E}">
        <p14:creationId xmlns:p14="http://schemas.microsoft.com/office/powerpoint/2010/main" val="1011734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4" y="1485910"/>
            <a:ext cx="3357563" cy="2366033"/>
          </a:xfrm>
          <a:prstGeom prst="rect">
            <a:avLst/>
          </a:prstGeom>
          <a:noFill/>
        </p:spPr>
        <p:txBody>
          <a:bodyPr wrap="square" lIns="68517" tIns="34283" rIns="68517" bIns="34283" rtlCol="0">
            <a:spAutoFit/>
          </a:bodyPr>
          <a:lstStyle/>
          <a:p>
            <a:pPr algn="ctr" defTabSz="685205"/>
            <a:r>
              <a:rPr lang="en-US" altLang="zh-CN" sz="14900" b="1" dirty="0">
                <a:solidFill>
                  <a:prstClr val="white"/>
                </a:solidFill>
                <a:latin typeface="微软雅黑"/>
                <a:ea typeface="微软雅黑"/>
              </a:rPr>
              <a:t>3</a:t>
            </a:r>
            <a:endParaRPr lang="zh-CN" altLang="en-US" sz="14900" b="1" dirty="0">
              <a:solidFill>
                <a:prstClr val="white"/>
              </a:solidFill>
              <a:latin typeface="微软雅黑"/>
              <a:ea typeface="微软雅黑"/>
            </a:endParaRP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a:extLst/>
        </p:spPr>
        <p:txBody>
          <a:bodyPr wrap="square" lIns="53958" tIns="24295" rIns="53958" bIns="24295" rtlCol="0" anchor="t">
            <a:spAutoFit/>
          </a:bodyPr>
          <a:lstStyle/>
          <a:p>
            <a:pPr algn="ctr" defTabSz="685205">
              <a:defRPr/>
            </a:pPr>
            <a:r>
              <a:rPr lang="en-US" altLang="zh-CN" sz="2800" b="1" kern="0" cap="small" dirty="0">
                <a:solidFill>
                  <a:srgbClr val="F59F14"/>
                </a:solidFill>
                <a:latin typeface="微软雅黑"/>
                <a:ea typeface="微软雅黑"/>
              </a:rPr>
              <a:t>Identifying Activities</a:t>
            </a: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Tree>
    <p:extLst>
      <p:ext uri="{BB962C8B-B14F-4D97-AF65-F5344CB8AC3E}">
        <p14:creationId xmlns:p14="http://schemas.microsoft.com/office/powerpoint/2010/main" val="3099557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6" y="365126"/>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5"/>
            <a:ext cx="3203575" cy="954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eaLnBrk="1" fontAlgn="base" hangingPunct="1">
              <a:spcBef>
                <a:spcPct val="0"/>
              </a:spcBef>
              <a:spcAft>
                <a:spcPct val="0"/>
              </a:spcAft>
              <a:buNone/>
              <a:defRPr/>
            </a:pPr>
            <a:r>
              <a:rPr lang="zh-CN" altLang="en-US" sz="2800" b="1" kern="0" dirty="0">
                <a:solidFill>
                  <a:srgbClr val="FFFFFF"/>
                </a:solidFill>
                <a:ea typeface="微软雅黑"/>
              </a:rPr>
              <a:t>类对象的状态和活动</a:t>
            </a:r>
          </a:p>
        </p:txBody>
      </p:sp>
      <p:pic>
        <p:nvPicPr>
          <p:cNvPr id="30" name="图片 29">
            <a:extLst>
              <a:ext uri="{FF2B5EF4-FFF2-40B4-BE49-F238E27FC236}">
                <a16:creationId xmlns:a16="http://schemas.microsoft.com/office/drawing/2014/main" id="{726B8204-934B-482A-880D-800325DC63FD}"/>
              </a:ext>
            </a:extLst>
          </p:cNvPr>
          <p:cNvPicPr>
            <a:picLocks noChangeAspect="1"/>
          </p:cNvPicPr>
          <p:nvPr/>
        </p:nvPicPr>
        <p:blipFill>
          <a:blip r:embed="rId3"/>
          <a:stretch>
            <a:fillRect/>
          </a:stretch>
        </p:blipFill>
        <p:spPr>
          <a:xfrm>
            <a:off x="4860032" y="102480"/>
            <a:ext cx="3672408" cy="4938539"/>
          </a:xfrm>
          <a:prstGeom prst="rect">
            <a:avLst/>
          </a:prstGeom>
        </p:spPr>
      </p:pic>
      <p:pic>
        <p:nvPicPr>
          <p:cNvPr id="31" name="图片 30">
            <a:extLst>
              <a:ext uri="{FF2B5EF4-FFF2-40B4-BE49-F238E27FC236}">
                <a16:creationId xmlns:a16="http://schemas.microsoft.com/office/drawing/2014/main" id="{45EC78B6-3105-4034-B107-5F49AA9D7949}"/>
              </a:ext>
            </a:extLst>
          </p:cNvPr>
          <p:cNvPicPr>
            <a:picLocks noChangeAspect="1"/>
          </p:cNvPicPr>
          <p:nvPr/>
        </p:nvPicPr>
        <p:blipFill>
          <a:blip r:embed="rId4"/>
          <a:stretch>
            <a:fillRect/>
          </a:stretch>
        </p:blipFill>
        <p:spPr>
          <a:xfrm>
            <a:off x="248191" y="1319220"/>
            <a:ext cx="4323809" cy="3571429"/>
          </a:xfrm>
          <a:prstGeom prst="rect">
            <a:avLst/>
          </a:prstGeom>
        </p:spPr>
      </p:pic>
    </p:spTree>
    <p:extLst>
      <p:ext uri="{BB962C8B-B14F-4D97-AF65-F5344CB8AC3E}">
        <p14:creationId xmlns:p14="http://schemas.microsoft.com/office/powerpoint/2010/main" val="66232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4" y="1485910"/>
            <a:ext cx="3357563" cy="2366033"/>
          </a:xfrm>
          <a:prstGeom prst="rect">
            <a:avLst/>
          </a:prstGeom>
          <a:noFill/>
        </p:spPr>
        <p:txBody>
          <a:bodyPr wrap="square" lIns="68517" tIns="34283" rIns="68517" bIns="34283" rtlCol="0">
            <a:spAutoFit/>
          </a:bodyPr>
          <a:lstStyle/>
          <a:p>
            <a:pPr algn="ctr" defTabSz="685205"/>
            <a:r>
              <a:rPr lang="en-US" altLang="zh-CN" sz="14900" b="1" dirty="0">
                <a:solidFill>
                  <a:prstClr val="white"/>
                </a:solidFill>
                <a:latin typeface="微软雅黑"/>
                <a:ea typeface="微软雅黑"/>
              </a:rPr>
              <a:t>4</a:t>
            </a:r>
            <a:endParaRPr lang="zh-CN" altLang="en-US" sz="14900" b="1" dirty="0">
              <a:solidFill>
                <a:prstClr val="white"/>
              </a:solidFill>
              <a:latin typeface="微软雅黑"/>
              <a:ea typeface="微软雅黑"/>
            </a:endParaRPr>
          </a:p>
        </p:txBody>
      </p:sp>
      <p:sp>
        <p:nvSpPr>
          <p:cNvPr id="4" name="矩形 3"/>
          <p:cNvSpPr/>
          <p:nvPr/>
        </p:nvSpPr>
        <p:spPr bwMode="auto">
          <a:xfrm>
            <a:off x="2986560" y="2428944"/>
            <a:ext cx="4249738" cy="910839"/>
          </a:xfrm>
          <a:prstGeom prst="rect">
            <a:avLst/>
          </a:prstGeom>
          <a:noFill/>
          <a:ln w="6350" cap="flat" cmpd="sng" algn="ctr">
            <a:solidFill>
              <a:srgbClr val="FFFFFF">
                <a:alpha val="20000"/>
              </a:srgbClr>
            </a:solidFill>
            <a:prstDash val="solid"/>
            <a:miter lim="800000"/>
          </a:ln>
          <a:effectLst/>
          <a:extLst/>
        </p:spPr>
        <p:txBody>
          <a:bodyPr wrap="square" lIns="53958" tIns="24295" rIns="53958" bIns="24295" rtlCol="0" anchor="t">
            <a:spAutoFit/>
          </a:bodyPr>
          <a:lstStyle/>
          <a:p>
            <a:pPr algn="ctr" defTabSz="685205">
              <a:defRPr/>
            </a:pPr>
            <a:r>
              <a:rPr lang="en-US" altLang="zh-CN" sz="2800" b="1" kern="0" cap="small" dirty="0">
                <a:solidFill>
                  <a:srgbClr val="F59F14"/>
                </a:solidFill>
                <a:latin typeface="微软雅黑"/>
                <a:ea typeface="微软雅黑"/>
              </a:rPr>
              <a:t>Identifying Class Operations</a:t>
            </a: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Tree>
    <p:extLst>
      <p:ext uri="{BB962C8B-B14F-4D97-AF65-F5344CB8AC3E}">
        <p14:creationId xmlns:p14="http://schemas.microsoft.com/office/powerpoint/2010/main" val="3099557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1" y="-20538"/>
            <a:ext cx="2700338" cy="5164038"/>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grpSp>
        <p:nvGrpSpPr>
          <p:cNvPr id="5" name="组合 4"/>
          <p:cNvGrpSpPr/>
          <p:nvPr/>
        </p:nvGrpSpPr>
        <p:grpSpPr>
          <a:xfrm>
            <a:off x="594854" y="1752679"/>
            <a:ext cx="1653199" cy="1205618"/>
            <a:chOff x="594854" y="1752679"/>
            <a:chExt cx="1653199" cy="1205618"/>
          </a:xfrm>
        </p:grpSpPr>
        <p:sp>
          <p:nvSpPr>
            <p:cNvPr id="27" name="矩形 26"/>
            <p:cNvSpPr/>
            <p:nvPr/>
          </p:nvSpPr>
          <p:spPr>
            <a:xfrm>
              <a:off x="594854" y="2188856"/>
              <a:ext cx="1653199" cy="7694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zh-CN" altLang="en-US" dirty="0">
                <a:ea typeface="微软雅黑"/>
              </a:endParaRPr>
            </a:p>
          </p:txBody>
        </p:sp>
        <p:sp>
          <p:nvSpPr>
            <p:cNvPr id="29" name="矩形 28"/>
            <p:cNvSpPr/>
            <p:nvPr/>
          </p:nvSpPr>
          <p:spPr>
            <a:xfrm>
              <a:off x="594854" y="1752680"/>
              <a:ext cx="1653199" cy="76944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zh-CN" altLang="en-US">
                <a:ea typeface="微软雅黑"/>
              </a:endParaRPr>
            </a:p>
          </p:txBody>
        </p:sp>
        <p:sp>
          <p:nvSpPr>
            <p:cNvPr id="30" name="矩形 29"/>
            <p:cNvSpPr/>
            <p:nvPr/>
          </p:nvSpPr>
          <p:spPr>
            <a:xfrm>
              <a:off x="681083" y="1752679"/>
              <a:ext cx="184706" cy="769429"/>
            </a:xfrm>
            <a:prstGeom prst="rect">
              <a:avLst/>
            </a:prstGeom>
          </p:spPr>
          <p:txBody>
            <a:bodyPr wrap="none" lIns="91428" tIns="45714" rIns="91428" bIns="45714">
              <a:spAutoFit/>
            </a:bodyPr>
            <a:lstStyle/>
            <a:p>
              <a:pPr lvl="0" fontAlgn="base">
                <a:spcBef>
                  <a:spcPct val="0"/>
                </a:spcBef>
                <a:spcAft>
                  <a:spcPct val="0"/>
                </a:spcAft>
              </a:pPr>
              <a:endParaRPr lang="zh-CN" altLang="en-US" sz="4400" b="1" dirty="0">
                <a:solidFill>
                  <a:srgbClr val="FFFFFF"/>
                </a:solidFill>
                <a:latin typeface="微软雅黑"/>
                <a:ea typeface="微软雅黑"/>
                <a:sym typeface="微软雅黑" pitchFamily="34" charset="-122"/>
              </a:endParaRPr>
            </a:p>
          </p:txBody>
        </p:sp>
      </p:grpSp>
      <p:grpSp>
        <p:nvGrpSpPr>
          <p:cNvPr id="3" name="组合 2"/>
          <p:cNvGrpSpPr/>
          <p:nvPr/>
        </p:nvGrpSpPr>
        <p:grpSpPr>
          <a:xfrm>
            <a:off x="3347864" y="123478"/>
            <a:ext cx="5386388" cy="628650"/>
            <a:chOff x="3434084" y="1371600"/>
            <a:chExt cx="5386388" cy="628650"/>
          </a:xfrm>
        </p:grpSpPr>
        <p:sp>
          <p:nvSpPr>
            <p:cNvPr id="17" name="矩形 16"/>
            <p:cNvSpPr/>
            <p:nvPr/>
          </p:nvSpPr>
          <p:spPr>
            <a:xfrm>
              <a:off x="3434084" y="1371600"/>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698">
                <a:defRPr/>
              </a:pPr>
              <a:endParaRPr lang="zh-CN" altLang="en-US" sz="1400" kern="0">
                <a:solidFill>
                  <a:prstClr val="white"/>
                </a:solidFill>
                <a:latin typeface="Calibri" panose="020F0502020204030204"/>
                <a:ea typeface="微软雅黑"/>
              </a:endParaRPr>
            </a:p>
          </p:txBody>
        </p:sp>
        <p:sp>
          <p:nvSpPr>
            <p:cNvPr id="24" name="Copyright Notice"/>
            <p:cNvSpPr>
              <a:spLocks/>
            </p:cNvSpPr>
            <p:nvPr/>
          </p:nvSpPr>
          <p:spPr bwMode="auto">
            <a:xfrm>
              <a:off x="4072342" y="1476722"/>
              <a:ext cx="4109894" cy="418406"/>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65">
                <a:defRPr/>
              </a:pPr>
              <a:r>
                <a:rPr lang="zh-CN" alt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a:ea typeface="微软雅黑"/>
                </a:rPr>
                <a:t>一</a:t>
              </a:r>
              <a:r>
                <a:rPr lang="en-US" altLang="zh-CN"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a:ea typeface="微软雅黑"/>
                </a:rPr>
                <a:t>.Requirements Analysis</a:t>
              </a:r>
              <a:r>
                <a:rPr lang="en-US" altLang="zh-CN" sz="2400" b="1" cap="small" dirty="0">
                  <a:solidFill>
                    <a:prstClr val="white"/>
                  </a:solidFill>
                  <a:latin typeface="微软雅黑"/>
                  <a:ea typeface="微软雅黑"/>
                </a:rPr>
                <a:t> </a:t>
              </a:r>
              <a:endParaRPr lang="en-US" sz="2400" b="1" cap="small" dirty="0">
                <a:solidFill>
                  <a:prstClr val="white"/>
                </a:solidFill>
                <a:latin typeface="微软雅黑"/>
                <a:ea typeface="微软雅黑"/>
              </a:endParaRPr>
            </a:p>
          </p:txBody>
        </p:sp>
      </p:grpSp>
      <p:grpSp>
        <p:nvGrpSpPr>
          <p:cNvPr id="4" name="组合 3"/>
          <p:cNvGrpSpPr/>
          <p:nvPr/>
        </p:nvGrpSpPr>
        <p:grpSpPr>
          <a:xfrm>
            <a:off x="3355605" y="1195563"/>
            <a:ext cx="5386388" cy="628650"/>
            <a:chOff x="3355605" y="1474814"/>
            <a:chExt cx="5386388" cy="628650"/>
          </a:xfrm>
        </p:grpSpPr>
        <p:sp>
          <p:nvSpPr>
            <p:cNvPr id="19" name="矩形 18"/>
            <p:cNvSpPr/>
            <p:nvPr/>
          </p:nvSpPr>
          <p:spPr>
            <a:xfrm>
              <a:off x="3355605" y="1474814"/>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698">
                <a:defRPr/>
              </a:pPr>
              <a:endParaRPr lang="zh-CN" altLang="en-US" sz="1400" kern="0">
                <a:solidFill>
                  <a:prstClr val="white"/>
                </a:solidFill>
                <a:latin typeface="Calibri" panose="020F0502020204030204"/>
                <a:ea typeface="微软雅黑"/>
              </a:endParaRPr>
            </a:p>
          </p:txBody>
        </p:sp>
        <p:sp>
          <p:nvSpPr>
            <p:cNvPr id="25" name="Copyright Notice"/>
            <p:cNvSpPr>
              <a:spLocks/>
            </p:cNvSpPr>
            <p:nvPr/>
          </p:nvSpPr>
          <p:spPr bwMode="auto">
            <a:xfrm>
              <a:off x="4043740" y="1605399"/>
              <a:ext cx="4173181" cy="418406"/>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65">
                <a:defRPr/>
              </a:pPr>
              <a:r>
                <a:rPr lang="zh-CN" alt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a:ea typeface="微软雅黑"/>
                </a:rPr>
                <a:t>二</a:t>
              </a:r>
              <a:r>
                <a:rPr lang="en-US" altLang="zh-CN"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a:ea typeface="微软雅黑"/>
                </a:rPr>
                <a:t>. Identifying the Classes</a:t>
              </a:r>
              <a:r>
                <a:rPr lang="en-US" altLang="zh-CN" sz="2400" b="1" cap="small" dirty="0">
                  <a:solidFill>
                    <a:prstClr val="white"/>
                  </a:solidFill>
                  <a:latin typeface="微软雅黑"/>
                  <a:ea typeface="微软雅黑"/>
                </a:rPr>
                <a:t> </a:t>
              </a:r>
            </a:p>
          </p:txBody>
        </p:sp>
      </p:grpSp>
      <p:grpSp>
        <p:nvGrpSpPr>
          <p:cNvPr id="14" name="组合 13"/>
          <p:cNvGrpSpPr/>
          <p:nvPr/>
        </p:nvGrpSpPr>
        <p:grpSpPr>
          <a:xfrm>
            <a:off x="3338857" y="2221654"/>
            <a:ext cx="5386388" cy="628650"/>
            <a:chOff x="3442341" y="3580763"/>
            <a:chExt cx="5386388" cy="628650"/>
          </a:xfrm>
        </p:grpSpPr>
        <p:sp>
          <p:nvSpPr>
            <p:cNvPr id="21" name="矩形 20"/>
            <p:cNvSpPr/>
            <p:nvPr/>
          </p:nvSpPr>
          <p:spPr>
            <a:xfrm>
              <a:off x="3442341" y="3580763"/>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698">
                <a:defRPr/>
              </a:pPr>
              <a:endParaRPr lang="zh-CN" altLang="en-US" sz="1400" kern="0">
                <a:solidFill>
                  <a:prstClr val="white"/>
                </a:solidFill>
                <a:latin typeface="Calibri" panose="020F0502020204030204"/>
                <a:ea typeface="微软雅黑"/>
              </a:endParaRPr>
            </a:p>
          </p:txBody>
        </p:sp>
        <p:sp>
          <p:nvSpPr>
            <p:cNvPr id="26" name="Copyright Notice"/>
            <p:cNvSpPr>
              <a:spLocks/>
            </p:cNvSpPr>
            <p:nvPr/>
          </p:nvSpPr>
          <p:spPr bwMode="auto">
            <a:xfrm>
              <a:off x="4176704" y="3637913"/>
              <a:ext cx="3917661" cy="418406"/>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65">
                <a:defRPr/>
              </a:pPr>
              <a:r>
                <a:rPr lang="zh-CN" alt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a:ea typeface="微软雅黑"/>
                </a:rPr>
                <a:t>三</a:t>
              </a:r>
              <a:r>
                <a:rPr lang="en-US" altLang="zh-CN"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a:ea typeface="微软雅黑"/>
                </a:rPr>
                <a:t>. Identifying Activities</a:t>
              </a:r>
              <a:r>
                <a:rPr lang="en-US" altLang="zh-CN" sz="2400" b="1" cap="small" dirty="0">
                  <a:solidFill>
                    <a:prstClr val="white"/>
                  </a:solidFill>
                  <a:latin typeface="微软雅黑"/>
                  <a:ea typeface="微软雅黑"/>
                </a:rPr>
                <a:t> </a:t>
              </a:r>
            </a:p>
          </p:txBody>
        </p:sp>
      </p:grpSp>
      <p:grpSp>
        <p:nvGrpSpPr>
          <p:cNvPr id="15" name="组合 14"/>
          <p:cNvGrpSpPr/>
          <p:nvPr/>
        </p:nvGrpSpPr>
        <p:grpSpPr>
          <a:xfrm>
            <a:off x="3338857" y="3293739"/>
            <a:ext cx="5386388" cy="628650"/>
            <a:chOff x="3442341" y="4703336"/>
            <a:chExt cx="5386388" cy="628650"/>
          </a:xfrm>
        </p:grpSpPr>
        <p:sp>
          <p:nvSpPr>
            <p:cNvPr id="23" name="矩形 22"/>
            <p:cNvSpPr/>
            <p:nvPr/>
          </p:nvSpPr>
          <p:spPr>
            <a:xfrm>
              <a:off x="3442341" y="4703336"/>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698">
                <a:defRPr/>
              </a:pPr>
              <a:endParaRPr lang="zh-CN" altLang="en-US" sz="1400" kern="0">
                <a:solidFill>
                  <a:prstClr val="white"/>
                </a:solidFill>
                <a:latin typeface="Calibri" panose="020F0502020204030204"/>
                <a:ea typeface="微软雅黑"/>
              </a:endParaRPr>
            </a:p>
          </p:txBody>
        </p:sp>
        <p:sp>
          <p:nvSpPr>
            <p:cNvPr id="31" name="Copyright Notice"/>
            <p:cNvSpPr>
              <a:spLocks/>
            </p:cNvSpPr>
            <p:nvPr/>
          </p:nvSpPr>
          <p:spPr bwMode="auto">
            <a:xfrm>
              <a:off x="4046910" y="4795061"/>
              <a:ext cx="4113228" cy="418406"/>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65">
                <a:defRPr/>
              </a:pPr>
              <a:r>
                <a:rPr lang="zh-CN" alt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a:ea typeface="微软雅黑"/>
                </a:rPr>
                <a:t>四</a:t>
              </a:r>
              <a:r>
                <a:rPr lang="en-US" altLang="zh-CN"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a:ea typeface="微软雅黑"/>
                </a:rPr>
                <a:t>. Identifying Operations</a:t>
              </a:r>
              <a:endParaRPr lang="en-US" altLang="zh-CN" sz="2400" b="1" cap="small" dirty="0">
                <a:solidFill>
                  <a:prstClr val="white"/>
                </a:solidFill>
                <a:latin typeface="微软雅黑"/>
                <a:ea typeface="微软雅黑"/>
              </a:endParaRPr>
            </a:p>
          </p:txBody>
        </p:sp>
      </p:grpSp>
      <p:grpSp>
        <p:nvGrpSpPr>
          <p:cNvPr id="20" name="组合 19">
            <a:extLst>
              <a:ext uri="{FF2B5EF4-FFF2-40B4-BE49-F238E27FC236}">
                <a16:creationId xmlns:a16="http://schemas.microsoft.com/office/drawing/2014/main" id="{4CE6D782-2666-494E-9C27-8230D7C98DB5}"/>
              </a:ext>
            </a:extLst>
          </p:cNvPr>
          <p:cNvGrpSpPr/>
          <p:nvPr/>
        </p:nvGrpSpPr>
        <p:grpSpPr>
          <a:xfrm>
            <a:off x="3347408" y="4365825"/>
            <a:ext cx="5386388" cy="628650"/>
            <a:chOff x="3453422" y="5050109"/>
            <a:chExt cx="5386388" cy="628650"/>
          </a:xfrm>
        </p:grpSpPr>
        <p:sp>
          <p:nvSpPr>
            <p:cNvPr id="22" name="矩形 21">
              <a:extLst>
                <a:ext uri="{FF2B5EF4-FFF2-40B4-BE49-F238E27FC236}">
                  <a16:creationId xmlns:a16="http://schemas.microsoft.com/office/drawing/2014/main" id="{73B95B14-6B6A-4983-9F19-7ACC5D411839}"/>
                </a:ext>
              </a:extLst>
            </p:cNvPr>
            <p:cNvSpPr/>
            <p:nvPr/>
          </p:nvSpPr>
          <p:spPr>
            <a:xfrm>
              <a:off x="3453422" y="5050109"/>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698">
                <a:defRPr/>
              </a:pPr>
              <a:endParaRPr lang="zh-CN" altLang="en-US" sz="1400" kern="0">
                <a:solidFill>
                  <a:prstClr val="white"/>
                </a:solidFill>
                <a:latin typeface="Calibri" panose="020F0502020204030204"/>
                <a:ea typeface="微软雅黑"/>
              </a:endParaRPr>
            </a:p>
          </p:txBody>
        </p:sp>
        <p:sp>
          <p:nvSpPr>
            <p:cNvPr id="32" name="Copyright Notice">
              <a:extLst>
                <a:ext uri="{FF2B5EF4-FFF2-40B4-BE49-F238E27FC236}">
                  <a16:creationId xmlns:a16="http://schemas.microsoft.com/office/drawing/2014/main" id="{013E627F-77FF-452C-837D-1A43269C4FA4}"/>
                </a:ext>
              </a:extLst>
            </p:cNvPr>
            <p:cNvSpPr>
              <a:spLocks/>
            </p:cNvSpPr>
            <p:nvPr/>
          </p:nvSpPr>
          <p:spPr bwMode="auto">
            <a:xfrm>
              <a:off x="4057991" y="5164933"/>
              <a:ext cx="4350600" cy="418406"/>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65">
                <a:defRPr/>
              </a:pPr>
              <a:r>
                <a:rPr lang="zh-CN" alt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a:ea typeface="微软雅黑"/>
                </a:rPr>
                <a:t>五</a:t>
              </a:r>
              <a:r>
                <a:rPr lang="en-US" altLang="zh-CN"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a:ea typeface="微软雅黑"/>
                </a:rPr>
                <a:t>. Indicating Collaboration</a:t>
              </a:r>
              <a:endParaRPr lang="en-US" altLang="zh-CN" sz="2400" b="1" cap="small" dirty="0">
                <a:solidFill>
                  <a:prstClr val="white"/>
                </a:solidFill>
                <a:latin typeface="微软雅黑"/>
                <a:ea typeface="微软雅黑"/>
              </a:endParaRPr>
            </a:p>
          </p:txBody>
        </p:sp>
      </p:grpSp>
      <p:sp>
        <p:nvSpPr>
          <p:cNvPr id="9" name="矩形 8">
            <a:extLst>
              <a:ext uri="{FF2B5EF4-FFF2-40B4-BE49-F238E27FC236}">
                <a16:creationId xmlns:a16="http://schemas.microsoft.com/office/drawing/2014/main" id="{9A221EDC-DCA7-4533-936D-70629222FAC3}"/>
              </a:ext>
            </a:extLst>
          </p:cNvPr>
          <p:cNvSpPr/>
          <p:nvPr/>
        </p:nvSpPr>
        <p:spPr>
          <a:xfrm>
            <a:off x="628906" y="1958023"/>
            <a:ext cx="1577932" cy="461665"/>
          </a:xfrm>
          <a:prstGeom prst="rect">
            <a:avLst/>
          </a:prstGeom>
        </p:spPr>
        <p:txBody>
          <a:bodyPr wrap="none">
            <a:spAutoFit/>
          </a:bodyPr>
          <a:lstStyle/>
          <a:p>
            <a:pPr lvl="0" fontAlgn="base">
              <a:spcBef>
                <a:spcPct val="0"/>
              </a:spcBef>
              <a:spcAft>
                <a:spcPct val="0"/>
              </a:spcAft>
            </a:pPr>
            <a:r>
              <a:rPr lang="en-US" altLang="zh-CN" sz="2400" b="1" dirty="0">
                <a:solidFill>
                  <a:srgbClr val="FFFFFF"/>
                </a:solidFill>
                <a:latin typeface="微软雅黑"/>
                <a:ea typeface="微软雅黑"/>
                <a:sym typeface="微软雅黑" pitchFamily="34" charset="-122"/>
              </a:rPr>
              <a:t>Contents</a:t>
            </a:r>
          </a:p>
        </p:txBody>
      </p:sp>
    </p:spTree>
    <p:extLst>
      <p:ext uri="{BB962C8B-B14F-4D97-AF65-F5344CB8AC3E}">
        <p14:creationId xmlns:p14="http://schemas.microsoft.com/office/powerpoint/2010/main" val="226725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6" y="365126"/>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24" name="矩形 23"/>
          <p:cNvSpPr>
            <a:spLocks noChangeArrowheads="1"/>
          </p:cNvSpPr>
          <p:nvPr/>
        </p:nvSpPr>
        <p:spPr bwMode="auto">
          <a:xfrm>
            <a:off x="6"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eaLnBrk="1" fontAlgn="base" hangingPunct="1">
              <a:spcBef>
                <a:spcPct val="0"/>
              </a:spcBef>
              <a:spcAft>
                <a:spcPct val="0"/>
              </a:spcAft>
              <a:buNone/>
              <a:defRPr/>
            </a:pPr>
            <a:r>
              <a:rPr lang="zh-CN" altLang="en-US" sz="2800" b="1" kern="0" dirty="0">
                <a:solidFill>
                  <a:srgbClr val="FFFFFF"/>
                </a:solidFill>
                <a:ea typeface="微软雅黑"/>
              </a:rPr>
              <a:t>类的行为</a:t>
            </a:r>
          </a:p>
        </p:txBody>
      </p:sp>
      <p:pic>
        <p:nvPicPr>
          <p:cNvPr id="25" name="图片 24">
            <a:extLst>
              <a:ext uri="{FF2B5EF4-FFF2-40B4-BE49-F238E27FC236}">
                <a16:creationId xmlns:a16="http://schemas.microsoft.com/office/drawing/2014/main" id="{92948C96-541B-4319-AE83-D384768DE396}"/>
              </a:ext>
            </a:extLst>
          </p:cNvPr>
          <p:cNvPicPr>
            <a:picLocks noChangeAspect="1"/>
          </p:cNvPicPr>
          <p:nvPr/>
        </p:nvPicPr>
        <p:blipFill>
          <a:blip r:embed="rId3"/>
          <a:stretch>
            <a:fillRect/>
          </a:stretch>
        </p:blipFill>
        <p:spPr>
          <a:xfrm>
            <a:off x="1403648" y="987574"/>
            <a:ext cx="7097593" cy="3960440"/>
          </a:xfrm>
          <a:prstGeom prst="rect">
            <a:avLst/>
          </a:prstGeom>
        </p:spPr>
      </p:pic>
    </p:spTree>
    <p:extLst>
      <p:ext uri="{BB962C8B-B14F-4D97-AF65-F5344CB8AC3E}">
        <p14:creationId xmlns:p14="http://schemas.microsoft.com/office/powerpoint/2010/main" val="1352461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6" y="365126"/>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24" name="矩形 23"/>
          <p:cNvSpPr>
            <a:spLocks noChangeArrowheads="1"/>
          </p:cNvSpPr>
          <p:nvPr/>
        </p:nvSpPr>
        <p:spPr bwMode="auto">
          <a:xfrm>
            <a:off x="6"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eaLnBrk="1" fontAlgn="base" hangingPunct="1">
              <a:spcBef>
                <a:spcPct val="0"/>
              </a:spcBef>
              <a:spcAft>
                <a:spcPct val="0"/>
              </a:spcAft>
              <a:buNone/>
              <a:defRPr/>
            </a:pPr>
            <a:r>
              <a:rPr lang="zh-CN" altLang="en-US" sz="2800" b="1" kern="0" dirty="0">
                <a:solidFill>
                  <a:srgbClr val="FFFFFF"/>
                </a:solidFill>
                <a:ea typeface="微软雅黑"/>
              </a:rPr>
              <a:t>类的行为</a:t>
            </a:r>
          </a:p>
        </p:txBody>
      </p:sp>
      <p:pic>
        <p:nvPicPr>
          <p:cNvPr id="2" name="图片 1">
            <a:extLst>
              <a:ext uri="{FF2B5EF4-FFF2-40B4-BE49-F238E27FC236}">
                <a16:creationId xmlns:a16="http://schemas.microsoft.com/office/drawing/2014/main" id="{A20664A7-1C35-4A09-99AC-614C8B7831E3}"/>
              </a:ext>
            </a:extLst>
          </p:cNvPr>
          <p:cNvPicPr>
            <a:picLocks noChangeAspect="1"/>
          </p:cNvPicPr>
          <p:nvPr/>
        </p:nvPicPr>
        <p:blipFill>
          <a:blip r:embed="rId3"/>
          <a:stretch>
            <a:fillRect/>
          </a:stretch>
        </p:blipFill>
        <p:spPr>
          <a:xfrm>
            <a:off x="4283968" y="-6417"/>
            <a:ext cx="3889304" cy="5127106"/>
          </a:xfrm>
          <a:prstGeom prst="rect">
            <a:avLst/>
          </a:prstGeom>
        </p:spPr>
      </p:pic>
    </p:spTree>
    <p:extLst>
      <p:ext uri="{BB962C8B-B14F-4D97-AF65-F5344CB8AC3E}">
        <p14:creationId xmlns:p14="http://schemas.microsoft.com/office/powerpoint/2010/main" val="2950412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6" y="365126"/>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24" name="矩形 23"/>
          <p:cNvSpPr>
            <a:spLocks noChangeArrowheads="1"/>
          </p:cNvSpPr>
          <p:nvPr/>
        </p:nvSpPr>
        <p:spPr bwMode="auto">
          <a:xfrm>
            <a:off x="6"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eaLnBrk="1" fontAlgn="base" hangingPunct="1">
              <a:spcBef>
                <a:spcPct val="0"/>
              </a:spcBef>
              <a:spcAft>
                <a:spcPct val="0"/>
              </a:spcAft>
              <a:buNone/>
              <a:defRPr/>
            </a:pPr>
            <a:r>
              <a:rPr lang="zh-CN" altLang="en-US" sz="2800" b="1" kern="0" dirty="0">
                <a:solidFill>
                  <a:srgbClr val="FFFFFF"/>
                </a:solidFill>
                <a:ea typeface="微软雅黑"/>
              </a:rPr>
              <a:t>类的行为</a:t>
            </a:r>
            <a:r>
              <a:rPr lang="en-US" altLang="zh-CN" sz="2800" b="1" kern="0" dirty="0">
                <a:solidFill>
                  <a:srgbClr val="FFFFFF"/>
                </a:solidFill>
                <a:ea typeface="微软雅黑"/>
              </a:rPr>
              <a:t>-</a:t>
            </a:r>
            <a:r>
              <a:rPr lang="zh-CN" altLang="en-US" sz="2800" b="1" kern="0" dirty="0">
                <a:solidFill>
                  <a:srgbClr val="FFFFFF"/>
                </a:solidFill>
                <a:ea typeface="微软雅黑"/>
              </a:rPr>
              <a:t>参数</a:t>
            </a:r>
          </a:p>
        </p:txBody>
      </p:sp>
      <p:pic>
        <p:nvPicPr>
          <p:cNvPr id="4" name="图片 3">
            <a:extLst>
              <a:ext uri="{FF2B5EF4-FFF2-40B4-BE49-F238E27FC236}">
                <a16:creationId xmlns:a16="http://schemas.microsoft.com/office/drawing/2014/main" id="{E8DA115A-2A97-4CA9-892F-E17194A3EF39}"/>
              </a:ext>
            </a:extLst>
          </p:cNvPr>
          <p:cNvPicPr>
            <a:picLocks noChangeAspect="1"/>
          </p:cNvPicPr>
          <p:nvPr/>
        </p:nvPicPr>
        <p:blipFill>
          <a:blip r:embed="rId3"/>
          <a:stretch>
            <a:fillRect/>
          </a:stretch>
        </p:blipFill>
        <p:spPr>
          <a:xfrm>
            <a:off x="395536" y="1131590"/>
            <a:ext cx="5961905" cy="2028571"/>
          </a:xfrm>
          <a:prstGeom prst="rect">
            <a:avLst/>
          </a:prstGeom>
        </p:spPr>
      </p:pic>
    </p:spTree>
    <p:extLst>
      <p:ext uri="{BB962C8B-B14F-4D97-AF65-F5344CB8AC3E}">
        <p14:creationId xmlns:p14="http://schemas.microsoft.com/office/powerpoint/2010/main" val="1703372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6" y="365126"/>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24" name="矩形 23"/>
          <p:cNvSpPr>
            <a:spLocks noChangeArrowheads="1"/>
          </p:cNvSpPr>
          <p:nvPr/>
        </p:nvSpPr>
        <p:spPr bwMode="auto">
          <a:xfrm>
            <a:off x="6"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eaLnBrk="1" fontAlgn="base" hangingPunct="1">
              <a:spcBef>
                <a:spcPct val="0"/>
              </a:spcBef>
              <a:spcAft>
                <a:spcPct val="0"/>
              </a:spcAft>
              <a:buNone/>
              <a:defRPr/>
            </a:pPr>
            <a:r>
              <a:rPr lang="zh-CN" altLang="en-US" sz="2800" b="1" kern="0" dirty="0">
                <a:solidFill>
                  <a:srgbClr val="FFFFFF"/>
                </a:solidFill>
                <a:ea typeface="微软雅黑"/>
              </a:rPr>
              <a:t>类的行为</a:t>
            </a:r>
            <a:r>
              <a:rPr lang="en-US" altLang="zh-CN" sz="2800" b="1" kern="0" dirty="0">
                <a:solidFill>
                  <a:srgbClr val="FFFFFF"/>
                </a:solidFill>
                <a:ea typeface="微软雅黑"/>
              </a:rPr>
              <a:t>-</a:t>
            </a:r>
            <a:r>
              <a:rPr lang="zh-CN" altLang="en-US" sz="2800" b="1" kern="0" dirty="0">
                <a:solidFill>
                  <a:srgbClr val="FFFFFF"/>
                </a:solidFill>
                <a:ea typeface="微软雅黑"/>
              </a:rPr>
              <a:t>参数</a:t>
            </a:r>
          </a:p>
        </p:txBody>
      </p:sp>
      <p:pic>
        <p:nvPicPr>
          <p:cNvPr id="5" name="图片 4">
            <a:extLst>
              <a:ext uri="{FF2B5EF4-FFF2-40B4-BE49-F238E27FC236}">
                <a16:creationId xmlns:a16="http://schemas.microsoft.com/office/drawing/2014/main" id="{29DCDB5D-A1A0-43C8-89EB-527DF37E189D}"/>
              </a:ext>
            </a:extLst>
          </p:cNvPr>
          <p:cNvPicPr>
            <a:picLocks noChangeAspect="1"/>
          </p:cNvPicPr>
          <p:nvPr/>
        </p:nvPicPr>
        <p:blipFill>
          <a:blip r:embed="rId3"/>
          <a:stretch>
            <a:fillRect/>
          </a:stretch>
        </p:blipFill>
        <p:spPr>
          <a:xfrm>
            <a:off x="611560" y="1347614"/>
            <a:ext cx="3333333" cy="2742857"/>
          </a:xfrm>
          <a:prstGeom prst="rect">
            <a:avLst/>
          </a:prstGeom>
        </p:spPr>
      </p:pic>
      <p:pic>
        <p:nvPicPr>
          <p:cNvPr id="2" name="图片 1">
            <a:extLst>
              <a:ext uri="{FF2B5EF4-FFF2-40B4-BE49-F238E27FC236}">
                <a16:creationId xmlns:a16="http://schemas.microsoft.com/office/drawing/2014/main" id="{307D83F1-D183-4795-B8FE-49320F5F455A}"/>
              </a:ext>
            </a:extLst>
          </p:cNvPr>
          <p:cNvPicPr>
            <a:picLocks noChangeAspect="1"/>
          </p:cNvPicPr>
          <p:nvPr/>
        </p:nvPicPr>
        <p:blipFill>
          <a:blip r:embed="rId4"/>
          <a:stretch>
            <a:fillRect/>
          </a:stretch>
        </p:blipFill>
        <p:spPr>
          <a:xfrm>
            <a:off x="5436096" y="1674577"/>
            <a:ext cx="2752381" cy="1171429"/>
          </a:xfrm>
          <a:prstGeom prst="rect">
            <a:avLst/>
          </a:prstGeom>
        </p:spPr>
      </p:pic>
      <p:pic>
        <p:nvPicPr>
          <p:cNvPr id="6" name="图片 5">
            <a:extLst>
              <a:ext uri="{FF2B5EF4-FFF2-40B4-BE49-F238E27FC236}">
                <a16:creationId xmlns:a16="http://schemas.microsoft.com/office/drawing/2014/main" id="{FD1A08D9-D6A9-4B09-BFBF-5B9A1F8C4DE6}"/>
              </a:ext>
            </a:extLst>
          </p:cNvPr>
          <p:cNvPicPr>
            <a:picLocks noChangeAspect="1"/>
          </p:cNvPicPr>
          <p:nvPr/>
        </p:nvPicPr>
        <p:blipFill>
          <a:blip r:embed="rId5"/>
          <a:stretch>
            <a:fillRect/>
          </a:stretch>
        </p:blipFill>
        <p:spPr>
          <a:xfrm>
            <a:off x="4874770" y="3507854"/>
            <a:ext cx="4019048" cy="1361905"/>
          </a:xfrm>
          <a:prstGeom prst="rect">
            <a:avLst/>
          </a:prstGeom>
        </p:spPr>
      </p:pic>
    </p:spTree>
    <p:extLst>
      <p:ext uri="{BB962C8B-B14F-4D97-AF65-F5344CB8AC3E}">
        <p14:creationId xmlns:p14="http://schemas.microsoft.com/office/powerpoint/2010/main" val="1216367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4" y="1485910"/>
            <a:ext cx="3357563" cy="2366033"/>
          </a:xfrm>
          <a:prstGeom prst="rect">
            <a:avLst/>
          </a:prstGeom>
          <a:noFill/>
        </p:spPr>
        <p:txBody>
          <a:bodyPr wrap="square" lIns="68517" tIns="34283" rIns="68517" bIns="34283" rtlCol="0">
            <a:spAutoFit/>
          </a:bodyPr>
          <a:lstStyle/>
          <a:p>
            <a:pPr algn="ctr" defTabSz="685205"/>
            <a:r>
              <a:rPr lang="en-US" altLang="zh-CN" sz="14900" b="1" dirty="0">
                <a:solidFill>
                  <a:prstClr val="white"/>
                </a:solidFill>
                <a:latin typeface="微软雅黑"/>
                <a:ea typeface="微软雅黑"/>
              </a:rPr>
              <a:t>5</a:t>
            </a:r>
            <a:endParaRPr lang="zh-CN" altLang="en-US" sz="14900" b="1" dirty="0">
              <a:solidFill>
                <a:prstClr val="white"/>
              </a:solidFill>
              <a:latin typeface="微软雅黑"/>
              <a:ea typeface="微软雅黑"/>
            </a:endParaRPr>
          </a:p>
        </p:txBody>
      </p:sp>
      <p:sp>
        <p:nvSpPr>
          <p:cNvPr id="4" name="矩形 3"/>
          <p:cNvSpPr/>
          <p:nvPr/>
        </p:nvSpPr>
        <p:spPr bwMode="auto">
          <a:xfrm>
            <a:off x="2986560" y="2428944"/>
            <a:ext cx="4249738" cy="910839"/>
          </a:xfrm>
          <a:prstGeom prst="rect">
            <a:avLst/>
          </a:prstGeom>
          <a:noFill/>
          <a:ln w="6350" cap="flat" cmpd="sng" algn="ctr">
            <a:solidFill>
              <a:srgbClr val="FFFFFF">
                <a:alpha val="20000"/>
              </a:srgbClr>
            </a:solidFill>
            <a:prstDash val="solid"/>
            <a:miter lim="800000"/>
          </a:ln>
          <a:effectLst/>
          <a:extLst/>
        </p:spPr>
        <p:txBody>
          <a:bodyPr wrap="square" lIns="53958" tIns="24295" rIns="53958" bIns="24295" rtlCol="0" anchor="t">
            <a:spAutoFit/>
          </a:bodyPr>
          <a:lstStyle/>
          <a:p>
            <a:pPr algn="ctr" defTabSz="685205">
              <a:defRPr/>
            </a:pPr>
            <a:r>
              <a:rPr lang="en-US" altLang="zh-CN" sz="2800" b="1" kern="0" cap="small" dirty="0">
                <a:solidFill>
                  <a:srgbClr val="F59F14"/>
                </a:solidFill>
                <a:latin typeface="微软雅黑"/>
                <a:ea typeface="微软雅黑"/>
              </a:rPr>
              <a:t>Indicating Collaboration</a:t>
            </a: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Tree>
    <p:extLst>
      <p:ext uri="{BB962C8B-B14F-4D97-AF65-F5344CB8AC3E}">
        <p14:creationId xmlns:p14="http://schemas.microsoft.com/office/powerpoint/2010/main" val="1592144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6" y="365126"/>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24" name="矩形 23"/>
          <p:cNvSpPr>
            <a:spLocks noChangeArrowheads="1"/>
          </p:cNvSpPr>
          <p:nvPr/>
        </p:nvSpPr>
        <p:spPr bwMode="auto">
          <a:xfrm>
            <a:off x="6"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eaLnBrk="1" fontAlgn="base" hangingPunct="1">
              <a:spcBef>
                <a:spcPct val="0"/>
              </a:spcBef>
              <a:spcAft>
                <a:spcPct val="0"/>
              </a:spcAft>
              <a:buNone/>
              <a:defRPr/>
            </a:pPr>
            <a:r>
              <a:rPr lang="zh-CN" altLang="en-US" sz="2800" b="1" kern="0" dirty="0">
                <a:solidFill>
                  <a:srgbClr val="FFFFFF"/>
                </a:solidFill>
                <a:ea typeface="微软雅黑"/>
              </a:rPr>
              <a:t>对象协作表</a:t>
            </a:r>
          </a:p>
        </p:txBody>
      </p:sp>
      <p:pic>
        <p:nvPicPr>
          <p:cNvPr id="2" name="图片 1">
            <a:extLst>
              <a:ext uri="{FF2B5EF4-FFF2-40B4-BE49-F238E27FC236}">
                <a16:creationId xmlns:a16="http://schemas.microsoft.com/office/drawing/2014/main" id="{4DD48CBE-8E74-4EDA-B69A-8CA910C1042E}"/>
              </a:ext>
            </a:extLst>
          </p:cNvPr>
          <p:cNvPicPr>
            <a:picLocks noChangeAspect="1"/>
          </p:cNvPicPr>
          <p:nvPr/>
        </p:nvPicPr>
        <p:blipFill>
          <a:blip r:embed="rId3"/>
          <a:stretch>
            <a:fillRect/>
          </a:stretch>
        </p:blipFill>
        <p:spPr>
          <a:xfrm>
            <a:off x="3341880" y="350085"/>
            <a:ext cx="5197081" cy="4356484"/>
          </a:xfrm>
          <a:prstGeom prst="rect">
            <a:avLst/>
          </a:prstGeom>
        </p:spPr>
      </p:pic>
    </p:spTree>
    <p:extLst>
      <p:ext uri="{BB962C8B-B14F-4D97-AF65-F5344CB8AC3E}">
        <p14:creationId xmlns:p14="http://schemas.microsoft.com/office/powerpoint/2010/main" val="31506625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6" y="365126"/>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24" name="矩形 23"/>
          <p:cNvSpPr>
            <a:spLocks noChangeArrowheads="1"/>
          </p:cNvSpPr>
          <p:nvPr/>
        </p:nvSpPr>
        <p:spPr bwMode="auto">
          <a:xfrm>
            <a:off x="6"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eaLnBrk="1" fontAlgn="base" hangingPunct="1">
              <a:spcBef>
                <a:spcPct val="0"/>
              </a:spcBef>
              <a:spcAft>
                <a:spcPct val="0"/>
              </a:spcAft>
              <a:buNone/>
              <a:defRPr/>
            </a:pPr>
            <a:r>
              <a:rPr lang="zh-CN" altLang="en-US" sz="2800" b="1" kern="0" dirty="0">
                <a:solidFill>
                  <a:srgbClr val="FFFFFF"/>
                </a:solidFill>
                <a:ea typeface="微软雅黑"/>
              </a:rPr>
              <a:t>对象协作表</a:t>
            </a:r>
          </a:p>
        </p:txBody>
      </p:sp>
      <p:pic>
        <p:nvPicPr>
          <p:cNvPr id="4" name="图片 3">
            <a:extLst>
              <a:ext uri="{FF2B5EF4-FFF2-40B4-BE49-F238E27FC236}">
                <a16:creationId xmlns:a16="http://schemas.microsoft.com/office/drawing/2014/main" id="{D5A6DC02-96BE-4D73-84CB-863983217DB3}"/>
              </a:ext>
            </a:extLst>
          </p:cNvPr>
          <p:cNvPicPr>
            <a:picLocks noChangeAspect="1"/>
          </p:cNvPicPr>
          <p:nvPr/>
        </p:nvPicPr>
        <p:blipFill>
          <a:blip r:embed="rId3"/>
          <a:stretch>
            <a:fillRect/>
          </a:stretch>
        </p:blipFill>
        <p:spPr>
          <a:xfrm>
            <a:off x="2051720" y="1347614"/>
            <a:ext cx="5342367" cy="1728192"/>
          </a:xfrm>
          <a:prstGeom prst="rect">
            <a:avLst/>
          </a:prstGeom>
        </p:spPr>
      </p:pic>
    </p:spTree>
    <p:extLst>
      <p:ext uri="{BB962C8B-B14F-4D97-AF65-F5344CB8AC3E}">
        <p14:creationId xmlns:p14="http://schemas.microsoft.com/office/powerpoint/2010/main" val="4237723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6" y="365126"/>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24" name="矩形 23"/>
          <p:cNvSpPr>
            <a:spLocks noChangeArrowheads="1"/>
          </p:cNvSpPr>
          <p:nvPr/>
        </p:nvSpPr>
        <p:spPr bwMode="auto">
          <a:xfrm>
            <a:off x="-13399" y="365125"/>
            <a:ext cx="3203575" cy="954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eaLnBrk="1" fontAlgn="base" hangingPunct="1">
              <a:spcBef>
                <a:spcPct val="0"/>
              </a:spcBef>
              <a:spcAft>
                <a:spcPct val="0"/>
              </a:spcAft>
              <a:buNone/>
              <a:defRPr/>
            </a:pPr>
            <a:r>
              <a:rPr lang="en-US" altLang="zh-CN" sz="2800" b="1" kern="0" dirty="0">
                <a:solidFill>
                  <a:srgbClr val="FFFFFF"/>
                </a:solidFill>
                <a:ea typeface="微软雅黑"/>
              </a:rPr>
              <a:t>Communication diagram </a:t>
            </a:r>
            <a:endParaRPr lang="zh-CN" altLang="en-US" sz="2800" b="1" kern="0" dirty="0">
              <a:solidFill>
                <a:srgbClr val="FFFFFF"/>
              </a:solidFill>
              <a:ea typeface="微软雅黑"/>
            </a:endParaRPr>
          </a:p>
        </p:txBody>
      </p:sp>
      <p:pic>
        <p:nvPicPr>
          <p:cNvPr id="2" name="图片 1">
            <a:extLst>
              <a:ext uri="{FF2B5EF4-FFF2-40B4-BE49-F238E27FC236}">
                <a16:creationId xmlns:a16="http://schemas.microsoft.com/office/drawing/2014/main" id="{82822902-1767-4171-A3CD-78ABB16CB47D}"/>
              </a:ext>
            </a:extLst>
          </p:cNvPr>
          <p:cNvPicPr>
            <a:picLocks noChangeAspect="1"/>
          </p:cNvPicPr>
          <p:nvPr/>
        </p:nvPicPr>
        <p:blipFill>
          <a:blip r:embed="rId3"/>
          <a:stretch>
            <a:fillRect/>
          </a:stretch>
        </p:blipFill>
        <p:spPr>
          <a:xfrm>
            <a:off x="3707904" y="365125"/>
            <a:ext cx="5019048" cy="4380952"/>
          </a:xfrm>
          <a:prstGeom prst="rect">
            <a:avLst/>
          </a:prstGeom>
        </p:spPr>
      </p:pic>
    </p:spTree>
    <p:extLst>
      <p:ext uri="{BB962C8B-B14F-4D97-AF65-F5344CB8AC3E}">
        <p14:creationId xmlns:p14="http://schemas.microsoft.com/office/powerpoint/2010/main" val="924541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6" y="365126"/>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24" name="矩形 23"/>
          <p:cNvSpPr>
            <a:spLocks noChangeArrowheads="1"/>
          </p:cNvSpPr>
          <p:nvPr/>
        </p:nvSpPr>
        <p:spPr bwMode="auto">
          <a:xfrm>
            <a:off x="-13399" y="365125"/>
            <a:ext cx="3203575"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eaLnBrk="1" fontAlgn="base" hangingPunct="1">
              <a:spcBef>
                <a:spcPct val="0"/>
              </a:spcBef>
              <a:spcAft>
                <a:spcPct val="0"/>
              </a:spcAft>
              <a:buNone/>
              <a:defRPr/>
            </a:pPr>
            <a:r>
              <a:rPr lang="en-US" altLang="zh-CN" sz="2800" b="1" kern="0" dirty="0">
                <a:solidFill>
                  <a:srgbClr val="FFFFFF"/>
                </a:solidFill>
                <a:ea typeface="微软雅黑"/>
              </a:rPr>
              <a:t>Sequence diagram </a:t>
            </a:r>
            <a:endParaRPr lang="zh-CN" altLang="en-US" sz="2800" b="1" kern="0" dirty="0">
              <a:solidFill>
                <a:srgbClr val="FFFFFF"/>
              </a:solidFill>
              <a:ea typeface="微软雅黑"/>
            </a:endParaRPr>
          </a:p>
        </p:txBody>
      </p:sp>
      <p:pic>
        <p:nvPicPr>
          <p:cNvPr id="4" name="图片 3">
            <a:extLst>
              <a:ext uri="{FF2B5EF4-FFF2-40B4-BE49-F238E27FC236}">
                <a16:creationId xmlns:a16="http://schemas.microsoft.com/office/drawing/2014/main" id="{79948437-93CB-4569-8858-ED6A8DF54071}"/>
              </a:ext>
            </a:extLst>
          </p:cNvPr>
          <p:cNvPicPr>
            <a:picLocks noChangeAspect="1"/>
          </p:cNvPicPr>
          <p:nvPr/>
        </p:nvPicPr>
        <p:blipFill>
          <a:blip r:embed="rId3"/>
          <a:stretch>
            <a:fillRect/>
          </a:stretch>
        </p:blipFill>
        <p:spPr>
          <a:xfrm>
            <a:off x="3707904" y="0"/>
            <a:ext cx="4934250" cy="5143500"/>
          </a:xfrm>
          <a:prstGeom prst="rect">
            <a:avLst/>
          </a:prstGeom>
        </p:spPr>
      </p:pic>
    </p:spTree>
    <p:extLst>
      <p:ext uri="{BB962C8B-B14F-4D97-AF65-F5344CB8AC3E}">
        <p14:creationId xmlns:p14="http://schemas.microsoft.com/office/powerpoint/2010/main" val="1224155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154430" y="1635646"/>
            <a:ext cx="6835140" cy="91440"/>
            <a:chOff x="1539240" y="2179320"/>
            <a:chExt cx="9113520" cy="121920"/>
          </a:xfrm>
        </p:grpSpPr>
        <p:cxnSp>
          <p:nvCxnSpPr>
            <p:cNvPr id="15" name="直接连接符 14"/>
            <p:cNvCxnSpPr/>
            <p:nvPr/>
          </p:nvCxnSpPr>
          <p:spPr>
            <a:xfrm>
              <a:off x="1539240" y="2179320"/>
              <a:ext cx="9113520" cy="0"/>
            </a:xfrm>
            <a:prstGeom prst="line">
              <a:avLst/>
            </a:prstGeom>
            <a:noFill/>
            <a:ln w="76200" cap="flat" cmpd="sng" algn="ctr">
              <a:solidFill>
                <a:schemeClr val="bg1"/>
              </a:solidFill>
              <a:prstDash val="solid"/>
              <a:miter lim="800000"/>
            </a:ln>
            <a:effectLst/>
          </p:spPr>
        </p:cxnSp>
        <p:cxnSp>
          <p:nvCxnSpPr>
            <p:cNvPr id="16" name="直接连接符 15"/>
            <p:cNvCxnSpPr/>
            <p:nvPr/>
          </p:nvCxnSpPr>
          <p:spPr>
            <a:xfrm>
              <a:off x="1539240" y="2301240"/>
              <a:ext cx="9113520" cy="0"/>
            </a:xfrm>
            <a:prstGeom prst="line">
              <a:avLst/>
            </a:prstGeom>
            <a:noFill/>
            <a:ln w="6350" cap="flat" cmpd="sng" algn="ctr">
              <a:solidFill>
                <a:schemeClr val="bg1"/>
              </a:solidFill>
              <a:prstDash val="solid"/>
              <a:miter lim="800000"/>
            </a:ln>
            <a:effectLst/>
          </p:spPr>
        </p:cxnSp>
      </p:grpSp>
      <p:grpSp>
        <p:nvGrpSpPr>
          <p:cNvPr id="12" name="组合 11"/>
          <p:cNvGrpSpPr/>
          <p:nvPr/>
        </p:nvGrpSpPr>
        <p:grpSpPr>
          <a:xfrm flipV="1">
            <a:off x="1154430" y="2643758"/>
            <a:ext cx="6835140" cy="90676"/>
            <a:chOff x="1539240" y="2680230"/>
            <a:chExt cx="9113520" cy="120901"/>
          </a:xfrm>
        </p:grpSpPr>
        <p:cxnSp>
          <p:nvCxnSpPr>
            <p:cNvPr id="13" name="直接连接符 12"/>
            <p:cNvCxnSpPr/>
            <p:nvPr/>
          </p:nvCxnSpPr>
          <p:spPr>
            <a:xfrm>
              <a:off x="1539240" y="2680230"/>
              <a:ext cx="9113520" cy="0"/>
            </a:xfrm>
            <a:prstGeom prst="line">
              <a:avLst/>
            </a:prstGeom>
            <a:noFill/>
            <a:ln w="76200" cap="flat" cmpd="sng" algn="ctr">
              <a:solidFill>
                <a:schemeClr val="bg1"/>
              </a:solidFill>
              <a:prstDash val="solid"/>
              <a:miter lim="800000"/>
            </a:ln>
            <a:effectLst/>
          </p:spPr>
        </p:cxnSp>
        <p:cxnSp>
          <p:nvCxnSpPr>
            <p:cNvPr id="14" name="直接连接符 13"/>
            <p:cNvCxnSpPr/>
            <p:nvPr/>
          </p:nvCxnSpPr>
          <p:spPr>
            <a:xfrm>
              <a:off x="1539240" y="2801131"/>
              <a:ext cx="9113520" cy="0"/>
            </a:xfrm>
            <a:prstGeom prst="line">
              <a:avLst/>
            </a:prstGeom>
            <a:noFill/>
            <a:ln w="6350" cap="flat" cmpd="sng" algn="ctr">
              <a:solidFill>
                <a:schemeClr val="bg1"/>
              </a:solidFill>
              <a:prstDash val="solid"/>
              <a:miter lim="800000"/>
            </a:ln>
            <a:effectLst/>
          </p:spPr>
        </p:cxnSp>
      </p:grpSp>
      <p:sp>
        <p:nvSpPr>
          <p:cNvPr id="17" name="文本框 16"/>
          <p:cNvSpPr txBox="1"/>
          <p:nvPr/>
        </p:nvSpPr>
        <p:spPr>
          <a:xfrm>
            <a:off x="1743075" y="1847919"/>
            <a:ext cx="5657850" cy="807911"/>
          </a:xfrm>
          <a:prstGeom prst="rect">
            <a:avLst/>
          </a:prstGeom>
          <a:noFill/>
        </p:spPr>
        <p:txBody>
          <a:bodyPr wrap="square" lIns="68571" tIns="34289" rIns="68571" bIns="34289" rtlCol="0">
            <a:spAutoFit/>
          </a:bodyPr>
          <a:lstStyle/>
          <a:p>
            <a:pPr algn="ctr" defTabSz="685698"/>
            <a:r>
              <a:rPr lang="en-US" altLang="zh-CN" sz="4800" b="1" dirty="0">
                <a:solidFill>
                  <a:prstClr val="white"/>
                </a:solidFill>
                <a:latin typeface="微软雅黑"/>
                <a:ea typeface="微软雅黑"/>
              </a:rPr>
              <a:t>THANK YOU</a:t>
            </a:r>
            <a:endParaRPr lang="zh-CN" altLang="en-US" sz="4800" b="1" dirty="0">
              <a:solidFill>
                <a:prstClr val="white"/>
              </a:solidFill>
              <a:latin typeface="微软雅黑"/>
              <a:ea typeface="微软雅黑"/>
            </a:endParaRPr>
          </a:p>
        </p:txBody>
      </p:sp>
    </p:spTree>
    <p:extLst>
      <p:ext uri="{BB962C8B-B14F-4D97-AF65-F5344CB8AC3E}">
        <p14:creationId xmlns:p14="http://schemas.microsoft.com/office/powerpoint/2010/main" val="2131070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4" y="1485910"/>
            <a:ext cx="3357563" cy="2366033"/>
          </a:xfrm>
          <a:prstGeom prst="rect">
            <a:avLst/>
          </a:prstGeom>
          <a:noFill/>
        </p:spPr>
        <p:txBody>
          <a:bodyPr wrap="square" lIns="68517" tIns="34283" rIns="68517" bIns="34283" rtlCol="0">
            <a:spAutoFit/>
          </a:bodyPr>
          <a:lstStyle/>
          <a:p>
            <a:pPr algn="ctr" defTabSz="685205"/>
            <a:r>
              <a:rPr lang="en-US" altLang="zh-CN" sz="14900" b="1" dirty="0">
                <a:solidFill>
                  <a:schemeClr val="bg1"/>
                </a:solidFill>
                <a:latin typeface="微软雅黑"/>
                <a:ea typeface="微软雅黑"/>
              </a:rPr>
              <a:t>1</a:t>
            </a:r>
            <a:endParaRPr lang="zh-CN" altLang="en-US" sz="14900" b="1" dirty="0">
              <a:solidFill>
                <a:schemeClr val="bg1"/>
              </a:solidFill>
              <a:latin typeface="微软雅黑"/>
              <a:ea typeface="微软雅黑"/>
            </a:endParaRP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a:extLst/>
        </p:spPr>
        <p:txBody>
          <a:bodyPr wrap="square" lIns="53958" tIns="24295" rIns="53958" bIns="24295" rtlCol="0" anchor="t">
            <a:spAutoFit/>
          </a:bodyPr>
          <a:lstStyle/>
          <a:p>
            <a:pPr algn="ctr" defTabSz="685205">
              <a:defRPr/>
            </a:pPr>
            <a:r>
              <a:rPr lang="en-US" altLang="zh-CN" sz="2800" b="1" kern="0" cap="small" dirty="0">
                <a:solidFill>
                  <a:srgbClr val="F59F14"/>
                </a:solidFill>
                <a:latin typeface="微软雅黑"/>
                <a:ea typeface="微软雅黑"/>
              </a:rPr>
              <a:t>Requirements Analysis </a:t>
            </a: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Tree>
    <p:extLst>
      <p:ext uri="{BB962C8B-B14F-4D97-AF65-F5344CB8AC3E}">
        <p14:creationId xmlns:p14="http://schemas.microsoft.com/office/powerpoint/2010/main" val="3423943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17" name="矩形 15"/>
          <p:cNvSpPr>
            <a:spLocks noChangeArrowheads="1"/>
          </p:cNvSpPr>
          <p:nvPr/>
        </p:nvSpPr>
        <p:spPr bwMode="auto">
          <a:xfrm>
            <a:off x="6" y="365126"/>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r>
              <a:rPr lang="en-US" altLang="zh-CN" sz="2800" b="1" kern="0" dirty="0">
                <a:solidFill>
                  <a:srgbClr val="FFFFFF"/>
                </a:solidFill>
                <a:ea typeface="微软雅黑"/>
              </a:rPr>
              <a:t>User Interface</a:t>
            </a:r>
            <a:endParaRPr lang="zh-CN" altLang="en-US" sz="2800" b="1" kern="0" dirty="0">
              <a:solidFill>
                <a:srgbClr val="FFFFFF"/>
              </a:solidFill>
              <a:ea typeface="微软雅黑"/>
            </a:endParaRPr>
          </a:p>
        </p:txBody>
      </p:sp>
      <p:pic>
        <p:nvPicPr>
          <p:cNvPr id="4" name="图片 3">
            <a:extLst>
              <a:ext uri="{FF2B5EF4-FFF2-40B4-BE49-F238E27FC236}">
                <a16:creationId xmlns:a16="http://schemas.microsoft.com/office/drawing/2014/main" id="{00284F2E-C98E-4603-B042-762BC1B1AEC0}"/>
              </a:ext>
            </a:extLst>
          </p:cNvPr>
          <p:cNvPicPr>
            <a:picLocks noChangeAspect="1"/>
          </p:cNvPicPr>
          <p:nvPr/>
        </p:nvPicPr>
        <p:blipFill>
          <a:blip r:embed="rId3"/>
          <a:stretch>
            <a:fillRect/>
          </a:stretch>
        </p:blipFill>
        <p:spPr>
          <a:xfrm>
            <a:off x="971600" y="1059521"/>
            <a:ext cx="5408272" cy="3240360"/>
          </a:xfrm>
          <a:prstGeom prst="rect">
            <a:avLst/>
          </a:prstGeom>
        </p:spPr>
      </p:pic>
    </p:spTree>
    <p:extLst>
      <p:ext uri="{BB962C8B-B14F-4D97-AF65-F5344CB8AC3E}">
        <p14:creationId xmlns:p14="http://schemas.microsoft.com/office/powerpoint/2010/main" val="3207887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dirty="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17" name="矩形 15"/>
          <p:cNvSpPr>
            <a:spLocks noChangeArrowheads="1"/>
          </p:cNvSpPr>
          <p:nvPr/>
        </p:nvSpPr>
        <p:spPr bwMode="auto">
          <a:xfrm>
            <a:off x="6" y="365126"/>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r>
              <a:rPr lang="en-US" altLang="zh-CN" sz="2800" b="1" kern="0" dirty="0">
                <a:solidFill>
                  <a:srgbClr val="FFFFFF"/>
                </a:solidFill>
                <a:ea typeface="微软雅黑"/>
              </a:rPr>
              <a:t>ATM</a:t>
            </a:r>
            <a:r>
              <a:rPr lang="zh-CN" altLang="en-US" sz="2800" b="1" kern="0" dirty="0">
                <a:solidFill>
                  <a:srgbClr val="FFFFFF"/>
                </a:solidFill>
                <a:ea typeface="微软雅黑"/>
              </a:rPr>
              <a:t> </a:t>
            </a:r>
            <a:r>
              <a:rPr lang="en-US" altLang="zh-CN" sz="2800" b="1" kern="0" dirty="0">
                <a:solidFill>
                  <a:srgbClr val="FFFFFF"/>
                </a:solidFill>
                <a:ea typeface="微软雅黑"/>
              </a:rPr>
              <a:t>user Interface</a:t>
            </a:r>
            <a:endParaRPr lang="zh-CN" altLang="en-US" sz="2800" b="1" kern="0" dirty="0">
              <a:solidFill>
                <a:srgbClr val="FFFFFF"/>
              </a:solidFill>
              <a:ea typeface="微软雅黑"/>
            </a:endParaRPr>
          </a:p>
        </p:txBody>
      </p:sp>
      <p:sp>
        <p:nvSpPr>
          <p:cNvPr id="56" name="Shape 1464"/>
          <p:cNvSpPr/>
          <p:nvPr/>
        </p:nvSpPr>
        <p:spPr>
          <a:xfrm>
            <a:off x="6616402" y="3285749"/>
            <a:ext cx="1542158" cy="5952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200" kern="0" dirty="0">
                <a:latin typeface="微软雅黑"/>
                <a:ea typeface="微软雅黑"/>
              </a:rPr>
              <a:t>假设此时只有一台</a:t>
            </a:r>
            <a:r>
              <a:rPr lang="en-US" altLang="zh-CN" sz="1200" kern="0" dirty="0">
                <a:latin typeface="微软雅黑"/>
                <a:ea typeface="微软雅黑"/>
              </a:rPr>
              <a:t>ATM</a:t>
            </a:r>
            <a:r>
              <a:rPr lang="zh-CN" altLang="en-US" sz="1200" kern="0" dirty="0">
                <a:latin typeface="微软雅黑"/>
                <a:ea typeface="微软雅黑"/>
              </a:rPr>
              <a:t>对数据库进行访问</a:t>
            </a:r>
          </a:p>
        </p:txBody>
      </p:sp>
      <p:pic>
        <p:nvPicPr>
          <p:cNvPr id="5" name="图片 4">
            <a:extLst>
              <a:ext uri="{FF2B5EF4-FFF2-40B4-BE49-F238E27FC236}">
                <a16:creationId xmlns:a16="http://schemas.microsoft.com/office/drawing/2014/main" id="{571F8C7F-7305-46A0-8F06-7D7EC5AE789A}"/>
              </a:ext>
            </a:extLst>
          </p:cNvPr>
          <p:cNvPicPr>
            <a:picLocks noChangeAspect="1"/>
          </p:cNvPicPr>
          <p:nvPr/>
        </p:nvPicPr>
        <p:blipFill>
          <a:blip r:embed="rId2"/>
          <a:stretch>
            <a:fillRect/>
          </a:stretch>
        </p:blipFill>
        <p:spPr>
          <a:xfrm>
            <a:off x="1475656" y="995315"/>
            <a:ext cx="4914423" cy="3790029"/>
          </a:xfrm>
          <a:prstGeom prst="rect">
            <a:avLst/>
          </a:prstGeom>
        </p:spPr>
      </p:pic>
    </p:spTree>
    <p:extLst>
      <p:ext uri="{BB962C8B-B14F-4D97-AF65-F5344CB8AC3E}">
        <p14:creationId xmlns:p14="http://schemas.microsoft.com/office/powerpoint/2010/main" val="2467277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dirty="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6819423"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17" name="矩形 15"/>
          <p:cNvSpPr>
            <a:spLocks noChangeArrowheads="1"/>
          </p:cNvSpPr>
          <p:nvPr/>
        </p:nvSpPr>
        <p:spPr bwMode="auto">
          <a:xfrm>
            <a:off x="6" y="365126"/>
            <a:ext cx="6660226"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r>
              <a:rPr lang="en-US" altLang="zh-CN" sz="2800" b="1" kern="0" dirty="0">
                <a:solidFill>
                  <a:srgbClr val="FFFFFF"/>
                </a:solidFill>
                <a:ea typeface="微软雅黑"/>
              </a:rPr>
              <a:t>ATM</a:t>
            </a:r>
            <a:r>
              <a:rPr lang="zh-CN" altLang="en-US" sz="2800" b="1" kern="0" dirty="0">
                <a:solidFill>
                  <a:srgbClr val="FFFFFF"/>
                </a:solidFill>
                <a:ea typeface="微软雅黑"/>
              </a:rPr>
              <a:t> </a:t>
            </a:r>
            <a:r>
              <a:rPr lang="en-US" altLang="zh-CN" sz="2800" b="1" kern="0" dirty="0">
                <a:solidFill>
                  <a:srgbClr val="FFFFFF"/>
                </a:solidFill>
                <a:ea typeface="微软雅黑"/>
              </a:rPr>
              <a:t>user Interface - withdraw</a:t>
            </a:r>
            <a:endParaRPr lang="zh-CN" altLang="en-US" sz="2800" b="1" kern="0" dirty="0">
              <a:solidFill>
                <a:srgbClr val="FFFFFF"/>
              </a:solidFill>
              <a:ea typeface="微软雅黑"/>
            </a:endParaRPr>
          </a:p>
        </p:txBody>
      </p:sp>
      <p:sp>
        <p:nvSpPr>
          <p:cNvPr id="39" name="Shape 1447"/>
          <p:cNvSpPr/>
          <p:nvPr/>
        </p:nvSpPr>
        <p:spPr>
          <a:xfrm>
            <a:off x="2859654" y="2931790"/>
            <a:ext cx="1542157"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spcBef>
                <a:spcPts val="300"/>
              </a:spcBef>
              <a:defRPr sz="1200" b="1">
                <a:solidFill>
                  <a:srgbClr val="3194C6"/>
                </a:solidFill>
                <a:uFill>
                  <a:solidFill>
                    <a:srgbClr val="3194C6"/>
                  </a:solidFill>
                </a:uFill>
                <a:latin typeface="Roboto Condensed Regular"/>
                <a:ea typeface="Roboto Condensed Regular"/>
                <a:cs typeface="Roboto Condensed Regular"/>
                <a:sym typeface="Roboto Condensed Regular"/>
              </a:defRPr>
            </a:lvl1pPr>
          </a:lstStyle>
          <a:p>
            <a:pPr defTabSz="457130">
              <a:defRPr sz="1800" b="0">
                <a:solidFill>
                  <a:srgbClr val="000000"/>
                </a:solidFill>
                <a:uFillTx/>
              </a:defRPr>
            </a:pPr>
            <a:r>
              <a:rPr lang="zh-CN" altLang="en-US" kern="0" dirty="0">
                <a:latin typeface="微软雅黑"/>
                <a:ea typeface="微软雅黑"/>
              </a:rPr>
              <a:t>图表标题</a:t>
            </a:r>
            <a:endParaRPr kern="0" dirty="0">
              <a:latin typeface="微软雅黑"/>
              <a:ea typeface="微软雅黑"/>
            </a:endParaRPr>
          </a:p>
        </p:txBody>
      </p:sp>
      <p:sp>
        <p:nvSpPr>
          <p:cNvPr id="40" name="Shape 1448"/>
          <p:cNvSpPr/>
          <p:nvPr/>
        </p:nvSpPr>
        <p:spPr>
          <a:xfrm>
            <a:off x="2859653" y="3285749"/>
            <a:ext cx="1542159" cy="10156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200" kern="0" dirty="0">
                <a:latin typeface="微软雅黑"/>
                <a:ea typeface="微软雅黑"/>
              </a:rPr>
              <a:t>单击此处添加文本文字内容单击此处添加文本文字内容单击此处添加文本文字内容单击此处添加文本文字内容</a:t>
            </a:r>
          </a:p>
        </p:txBody>
      </p:sp>
      <p:sp>
        <p:nvSpPr>
          <p:cNvPr id="47" name="Shape 1455"/>
          <p:cNvSpPr/>
          <p:nvPr/>
        </p:nvSpPr>
        <p:spPr>
          <a:xfrm>
            <a:off x="4738028" y="2931790"/>
            <a:ext cx="1542156"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spcBef>
                <a:spcPts val="300"/>
              </a:spcBef>
              <a:defRPr sz="1200" b="1">
                <a:solidFill>
                  <a:srgbClr val="3194C6"/>
                </a:solidFill>
                <a:uFill>
                  <a:solidFill>
                    <a:srgbClr val="3194C6"/>
                  </a:solidFill>
                </a:uFill>
                <a:latin typeface="Roboto Condensed Regular"/>
                <a:ea typeface="Roboto Condensed Regular"/>
                <a:cs typeface="Roboto Condensed Regular"/>
                <a:sym typeface="Roboto Condensed Regular"/>
              </a:defRPr>
            </a:lvl1pPr>
          </a:lstStyle>
          <a:p>
            <a:pPr defTabSz="457130">
              <a:defRPr sz="1800" b="0">
                <a:solidFill>
                  <a:srgbClr val="000000"/>
                </a:solidFill>
                <a:uFillTx/>
              </a:defRPr>
            </a:pPr>
            <a:r>
              <a:rPr lang="zh-CN" altLang="en-US" kern="0" dirty="0">
                <a:latin typeface="微软雅黑"/>
                <a:ea typeface="微软雅黑"/>
              </a:rPr>
              <a:t>图表标题</a:t>
            </a:r>
            <a:endParaRPr kern="0" dirty="0">
              <a:latin typeface="微软雅黑"/>
              <a:ea typeface="微软雅黑"/>
            </a:endParaRPr>
          </a:p>
        </p:txBody>
      </p:sp>
      <p:sp>
        <p:nvSpPr>
          <p:cNvPr id="48" name="Shape 1456"/>
          <p:cNvSpPr/>
          <p:nvPr/>
        </p:nvSpPr>
        <p:spPr>
          <a:xfrm>
            <a:off x="4738027" y="3285749"/>
            <a:ext cx="1542158" cy="10156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200" kern="0" dirty="0">
                <a:latin typeface="微软雅黑"/>
                <a:ea typeface="微软雅黑"/>
              </a:rPr>
              <a:t>单击此处添加文本文字内容单击此处添加文本文字内容单击此处添加文本文字内容单击此处添加文本文字内容</a:t>
            </a:r>
          </a:p>
        </p:txBody>
      </p:sp>
      <p:pic>
        <p:nvPicPr>
          <p:cNvPr id="5" name="图片 4">
            <a:extLst>
              <a:ext uri="{FF2B5EF4-FFF2-40B4-BE49-F238E27FC236}">
                <a16:creationId xmlns:a16="http://schemas.microsoft.com/office/drawing/2014/main" id="{C276A32C-377A-4CD4-986B-3A2C658E4B1A}"/>
              </a:ext>
            </a:extLst>
          </p:cNvPr>
          <p:cNvPicPr>
            <a:picLocks noChangeAspect="1"/>
          </p:cNvPicPr>
          <p:nvPr/>
        </p:nvPicPr>
        <p:blipFill>
          <a:blip r:embed="rId3"/>
          <a:stretch>
            <a:fillRect/>
          </a:stretch>
        </p:blipFill>
        <p:spPr>
          <a:xfrm>
            <a:off x="1984192" y="973742"/>
            <a:ext cx="4835237" cy="3916096"/>
          </a:xfrm>
          <a:prstGeom prst="rect">
            <a:avLst/>
          </a:prstGeom>
        </p:spPr>
      </p:pic>
    </p:spTree>
    <p:extLst>
      <p:ext uri="{BB962C8B-B14F-4D97-AF65-F5344CB8AC3E}">
        <p14:creationId xmlns:p14="http://schemas.microsoft.com/office/powerpoint/2010/main" val="3348335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dirty="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17" name="矩形 15"/>
          <p:cNvSpPr>
            <a:spLocks noChangeArrowheads="1"/>
          </p:cNvSpPr>
          <p:nvPr/>
        </p:nvSpPr>
        <p:spPr bwMode="auto">
          <a:xfrm>
            <a:off x="6" y="365126"/>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r>
              <a:rPr lang="en-US" altLang="zh-CN" sz="2800" b="1" kern="0" dirty="0">
                <a:solidFill>
                  <a:srgbClr val="FFFFFF"/>
                </a:solidFill>
                <a:ea typeface="微软雅黑"/>
              </a:rPr>
              <a:t>User case Diagram</a:t>
            </a:r>
            <a:endParaRPr lang="zh-CN" altLang="en-US" sz="2800" b="1" kern="0" dirty="0">
              <a:solidFill>
                <a:srgbClr val="FFFFFF"/>
              </a:solidFill>
              <a:ea typeface="微软雅黑"/>
            </a:endParaRPr>
          </a:p>
        </p:txBody>
      </p:sp>
      <p:pic>
        <p:nvPicPr>
          <p:cNvPr id="4" name="图片 3">
            <a:extLst>
              <a:ext uri="{FF2B5EF4-FFF2-40B4-BE49-F238E27FC236}">
                <a16:creationId xmlns:a16="http://schemas.microsoft.com/office/drawing/2014/main" id="{375F8AE3-E4E8-4E81-9C13-65C556513BA6}"/>
              </a:ext>
            </a:extLst>
          </p:cNvPr>
          <p:cNvPicPr>
            <a:picLocks noChangeAspect="1"/>
          </p:cNvPicPr>
          <p:nvPr/>
        </p:nvPicPr>
        <p:blipFill>
          <a:blip r:embed="rId3"/>
          <a:stretch>
            <a:fillRect/>
          </a:stretch>
        </p:blipFill>
        <p:spPr>
          <a:xfrm>
            <a:off x="539552" y="1635646"/>
            <a:ext cx="3233719" cy="1584176"/>
          </a:xfrm>
          <a:prstGeom prst="rect">
            <a:avLst/>
          </a:prstGeom>
        </p:spPr>
      </p:pic>
    </p:spTree>
    <p:extLst>
      <p:ext uri="{BB962C8B-B14F-4D97-AF65-F5344CB8AC3E}">
        <p14:creationId xmlns:p14="http://schemas.microsoft.com/office/powerpoint/2010/main" val="3874470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eaLnBrk="1" fontAlgn="base" hangingPunct="1">
              <a:spcBef>
                <a:spcPct val="0"/>
              </a:spcBef>
              <a:spcAft>
                <a:spcPct val="0"/>
              </a:spcAft>
              <a:buNone/>
              <a:defRPr/>
            </a:pPr>
            <a:r>
              <a:rPr lang="en-US" altLang="zh-CN" sz="2800" b="1" kern="0" dirty="0">
                <a:solidFill>
                  <a:srgbClr val="FFFFFF"/>
                </a:solidFill>
                <a:ea typeface="微软雅黑"/>
              </a:rPr>
              <a:t>Designing ATM</a:t>
            </a:r>
            <a:endParaRPr lang="zh-CN" altLang="en-US" sz="2800" b="1" kern="0" dirty="0">
              <a:solidFill>
                <a:srgbClr val="FFFFFF"/>
              </a:solidFill>
              <a:ea typeface="微软雅黑"/>
            </a:endParaRPr>
          </a:p>
        </p:txBody>
      </p:sp>
      <p:sp>
        <p:nvSpPr>
          <p:cNvPr id="9" name="矩形 6"/>
          <p:cNvSpPr>
            <a:spLocks noChangeArrowheads="1"/>
          </p:cNvSpPr>
          <p:nvPr/>
        </p:nvSpPr>
        <p:spPr bwMode="auto">
          <a:xfrm>
            <a:off x="467544" y="1105505"/>
            <a:ext cx="2053743" cy="3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None/>
              <a:defRPr/>
            </a:pPr>
            <a:r>
              <a:rPr lang="en-US" altLang="zh-CN" sz="1800" b="1" kern="0" dirty="0">
                <a:solidFill>
                  <a:srgbClr val="FFFFFF"/>
                </a:solidFill>
                <a:ea typeface="微软雅黑"/>
                <a:sym typeface="宋体" pitchFamily="2" charset="-122"/>
              </a:rPr>
              <a:t>Use case diagrams</a:t>
            </a:r>
            <a:r>
              <a:rPr lang="zh-CN" altLang="en-US" sz="1800" b="1" kern="0" dirty="0">
                <a:solidFill>
                  <a:srgbClr val="FFFFFF"/>
                </a:solidFill>
                <a:ea typeface="微软雅黑"/>
                <a:sym typeface="宋体" pitchFamily="2" charset="-122"/>
              </a:rPr>
              <a:t> </a:t>
            </a:r>
          </a:p>
        </p:txBody>
      </p:sp>
      <p:sp>
        <p:nvSpPr>
          <p:cNvPr id="14" name="TextBox 11"/>
          <p:cNvSpPr>
            <a:spLocks noChangeArrowheads="1"/>
          </p:cNvSpPr>
          <p:nvPr/>
        </p:nvSpPr>
        <p:spPr bwMode="auto">
          <a:xfrm>
            <a:off x="251520" y="1563638"/>
            <a:ext cx="3365500" cy="461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defTabSz="457130" eaLnBrk="1" hangingPunct="1">
              <a:spcBef>
                <a:spcPts val="0"/>
              </a:spcBef>
              <a:buNone/>
              <a:defRPr sz="1800">
                <a:solidFill>
                  <a:srgbClr val="000000"/>
                </a:solidFill>
                <a:uFillTx/>
              </a:defRPr>
            </a:pPr>
            <a:r>
              <a:rPr lang="en-US" altLang="zh-CN" sz="1200" kern="0" dirty="0">
                <a:solidFill>
                  <a:srgbClr val="000000"/>
                </a:solidFill>
                <a:latin typeface="微软雅黑"/>
                <a:ea typeface="微软雅黑"/>
              </a:rPr>
              <a:t>model the interactions between</a:t>
            </a:r>
          </a:p>
          <a:p>
            <a:pPr defTabSz="457130" eaLnBrk="1" hangingPunct="1">
              <a:spcBef>
                <a:spcPts val="0"/>
              </a:spcBef>
              <a:buNone/>
              <a:defRPr sz="1800">
                <a:solidFill>
                  <a:srgbClr val="000000"/>
                </a:solidFill>
                <a:uFillTx/>
              </a:defRPr>
            </a:pPr>
            <a:r>
              <a:rPr lang="en-US" altLang="zh-CN" sz="1200" kern="0" dirty="0">
                <a:solidFill>
                  <a:srgbClr val="000000"/>
                </a:solidFill>
                <a:latin typeface="微软雅黑"/>
                <a:ea typeface="微软雅黑"/>
              </a:rPr>
              <a:t>a system and its external entities</a:t>
            </a:r>
            <a:endParaRPr lang="zh-CN" altLang="en-US" sz="1200" kern="0" dirty="0">
              <a:solidFill>
                <a:srgbClr val="000000"/>
              </a:solidFill>
              <a:latin typeface="微软雅黑"/>
              <a:ea typeface="微软雅黑"/>
            </a:endParaRPr>
          </a:p>
        </p:txBody>
      </p:sp>
      <p:sp>
        <p:nvSpPr>
          <p:cNvPr id="17" name="矩形 6">
            <a:extLst>
              <a:ext uri="{FF2B5EF4-FFF2-40B4-BE49-F238E27FC236}">
                <a16:creationId xmlns:a16="http://schemas.microsoft.com/office/drawing/2014/main" id="{2086466C-2C3D-4525-8D9C-749DA333E306}"/>
              </a:ext>
            </a:extLst>
          </p:cNvPr>
          <p:cNvSpPr>
            <a:spLocks noChangeArrowheads="1"/>
          </p:cNvSpPr>
          <p:nvPr/>
        </p:nvSpPr>
        <p:spPr bwMode="auto">
          <a:xfrm>
            <a:off x="3563888" y="1105505"/>
            <a:ext cx="1648184" cy="3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None/>
              <a:defRPr/>
            </a:pPr>
            <a:r>
              <a:rPr lang="en-US" altLang="zh-CN" sz="1800" b="1" kern="0" dirty="0">
                <a:solidFill>
                  <a:srgbClr val="FFFFFF"/>
                </a:solidFill>
                <a:ea typeface="微软雅黑"/>
                <a:sym typeface="宋体" pitchFamily="2" charset="-122"/>
              </a:rPr>
              <a:t>Class diagrams</a:t>
            </a:r>
            <a:endParaRPr lang="zh-CN" altLang="en-US" sz="1800" b="1" kern="0" dirty="0">
              <a:solidFill>
                <a:srgbClr val="FFFFFF"/>
              </a:solidFill>
              <a:ea typeface="微软雅黑"/>
              <a:sym typeface="宋体" pitchFamily="2" charset="-122"/>
            </a:endParaRPr>
          </a:p>
        </p:txBody>
      </p:sp>
      <p:sp>
        <p:nvSpPr>
          <p:cNvPr id="19" name="TextBox 11">
            <a:extLst>
              <a:ext uri="{FF2B5EF4-FFF2-40B4-BE49-F238E27FC236}">
                <a16:creationId xmlns:a16="http://schemas.microsoft.com/office/drawing/2014/main" id="{75886044-929E-42FB-88BA-19BA9E675172}"/>
              </a:ext>
            </a:extLst>
          </p:cNvPr>
          <p:cNvSpPr>
            <a:spLocks noChangeArrowheads="1"/>
          </p:cNvSpPr>
          <p:nvPr/>
        </p:nvSpPr>
        <p:spPr bwMode="auto">
          <a:xfrm>
            <a:off x="3131840" y="1550045"/>
            <a:ext cx="3203575" cy="646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defTabSz="457130" eaLnBrk="1" hangingPunct="1">
              <a:spcBef>
                <a:spcPts val="0"/>
              </a:spcBef>
              <a:buNone/>
              <a:defRPr sz="1800">
                <a:solidFill>
                  <a:srgbClr val="000000"/>
                </a:solidFill>
                <a:uFillTx/>
              </a:defRPr>
            </a:pPr>
            <a:r>
              <a:rPr lang="en-US" altLang="zh-CN" sz="1200" kern="0" dirty="0">
                <a:solidFill>
                  <a:srgbClr val="000000"/>
                </a:solidFill>
                <a:latin typeface="微软雅黑"/>
                <a:ea typeface="微软雅黑"/>
              </a:rPr>
              <a:t>Class diagrams help us specify the structural relationships between parts of the system.</a:t>
            </a:r>
            <a:endParaRPr lang="zh-CN" altLang="en-US" sz="1200" kern="0" dirty="0">
              <a:solidFill>
                <a:srgbClr val="000000"/>
              </a:solidFill>
              <a:latin typeface="微软雅黑"/>
              <a:ea typeface="微软雅黑"/>
            </a:endParaRPr>
          </a:p>
        </p:txBody>
      </p:sp>
      <p:sp>
        <p:nvSpPr>
          <p:cNvPr id="20" name="矩形 6">
            <a:extLst>
              <a:ext uri="{FF2B5EF4-FFF2-40B4-BE49-F238E27FC236}">
                <a16:creationId xmlns:a16="http://schemas.microsoft.com/office/drawing/2014/main" id="{B185A3C5-0C89-4C01-8A03-D62CA2D4CBB2}"/>
              </a:ext>
            </a:extLst>
          </p:cNvPr>
          <p:cNvSpPr>
            <a:spLocks noChangeArrowheads="1"/>
          </p:cNvSpPr>
          <p:nvPr/>
        </p:nvSpPr>
        <p:spPr bwMode="auto">
          <a:xfrm>
            <a:off x="6285804" y="1120543"/>
            <a:ext cx="2541057" cy="3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None/>
              <a:defRPr/>
            </a:pPr>
            <a:r>
              <a:rPr lang="en-US" altLang="zh-CN" sz="1800" b="1" kern="0" dirty="0">
                <a:solidFill>
                  <a:srgbClr val="FFFFFF"/>
                </a:solidFill>
                <a:ea typeface="微软雅黑"/>
                <a:sym typeface="宋体" pitchFamily="2" charset="-122"/>
              </a:rPr>
              <a:t>State machine diagrams,</a:t>
            </a:r>
            <a:endParaRPr lang="zh-CN" altLang="en-US" sz="1800" b="1" kern="0" dirty="0">
              <a:solidFill>
                <a:srgbClr val="FFFFFF"/>
              </a:solidFill>
              <a:ea typeface="微软雅黑"/>
              <a:sym typeface="宋体" pitchFamily="2" charset="-122"/>
            </a:endParaRPr>
          </a:p>
        </p:txBody>
      </p:sp>
      <p:sp>
        <p:nvSpPr>
          <p:cNvPr id="21" name="矩形 6">
            <a:extLst>
              <a:ext uri="{FF2B5EF4-FFF2-40B4-BE49-F238E27FC236}">
                <a16:creationId xmlns:a16="http://schemas.microsoft.com/office/drawing/2014/main" id="{8E239400-D269-412D-9A35-8632BE1328C6}"/>
              </a:ext>
            </a:extLst>
          </p:cNvPr>
          <p:cNvSpPr>
            <a:spLocks noChangeArrowheads="1"/>
          </p:cNvSpPr>
          <p:nvPr/>
        </p:nvSpPr>
        <p:spPr bwMode="auto">
          <a:xfrm>
            <a:off x="574146" y="2571750"/>
            <a:ext cx="1840544" cy="3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None/>
              <a:defRPr/>
            </a:pPr>
            <a:r>
              <a:rPr lang="en-US" altLang="zh-CN" sz="1800" b="1" kern="0" dirty="0">
                <a:solidFill>
                  <a:srgbClr val="FFFFFF"/>
                </a:solidFill>
                <a:ea typeface="微软雅黑"/>
                <a:sym typeface="宋体" pitchFamily="2" charset="-122"/>
              </a:rPr>
              <a:t>Activity diagrams</a:t>
            </a:r>
            <a:endParaRPr lang="zh-CN" altLang="en-US" sz="1800" b="1" kern="0" dirty="0">
              <a:solidFill>
                <a:srgbClr val="FFFFFF"/>
              </a:solidFill>
              <a:ea typeface="微软雅黑"/>
              <a:sym typeface="宋体" pitchFamily="2" charset="-122"/>
            </a:endParaRPr>
          </a:p>
        </p:txBody>
      </p:sp>
      <p:sp>
        <p:nvSpPr>
          <p:cNvPr id="22" name="矩形 6">
            <a:extLst>
              <a:ext uri="{FF2B5EF4-FFF2-40B4-BE49-F238E27FC236}">
                <a16:creationId xmlns:a16="http://schemas.microsoft.com/office/drawing/2014/main" id="{E36380C4-3961-459F-A92F-87D82ABD8DD2}"/>
              </a:ext>
            </a:extLst>
          </p:cNvPr>
          <p:cNvSpPr>
            <a:spLocks noChangeArrowheads="1"/>
          </p:cNvSpPr>
          <p:nvPr/>
        </p:nvSpPr>
        <p:spPr bwMode="auto">
          <a:xfrm>
            <a:off x="3072568" y="2572984"/>
            <a:ext cx="2630825" cy="3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None/>
              <a:defRPr/>
            </a:pPr>
            <a:r>
              <a:rPr lang="en-US" altLang="zh-CN" sz="1800" b="1" kern="0" dirty="0">
                <a:solidFill>
                  <a:srgbClr val="FFFFFF"/>
                </a:solidFill>
                <a:ea typeface="微软雅黑"/>
                <a:sym typeface="宋体" pitchFamily="2" charset="-122"/>
              </a:rPr>
              <a:t>Communication diagrams</a:t>
            </a:r>
            <a:endParaRPr lang="zh-CN" altLang="en-US" sz="1800" b="1" kern="0" dirty="0">
              <a:solidFill>
                <a:srgbClr val="FFFFFF"/>
              </a:solidFill>
              <a:ea typeface="微软雅黑"/>
              <a:sym typeface="宋体" pitchFamily="2" charset="-122"/>
            </a:endParaRPr>
          </a:p>
        </p:txBody>
      </p:sp>
      <p:sp>
        <p:nvSpPr>
          <p:cNvPr id="23" name="矩形 6">
            <a:extLst>
              <a:ext uri="{FF2B5EF4-FFF2-40B4-BE49-F238E27FC236}">
                <a16:creationId xmlns:a16="http://schemas.microsoft.com/office/drawing/2014/main" id="{AEEC6DAA-F05E-4C7E-893C-7B79D58A7D0C}"/>
              </a:ext>
            </a:extLst>
          </p:cNvPr>
          <p:cNvSpPr>
            <a:spLocks noChangeArrowheads="1"/>
          </p:cNvSpPr>
          <p:nvPr/>
        </p:nvSpPr>
        <p:spPr bwMode="auto">
          <a:xfrm>
            <a:off x="6729312" y="2561841"/>
            <a:ext cx="2036111" cy="3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None/>
              <a:defRPr/>
            </a:pPr>
            <a:r>
              <a:rPr lang="en-US" altLang="zh-CN" sz="1800" b="1" kern="0" dirty="0">
                <a:solidFill>
                  <a:srgbClr val="FFFFFF"/>
                </a:solidFill>
                <a:ea typeface="微软雅黑"/>
                <a:sym typeface="宋体" pitchFamily="2" charset="-122"/>
              </a:rPr>
              <a:t>Sequence diagrams</a:t>
            </a:r>
            <a:endParaRPr lang="zh-CN" altLang="en-US" sz="1800" b="1" kern="0" dirty="0">
              <a:solidFill>
                <a:srgbClr val="FFFFFF"/>
              </a:solidFill>
              <a:ea typeface="微软雅黑"/>
              <a:sym typeface="宋体" pitchFamily="2" charset="-122"/>
            </a:endParaRPr>
          </a:p>
        </p:txBody>
      </p:sp>
      <p:sp>
        <p:nvSpPr>
          <p:cNvPr id="24" name="TextBox 11">
            <a:extLst>
              <a:ext uri="{FF2B5EF4-FFF2-40B4-BE49-F238E27FC236}">
                <a16:creationId xmlns:a16="http://schemas.microsoft.com/office/drawing/2014/main" id="{FE771E77-A667-4BFA-9E69-ED949C0229A5}"/>
              </a:ext>
            </a:extLst>
          </p:cNvPr>
          <p:cNvSpPr>
            <a:spLocks noChangeArrowheads="1"/>
          </p:cNvSpPr>
          <p:nvPr/>
        </p:nvSpPr>
        <p:spPr bwMode="auto">
          <a:xfrm>
            <a:off x="6198991" y="1550045"/>
            <a:ext cx="3203575" cy="461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defTabSz="457130" eaLnBrk="1" hangingPunct="1">
              <a:spcBef>
                <a:spcPts val="0"/>
              </a:spcBef>
              <a:buNone/>
              <a:defRPr sz="1800">
                <a:solidFill>
                  <a:srgbClr val="000000"/>
                </a:solidFill>
                <a:uFillTx/>
              </a:defRPr>
            </a:pPr>
            <a:r>
              <a:rPr lang="en-US" altLang="zh-CN" sz="1200" kern="0" dirty="0">
                <a:solidFill>
                  <a:srgbClr val="000000"/>
                </a:solidFill>
                <a:latin typeface="微软雅黑"/>
                <a:ea typeface="微软雅黑"/>
              </a:rPr>
              <a:t>model the ways in</a:t>
            </a:r>
          </a:p>
          <a:p>
            <a:pPr defTabSz="457130" eaLnBrk="1" hangingPunct="1">
              <a:spcBef>
                <a:spcPts val="0"/>
              </a:spcBef>
              <a:buNone/>
              <a:defRPr sz="1800">
                <a:solidFill>
                  <a:srgbClr val="000000"/>
                </a:solidFill>
                <a:uFillTx/>
              </a:defRPr>
            </a:pPr>
            <a:r>
              <a:rPr lang="en-US" altLang="zh-CN" sz="1200" kern="0" dirty="0">
                <a:solidFill>
                  <a:srgbClr val="000000"/>
                </a:solidFill>
                <a:latin typeface="微软雅黑"/>
                <a:ea typeface="微软雅黑"/>
              </a:rPr>
              <a:t>which an object changes state.</a:t>
            </a:r>
            <a:endParaRPr lang="zh-CN" altLang="en-US" sz="1200" kern="0" dirty="0">
              <a:solidFill>
                <a:srgbClr val="000000"/>
              </a:solidFill>
              <a:latin typeface="微软雅黑"/>
              <a:ea typeface="微软雅黑"/>
            </a:endParaRPr>
          </a:p>
        </p:txBody>
      </p:sp>
      <p:sp>
        <p:nvSpPr>
          <p:cNvPr id="25" name="TextBox 11">
            <a:extLst>
              <a:ext uri="{FF2B5EF4-FFF2-40B4-BE49-F238E27FC236}">
                <a16:creationId xmlns:a16="http://schemas.microsoft.com/office/drawing/2014/main" id="{3642444E-30B3-4020-933D-FDEF4C413B77}"/>
              </a:ext>
            </a:extLst>
          </p:cNvPr>
          <p:cNvSpPr>
            <a:spLocks noChangeArrowheads="1"/>
          </p:cNvSpPr>
          <p:nvPr/>
        </p:nvSpPr>
        <p:spPr bwMode="auto">
          <a:xfrm>
            <a:off x="6" y="3421532"/>
            <a:ext cx="2826391" cy="830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defTabSz="457130" eaLnBrk="1" hangingPunct="1">
              <a:spcBef>
                <a:spcPts val="0"/>
              </a:spcBef>
              <a:buNone/>
              <a:defRPr sz="1800">
                <a:solidFill>
                  <a:srgbClr val="000000"/>
                </a:solidFill>
                <a:uFillTx/>
              </a:defRPr>
            </a:pPr>
            <a:r>
              <a:rPr lang="en-US" altLang="zh-CN" sz="1200" kern="0" dirty="0">
                <a:solidFill>
                  <a:srgbClr val="000000"/>
                </a:solidFill>
                <a:latin typeface="微软雅黑"/>
                <a:ea typeface="微软雅黑"/>
              </a:rPr>
              <a:t>An activity diagram models the actions the object performs and specifies orders in which it performs these actions.</a:t>
            </a:r>
            <a:endParaRPr lang="zh-CN" altLang="en-US" sz="1200" kern="0" dirty="0">
              <a:solidFill>
                <a:srgbClr val="000000"/>
              </a:solidFill>
              <a:latin typeface="微软雅黑"/>
              <a:ea typeface="微软雅黑"/>
            </a:endParaRPr>
          </a:p>
        </p:txBody>
      </p:sp>
      <p:sp>
        <p:nvSpPr>
          <p:cNvPr id="26" name="TextBox 11">
            <a:extLst>
              <a:ext uri="{FF2B5EF4-FFF2-40B4-BE49-F238E27FC236}">
                <a16:creationId xmlns:a16="http://schemas.microsoft.com/office/drawing/2014/main" id="{E7316867-2ED8-489A-8A89-557949806401}"/>
              </a:ext>
            </a:extLst>
          </p:cNvPr>
          <p:cNvSpPr>
            <a:spLocks noChangeArrowheads="1"/>
          </p:cNvSpPr>
          <p:nvPr/>
        </p:nvSpPr>
        <p:spPr bwMode="auto">
          <a:xfrm>
            <a:off x="2955680" y="3430616"/>
            <a:ext cx="3203575" cy="646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defTabSz="457130" eaLnBrk="1" hangingPunct="1">
              <a:spcBef>
                <a:spcPts val="0"/>
              </a:spcBef>
              <a:buNone/>
              <a:defRPr sz="1800">
                <a:solidFill>
                  <a:srgbClr val="000000"/>
                </a:solidFill>
                <a:uFillTx/>
              </a:defRPr>
            </a:pPr>
            <a:r>
              <a:rPr lang="en-US" altLang="zh-CN" sz="1200" kern="0" dirty="0">
                <a:solidFill>
                  <a:srgbClr val="000000"/>
                </a:solidFill>
                <a:latin typeface="微软雅黑"/>
                <a:ea typeface="微软雅黑"/>
              </a:rPr>
              <a:t>model the interactions among objects in a system</a:t>
            </a:r>
            <a:r>
              <a:rPr lang="zh-CN" altLang="en-US" sz="1200" kern="0" dirty="0">
                <a:solidFill>
                  <a:srgbClr val="000000"/>
                </a:solidFill>
                <a:latin typeface="微软雅黑"/>
                <a:ea typeface="微软雅黑"/>
              </a:rPr>
              <a:t>，</a:t>
            </a:r>
            <a:r>
              <a:rPr lang="en-US" altLang="zh-CN" sz="1200" kern="0" dirty="0">
                <a:solidFill>
                  <a:srgbClr val="000000"/>
                </a:solidFill>
                <a:latin typeface="微软雅黑"/>
                <a:ea typeface="微软雅黑"/>
              </a:rPr>
              <a:t>with an emphasis on what interactions occur.</a:t>
            </a:r>
            <a:endParaRPr lang="zh-CN" altLang="en-US" sz="1200" kern="0" dirty="0">
              <a:solidFill>
                <a:srgbClr val="000000"/>
              </a:solidFill>
              <a:latin typeface="微软雅黑"/>
              <a:ea typeface="微软雅黑"/>
            </a:endParaRPr>
          </a:p>
        </p:txBody>
      </p:sp>
      <p:sp>
        <p:nvSpPr>
          <p:cNvPr id="27" name="TextBox 11">
            <a:extLst>
              <a:ext uri="{FF2B5EF4-FFF2-40B4-BE49-F238E27FC236}">
                <a16:creationId xmlns:a16="http://schemas.microsoft.com/office/drawing/2014/main" id="{E4B431C4-E428-430A-8518-D1E2D9C8FF1C}"/>
              </a:ext>
            </a:extLst>
          </p:cNvPr>
          <p:cNvSpPr>
            <a:spLocks noChangeArrowheads="1"/>
          </p:cNvSpPr>
          <p:nvPr/>
        </p:nvSpPr>
        <p:spPr bwMode="auto">
          <a:xfrm>
            <a:off x="6069708" y="3421532"/>
            <a:ext cx="3203575" cy="646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defTabSz="457130" eaLnBrk="1" hangingPunct="1">
              <a:spcBef>
                <a:spcPts val="0"/>
              </a:spcBef>
              <a:buNone/>
              <a:defRPr sz="1800">
                <a:solidFill>
                  <a:srgbClr val="000000"/>
                </a:solidFill>
                <a:uFillTx/>
              </a:defRPr>
            </a:pPr>
            <a:r>
              <a:rPr lang="en-US" altLang="zh-CN" sz="1200" kern="0" dirty="0">
                <a:solidFill>
                  <a:srgbClr val="000000"/>
                </a:solidFill>
                <a:latin typeface="微软雅黑"/>
                <a:ea typeface="微软雅黑"/>
              </a:rPr>
              <a:t>model the interactions among the objects in a </a:t>
            </a:r>
            <a:r>
              <a:rPr lang="en-US" altLang="zh-CN" sz="1200" kern="0" dirty="0" err="1">
                <a:solidFill>
                  <a:srgbClr val="000000"/>
                </a:solidFill>
                <a:latin typeface="微软雅黑"/>
                <a:ea typeface="微软雅黑"/>
              </a:rPr>
              <a:t>system,emphasize</a:t>
            </a:r>
            <a:r>
              <a:rPr lang="en-US" altLang="zh-CN" sz="1200" kern="0" dirty="0">
                <a:solidFill>
                  <a:srgbClr val="000000"/>
                </a:solidFill>
                <a:latin typeface="微软雅黑"/>
                <a:ea typeface="微软雅黑"/>
              </a:rPr>
              <a:t> when interactions occur</a:t>
            </a:r>
            <a:endParaRPr lang="zh-CN" altLang="en-US" sz="1200" kern="0" dirty="0">
              <a:solidFill>
                <a:srgbClr val="000000"/>
              </a:solidFill>
              <a:latin typeface="微软雅黑"/>
              <a:ea typeface="微软雅黑"/>
            </a:endParaRPr>
          </a:p>
        </p:txBody>
      </p:sp>
    </p:spTree>
    <p:extLst>
      <p:ext uri="{BB962C8B-B14F-4D97-AF65-F5344CB8AC3E}">
        <p14:creationId xmlns:p14="http://schemas.microsoft.com/office/powerpoint/2010/main" val="4107650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4" y="1485910"/>
            <a:ext cx="3357563" cy="2366033"/>
          </a:xfrm>
          <a:prstGeom prst="rect">
            <a:avLst/>
          </a:prstGeom>
          <a:noFill/>
        </p:spPr>
        <p:txBody>
          <a:bodyPr wrap="square" lIns="68517" tIns="34283" rIns="68517" bIns="34283" rtlCol="0">
            <a:spAutoFit/>
          </a:bodyPr>
          <a:lstStyle/>
          <a:p>
            <a:pPr algn="ctr" defTabSz="685205"/>
            <a:r>
              <a:rPr lang="en-US" altLang="zh-CN" sz="14900" b="1" dirty="0">
                <a:solidFill>
                  <a:prstClr val="white"/>
                </a:solidFill>
                <a:latin typeface="微软雅黑"/>
                <a:ea typeface="微软雅黑"/>
              </a:rPr>
              <a:t>2</a:t>
            </a:r>
            <a:endParaRPr lang="zh-CN" altLang="en-US" sz="14900" b="1" dirty="0">
              <a:solidFill>
                <a:prstClr val="white"/>
              </a:solidFill>
              <a:latin typeface="微软雅黑"/>
              <a:ea typeface="微软雅黑"/>
            </a:endParaRP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a:extLst/>
        </p:spPr>
        <p:txBody>
          <a:bodyPr wrap="square" lIns="53958" tIns="24295" rIns="53958" bIns="24295" rtlCol="0" anchor="t">
            <a:spAutoFit/>
          </a:bodyPr>
          <a:lstStyle/>
          <a:p>
            <a:pPr algn="ctr" defTabSz="685205">
              <a:defRPr/>
            </a:pPr>
            <a:r>
              <a:rPr lang="en-US" altLang="zh-CN" sz="2800" b="1" kern="0" cap="small" dirty="0">
                <a:solidFill>
                  <a:srgbClr val="F59F14"/>
                </a:solidFill>
                <a:latin typeface="微软雅黑"/>
                <a:ea typeface="微软雅黑"/>
              </a:rPr>
              <a:t>Identifying the Classes</a:t>
            </a: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Tree>
    <p:extLst>
      <p:ext uri="{BB962C8B-B14F-4D97-AF65-F5344CB8AC3E}">
        <p14:creationId xmlns:p14="http://schemas.microsoft.com/office/powerpoint/2010/main" val="30995579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fault">
    <a:dk1>
      <a:srgbClr val="000000"/>
    </a:dk1>
    <a:lt1>
      <a:srgbClr val="F2F2F2"/>
    </a:lt1>
    <a:dk2>
      <a:srgbClr val="A7A7A7"/>
    </a:dk2>
    <a:lt2>
      <a:srgbClr val="535353"/>
    </a:lt2>
    <a:accent1>
      <a:srgbClr val="A5C067"/>
    </a:accent1>
    <a:accent2>
      <a:srgbClr val="03AE97"/>
    </a:accent2>
    <a:accent3>
      <a:srgbClr val="F7AC12"/>
    </a:accent3>
    <a:accent4>
      <a:srgbClr val="CD4E37"/>
    </a:accent4>
    <a:accent5>
      <a:srgbClr val="2C3D4B"/>
    </a:accent5>
    <a:accent6>
      <a:srgbClr val="282B2B"/>
    </a:accent6>
    <a:hlink>
      <a:srgbClr val="0000FF"/>
    </a:hlink>
    <a:folHlink>
      <a:srgbClr val="FF00FF"/>
    </a:folHlink>
  </a:clrScheme>
  <a:fontScheme name="自定义 1">
    <a:majorFont>
      <a:latin typeface="微软雅黑"/>
      <a:ea typeface="微软雅黑"/>
      <a:cs typeface=""/>
    </a:majorFont>
    <a:minorFont>
      <a:latin typeface="微软雅黑"/>
      <a:ea typeface="微软雅黑"/>
      <a:cs typefac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Default">
    <a:dk1>
      <a:srgbClr val="000000"/>
    </a:dk1>
    <a:lt1>
      <a:srgbClr val="F2F2F2"/>
    </a:lt1>
    <a:dk2>
      <a:srgbClr val="A7A7A7"/>
    </a:dk2>
    <a:lt2>
      <a:srgbClr val="535353"/>
    </a:lt2>
    <a:accent1>
      <a:srgbClr val="A5C067"/>
    </a:accent1>
    <a:accent2>
      <a:srgbClr val="03AE97"/>
    </a:accent2>
    <a:accent3>
      <a:srgbClr val="F7AC12"/>
    </a:accent3>
    <a:accent4>
      <a:srgbClr val="CD4E37"/>
    </a:accent4>
    <a:accent5>
      <a:srgbClr val="2C3D4B"/>
    </a:accent5>
    <a:accent6>
      <a:srgbClr val="282B2B"/>
    </a:accent6>
    <a:hlink>
      <a:srgbClr val="0000FF"/>
    </a:hlink>
    <a:folHlink>
      <a:srgbClr val="FF00FF"/>
    </a:folHlink>
  </a:clrScheme>
  <a:fontScheme name="自定义 1">
    <a:majorFont>
      <a:latin typeface="微软雅黑"/>
      <a:ea typeface="微软雅黑"/>
      <a:cs typeface=""/>
    </a:majorFont>
    <a:minorFont>
      <a:latin typeface="微软雅黑"/>
      <a:ea typeface="微软雅黑"/>
      <a:cs typefac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802</TotalTime>
  <Words>1450</Words>
  <Application>Microsoft Office PowerPoint</Application>
  <PresentationFormat>全屏显示(16:9)</PresentationFormat>
  <Paragraphs>136</Paragraphs>
  <Slides>29</Slides>
  <Notes>20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29</vt:i4>
      </vt:variant>
    </vt:vector>
  </HeadingPairs>
  <TitlesOfParts>
    <vt:vector size="33" baseType="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 </cp:lastModifiedBy>
  <cp:revision>91</cp:revision>
  <dcterms:created xsi:type="dcterms:W3CDTF">2015-04-30T08:31:44Z</dcterms:created>
  <dcterms:modified xsi:type="dcterms:W3CDTF">2018-12-24T03:58:17Z</dcterms:modified>
</cp:coreProperties>
</file>