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8" r:id="rId6"/>
    <p:sldId id="279" r:id="rId7"/>
    <p:sldId id="280" r:id="rId8"/>
    <p:sldId id="281" r:id="rId9"/>
    <p:sldId id="260" r:id="rId10"/>
    <p:sldId id="282" r:id="rId11"/>
    <p:sldId id="261" r:id="rId12"/>
    <p:sldId id="262" r:id="rId13"/>
    <p:sldId id="263" r:id="rId14"/>
    <p:sldId id="264" r:id="rId15"/>
    <p:sldId id="265" r:id="rId16"/>
    <p:sldId id="266" r:id="rId17"/>
    <p:sldId id="267" r:id="rId18"/>
    <p:sldId id="268" r:id="rId19"/>
    <p:sldId id="269" r:id="rId20"/>
    <p:sldId id="270" r:id="rId21"/>
    <p:sldId id="274" r:id="rId22"/>
    <p:sldId id="286" r:id="rId23"/>
    <p:sldId id="293" r:id="rId24"/>
    <p:sldId id="294" r:id="rId25"/>
    <p:sldId id="271" r:id="rId26"/>
    <p:sldId id="272" r:id="rId27"/>
    <p:sldId id="273" r:id="rId28"/>
    <p:sldId id="275" r:id="rId29"/>
    <p:sldId id="276" r:id="rId30"/>
    <p:sldId id="285" r:id="rId31"/>
    <p:sldId id="287" r:id="rId32"/>
    <p:sldId id="288" r:id="rId33"/>
    <p:sldId id="290" r:id="rId34"/>
    <p:sldId id="291" r:id="rId35"/>
    <p:sldId id="292" r:id="rId36"/>
    <p:sldId id="277" r:id="rId37"/>
    <p:sldId id="283" r:id="rId38"/>
    <p:sldId id="28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autoAdjust="0"/>
  </p:normalViewPr>
  <p:slideViewPr>
    <p:cSldViewPr snapToGrid="0">
      <p:cViewPr varScale="1">
        <p:scale>
          <a:sx n="89" d="100"/>
          <a:sy n="89" d="100"/>
        </p:scale>
        <p:origin x="-618" y="-108"/>
      </p:cViewPr>
      <p:guideLst>
        <p:guide orient="horz" pos="2160"/>
        <p:guide pos="3840"/>
      </p:guideLst>
    </p:cSldViewPr>
  </p:slideViewPr>
  <p:outlineViewPr>
    <p:cViewPr>
      <p:scale>
        <a:sx n="33" d="100"/>
        <a:sy n="33" d="100"/>
      </p:scale>
      <p:origin x="0" y="13614"/>
    </p:cViewPr>
  </p:outlineViewPr>
  <p:notesTextViewPr>
    <p:cViewPr>
      <p:scale>
        <a:sx n="1" d="1"/>
        <a:sy n="1" d="1"/>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FBEA8555-C5F1-4515-82D3-D538679D882E}" type="datetimeFigureOut">
              <a:rPr lang="zh-CN" altLang="en-US" smtClean="0"/>
              <a:t>2015/11/10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6F8F39-775B-4B8C-91CE-EFBC4E8F582F}"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0675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BEA8555-C5F1-4515-82D3-D538679D882E}" type="datetimeFigureOut">
              <a:rPr lang="zh-CN" altLang="en-US" smtClean="0"/>
              <a:t>2015/11/10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6F8F39-775B-4B8C-91CE-EFBC4E8F582F}" type="slidenum">
              <a:rPr lang="zh-CN" altLang="en-US" smtClean="0"/>
              <a:t>‹#›</a:t>
            </a:fld>
            <a:endParaRPr lang="zh-CN" altLang="en-US"/>
          </a:p>
        </p:txBody>
      </p:sp>
    </p:spTree>
    <p:extLst>
      <p:ext uri="{BB962C8B-B14F-4D97-AF65-F5344CB8AC3E}">
        <p14:creationId xmlns:p14="http://schemas.microsoft.com/office/powerpoint/2010/main" val="2982632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BEA8555-C5F1-4515-82D3-D538679D882E}" type="datetimeFigureOut">
              <a:rPr lang="zh-CN" altLang="en-US" smtClean="0"/>
              <a:t>2015/11/10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6F8F39-775B-4B8C-91CE-EFBC4E8F582F}"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510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FBEA8555-C5F1-4515-82D3-D538679D882E}" type="datetimeFigureOut">
              <a:rPr lang="zh-CN" altLang="en-US" smtClean="0"/>
              <a:t>2015/11/10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6F8F39-775B-4B8C-91CE-EFBC4E8F582F}" type="slidenum">
              <a:rPr lang="zh-CN" altLang="en-US" smtClean="0"/>
              <a:t>‹#›</a:t>
            </a:fld>
            <a:endParaRPr lang="zh-CN" altLang="en-US"/>
          </a:p>
        </p:txBody>
      </p:sp>
    </p:spTree>
    <p:extLst>
      <p:ext uri="{BB962C8B-B14F-4D97-AF65-F5344CB8AC3E}">
        <p14:creationId xmlns:p14="http://schemas.microsoft.com/office/powerpoint/2010/main" val="1106080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FBEA8555-C5F1-4515-82D3-D538679D882E}" type="datetimeFigureOut">
              <a:rPr lang="zh-CN" altLang="en-US" smtClean="0"/>
              <a:t>2015/11/10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F6F8F39-775B-4B8C-91CE-EFBC4E8F582F}"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4860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FBEA8555-C5F1-4515-82D3-D538679D882E}" type="datetimeFigureOut">
              <a:rPr lang="zh-CN" altLang="en-US" smtClean="0"/>
              <a:t>2015/11/10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6F8F39-775B-4B8C-91CE-EFBC4E8F582F}" type="slidenum">
              <a:rPr lang="zh-CN" altLang="en-US" smtClean="0"/>
              <a:t>‹#›</a:t>
            </a:fld>
            <a:endParaRPr lang="zh-CN" altLang="en-US"/>
          </a:p>
        </p:txBody>
      </p:sp>
    </p:spTree>
    <p:extLst>
      <p:ext uri="{BB962C8B-B14F-4D97-AF65-F5344CB8AC3E}">
        <p14:creationId xmlns:p14="http://schemas.microsoft.com/office/powerpoint/2010/main" val="2635356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smtClean="0"/>
              <a:t>单击此处编辑母版文本样式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FBEA8555-C5F1-4515-82D3-D538679D882E}" type="datetimeFigureOut">
              <a:rPr lang="zh-CN" altLang="en-US" smtClean="0"/>
              <a:t>2015/11/10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F6F8F39-775B-4B8C-91CE-EFBC4E8F582F}" type="slidenum">
              <a:rPr lang="zh-CN" altLang="en-US" smtClean="0"/>
              <a:t>‹#›</a:t>
            </a:fld>
            <a:endParaRPr lang="zh-CN" altLang="en-US"/>
          </a:p>
        </p:txBody>
      </p:sp>
    </p:spTree>
    <p:extLst>
      <p:ext uri="{BB962C8B-B14F-4D97-AF65-F5344CB8AC3E}">
        <p14:creationId xmlns:p14="http://schemas.microsoft.com/office/powerpoint/2010/main" val="551672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FBEA8555-C5F1-4515-82D3-D538679D882E}" type="datetimeFigureOut">
              <a:rPr lang="zh-CN" altLang="en-US" smtClean="0"/>
              <a:t>2015/11/10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F6F8F39-775B-4B8C-91CE-EFBC4E8F582F}" type="slidenum">
              <a:rPr lang="zh-CN" altLang="en-US" smtClean="0"/>
              <a:t>‹#›</a:t>
            </a:fld>
            <a:endParaRPr lang="zh-CN" altLang="en-US"/>
          </a:p>
        </p:txBody>
      </p:sp>
    </p:spTree>
    <p:extLst>
      <p:ext uri="{BB962C8B-B14F-4D97-AF65-F5344CB8AC3E}">
        <p14:creationId xmlns:p14="http://schemas.microsoft.com/office/powerpoint/2010/main" val="1734097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EA8555-C5F1-4515-82D3-D538679D882E}" type="datetimeFigureOut">
              <a:rPr lang="zh-CN" altLang="en-US" smtClean="0"/>
              <a:t>2015/11/10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F6F8F39-775B-4B8C-91CE-EFBC4E8F582F}" type="slidenum">
              <a:rPr lang="zh-CN" altLang="en-US" smtClean="0"/>
              <a:t>‹#›</a:t>
            </a:fld>
            <a:endParaRPr lang="zh-CN" altLang="en-US"/>
          </a:p>
        </p:txBody>
      </p:sp>
    </p:spTree>
    <p:extLst>
      <p:ext uri="{BB962C8B-B14F-4D97-AF65-F5344CB8AC3E}">
        <p14:creationId xmlns:p14="http://schemas.microsoft.com/office/powerpoint/2010/main" val="102691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EA8555-C5F1-4515-82D3-D538679D882E}" type="datetimeFigureOut">
              <a:rPr lang="zh-CN" altLang="en-US" smtClean="0"/>
              <a:t>2015/11/10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6F8F39-775B-4B8C-91CE-EFBC4E8F582F}" type="slidenum">
              <a:rPr lang="zh-CN" altLang="en-US" smtClean="0"/>
              <a:t>‹#›</a:t>
            </a:fld>
            <a:endParaRPr lang="zh-CN" altLang="en-US"/>
          </a:p>
        </p:txBody>
      </p:sp>
    </p:spTree>
    <p:extLst>
      <p:ext uri="{BB962C8B-B14F-4D97-AF65-F5344CB8AC3E}">
        <p14:creationId xmlns:p14="http://schemas.microsoft.com/office/powerpoint/2010/main" val="2693247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FBEA8555-C5F1-4515-82D3-D538679D882E}" type="datetimeFigureOut">
              <a:rPr lang="zh-CN" altLang="en-US" smtClean="0"/>
              <a:t>2015/11/10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F6F8F39-775B-4B8C-91CE-EFBC4E8F582F}"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34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BEA8555-C5F1-4515-82D3-D538679D882E}" type="datetimeFigureOut">
              <a:rPr lang="zh-CN" altLang="en-US" smtClean="0"/>
              <a:t>2015/11/10</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F6F8F39-775B-4B8C-91CE-EFBC4E8F582F}"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5902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oleObject" Target="../embeddings/oleObject2.bin"/><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线性数据结构</a:t>
            </a:r>
            <a:endParaRPr lang="zh-CN" altLang="en-US" dirty="0"/>
          </a:p>
        </p:txBody>
      </p:sp>
      <p:sp>
        <p:nvSpPr>
          <p:cNvPr id="3" name="副标题 2"/>
          <p:cNvSpPr>
            <a:spLocks noGrp="1"/>
          </p:cNvSpPr>
          <p:nvPr>
            <p:ph type="subTitle" idx="1"/>
          </p:nvPr>
        </p:nvSpPr>
        <p:spPr/>
        <p:txBody>
          <a:bodyPr/>
          <a:lstStyle/>
          <a:p>
            <a:r>
              <a:rPr lang="en-US" altLang="zh-CN" smtClean="0"/>
              <a:t>COPYRIGHT XL 2333</a:t>
            </a:r>
            <a:endParaRPr lang="zh-CN" altLang="en-US"/>
          </a:p>
        </p:txBody>
      </p:sp>
    </p:spTree>
    <p:extLst>
      <p:ext uri="{BB962C8B-B14F-4D97-AF65-F5344CB8AC3E}">
        <p14:creationId xmlns:p14="http://schemas.microsoft.com/office/powerpoint/2010/main" val="32179481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线性表的表示</a:t>
            </a:r>
            <a:endParaRPr lang="zh-CN" altLang="en-US"/>
          </a:p>
        </p:txBody>
      </p:sp>
      <p:sp>
        <p:nvSpPr>
          <p:cNvPr id="3" name="内容占位符 2"/>
          <p:cNvSpPr>
            <a:spLocks noGrp="1"/>
          </p:cNvSpPr>
          <p:nvPr>
            <p:ph idx="1"/>
          </p:nvPr>
        </p:nvSpPr>
        <p:spPr/>
        <p:txBody>
          <a:bodyPr>
            <a:normAutofit lnSpcReduction="10000"/>
          </a:bodyPr>
          <a:lstStyle/>
          <a:p>
            <a:r>
              <a:rPr lang="zh-CN" altLang="en-US" smtClean="0"/>
              <a:t>顺序存储结构，用数组表示：</a:t>
            </a:r>
            <a:endParaRPr lang="en-US" altLang="zh-CN" smtClean="0"/>
          </a:p>
          <a:p>
            <a:r>
              <a:rPr lang="en-US" altLang="zh-CN" smtClean="0"/>
              <a:t>elemtp a[maxn];</a:t>
            </a:r>
          </a:p>
          <a:p>
            <a:r>
              <a:rPr lang="zh-CN" altLang="en-US" smtClean="0"/>
              <a:t>链式存储结构，用指针表示：</a:t>
            </a:r>
            <a:endParaRPr lang="en-US" altLang="zh-CN" smtClean="0"/>
          </a:p>
          <a:p>
            <a:r>
              <a:rPr lang="en-US" altLang="zh-CN" smtClean="0"/>
              <a:t>point=p_list^;</a:t>
            </a:r>
          </a:p>
          <a:p>
            <a:r>
              <a:rPr lang="en-US" altLang="zh-CN" smtClean="0"/>
              <a:t>struct p_list</a:t>
            </a:r>
          </a:p>
          <a:p>
            <a:r>
              <a:rPr lang="en-US" altLang="zh-CN" smtClean="0"/>
              <a:t>{ </a:t>
            </a:r>
          </a:p>
          <a:p>
            <a:r>
              <a:rPr lang="en-US" altLang="zh-CN" smtClean="0"/>
              <a:t> elemtp elm;</a:t>
            </a:r>
          </a:p>
          <a:p>
            <a:r>
              <a:rPr lang="en-US" altLang="zh-CN" smtClean="0"/>
              <a:t> point link;</a:t>
            </a:r>
          </a:p>
          <a:p>
            <a:r>
              <a:rPr lang="en-US" altLang="zh-CN"/>
              <a:t>}</a:t>
            </a:r>
            <a:endParaRPr lang="en-US" altLang="zh-CN" smtClean="0"/>
          </a:p>
        </p:txBody>
      </p:sp>
    </p:spTree>
    <p:extLst>
      <p:ext uri="{BB962C8B-B14F-4D97-AF65-F5344CB8AC3E}">
        <p14:creationId xmlns:p14="http://schemas.microsoft.com/office/powerpoint/2010/main" val="154679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线性表元素的插入</a:t>
            </a:r>
            <a:endParaRPr lang="zh-CN" altLang="en-US"/>
          </a:p>
        </p:txBody>
      </p:sp>
      <p:grpSp>
        <p:nvGrpSpPr>
          <p:cNvPr id="43" name="组合 42"/>
          <p:cNvGrpSpPr/>
          <p:nvPr/>
        </p:nvGrpSpPr>
        <p:grpSpPr>
          <a:xfrm>
            <a:off x="362486" y="2512246"/>
            <a:ext cx="9650426" cy="482498"/>
            <a:chOff x="1216560" y="4050842"/>
            <a:chExt cx="9650426" cy="482498"/>
          </a:xfrm>
        </p:grpSpPr>
        <p:sp>
          <p:nvSpPr>
            <p:cNvPr id="44" name="矩形 43"/>
            <p:cNvSpPr/>
            <p:nvPr/>
          </p:nvSpPr>
          <p:spPr>
            <a:xfrm>
              <a:off x="1935017" y="4056236"/>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25</a:t>
              </a:r>
              <a:endParaRPr lang="zh-CN" altLang="en-US" baseline="-25000">
                <a:solidFill>
                  <a:schemeClr val="tx1"/>
                </a:solidFill>
              </a:endParaRPr>
            </a:p>
          </p:txBody>
        </p:sp>
        <p:cxnSp>
          <p:nvCxnSpPr>
            <p:cNvPr id="45" name="直接箭头连接符 44"/>
            <p:cNvCxnSpPr>
              <a:endCxn id="44" idx="1"/>
            </p:cNvCxnSpPr>
            <p:nvPr/>
          </p:nvCxnSpPr>
          <p:spPr>
            <a:xfrm>
              <a:off x="1216560" y="4293000"/>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矩形 45"/>
            <p:cNvSpPr/>
            <p:nvPr/>
          </p:nvSpPr>
          <p:spPr>
            <a:xfrm>
              <a:off x="3884003" y="405802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34</a:t>
              </a:r>
              <a:endParaRPr lang="zh-CN" altLang="en-US" baseline="-25000">
                <a:solidFill>
                  <a:schemeClr val="tx1"/>
                </a:solidFill>
              </a:endParaRPr>
            </a:p>
          </p:txBody>
        </p:sp>
        <p:cxnSp>
          <p:nvCxnSpPr>
            <p:cNvPr id="47" name="直接箭头连接符 46"/>
            <p:cNvCxnSpPr>
              <a:endCxn id="46" idx="1"/>
            </p:cNvCxnSpPr>
            <p:nvPr/>
          </p:nvCxnSpPr>
          <p:spPr>
            <a:xfrm>
              <a:off x="3165546" y="429478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矩形 47"/>
            <p:cNvSpPr/>
            <p:nvPr/>
          </p:nvSpPr>
          <p:spPr>
            <a:xfrm>
              <a:off x="5831201" y="405802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57</a:t>
              </a:r>
              <a:endParaRPr lang="zh-CN" altLang="en-US" baseline="-25000">
                <a:solidFill>
                  <a:schemeClr val="tx1"/>
                </a:solidFill>
              </a:endParaRPr>
            </a:p>
          </p:txBody>
        </p:sp>
        <p:cxnSp>
          <p:nvCxnSpPr>
            <p:cNvPr id="49" name="直接箭头连接符 48"/>
            <p:cNvCxnSpPr>
              <a:endCxn id="48" idx="1"/>
            </p:cNvCxnSpPr>
            <p:nvPr/>
          </p:nvCxnSpPr>
          <p:spPr>
            <a:xfrm>
              <a:off x="5112744" y="429478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780187" y="405981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16</a:t>
              </a:r>
              <a:endParaRPr lang="zh-CN" altLang="en-US" baseline="-25000">
                <a:solidFill>
                  <a:schemeClr val="tx1"/>
                </a:solidFill>
              </a:endParaRPr>
            </a:p>
          </p:txBody>
        </p:sp>
        <p:cxnSp>
          <p:nvCxnSpPr>
            <p:cNvPr id="51" name="直接箭头连接符 50"/>
            <p:cNvCxnSpPr>
              <a:endCxn id="50" idx="1"/>
            </p:cNvCxnSpPr>
            <p:nvPr/>
          </p:nvCxnSpPr>
          <p:spPr>
            <a:xfrm>
              <a:off x="7061730" y="4296576"/>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矩形 51"/>
            <p:cNvSpPr/>
            <p:nvPr/>
          </p:nvSpPr>
          <p:spPr>
            <a:xfrm>
              <a:off x="9707657" y="405084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48</a:t>
              </a:r>
              <a:endParaRPr lang="zh-CN" altLang="en-US" baseline="-25000">
                <a:solidFill>
                  <a:schemeClr val="tx1"/>
                </a:solidFill>
              </a:endParaRPr>
            </a:p>
          </p:txBody>
        </p:sp>
        <p:cxnSp>
          <p:nvCxnSpPr>
            <p:cNvPr id="53" name="直接箭头连接符 52"/>
            <p:cNvCxnSpPr>
              <a:endCxn id="52" idx="1"/>
            </p:cNvCxnSpPr>
            <p:nvPr/>
          </p:nvCxnSpPr>
          <p:spPr>
            <a:xfrm>
              <a:off x="8989200" y="4287606"/>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53516" y="3977122"/>
            <a:ext cx="11577896" cy="482498"/>
            <a:chOff x="568676" y="3977122"/>
            <a:chExt cx="11577896" cy="482498"/>
          </a:xfrm>
        </p:grpSpPr>
        <p:sp>
          <p:nvSpPr>
            <p:cNvPr id="55" name="矩形 54"/>
            <p:cNvSpPr/>
            <p:nvPr/>
          </p:nvSpPr>
          <p:spPr>
            <a:xfrm>
              <a:off x="1287133" y="3982516"/>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25</a:t>
              </a:r>
              <a:endParaRPr lang="zh-CN" altLang="en-US" baseline="-25000">
                <a:solidFill>
                  <a:schemeClr val="tx1"/>
                </a:solidFill>
              </a:endParaRPr>
            </a:p>
          </p:txBody>
        </p:sp>
        <p:cxnSp>
          <p:nvCxnSpPr>
            <p:cNvPr id="56" name="直接箭头连接符 55"/>
            <p:cNvCxnSpPr>
              <a:endCxn id="55" idx="1"/>
            </p:cNvCxnSpPr>
            <p:nvPr/>
          </p:nvCxnSpPr>
          <p:spPr>
            <a:xfrm>
              <a:off x="568676" y="4219280"/>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236119" y="398430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34</a:t>
              </a:r>
              <a:endParaRPr lang="zh-CN" altLang="en-US" baseline="-25000">
                <a:solidFill>
                  <a:schemeClr val="tx1"/>
                </a:solidFill>
              </a:endParaRPr>
            </a:p>
          </p:txBody>
        </p:sp>
        <p:cxnSp>
          <p:nvCxnSpPr>
            <p:cNvPr id="58" name="直接箭头连接符 57"/>
            <p:cNvCxnSpPr>
              <a:endCxn id="57" idx="1"/>
            </p:cNvCxnSpPr>
            <p:nvPr/>
          </p:nvCxnSpPr>
          <p:spPr>
            <a:xfrm>
              <a:off x="2517662" y="422106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5183317" y="398430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57</a:t>
              </a:r>
              <a:endParaRPr lang="zh-CN" altLang="en-US" baseline="-25000">
                <a:solidFill>
                  <a:schemeClr val="tx1"/>
                </a:solidFill>
              </a:endParaRPr>
            </a:p>
          </p:txBody>
        </p:sp>
        <p:cxnSp>
          <p:nvCxnSpPr>
            <p:cNvPr id="60" name="直接箭头连接符 59"/>
            <p:cNvCxnSpPr>
              <a:endCxn id="59" idx="1"/>
            </p:cNvCxnSpPr>
            <p:nvPr/>
          </p:nvCxnSpPr>
          <p:spPr>
            <a:xfrm>
              <a:off x="4464860" y="422106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7132303" y="398609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50</a:t>
              </a:r>
              <a:endParaRPr lang="zh-CN" altLang="en-US" baseline="-25000">
                <a:solidFill>
                  <a:schemeClr val="tx1"/>
                </a:solidFill>
              </a:endParaRPr>
            </a:p>
          </p:txBody>
        </p:sp>
        <p:cxnSp>
          <p:nvCxnSpPr>
            <p:cNvPr id="62" name="直接箭头连接符 61"/>
            <p:cNvCxnSpPr>
              <a:endCxn id="61" idx="1"/>
            </p:cNvCxnSpPr>
            <p:nvPr/>
          </p:nvCxnSpPr>
          <p:spPr>
            <a:xfrm>
              <a:off x="6413846" y="4222856"/>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9059773" y="397712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16</a:t>
              </a:r>
              <a:endParaRPr lang="zh-CN" altLang="en-US" baseline="-25000">
                <a:solidFill>
                  <a:schemeClr val="tx1"/>
                </a:solidFill>
              </a:endParaRPr>
            </a:p>
          </p:txBody>
        </p:sp>
        <p:cxnSp>
          <p:nvCxnSpPr>
            <p:cNvPr id="64" name="直接箭头连接符 63"/>
            <p:cNvCxnSpPr>
              <a:endCxn id="63" idx="1"/>
            </p:cNvCxnSpPr>
            <p:nvPr/>
          </p:nvCxnSpPr>
          <p:spPr>
            <a:xfrm>
              <a:off x="8341316" y="4213886"/>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10987243" y="3978910"/>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48</a:t>
              </a:r>
              <a:endParaRPr lang="zh-CN" altLang="en-US" baseline="-25000">
                <a:solidFill>
                  <a:schemeClr val="tx1"/>
                </a:solidFill>
              </a:endParaRPr>
            </a:p>
          </p:txBody>
        </p:sp>
        <p:cxnSp>
          <p:nvCxnSpPr>
            <p:cNvPr id="66" name="直接箭头连接符 65"/>
            <p:cNvCxnSpPr>
              <a:endCxn id="65" idx="1"/>
            </p:cNvCxnSpPr>
            <p:nvPr/>
          </p:nvCxnSpPr>
          <p:spPr>
            <a:xfrm>
              <a:off x="10268786" y="4215674"/>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9410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线性表元素的删除</a:t>
            </a:r>
            <a:endParaRPr lang="zh-CN" altLang="en-US"/>
          </a:p>
        </p:txBody>
      </p:sp>
      <p:grpSp>
        <p:nvGrpSpPr>
          <p:cNvPr id="43" name="组合 42"/>
          <p:cNvGrpSpPr/>
          <p:nvPr/>
        </p:nvGrpSpPr>
        <p:grpSpPr>
          <a:xfrm>
            <a:off x="353516" y="2750710"/>
            <a:ext cx="11577896" cy="482498"/>
            <a:chOff x="568676" y="3977122"/>
            <a:chExt cx="11577896" cy="482498"/>
          </a:xfrm>
        </p:grpSpPr>
        <p:sp>
          <p:nvSpPr>
            <p:cNvPr id="49" name="矩形 48"/>
            <p:cNvSpPr/>
            <p:nvPr/>
          </p:nvSpPr>
          <p:spPr>
            <a:xfrm>
              <a:off x="1287133" y="3982516"/>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25</a:t>
              </a:r>
              <a:endParaRPr lang="zh-CN" altLang="en-US" baseline="-25000">
                <a:solidFill>
                  <a:schemeClr val="tx1"/>
                </a:solidFill>
              </a:endParaRPr>
            </a:p>
          </p:txBody>
        </p:sp>
        <p:cxnSp>
          <p:nvCxnSpPr>
            <p:cNvPr id="54" name="直接箭头连接符 53"/>
            <p:cNvCxnSpPr>
              <a:endCxn id="49" idx="1"/>
            </p:cNvCxnSpPr>
            <p:nvPr/>
          </p:nvCxnSpPr>
          <p:spPr>
            <a:xfrm>
              <a:off x="568676" y="4219280"/>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3236119" y="398430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34</a:t>
              </a:r>
              <a:endParaRPr lang="zh-CN" altLang="en-US" baseline="-25000">
                <a:solidFill>
                  <a:schemeClr val="tx1"/>
                </a:solidFill>
              </a:endParaRPr>
            </a:p>
          </p:txBody>
        </p:sp>
        <p:cxnSp>
          <p:nvCxnSpPr>
            <p:cNvPr id="62" name="直接箭头连接符 61"/>
            <p:cNvCxnSpPr>
              <a:endCxn id="61" idx="1"/>
            </p:cNvCxnSpPr>
            <p:nvPr/>
          </p:nvCxnSpPr>
          <p:spPr>
            <a:xfrm>
              <a:off x="2517662" y="422106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183317" y="398430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57</a:t>
              </a:r>
              <a:endParaRPr lang="zh-CN" altLang="en-US" baseline="-25000">
                <a:solidFill>
                  <a:schemeClr val="tx1"/>
                </a:solidFill>
              </a:endParaRPr>
            </a:p>
          </p:txBody>
        </p:sp>
        <p:cxnSp>
          <p:nvCxnSpPr>
            <p:cNvPr id="64" name="直接箭头连接符 63"/>
            <p:cNvCxnSpPr>
              <a:endCxn id="63" idx="1"/>
            </p:cNvCxnSpPr>
            <p:nvPr/>
          </p:nvCxnSpPr>
          <p:spPr>
            <a:xfrm>
              <a:off x="4464860" y="422106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7132303" y="398609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50</a:t>
              </a:r>
              <a:endParaRPr lang="zh-CN" altLang="en-US" baseline="-25000">
                <a:solidFill>
                  <a:schemeClr val="tx1"/>
                </a:solidFill>
              </a:endParaRPr>
            </a:p>
          </p:txBody>
        </p:sp>
        <p:cxnSp>
          <p:nvCxnSpPr>
            <p:cNvPr id="66" name="直接箭头连接符 65"/>
            <p:cNvCxnSpPr>
              <a:endCxn id="65" idx="1"/>
            </p:cNvCxnSpPr>
            <p:nvPr/>
          </p:nvCxnSpPr>
          <p:spPr>
            <a:xfrm>
              <a:off x="6413846" y="4222856"/>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9059773" y="397712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16</a:t>
              </a:r>
              <a:endParaRPr lang="zh-CN" altLang="en-US" baseline="-25000">
                <a:solidFill>
                  <a:schemeClr val="tx1"/>
                </a:solidFill>
              </a:endParaRPr>
            </a:p>
          </p:txBody>
        </p:sp>
        <p:cxnSp>
          <p:nvCxnSpPr>
            <p:cNvPr id="68" name="直接箭头连接符 67"/>
            <p:cNvCxnSpPr>
              <a:endCxn id="67" idx="1"/>
            </p:cNvCxnSpPr>
            <p:nvPr/>
          </p:nvCxnSpPr>
          <p:spPr>
            <a:xfrm>
              <a:off x="8341316" y="4213886"/>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10987243" y="3978910"/>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48</a:t>
              </a:r>
              <a:endParaRPr lang="zh-CN" altLang="en-US" baseline="-25000">
                <a:solidFill>
                  <a:schemeClr val="tx1"/>
                </a:solidFill>
              </a:endParaRPr>
            </a:p>
          </p:txBody>
        </p:sp>
        <p:cxnSp>
          <p:nvCxnSpPr>
            <p:cNvPr id="70" name="直接箭头连接符 69"/>
            <p:cNvCxnSpPr>
              <a:endCxn id="69" idx="1"/>
            </p:cNvCxnSpPr>
            <p:nvPr/>
          </p:nvCxnSpPr>
          <p:spPr>
            <a:xfrm>
              <a:off x="10268786" y="4215674"/>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353516" y="4041670"/>
            <a:ext cx="9650426" cy="482498"/>
            <a:chOff x="353516" y="4041670"/>
            <a:chExt cx="9650426" cy="482498"/>
          </a:xfrm>
        </p:grpSpPr>
        <p:sp>
          <p:nvSpPr>
            <p:cNvPr id="72" name="矩形 71"/>
            <p:cNvSpPr/>
            <p:nvPr/>
          </p:nvSpPr>
          <p:spPr>
            <a:xfrm>
              <a:off x="1071973" y="404706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25</a:t>
              </a:r>
              <a:endParaRPr lang="zh-CN" altLang="en-US" baseline="-25000">
                <a:solidFill>
                  <a:schemeClr val="tx1"/>
                </a:solidFill>
              </a:endParaRPr>
            </a:p>
          </p:txBody>
        </p:sp>
        <p:cxnSp>
          <p:nvCxnSpPr>
            <p:cNvPr id="73" name="直接箭头连接符 72"/>
            <p:cNvCxnSpPr>
              <a:endCxn id="72" idx="1"/>
            </p:cNvCxnSpPr>
            <p:nvPr/>
          </p:nvCxnSpPr>
          <p:spPr>
            <a:xfrm>
              <a:off x="353516" y="428382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3020959" y="404885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34</a:t>
              </a:r>
              <a:endParaRPr lang="zh-CN" altLang="en-US" baseline="-25000">
                <a:solidFill>
                  <a:schemeClr val="tx1"/>
                </a:solidFill>
              </a:endParaRPr>
            </a:p>
          </p:txBody>
        </p:sp>
        <p:cxnSp>
          <p:nvCxnSpPr>
            <p:cNvPr id="75" name="直接箭头连接符 74"/>
            <p:cNvCxnSpPr>
              <a:endCxn id="74" idx="1"/>
            </p:cNvCxnSpPr>
            <p:nvPr/>
          </p:nvCxnSpPr>
          <p:spPr>
            <a:xfrm>
              <a:off x="2302502" y="4285616"/>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968157" y="404885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50</a:t>
              </a:r>
              <a:endParaRPr lang="zh-CN" altLang="en-US" baseline="-25000">
                <a:solidFill>
                  <a:schemeClr val="tx1"/>
                </a:solidFill>
              </a:endParaRPr>
            </a:p>
          </p:txBody>
        </p:sp>
        <p:cxnSp>
          <p:nvCxnSpPr>
            <p:cNvPr id="77" name="直接箭头连接符 76"/>
            <p:cNvCxnSpPr>
              <a:endCxn id="76" idx="1"/>
            </p:cNvCxnSpPr>
            <p:nvPr/>
          </p:nvCxnSpPr>
          <p:spPr>
            <a:xfrm>
              <a:off x="4249700" y="4285616"/>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917143" y="4050640"/>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16</a:t>
              </a:r>
              <a:endParaRPr lang="zh-CN" altLang="en-US" baseline="-25000">
                <a:solidFill>
                  <a:schemeClr val="tx1"/>
                </a:solidFill>
              </a:endParaRPr>
            </a:p>
          </p:txBody>
        </p:sp>
        <p:cxnSp>
          <p:nvCxnSpPr>
            <p:cNvPr id="79" name="直接箭头连接符 78"/>
            <p:cNvCxnSpPr>
              <a:endCxn id="78" idx="1"/>
            </p:cNvCxnSpPr>
            <p:nvPr/>
          </p:nvCxnSpPr>
          <p:spPr>
            <a:xfrm>
              <a:off x="6198686" y="4287404"/>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8844613" y="4041670"/>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48</a:t>
              </a:r>
              <a:endParaRPr lang="zh-CN" altLang="en-US" baseline="-25000">
                <a:solidFill>
                  <a:schemeClr val="tx1"/>
                </a:solidFill>
              </a:endParaRPr>
            </a:p>
          </p:txBody>
        </p:sp>
        <p:cxnSp>
          <p:nvCxnSpPr>
            <p:cNvPr id="81" name="直接箭头连接符 80"/>
            <p:cNvCxnSpPr>
              <a:endCxn id="80" idx="1"/>
            </p:cNvCxnSpPr>
            <p:nvPr/>
          </p:nvCxnSpPr>
          <p:spPr>
            <a:xfrm>
              <a:off x="8126156" y="4278434"/>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3955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线性表的链式存储结构</a:t>
            </a:r>
            <a:r>
              <a:rPr lang="en-US" altLang="zh-CN" smtClean="0"/>
              <a:t>—</a:t>
            </a:r>
            <a:r>
              <a:rPr lang="zh-CN" altLang="en-US" smtClean="0"/>
              <a:t>链表</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链表的定义和特点</a:t>
            </a:r>
          </a:p>
          <a:p>
            <a:pPr>
              <a:buFont typeface="Wingdings" panose="05000000000000000000" pitchFamily="2" charset="2"/>
              <a:buChar char="n"/>
            </a:pPr>
            <a:r>
              <a:rPr lang="zh-CN" altLang="en-US"/>
              <a:t> 每个元素</a:t>
            </a:r>
            <a:r>
              <a:rPr lang="en-US" altLang="zh-CN"/>
              <a:t>(</a:t>
            </a:r>
            <a:r>
              <a:rPr lang="zh-CN" altLang="en-US"/>
              <a:t>表项</a:t>
            </a:r>
            <a:r>
              <a:rPr lang="en-US" altLang="zh-CN"/>
              <a:t>)</a:t>
            </a:r>
            <a:r>
              <a:rPr lang="zh-CN" altLang="en-US"/>
              <a:t>由结点</a:t>
            </a:r>
            <a:r>
              <a:rPr lang="en-US" altLang="zh-CN"/>
              <a:t>(Node)</a:t>
            </a:r>
            <a:r>
              <a:rPr lang="zh-CN" altLang="en-US"/>
              <a:t>构成。</a:t>
            </a:r>
          </a:p>
          <a:p>
            <a:pPr>
              <a:buFont typeface="Wingdings" panose="05000000000000000000" pitchFamily="2" charset="2"/>
              <a:buChar char="n"/>
            </a:pPr>
            <a:r>
              <a:rPr lang="zh-CN" altLang="en-US"/>
              <a:t> 线性结构</a:t>
            </a:r>
          </a:p>
          <a:p>
            <a:pPr>
              <a:buFont typeface="Wingdings" panose="05000000000000000000" pitchFamily="2" charset="2"/>
              <a:buChar char="n"/>
            </a:pPr>
            <a:r>
              <a:rPr lang="zh-CN" altLang="en-US"/>
              <a:t> 结点可以不连续存储</a:t>
            </a:r>
          </a:p>
          <a:p>
            <a:pPr>
              <a:buFont typeface="Wingdings" panose="05000000000000000000" pitchFamily="2" charset="2"/>
              <a:buChar char="n"/>
            </a:pPr>
            <a:r>
              <a:rPr lang="zh-CN" altLang="en-US"/>
              <a:t> 表</a:t>
            </a:r>
            <a:r>
              <a:rPr lang="zh-CN" altLang="en-US" smtClean="0"/>
              <a:t>可以扩充</a:t>
            </a:r>
          </a:p>
          <a:p>
            <a:pPr marL="0" indent="0">
              <a:buNone/>
            </a:pPr>
            <a:endParaRPr lang="zh-CN" altLang="en-US"/>
          </a:p>
        </p:txBody>
      </p:sp>
      <p:grpSp>
        <p:nvGrpSpPr>
          <p:cNvPr id="28" name="组合 27"/>
          <p:cNvGrpSpPr/>
          <p:nvPr/>
        </p:nvGrpSpPr>
        <p:grpSpPr>
          <a:xfrm>
            <a:off x="7162672" y="3064720"/>
            <a:ext cx="3031826" cy="1637909"/>
            <a:chOff x="7162672" y="3064720"/>
            <a:chExt cx="3031826" cy="1637909"/>
          </a:xfrm>
        </p:grpSpPr>
        <p:sp>
          <p:nvSpPr>
            <p:cNvPr id="4" name="矩形 3"/>
            <p:cNvSpPr/>
            <p:nvPr/>
          </p:nvSpPr>
          <p:spPr>
            <a:xfrm>
              <a:off x="7881129" y="326014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data</a:t>
              </a:r>
              <a:endParaRPr lang="zh-CN" altLang="en-US">
                <a:solidFill>
                  <a:schemeClr val="tx1"/>
                </a:solidFill>
              </a:endParaRPr>
            </a:p>
          </p:txBody>
        </p:sp>
        <p:sp>
          <p:nvSpPr>
            <p:cNvPr id="5" name="矩形 4"/>
            <p:cNvSpPr/>
            <p:nvPr/>
          </p:nvSpPr>
          <p:spPr>
            <a:xfrm>
              <a:off x="9035169" y="3254825"/>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next</a:t>
              </a:r>
              <a:endParaRPr lang="zh-CN" altLang="en-US">
                <a:solidFill>
                  <a:schemeClr val="tx1"/>
                </a:solidFill>
              </a:endParaRPr>
            </a:p>
          </p:txBody>
        </p:sp>
        <p:sp>
          <p:nvSpPr>
            <p:cNvPr id="6" name="TextBox 5"/>
            <p:cNvSpPr txBox="1"/>
            <p:nvPr/>
          </p:nvSpPr>
          <p:spPr>
            <a:xfrm>
              <a:off x="7361101" y="3064720"/>
              <a:ext cx="300082" cy="369332"/>
            </a:xfrm>
            <a:prstGeom prst="rect">
              <a:avLst/>
            </a:prstGeom>
            <a:noFill/>
          </p:spPr>
          <p:txBody>
            <a:bodyPr wrap="none" rtlCol="0">
              <a:spAutoFit/>
            </a:bodyPr>
            <a:lstStyle/>
            <a:p>
              <a:r>
                <a:rPr lang="en-US" altLang="zh-CN" smtClean="0"/>
                <a:t>P</a:t>
              </a:r>
              <a:endParaRPr lang="zh-CN" altLang="en-US"/>
            </a:p>
          </p:txBody>
        </p:sp>
        <p:cxnSp>
          <p:nvCxnSpPr>
            <p:cNvPr id="8" name="直接箭头连接符 7"/>
            <p:cNvCxnSpPr>
              <a:endCxn id="4" idx="1"/>
            </p:cNvCxnSpPr>
            <p:nvPr/>
          </p:nvCxnSpPr>
          <p:spPr>
            <a:xfrm>
              <a:off x="7162672" y="349690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11453" y="3913805"/>
              <a:ext cx="877163" cy="369332"/>
            </a:xfrm>
            <a:prstGeom prst="rect">
              <a:avLst/>
            </a:prstGeom>
            <a:noFill/>
          </p:spPr>
          <p:txBody>
            <a:bodyPr wrap="none" rtlCol="0">
              <a:spAutoFit/>
            </a:bodyPr>
            <a:lstStyle/>
            <a:p>
              <a:r>
                <a:rPr lang="zh-CN" altLang="en-US" smtClean="0"/>
                <a:t>数据域</a:t>
              </a:r>
              <a:endParaRPr lang="zh-CN" altLang="en-US"/>
            </a:p>
          </p:txBody>
        </p:sp>
        <p:sp>
          <p:nvSpPr>
            <p:cNvPr id="10" name="TextBox 9"/>
            <p:cNvSpPr txBox="1"/>
            <p:nvPr/>
          </p:nvSpPr>
          <p:spPr>
            <a:xfrm>
              <a:off x="9225238" y="3919244"/>
              <a:ext cx="877163" cy="369332"/>
            </a:xfrm>
            <a:prstGeom prst="rect">
              <a:avLst/>
            </a:prstGeom>
            <a:noFill/>
          </p:spPr>
          <p:txBody>
            <a:bodyPr wrap="none" rtlCol="0">
              <a:spAutoFit/>
            </a:bodyPr>
            <a:lstStyle/>
            <a:p>
              <a:r>
                <a:rPr lang="zh-CN" altLang="en-US"/>
                <a:t>指针</a:t>
              </a:r>
              <a:r>
                <a:rPr lang="zh-CN" altLang="en-US" smtClean="0"/>
                <a:t>域</a:t>
              </a:r>
              <a:endParaRPr lang="zh-CN" altLang="en-US"/>
            </a:p>
          </p:txBody>
        </p:sp>
        <p:sp>
          <p:nvSpPr>
            <p:cNvPr id="11" name="TextBox 10"/>
            <p:cNvSpPr txBox="1"/>
            <p:nvPr/>
          </p:nvSpPr>
          <p:spPr>
            <a:xfrm>
              <a:off x="7954299" y="4333297"/>
              <a:ext cx="973343" cy="369332"/>
            </a:xfrm>
            <a:prstGeom prst="rect">
              <a:avLst/>
            </a:prstGeom>
            <a:noFill/>
          </p:spPr>
          <p:txBody>
            <a:bodyPr wrap="none" rtlCol="0">
              <a:spAutoFit/>
            </a:bodyPr>
            <a:lstStyle/>
            <a:p>
              <a:r>
                <a:rPr lang="en-US" altLang="zh-CN" smtClean="0"/>
                <a:t>P-&gt;data</a:t>
              </a:r>
              <a:endParaRPr lang="zh-CN" altLang="en-US"/>
            </a:p>
          </p:txBody>
        </p:sp>
        <p:sp>
          <p:nvSpPr>
            <p:cNvPr id="12" name="TextBox 11"/>
            <p:cNvSpPr txBox="1"/>
            <p:nvPr/>
          </p:nvSpPr>
          <p:spPr>
            <a:xfrm>
              <a:off x="9233400" y="4322407"/>
              <a:ext cx="918393" cy="369332"/>
            </a:xfrm>
            <a:prstGeom prst="rect">
              <a:avLst/>
            </a:prstGeom>
            <a:noFill/>
          </p:spPr>
          <p:txBody>
            <a:bodyPr wrap="none" rtlCol="0">
              <a:spAutoFit/>
            </a:bodyPr>
            <a:lstStyle/>
            <a:p>
              <a:r>
                <a:rPr lang="en-US" altLang="zh-CN" smtClean="0"/>
                <a:t>P-&gt;next</a:t>
              </a:r>
              <a:endParaRPr lang="zh-CN" altLang="en-US"/>
            </a:p>
          </p:txBody>
        </p:sp>
      </p:grpSp>
      <p:grpSp>
        <p:nvGrpSpPr>
          <p:cNvPr id="19" name="组合 18"/>
          <p:cNvGrpSpPr/>
          <p:nvPr/>
        </p:nvGrpSpPr>
        <p:grpSpPr>
          <a:xfrm>
            <a:off x="1072370" y="5339834"/>
            <a:ext cx="10559231" cy="674511"/>
            <a:chOff x="1072370" y="5339834"/>
            <a:chExt cx="10559231" cy="674511"/>
          </a:xfrm>
        </p:grpSpPr>
        <p:sp>
          <p:nvSpPr>
            <p:cNvPr id="13" name="矩形 12"/>
            <p:cNvSpPr/>
            <p:nvPr/>
          </p:nvSpPr>
          <p:spPr>
            <a:xfrm>
              <a:off x="1790827" y="5524500"/>
              <a:ext cx="1159329" cy="4735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矩形 13"/>
            <p:cNvSpPr/>
            <p:nvPr/>
          </p:nvSpPr>
          <p:spPr>
            <a:xfrm>
              <a:off x="2950054" y="5524368"/>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TextBox 14"/>
            <p:cNvSpPr txBox="1"/>
            <p:nvPr/>
          </p:nvSpPr>
          <p:spPr>
            <a:xfrm>
              <a:off x="1112696" y="5339834"/>
              <a:ext cx="654346" cy="369332"/>
            </a:xfrm>
            <a:prstGeom prst="rect">
              <a:avLst/>
            </a:prstGeom>
            <a:noFill/>
          </p:spPr>
          <p:txBody>
            <a:bodyPr wrap="none" rtlCol="0">
              <a:spAutoFit/>
            </a:bodyPr>
            <a:lstStyle/>
            <a:p>
              <a:r>
                <a:rPr lang="en-US" altLang="zh-CN" smtClean="0"/>
                <a:t>head</a:t>
              </a:r>
              <a:endParaRPr lang="zh-CN" altLang="en-US"/>
            </a:p>
          </p:txBody>
        </p:sp>
        <p:cxnSp>
          <p:nvCxnSpPr>
            <p:cNvPr id="16" name="直接箭头连接符 15"/>
            <p:cNvCxnSpPr>
              <a:endCxn id="13" idx="1"/>
            </p:cNvCxnSpPr>
            <p:nvPr/>
          </p:nvCxnSpPr>
          <p:spPr>
            <a:xfrm>
              <a:off x="1072370" y="5761264"/>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419664" y="5540697"/>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smtClean="0">
                  <a:solidFill>
                    <a:schemeClr val="tx1"/>
                  </a:solidFill>
                </a:rPr>
                <a:t>1</a:t>
              </a:r>
              <a:endParaRPr lang="zh-CN" altLang="en-US" baseline="-25000">
                <a:solidFill>
                  <a:schemeClr val="tx1"/>
                </a:solidFill>
              </a:endParaRPr>
            </a:p>
          </p:txBody>
        </p:sp>
        <p:sp>
          <p:nvSpPr>
            <p:cNvPr id="18" name="矩形 17"/>
            <p:cNvSpPr/>
            <p:nvPr/>
          </p:nvSpPr>
          <p:spPr>
            <a:xfrm>
              <a:off x="5584462" y="5535378"/>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20" name="直接箭头连接符 19"/>
            <p:cNvCxnSpPr>
              <a:endCxn id="17" idx="1"/>
            </p:cNvCxnSpPr>
            <p:nvPr/>
          </p:nvCxnSpPr>
          <p:spPr>
            <a:xfrm>
              <a:off x="3701207" y="5777461"/>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9307474" y="5535378"/>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smtClean="0">
                  <a:solidFill>
                    <a:schemeClr val="tx1"/>
                  </a:solidFill>
                </a:rPr>
                <a:t>n</a:t>
              </a:r>
              <a:endParaRPr lang="zh-CN" altLang="en-US" baseline="-25000">
                <a:solidFill>
                  <a:schemeClr val="tx1"/>
                </a:solidFill>
              </a:endParaRPr>
            </a:p>
          </p:txBody>
        </p:sp>
        <p:sp>
          <p:nvSpPr>
            <p:cNvPr id="22" name="矩形 21"/>
            <p:cNvSpPr/>
            <p:nvPr/>
          </p:nvSpPr>
          <p:spPr>
            <a:xfrm>
              <a:off x="10472272" y="5540817"/>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t>
              </a:r>
              <a:endParaRPr lang="zh-CN" altLang="en-US">
                <a:solidFill>
                  <a:schemeClr val="tx1"/>
                </a:solidFill>
              </a:endParaRPr>
            </a:p>
          </p:txBody>
        </p:sp>
        <p:cxnSp>
          <p:nvCxnSpPr>
            <p:cNvPr id="23" name="直接箭头连接符 22"/>
            <p:cNvCxnSpPr>
              <a:endCxn id="21" idx="1"/>
            </p:cNvCxnSpPr>
            <p:nvPr/>
          </p:nvCxnSpPr>
          <p:spPr>
            <a:xfrm>
              <a:off x="8589017" y="5772142"/>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6357383" y="5761252"/>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43800" y="5532646"/>
              <a:ext cx="646331" cy="369332"/>
            </a:xfrm>
            <a:prstGeom prst="rect">
              <a:avLst/>
            </a:prstGeom>
            <a:noFill/>
          </p:spPr>
          <p:txBody>
            <a:bodyPr wrap="none" rtlCol="0">
              <a:spAutoFit/>
            </a:bodyPr>
            <a:lstStyle/>
            <a:p>
              <a:r>
                <a:rPr lang="en-US" altLang="zh-CN" smtClean="0"/>
                <a:t>……</a:t>
              </a:r>
              <a:endParaRPr lang="zh-CN" altLang="en-US"/>
            </a:p>
          </p:txBody>
        </p:sp>
      </p:grpSp>
    </p:spTree>
    <p:extLst>
      <p:ext uri="{BB962C8B-B14F-4D97-AF65-F5344CB8AC3E}">
        <p14:creationId xmlns:p14="http://schemas.microsoft.com/office/powerpoint/2010/main" val="37952107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链表的插入</a:t>
            </a:r>
            <a:endParaRPr lang="zh-CN" altLang="en-US"/>
          </a:p>
        </p:txBody>
      </p:sp>
      <p:sp>
        <p:nvSpPr>
          <p:cNvPr id="17" name="矩形 16"/>
          <p:cNvSpPr/>
          <p:nvPr/>
        </p:nvSpPr>
        <p:spPr>
          <a:xfrm>
            <a:off x="2752174" y="2603763"/>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i</a:t>
            </a:r>
            <a:endParaRPr lang="zh-CN" altLang="en-US" baseline="-25000">
              <a:solidFill>
                <a:prstClr val="black"/>
              </a:solidFill>
            </a:endParaRPr>
          </a:p>
        </p:txBody>
      </p:sp>
      <p:sp>
        <p:nvSpPr>
          <p:cNvPr id="18" name="矩形 17"/>
          <p:cNvSpPr/>
          <p:nvPr/>
        </p:nvSpPr>
        <p:spPr>
          <a:xfrm>
            <a:off x="3916972" y="259844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cxnSp>
        <p:nvCxnSpPr>
          <p:cNvPr id="20" name="直接箭头连接符 19"/>
          <p:cNvCxnSpPr>
            <a:endCxn id="17" idx="1"/>
          </p:cNvCxnSpPr>
          <p:nvPr/>
        </p:nvCxnSpPr>
        <p:spPr>
          <a:xfrm>
            <a:off x="2033717" y="2840527"/>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矩形 20"/>
          <p:cNvSpPr/>
          <p:nvPr/>
        </p:nvSpPr>
        <p:spPr>
          <a:xfrm>
            <a:off x="7639984" y="259844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i+1</a:t>
            </a:r>
            <a:endParaRPr lang="zh-CN" altLang="en-US" baseline="-25000">
              <a:solidFill>
                <a:prstClr val="black"/>
              </a:solidFill>
            </a:endParaRPr>
          </a:p>
        </p:txBody>
      </p:sp>
      <p:sp>
        <p:nvSpPr>
          <p:cNvPr id="22" name="矩形 21"/>
          <p:cNvSpPr/>
          <p:nvPr/>
        </p:nvSpPr>
        <p:spPr>
          <a:xfrm>
            <a:off x="8804782" y="2603883"/>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26" name="矩形 25"/>
          <p:cNvSpPr/>
          <p:nvPr/>
        </p:nvSpPr>
        <p:spPr>
          <a:xfrm>
            <a:off x="5188948" y="3643758"/>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err="1" smtClean="0">
                <a:solidFill>
                  <a:prstClr val="black"/>
                </a:solidFill>
              </a:rPr>
              <a:t>a</a:t>
            </a:r>
            <a:r>
              <a:rPr lang="en-US" altLang="zh-CN" baseline="-25000" err="1" smtClean="0">
                <a:solidFill>
                  <a:prstClr val="black"/>
                </a:solidFill>
              </a:rPr>
              <a:t>k</a:t>
            </a:r>
            <a:endParaRPr lang="zh-CN" altLang="en-US" baseline="-25000">
              <a:solidFill>
                <a:prstClr val="black"/>
              </a:solidFill>
            </a:endParaRPr>
          </a:p>
        </p:txBody>
      </p:sp>
      <p:sp>
        <p:nvSpPr>
          <p:cNvPr id="27" name="矩形 26"/>
          <p:cNvSpPr/>
          <p:nvPr/>
        </p:nvSpPr>
        <p:spPr>
          <a:xfrm>
            <a:off x="6342988" y="3649197"/>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cxnSp>
        <p:nvCxnSpPr>
          <p:cNvPr id="30" name="直接箭头连接符 29"/>
          <p:cNvCxnSpPr/>
          <p:nvPr/>
        </p:nvCxnSpPr>
        <p:spPr>
          <a:xfrm>
            <a:off x="4808668" y="2990626"/>
            <a:ext cx="613186" cy="76379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flipV="1">
            <a:off x="7315200" y="2990626"/>
            <a:ext cx="570155" cy="763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3878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链表的删除</a:t>
            </a:r>
            <a:endParaRPr lang="zh-CN" altLang="en-US"/>
          </a:p>
        </p:txBody>
      </p:sp>
      <p:grpSp>
        <p:nvGrpSpPr>
          <p:cNvPr id="37" name="组合 36"/>
          <p:cNvGrpSpPr/>
          <p:nvPr/>
        </p:nvGrpSpPr>
        <p:grpSpPr>
          <a:xfrm>
            <a:off x="1323689" y="2706024"/>
            <a:ext cx="10015157" cy="482423"/>
            <a:chOff x="1323689" y="2706024"/>
            <a:chExt cx="10015157" cy="482423"/>
          </a:xfrm>
        </p:grpSpPr>
        <p:sp>
          <p:nvSpPr>
            <p:cNvPr id="17" name="矩形 16"/>
            <p:cNvSpPr/>
            <p:nvPr/>
          </p:nvSpPr>
          <p:spPr>
            <a:xfrm>
              <a:off x="2042146" y="2711343"/>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i</a:t>
              </a:r>
              <a:endParaRPr lang="zh-CN" altLang="en-US" baseline="-25000">
                <a:solidFill>
                  <a:prstClr val="black"/>
                </a:solidFill>
              </a:endParaRPr>
            </a:p>
          </p:txBody>
        </p:sp>
        <p:sp>
          <p:nvSpPr>
            <p:cNvPr id="18" name="矩形 17"/>
            <p:cNvSpPr/>
            <p:nvPr/>
          </p:nvSpPr>
          <p:spPr>
            <a:xfrm>
              <a:off x="3206944" y="270602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cxnSp>
          <p:nvCxnSpPr>
            <p:cNvPr id="20" name="直接箭头连接符 19"/>
            <p:cNvCxnSpPr>
              <a:endCxn id="17" idx="1"/>
            </p:cNvCxnSpPr>
            <p:nvPr/>
          </p:nvCxnSpPr>
          <p:spPr>
            <a:xfrm>
              <a:off x="1323689" y="2948107"/>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142238" y="2713131"/>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i+1</a:t>
              </a:r>
              <a:endParaRPr lang="zh-CN" altLang="en-US" baseline="-25000">
                <a:solidFill>
                  <a:prstClr val="black"/>
                </a:solidFill>
              </a:endParaRPr>
            </a:p>
          </p:txBody>
        </p:sp>
        <p:sp>
          <p:nvSpPr>
            <p:cNvPr id="13" name="矩形 12"/>
            <p:cNvSpPr/>
            <p:nvPr/>
          </p:nvSpPr>
          <p:spPr>
            <a:xfrm>
              <a:off x="6307036" y="270781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sp>
          <p:nvSpPr>
            <p:cNvPr id="15" name="矩形 14"/>
            <p:cNvSpPr/>
            <p:nvPr/>
          </p:nvSpPr>
          <p:spPr>
            <a:xfrm>
              <a:off x="8253088" y="2714919"/>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i+2</a:t>
              </a:r>
              <a:endParaRPr lang="zh-CN" altLang="en-US" baseline="-25000">
                <a:solidFill>
                  <a:prstClr val="black"/>
                </a:solidFill>
              </a:endParaRPr>
            </a:p>
          </p:txBody>
        </p:sp>
        <p:sp>
          <p:nvSpPr>
            <p:cNvPr id="16" name="矩形 15"/>
            <p:cNvSpPr/>
            <p:nvPr/>
          </p:nvSpPr>
          <p:spPr>
            <a:xfrm>
              <a:off x="9417886" y="2709600"/>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black"/>
                </a:solidFill>
              </a:endParaRPr>
            </a:p>
          </p:txBody>
        </p:sp>
        <p:cxnSp>
          <p:nvCxnSpPr>
            <p:cNvPr id="33" name="肘形连接符 32"/>
            <p:cNvCxnSpPr>
              <a:stCxn id="18" idx="2"/>
              <a:endCxn id="15" idx="2"/>
            </p:cNvCxnSpPr>
            <p:nvPr/>
          </p:nvCxnSpPr>
          <p:spPr>
            <a:xfrm rot="16200000" flipH="1">
              <a:off x="6305234" y="660927"/>
              <a:ext cx="8895" cy="5046144"/>
            </a:xfrm>
            <a:prstGeom prst="bentConnector3">
              <a:avLst>
                <a:gd name="adj1" fmla="val 266998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10620389" y="2949895"/>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092536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循环链表</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循环链表是链表</a:t>
            </a:r>
            <a:r>
              <a:rPr lang="zh-CN" altLang="en-US" smtClean="0"/>
              <a:t>的特殊形态。</a:t>
            </a:r>
            <a:endParaRPr lang="zh-CN" altLang="en-US"/>
          </a:p>
          <a:p>
            <a:pPr marL="457200" indent="-457200">
              <a:buFont typeface="+mj-lt"/>
              <a:buAutoNum type="arabicPeriod"/>
            </a:pPr>
            <a:r>
              <a:rPr lang="zh-CN" altLang="en-US"/>
              <a:t>循环链表最后一个结点的</a:t>
            </a:r>
            <a:r>
              <a:rPr lang="en-US" altLang="zh-CN"/>
              <a:t>next</a:t>
            </a:r>
            <a:r>
              <a:rPr lang="zh-CN" altLang="en-US"/>
              <a:t>指针不</a:t>
            </a:r>
            <a:r>
              <a:rPr lang="zh-CN" altLang="en-US" smtClean="0"/>
              <a:t>为空</a:t>
            </a:r>
            <a:r>
              <a:rPr lang="en-US" altLang="zh-CN" smtClean="0"/>
              <a:t>(</a:t>
            </a:r>
            <a:r>
              <a:rPr lang="en-US" altLang="zh-CN"/>
              <a:t>NULL)</a:t>
            </a:r>
            <a:r>
              <a:rPr lang="zh-CN" altLang="en-US"/>
              <a:t>，而是指向了表的前端。</a:t>
            </a:r>
          </a:p>
          <a:p>
            <a:pPr marL="457200" indent="-457200">
              <a:buFont typeface="+mj-lt"/>
              <a:buAutoNum type="arabicPeriod"/>
            </a:pPr>
            <a:r>
              <a:rPr lang="zh-CN" altLang="en-US"/>
              <a:t>为简化操作，在循环链表中往往加入头结点。</a:t>
            </a:r>
          </a:p>
          <a:p>
            <a:pPr marL="457200" indent="-457200">
              <a:buFont typeface="+mj-lt"/>
              <a:buAutoNum type="arabicPeriod"/>
            </a:pPr>
            <a:r>
              <a:rPr lang="zh-CN" altLang="en-US"/>
              <a:t>循环链表的特点是：只要知道表中某一结点的地址，就可搜寻到所有其他结点的地址。</a:t>
            </a:r>
          </a:p>
          <a:p>
            <a:endParaRPr lang="zh-CN" altLang="en-US"/>
          </a:p>
        </p:txBody>
      </p:sp>
      <p:grpSp>
        <p:nvGrpSpPr>
          <p:cNvPr id="19" name="组合 18"/>
          <p:cNvGrpSpPr/>
          <p:nvPr/>
        </p:nvGrpSpPr>
        <p:grpSpPr>
          <a:xfrm>
            <a:off x="1072370" y="5339834"/>
            <a:ext cx="10559231" cy="674511"/>
            <a:chOff x="1072370" y="5339834"/>
            <a:chExt cx="10559231" cy="674511"/>
          </a:xfrm>
        </p:grpSpPr>
        <p:grpSp>
          <p:nvGrpSpPr>
            <p:cNvPr id="4" name="组合 3"/>
            <p:cNvGrpSpPr/>
            <p:nvPr/>
          </p:nvGrpSpPr>
          <p:grpSpPr>
            <a:xfrm>
              <a:off x="1072370" y="5339834"/>
              <a:ext cx="10559231" cy="674511"/>
              <a:chOff x="1072370" y="5339834"/>
              <a:chExt cx="10559231" cy="674511"/>
            </a:xfrm>
          </p:grpSpPr>
          <p:sp>
            <p:nvSpPr>
              <p:cNvPr id="5" name="矩形 4"/>
              <p:cNvSpPr/>
              <p:nvPr/>
            </p:nvSpPr>
            <p:spPr>
              <a:xfrm>
                <a:off x="1790827" y="5524500"/>
                <a:ext cx="1159329" cy="4735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矩形 5"/>
              <p:cNvSpPr/>
              <p:nvPr/>
            </p:nvSpPr>
            <p:spPr>
              <a:xfrm>
                <a:off x="2950054" y="5524368"/>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 name="TextBox 6"/>
              <p:cNvSpPr txBox="1"/>
              <p:nvPr/>
            </p:nvSpPr>
            <p:spPr>
              <a:xfrm>
                <a:off x="1112696" y="5339834"/>
                <a:ext cx="654346" cy="369332"/>
              </a:xfrm>
              <a:prstGeom prst="rect">
                <a:avLst/>
              </a:prstGeom>
              <a:noFill/>
            </p:spPr>
            <p:txBody>
              <a:bodyPr wrap="none" rtlCol="0">
                <a:spAutoFit/>
              </a:bodyPr>
              <a:lstStyle/>
              <a:p>
                <a:r>
                  <a:rPr lang="en-US" altLang="zh-CN" smtClean="0"/>
                  <a:t>head</a:t>
                </a:r>
                <a:endParaRPr lang="zh-CN" altLang="en-US"/>
              </a:p>
            </p:txBody>
          </p:sp>
          <p:cxnSp>
            <p:nvCxnSpPr>
              <p:cNvPr id="8" name="直接箭头连接符 7"/>
              <p:cNvCxnSpPr>
                <a:endCxn id="5" idx="1"/>
              </p:cNvCxnSpPr>
              <p:nvPr/>
            </p:nvCxnSpPr>
            <p:spPr>
              <a:xfrm>
                <a:off x="1072370" y="5761264"/>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4419664" y="5540697"/>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smtClean="0">
                    <a:solidFill>
                      <a:schemeClr val="tx1"/>
                    </a:solidFill>
                  </a:rPr>
                  <a:t>1</a:t>
                </a:r>
                <a:endParaRPr lang="zh-CN" altLang="en-US" baseline="-25000">
                  <a:solidFill>
                    <a:schemeClr val="tx1"/>
                  </a:solidFill>
                </a:endParaRPr>
              </a:p>
            </p:txBody>
          </p:sp>
          <p:sp>
            <p:nvSpPr>
              <p:cNvPr id="10" name="矩形 9"/>
              <p:cNvSpPr/>
              <p:nvPr/>
            </p:nvSpPr>
            <p:spPr>
              <a:xfrm>
                <a:off x="5584462" y="5535378"/>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1" name="直接箭头连接符 10"/>
              <p:cNvCxnSpPr>
                <a:endCxn id="9" idx="1"/>
              </p:cNvCxnSpPr>
              <p:nvPr/>
            </p:nvCxnSpPr>
            <p:spPr>
              <a:xfrm>
                <a:off x="3701207" y="5777461"/>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9307474" y="5535378"/>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smtClean="0">
                    <a:solidFill>
                      <a:schemeClr val="tx1"/>
                    </a:solidFill>
                  </a:rPr>
                  <a:t>n</a:t>
                </a:r>
                <a:endParaRPr lang="zh-CN" altLang="en-US" baseline="-25000">
                  <a:solidFill>
                    <a:schemeClr val="tx1"/>
                  </a:solidFill>
                </a:endParaRPr>
              </a:p>
            </p:txBody>
          </p:sp>
          <p:sp>
            <p:nvSpPr>
              <p:cNvPr id="13" name="矩形 12"/>
              <p:cNvSpPr/>
              <p:nvPr/>
            </p:nvSpPr>
            <p:spPr>
              <a:xfrm>
                <a:off x="10472272" y="5540817"/>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cxnSp>
            <p:nvCxnSpPr>
              <p:cNvPr id="14" name="直接箭头连接符 13"/>
              <p:cNvCxnSpPr>
                <a:endCxn id="12" idx="1"/>
              </p:cNvCxnSpPr>
              <p:nvPr/>
            </p:nvCxnSpPr>
            <p:spPr>
              <a:xfrm>
                <a:off x="8589017" y="5772142"/>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357383" y="5761252"/>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543800" y="5532646"/>
                <a:ext cx="646331" cy="369332"/>
              </a:xfrm>
              <a:prstGeom prst="rect">
                <a:avLst/>
              </a:prstGeom>
              <a:noFill/>
            </p:spPr>
            <p:txBody>
              <a:bodyPr wrap="none" rtlCol="0">
                <a:spAutoFit/>
              </a:bodyPr>
              <a:lstStyle/>
              <a:p>
                <a:r>
                  <a:rPr lang="en-US" altLang="zh-CN" smtClean="0"/>
                  <a:t>……</a:t>
                </a:r>
                <a:endParaRPr lang="zh-CN" altLang="en-US"/>
              </a:p>
            </p:txBody>
          </p:sp>
        </p:grpSp>
        <p:cxnSp>
          <p:nvCxnSpPr>
            <p:cNvPr id="18" name="肘形连接符 17"/>
            <p:cNvCxnSpPr>
              <a:stCxn id="13" idx="0"/>
              <a:endCxn id="5" idx="0"/>
            </p:cNvCxnSpPr>
            <p:nvPr/>
          </p:nvCxnSpPr>
          <p:spPr>
            <a:xfrm rot="16200000" flipV="1">
              <a:off x="6703057" y="1191936"/>
              <a:ext cx="16317" cy="8681445"/>
            </a:xfrm>
            <a:prstGeom prst="bentConnector3">
              <a:avLst>
                <a:gd name="adj1" fmla="val 1500993"/>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50321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用循环链表解决约瑟夫问题</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en-US" altLang="zh-CN"/>
              <a:t>n </a:t>
            </a:r>
            <a:r>
              <a:rPr lang="zh-CN" altLang="en-US"/>
              <a:t>个人围成一个圆圈，首先第</a:t>
            </a:r>
            <a:r>
              <a:rPr lang="en-US" altLang="zh-CN"/>
              <a:t>1</a:t>
            </a:r>
            <a:r>
              <a:rPr lang="zh-CN" altLang="en-US"/>
              <a:t>个人从</a:t>
            </a:r>
            <a:r>
              <a:rPr lang="en-US" altLang="zh-CN"/>
              <a:t>1</a:t>
            </a:r>
            <a:r>
              <a:rPr lang="zh-CN" altLang="en-US" smtClean="0"/>
              <a:t>开始报数</a:t>
            </a:r>
            <a:r>
              <a:rPr lang="en-US" altLang="zh-CN"/>
              <a:t>,  </a:t>
            </a:r>
            <a:r>
              <a:rPr lang="zh-CN" altLang="en-US"/>
              <a:t>报到第</a:t>
            </a:r>
            <a:r>
              <a:rPr lang="en-US" altLang="zh-CN"/>
              <a:t>m</a:t>
            </a:r>
            <a:r>
              <a:rPr lang="zh-CN" altLang="en-US"/>
              <a:t>个人，令其出列</a:t>
            </a:r>
            <a:r>
              <a:rPr lang="zh-CN" altLang="en-US" smtClean="0"/>
              <a:t>。如此</a:t>
            </a:r>
            <a:r>
              <a:rPr lang="zh-CN" altLang="en-US"/>
              <a:t>下去</a:t>
            </a:r>
            <a:r>
              <a:rPr lang="en-US" altLang="zh-CN"/>
              <a:t>,  </a:t>
            </a:r>
            <a:r>
              <a:rPr lang="zh-CN" altLang="en-US"/>
              <a:t>直到圆圈中只剩一个人为止</a:t>
            </a:r>
            <a:r>
              <a:rPr lang="zh-CN" altLang="en-US" smtClean="0"/>
              <a:t>。</a:t>
            </a:r>
            <a:endParaRPr lang="zh-CN" altLang="en-US"/>
          </a:p>
        </p:txBody>
      </p:sp>
      <p:grpSp>
        <p:nvGrpSpPr>
          <p:cNvPr id="6" name="组合 5"/>
          <p:cNvGrpSpPr/>
          <p:nvPr/>
        </p:nvGrpSpPr>
        <p:grpSpPr>
          <a:xfrm>
            <a:off x="943068" y="3581400"/>
            <a:ext cx="10566699" cy="1731963"/>
            <a:chOff x="1168986" y="3581400"/>
            <a:chExt cx="10566699" cy="1731963"/>
          </a:xfrm>
        </p:grpSpPr>
        <p:graphicFrame>
          <p:nvGraphicFramePr>
            <p:cNvPr id="4" name="对象 3"/>
            <p:cNvGraphicFramePr>
              <a:graphicFrameLocks noChangeAspect="1"/>
            </p:cNvGraphicFramePr>
            <p:nvPr>
              <p:extLst>
                <p:ext uri="{D42A27DB-BD31-4B8C-83A1-F6EECF244321}">
                  <p14:modId xmlns:p14="http://schemas.microsoft.com/office/powerpoint/2010/main" val="172383019"/>
                </p:ext>
              </p:extLst>
            </p:nvPr>
          </p:nvGraphicFramePr>
          <p:xfrm>
            <a:off x="1168986" y="3581400"/>
            <a:ext cx="4800600" cy="1731963"/>
          </p:xfrm>
          <a:graphic>
            <a:graphicData uri="http://schemas.openxmlformats.org/presentationml/2006/ole">
              <mc:AlternateContent xmlns:mc="http://schemas.openxmlformats.org/markup-compatibility/2006">
                <mc:Choice xmlns:v="urn:schemas-microsoft-com:vml" Requires="v">
                  <p:oleObj spid="_x0000_s1082" name="Image" r:id="rId3" imgW="7109932" imgH="2565580" progId="Photoshop.Image.7">
                    <p:embed/>
                  </p:oleObj>
                </mc:Choice>
                <mc:Fallback>
                  <p:oleObj name="Image" r:id="rId3" imgW="7109932" imgH="2565580" progId="Photoshop.Image.7">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8986" y="3581400"/>
                          <a:ext cx="4800600" cy="173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501245064"/>
                </p:ext>
              </p:extLst>
            </p:nvPr>
          </p:nvGraphicFramePr>
          <p:xfrm>
            <a:off x="6020685" y="3593166"/>
            <a:ext cx="5715000" cy="1704975"/>
          </p:xfrm>
          <a:graphic>
            <a:graphicData uri="http://schemas.openxmlformats.org/presentationml/2006/ole">
              <mc:AlternateContent xmlns:mc="http://schemas.openxmlformats.org/markup-compatibility/2006">
                <mc:Choice xmlns:v="urn:schemas-microsoft-com:vml" Requires="v">
                  <p:oleObj spid="_x0000_s1083" name="Image" r:id="rId5" imgW="8556482" imgH="2551933" progId="Photoshop.Image.7">
                    <p:embed/>
                  </p:oleObj>
                </mc:Choice>
                <mc:Fallback>
                  <p:oleObj name="Image" r:id="rId5" imgW="8556482" imgH="2551933" progId="Photoshop.Image.7">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0685" y="3593166"/>
                          <a:ext cx="5715000" cy="170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extLst>
      <p:ext uri="{BB962C8B-B14F-4D97-AF65-F5344CB8AC3E}">
        <p14:creationId xmlns:p14="http://schemas.microsoft.com/office/powerpoint/2010/main" val="786703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参考代码</a:t>
            </a:r>
            <a:endParaRPr lang="zh-CN" altLang="en-US"/>
          </a:p>
        </p:txBody>
      </p:sp>
      <p:sp>
        <p:nvSpPr>
          <p:cNvPr id="3" name="内容占位符 2"/>
          <p:cNvSpPr>
            <a:spLocks noGrp="1"/>
          </p:cNvSpPr>
          <p:nvPr>
            <p:ph idx="1"/>
          </p:nvPr>
        </p:nvSpPr>
        <p:spPr>
          <a:xfrm>
            <a:off x="1024128" y="1882588"/>
            <a:ext cx="9720073" cy="4754880"/>
          </a:xfrm>
        </p:spPr>
        <p:txBody>
          <a:bodyPr>
            <a:noAutofit/>
          </a:bodyPr>
          <a:lstStyle/>
          <a:p>
            <a:pPr>
              <a:lnSpc>
                <a:spcPts val="500"/>
              </a:lnSpc>
            </a:pPr>
            <a:r>
              <a:rPr lang="en-US" altLang="zh-CN" sz="1400">
                <a:latin typeface="Courier New" panose="02070309020205020404" pitchFamily="49" charset="0"/>
                <a:cs typeface="Courier New" panose="02070309020205020404" pitchFamily="49" charset="0"/>
              </a:rPr>
              <a:t>{</a:t>
            </a:r>
          </a:p>
          <a:p>
            <a:pPr>
              <a:lnSpc>
                <a:spcPts val="500"/>
              </a:lnSpc>
            </a:pPr>
            <a:r>
              <a:rPr lang="en-US" altLang="zh-CN" sz="1400">
                <a:latin typeface="Courier New" panose="02070309020205020404" pitchFamily="49" charset="0"/>
                <a:cs typeface="Courier New" panose="02070309020205020404" pitchFamily="49" charset="0"/>
              </a:rPr>
              <a:t>    	</a:t>
            </a:r>
            <a:r>
              <a:rPr lang="en-US" altLang="zh-CN" sz="1400" smtClean="0">
                <a:latin typeface="Courier New" panose="02070309020205020404" pitchFamily="49" charset="0"/>
                <a:cs typeface="Courier New" panose="02070309020205020404" pitchFamily="49" charset="0"/>
              </a:rPr>
              <a:t>int </a:t>
            </a:r>
            <a:r>
              <a:rPr lang="en-US" altLang="zh-CN" sz="1400">
                <a:latin typeface="Courier New" panose="02070309020205020404" pitchFamily="49" charset="0"/>
                <a:cs typeface="Courier New" panose="02070309020205020404" pitchFamily="49" charset="0"/>
              </a:rPr>
              <a:t>position = 0;		// </a:t>
            </a:r>
            <a:r>
              <a:rPr lang="zh-CN" altLang="en-US" sz="1400">
                <a:latin typeface="Courier New" panose="02070309020205020404" pitchFamily="49" charset="0"/>
                <a:cs typeface="Courier New" panose="02070309020205020404" pitchFamily="49" charset="0"/>
              </a:rPr>
              <a:t>报数到的人在链表中序号</a:t>
            </a:r>
          </a:p>
          <a:p>
            <a:pPr>
              <a:lnSpc>
                <a:spcPts val="500"/>
              </a:lnSpc>
            </a:pPr>
            <a:r>
              <a:rPr lang="zh-CN" altLang="en-US" sz="1400">
                <a:latin typeface="Courier New" panose="02070309020205020404" pitchFamily="49" charset="0"/>
                <a:cs typeface="Courier New" panose="02070309020205020404" pitchFamily="49" charset="0"/>
              </a:rPr>
              <a:t>	</a:t>
            </a:r>
            <a:r>
              <a:rPr lang="en-US" altLang="zh-CN" sz="1400">
                <a:latin typeface="Courier New" panose="02070309020205020404" pitchFamily="49" charset="0"/>
                <a:cs typeface="Courier New" panose="02070309020205020404" pitchFamily="49" charset="0"/>
              </a:rPr>
              <a:t>int out, winer;</a:t>
            </a:r>
          </a:p>
          <a:p>
            <a:pPr>
              <a:lnSpc>
                <a:spcPts val="500"/>
              </a:lnSpc>
            </a:pPr>
            <a:r>
              <a:rPr lang="en-US" altLang="zh-CN" sz="1400">
                <a:latin typeface="Courier New" panose="02070309020205020404" pitchFamily="49" charset="0"/>
                <a:cs typeface="Courier New" panose="02070309020205020404" pitchFamily="49" charset="0"/>
              </a:rPr>
              <a:t>	for (int k = 1; k &lt;= n; k++) la.Insert(k, k</a:t>
            </a:r>
            <a:r>
              <a:rPr lang="en-US" altLang="zh-CN" sz="1400" smtClean="0">
                <a:latin typeface="Courier New" panose="02070309020205020404" pitchFamily="49" charset="0"/>
                <a:cs typeface="Courier New" panose="02070309020205020404" pitchFamily="49" charset="0"/>
              </a:rPr>
              <a:t>);   //la</a:t>
            </a:r>
            <a:r>
              <a:rPr lang="zh-CN" altLang="en-US" sz="1400" smtClean="0">
                <a:latin typeface="Courier New" panose="02070309020205020404" pitchFamily="49" charset="0"/>
                <a:cs typeface="Courier New" panose="02070309020205020404" pitchFamily="49" charset="0"/>
              </a:rPr>
              <a:t>为预先定义的循环链表</a:t>
            </a:r>
            <a:endParaRPr lang="en-US" altLang="zh-CN" sz="1400">
              <a:latin typeface="Courier New" panose="02070309020205020404" pitchFamily="49" charset="0"/>
              <a:cs typeface="Courier New" panose="02070309020205020404" pitchFamily="49" charset="0"/>
            </a:endParaRPr>
          </a:p>
          <a:p>
            <a:pPr>
              <a:lnSpc>
                <a:spcPts val="500"/>
              </a:lnSpc>
            </a:pPr>
            <a:r>
              <a:rPr lang="en-US" altLang="zh-CN" sz="1400">
                <a:latin typeface="Courier New" panose="02070309020205020404" pitchFamily="49" charset="0"/>
                <a:cs typeface="Courier New" panose="02070309020205020404" pitchFamily="49" charset="0"/>
              </a:rPr>
              <a:t>		// </a:t>
            </a:r>
            <a:r>
              <a:rPr lang="zh-CN" altLang="en-US" sz="1400">
                <a:latin typeface="Courier New" panose="02070309020205020404" pitchFamily="49" charset="0"/>
                <a:cs typeface="Courier New" panose="02070309020205020404" pitchFamily="49" charset="0"/>
              </a:rPr>
              <a:t>建立数据域为</a:t>
            </a:r>
            <a:r>
              <a:rPr lang="en-US" altLang="zh-CN" sz="1400">
                <a:latin typeface="Courier New" panose="02070309020205020404" pitchFamily="49" charset="0"/>
                <a:cs typeface="Courier New" panose="02070309020205020404" pitchFamily="49" charset="0"/>
              </a:rPr>
              <a:t>1,2,..,n</a:t>
            </a:r>
            <a:r>
              <a:rPr lang="zh-CN" altLang="en-US" sz="1400">
                <a:latin typeface="Courier New" panose="02070309020205020404" pitchFamily="49" charset="0"/>
                <a:cs typeface="Courier New" panose="02070309020205020404" pitchFamily="49" charset="0"/>
              </a:rPr>
              <a:t>的循环链表</a:t>
            </a:r>
          </a:p>
          <a:p>
            <a:pPr>
              <a:lnSpc>
                <a:spcPts val="500"/>
              </a:lnSpc>
            </a:pPr>
            <a:r>
              <a:rPr lang="zh-CN" altLang="en-US" sz="1400">
                <a:latin typeface="Courier New" panose="02070309020205020404" pitchFamily="49" charset="0"/>
                <a:cs typeface="Courier New" panose="02070309020205020404" pitchFamily="49" charset="0"/>
              </a:rPr>
              <a:t>	</a:t>
            </a:r>
            <a:r>
              <a:rPr lang="en-US" altLang="zh-CN" sz="1400">
                <a:latin typeface="Courier New" panose="02070309020205020404" pitchFamily="49" charset="0"/>
                <a:cs typeface="Courier New" panose="02070309020205020404" pitchFamily="49" charset="0"/>
              </a:rPr>
              <a:t>for (int i = 1; i &lt; n; i++)</a:t>
            </a:r>
          </a:p>
          <a:p>
            <a:pPr>
              <a:lnSpc>
                <a:spcPts val="500"/>
              </a:lnSpc>
            </a:pPr>
            <a:r>
              <a:rPr lang="en-US" altLang="zh-CN" sz="1400">
                <a:latin typeface="Courier New" panose="02070309020205020404" pitchFamily="49" charset="0"/>
                <a:cs typeface="Courier New" panose="02070309020205020404" pitchFamily="49" charset="0"/>
              </a:rPr>
              <a:t>	{	// </a:t>
            </a:r>
            <a:r>
              <a:rPr lang="zh-CN" altLang="en-US" sz="1400">
                <a:latin typeface="Courier New" panose="02070309020205020404" pitchFamily="49" charset="0"/>
                <a:cs typeface="Courier New" panose="02070309020205020404" pitchFamily="49" charset="0"/>
              </a:rPr>
              <a:t>循环</a:t>
            </a:r>
            <a:r>
              <a:rPr lang="en-US" altLang="zh-CN" sz="1400">
                <a:latin typeface="Courier New" panose="02070309020205020404" pitchFamily="49" charset="0"/>
                <a:cs typeface="Courier New" panose="02070309020205020404" pitchFamily="49" charset="0"/>
              </a:rPr>
              <a:t>n-1</a:t>
            </a:r>
            <a:r>
              <a:rPr lang="zh-CN" altLang="en-US" sz="1400">
                <a:latin typeface="Courier New" panose="02070309020205020404" pitchFamily="49" charset="0"/>
                <a:cs typeface="Courier New" panose="02070309020205020404" pitchFamily="49" charset="0"/>
              </a:rPr>
              <a:t>次，让</a:t>
            </a:r>
            <a:r>
              <a:rPr lang="en-US" altLang="zh-CN" sz="1400">
                <a:latin typeface="Courier New" panose="02070309020205020404" pitchFamily="49" charset="0"/>
                <a:cs typeface="Courier New" panose="02070309020205020404" pitchFamily="49" charset="0"/>
              </a:rPr>
              <a:t>n-1</a:t>
            </a:r>
            <a:r>
              <a:rPr lang="zh-CN" altLang="en-US" sz="1400">
                <a:latin typeface="Courier New" panose="02070309020205020404" pitchFamily="49" charset="0"/>
                <a:cs typeface="Courier New" panose="02070309020205020404" pitchFamily="49" charset="0"/>
              </a:rPr>
              <a:t>个人出列</a:t>
            </a:r>
          </a:p>
          <a:p>
            <a:pPr>
              <a:lnSpc>
                <a:spcPts val="500"/>
              </a:lnSpc>
            </a:pPr>
            <a:r>
              <a:rPr lang="zh-CN" altLang="en-US" sz="1400">
                <a:latin typeface="Courier New" panose="02070309020205020404" pitchFamily="49" charset="0"/>
                <a:cs typeface="Courier New" panose="02070309020205020404" pitchFamily="49" charset="0"/>
              </a:rPr>
              <a:t>		</a:t>
            </a:r>
            <a:r>
              <a:rPr lang="en-US" altLang="zh-CN" sz="1400">
                <a:latin typeface="Courier New" panose="02070309020205020404" pitchFamily="49" charset="0"/>
                <a:cs typeface="Courier New" panose="02070309020205020404" pitchFamily="49" charset="0"/>
              </a:rPr>
              <a:t>for (int j = 1; j &lt;= m; j++)	</a:t>
            </a:r>
          </a:p>
          <a:p>
            <a:pPr>
              <a:lnSpc>
                <a:spcPts val="500"/>
              </a:lnSpc>
            </a:pPr>
            <a:r>
              <a:rPr lang="en-US" altLang="zh-CN" sz="1400">
                <a:latin typeface="Courier New" panose="02070309020205020404" pitchFamily="49" charset="0"/>
                <a:cs typeface="Courier New" panose="02070309020205020404" pitchFamily="49" charset="0"/>
              </a:rPr>
              <a:t>		{	 // </a:t>
            </a:r>
            <a:r>
              <a:rPr lang="zh-CN" altLang="en-US" sz="1400">
                <a:latin typeface="Courier New" panose="02070309020205020404" pitchFamily="49" charset="0"/>
                <a:cs typeface="Courier New" panose="02070309020205020404" pitchFamily="49" charset="0"/>
              </a:rPr>
              <a:t>从</a:t>
            </a:r>
            <a:r>
              <a:rPr lang="en-US" altLang="zh-CN" sz="1400">
                <a:latin typeface="Courier New" panose="02070309020205020404" pitchFamily="49" charset="0"/>
                <a:cs typeface="Courier New" panose="02070309020205020404" pitchFamily="49" charset="0"/>
              </a:rPr>
              <a:t>1</a:t>
            </a:r>
            <a:r>
              <a:rPr lang="zh-CN" altLang="en-US" sz="1400">
                <a:latin typeface="Courier New" panose="02070309020205020404" pitchFamily="49" charset="0"/>
                <a:cs typeface="Courier New" panose="02070309020205020404" pitchFamily="49" charset="0"/>
              </a:rPr>
              <a:t>报数到</a:t>
            </a:r>
            <a:r>
              <a:rPr lang="en-US" altLang="zh-CN" sz="1400">
                <a:latin typeface="Courier New" panose="02070309020205020404" pitchFamily="49" charset="0"/>
                <a:cs typeface="Courier New" panose="02070309020205020404" pitchFamily="49" charset="0"/>
              </a:rPr>
              <a:t>m</a:t>
            </a:r>
          </a:p>
          <a:p>
            <a:pPr>
              <a:lnSpc>
                <a:spcPts val="500"/>
              </a:lnSpc>
            </a:pPr>
            <a:r>
              <a:rPr lang="en-US" altLang="zh-CN" sz="1400">
                <a:latin typeface="Courier New" panose="02070309020205020404" pitchFamily="49" charset="0"/>
                <a:cs typeface="Courier New" panose="02070309020205020404" pitchFamily="49" charset="0"/>
              </a:rPr>
              <a:t>			position++;</a:t>
            </a:r>
          </a:p>
          <a:p>
            <a:pPr>
              <a:lnSpc>
                <a:spcPts val="500"/>
              </a:lnSpc>
            </a:pPr>
            <a:r>
              <a:rPr lang="en-US" altLang="zh-CN" sz="1400">
                <a:latin typeface="Courier New" panose="02070309020205020404" pitchFamily="49" charset="0"/>
                <a:cs typeface="Courier New" panose="02070309020205020404" pitchFamily="49" charset="0"/>
              </a:rPr>
              <a:t>			if (position &gt; la.Length())</a:t>
            </a:r>
          </a:p>
          <a:p>
            <a:pPr>
              <a:lnSpc>
                <a:spcPts val="500"/>
              </a:lnSpc>
            </a:pPr>
            <a:r>
              <a:rPr lang="en-US" altLang="zh-CN" sz="1400">
                <a:latin typeface="Courier New" panose="02070309020205020404" pitchFamily="49" charset="0"/>
                <a:cs typeface="Courier New" panose="02070309020205020404" pitchFamily="49" charset="0"/>
              </a:rPr>
              <a:t>				position = 1;</a:t>
            </a:r>
          </a:p>
          <a:p>
            <a:pPr>
              <a:lnSpc>
                <a:spcPts val="500"/>
              </a:lnSpc>
            </a:pPr>
            <a:r>
              <a:rPr lang="en-US" altLang="zh-CN" sz="1400">
                <a:latin typeface="Courier New" panose="02070309020205020404" pitchFamily="49" charset="0"/>
                <a:cs typeface="Courier New" panose="02070309020205020404" pitchFamily="49" charset="0"/>
              </a:rPr>
              <a:t>		}</a:t>
            </a:r>
          </a:p>
          <a:p>
            <a:pPr>
              <a:lnSpc>
                <a:spcPts val="500"/>
              </a:lnSpc>
            </a:pPr>
            <a:r>
              <a:rPr lang="en-US" altLang="zh-CN" sz="1400">
                <a:latin typeface="Courier New" panose="02070309020205020404" pitchFamily="49" charset="0"/>
                <a:cs typeface="Courier New" panose="02070309020205020404" pitchFamily="49" charset="0"/>
              </a:rPr>
              <a:t>		la.Delete(position--, out);// </a:t>
            </a:r>
            <a:r>
              <a:rPr lang="zh-CN" altLang="en-US" sz="1400">
                <a:latin typeface="Courier New" panose="02070309020205020404" pitchFamily="49" charset="0"/>
                <a:cs typeface="Courier New" panose="02070309020205020404" pitchFamily="49" charset="0"/>
              </a:rPr>
              <a:t>报数到</a:t>
            </a:r>
            <a:r>
              <a:rPr lang="en-US" altLang="zh-CN" sz="1400">
                <a:latin typeface="Courier New" panose="02070309020205020404" pitchFamily="49" charset="0"/>
                <a:cs typeface="Courier New" panose="02070309020205020404" pitchFamily="49" charset="0"/>
              </a:rPr>
              <a:t>m</a:t>
            </a:r>
            <a:r>
              <a:rPr lang="zh-CN" altLang="en-US" sz="1400">
                <a:latin typeface="Courier New" panose="02070309020205020404" pitchFamily="49" charset="0"/>
                <a:cs typeface="Courier New" panose="02070309020205020404" pitchFamily="49" charset="0"/>
              </a:rPr>
              <a:t>的人出列</a:t>
            </a:r>
          </a:p>
          <a:p>
            <a:pPr>
              <a:lnSpc>
                <a:spcPts val="500"/>
              </a:lnSpc>
            </a:pPr>
            <a:r>
              <a:rPr lang="zh-CN" altLang="en-US" sz="1400">
                <a:latin typeface="Courier New" panose="02070309020205020404" pitchFamily="49" charset="0"/>
                <a:cs typeface="Courier New" panose="02070309020205020404" pitchFamily="49" charset="0"/>
              </a:rPr>
              <a:t>		</a:t>
            </a:r>
            <a:r>
              <a:rPr lang="en-US" altLang="zh-CN" sz="1400">
                <a:latin typeface="Courier New" panose="02070309020205020404" pitchFamily="49" charset="0"/>
                <a:cs typeface="Courier New" panose="02070309020205020404" pitchFamily="49" charset="0"/>
              </a:rPr>
              <a:t>cout &lt;&lt; out &lt;&lt; " ";</a:t>
            </a:r>
          </a:p>
          <a:p>
            <a:pPr>
              <a:lnSpc>
                <a:spcPts val="500"/>
              </a:lnSpc>
            </a:pPr>
            <a:r>
              <a:rPr lang="en-US" altLang="zh-CN" sz="1400">
                <a:latin typeface="Courier New" panose="02070309020205020404" pitchFamily="49" charset="0"/>
                <a:cs typeface="Courier New" panose="02070309020205020404" pitchFamily="49" charset="0"/>
              </a:rPr>
              <a:t>	}</a:t>
            </a:r>
          </a:p>
          <a:p>
            <a:pPr>
              <a:lnSpc>
                <a:spcPts val="500"/>
              </a:lnSpc>
            </a:pPr>
            <a:r>
              <a:rPr lang="en-US" altLang="zh-CN" sz="1400">
                <a:latin typeface="Courier New" panose="02070309020205020404" pitchFamily="49" charset="0"/>
                <a:cs typeface="Courier New" panose="02070309020205020404" pitchFamily="49" charset="0"/>
              </a:rPr>
              <a:t>	la.GetElem(1, winer);	// </a:t>
            </a:r>
            <a:r>
              <a:rPr lang="zh-CN" altLang="en-US" sz="1400">
                <a:latin typeface="Courier New" panose="02070309020205020404" pitchFamily="49" charset="0"/>
                <a:cs typeface="Courier New" panose="02070309020205020404" pitchFamily="49" charset="0"/>
              </a:rPr>
              <a:t>剩下的一个人为优胜者</a:t>
            </a:r>
          </a:p>
          <a:p>
            <a:pPr>
              <a:lnSpc>
                <a:spcPts val="500"/>
              </a:lnSpc>
            </a:pPr>
            <a:r>
              <a:rPr lang="zh-CN" altLang="en-US" sz="1400">
                <a:latin typeface="Courier New" panose="02070309020205020404" pitchFamily="49" charset="0"/>
                <a:cs typeface="Courier New" panose="02070309020205020404" pitchFamily="49" charset="0"/>
              </a:rPr>
              <a:t>	</a:t>
            </a:r>
            <a:r>
              <a:rPr lang="en-US" altLang="zh-CN" sz="1400">
                <a:latin typeface="Courier New" panose="02070309020205020404" pitchFamily="49" charset="0"/>
                <a:cs typeface="Courier New" panose="02070309020205020404" pitchFamily="49" charset="0"/>
              </a:rPr>
              <a:t>cout &lt;&lt; winer &lt;&lt; endl;</a:t>
            </a:r>
          </a:p>
          <a:p>
            <a:pPr>
              <a:lnSpc>
                <a:spcPts val="500"/>
              </a:lnSpc>
            </a:pPr>
            <a:r>
              <a:rPr lang="en-US" altLang="zh-CN" sz="1400">
                <a:latin typeface="Courier New" panose="02070309020205020404" pitchFamily="49" charset="0"/>
                <a:cs typeface="Courier New" panose="02070309020205020404" pitchFamily="49" charset="0"/>
              </a:rPr>
              <a:t>}</a:t>
            </a:r>
          </a:p>
          <a:p>
            <a:pPr>
              <a:lnSpc>
                <a:spcPts val="500"/>
              </a:lnSpc>
            </a:pPr>
            <a:endParaRPr lang="en-US" altLang="zh-CN" sz="1400">
              <a:latin typeface="Courier New" panose="02070309020205020404" pitchFamily="49" charset="0"/>
              <a:cs typeface="Courier New" panose="02070309020205020404" pitchFamily="49" charset="0"/>
            </a:endParaRPr>
          </a:p>
          <a:p>
            <a:pPr>
              <a:lnSpc>
                <a:spcPts val="500"/>
              </a:lnSpc>
            </a:pPr>
            <a:endParaRPr lang="zh-CN" alt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8232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双向链表</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双向链表是指在前驱和后继方向都</a:t>
            </a:r>
            <a:r>
              <a:rPr lang="zh-CN" altLang="en-US" smtClean="0"/>
              <a:t>能访问的</a:t>
            </a:r>
            <a:r>
              <a:rPr lang="zh-CN" altLang="en-US"/>
              <a:t>线性链表。</a:t>
            </a:r>
          </a:p>
          <a:p>
            <a:pPr marL="457200" indent="-457200">
              <a:buFont typeface="+mj-lt"/>
              <a:buAutoNum type="arabicPeriod"/>
            </a:pPr>
            <a:r>
              <a:rPr lang="zh-CN" altLang="en-US"/>
              <a:t>双向链表每个结点结构</a:t>
            </a:r>
            <a:r>
              <a:rPr lang="zh-CN" altLang="en-US" smtClean="0"/>
              <a:t>：</a:t>
            </a:r>
            <a:endParaRPr lang="en-US" altLang="zh-CN" smtClean="0"/>
          </a:p>
          <a:p>
            <a:pPr marL="457200" indent="-457200">
              <a:buFont typeface="+mj-lt"/>
              <a:buAutoNum type="arabicPeriod"/>
            </a:pPr>
            <a:endParaRPr lang="zh-CN" altLang="en-US"/>
          </a:p>
          <a:p>
            <a:pPr marL="457200" indent="-457200">
              <a:buFont typeface="+mj-lt"/>
              <a:buAutoNum type="arabicPeriod"/>
            </a:pPr>
            <a:r>
              <a:rPr lang="zh-CN" altLang="en-US" smtClean="0"/>
              <a:t>双向</a:t>
            </a:r>
            <a:r>
              <a:rPr lang="zh-CN" altLang="en-US"/>
              <a:t>链表通常采用带表头结点的循环链表形式。</a:t>
            </a:r>
          </a:p>
          <a:p>
            <a:endParaRPr lang="zh-CN" altLang="en-US"/>
          </a:p>
        </p:txBody>
      </p:sp>
      <p:grpSp>
        <p:nvGrpSpPr>
          <p:cNvPr id="15" name="组合 14"/>
          <p:cNvGrpSpPr/>
          <p:nvPr/>
        </p:nvGrpSpPr>
        <p:grpSpPr>
          <a:xfrm>
            <a:off x="4806250" y="2879963"/>
            <a:ext cx="3473445" cy="478967"/>
            <a:chOff x="4806250" y="2879963"/>
            <a:chExt cx="3473445" cy="478967"/>
          </a:xfrm>
        </p:grpSpPr>
        <p:sp>
          <p:nvSpPr>
            <p:cNvPr id="5" name="矩形 4"/>
            <p:cNvSpPr/>
            <p:nvPr/>
          </p:nvSpPr>
          <p:spPr>
            <a:xfrm>
              <a:off x="5966326" y="2879963"/>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data</a:t>
              </a:r>
              <a:endParaRPr lang="zh-CN" altLang="en-US">
                <a:solidFill>
                  <a:schemeClr val="tx1"/>
                </a:solidFill>
              </a:endParaRPr>
            </a:p>
          </p:txBody>
        </p:sp>
        <p:sp>
          <p:nvSpPr>
            <p:cNvPr id="6" name="矩形 5"/>
            <p:cNvSpPr/>
            <p:nvPr/>
          </p:nvSpPr>
          <p:spPr>
            <a:xfrm>
              <a:off x="7120366" y="288540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next</a:t>
              </a:r>
              <a:endParaRPr lang="zh-CN" altLang="en-US">
                <a:solidFill>
                  <a:schemeClr val="tx1"/>
                </a:solidFill>
              </a:endParaRPr>
            </a:p>
          </p:txBody>
        </p:sp>
        <p:sp>
          <p:nvSpPr>
            <p:cNvPr id="13" name="矩形 12"/>
            <p:cNvSpPr/>
            <p:nvPr/>
          </p:nvSpPr>
          <p:spPr>
            <a:xfrm>
              <a:off x="4806250" y="2881751"/>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back</a:t>
              </a:r>
              <a:endParaRPr lang="zh-CN" altLang="en-US">
                <a:solidFill>
                  <a:schemeClr val="tx1"/>
                </a:solidFill>
              </a:endParaRPr>
            </a:p>
          </p:txBody>
        </p:sp>
      </p:grpSp>
      <p:grpSp>
        <p:nvGrpSpPr>
          <p:cNvPr id="32" name="组合 31"/>
          <p:cNvGrpSpPr/>
          <p:nvPr/>
        </p:nvGrpSpPr>
        <p:grpSpPr>
          <a:xfrm>
            <a:off x="1278089" y="4976654"/>
            <a:ext cx="9784633" cy="500483"/>
            <a:chOff x="1278089" y="4976654"/>
            <a:chExt cx="9784633" cy="500483"/>
          </a:xfrm>
        </p:grpSpPr>
        <p:sp>
          <p:nvSpPr>
            <p:cNvPr id="9" name="矩形 8"/>
            <p:cNvSpPr/>
            <p:nvPr/>
          </p:nvSpPr>
          <p:spPr>
            <a:xfrm>
              <a:off x="2480183" y="4981973"/>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3639410" y="4981841"/>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a:solidFill>
                    <a:schemeClr val="tx1"/>
                  </a:solidFill>
                </a:rPr>
                <a:t>i</a:t>
              </a:r>
              <a:endParaRPr lang="zh-CN" altLang="en-US" baseline="-25000">
                <a:solidFill>
                  <a:schemeClr val="tx1"/>
                </a:solidFill>
              </a:endParaRPr>
            </a:p>
          </p:txBody>
        </p:sp>
        <p:sp>
          <p:nvSpPr>
            <p:cNvPr id="14" name="矩形 13"/>
            <p:cNvSpPr/>
            <p:nvPr/>
          </p:nvSpPr>
          <p:spPr>
            <a:xfrm>
              <a:off x="4797038" y="497665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solidFill>
                  <a:schemeClr val="tx1"/>
                </a:solidFill>
              </a:endParaRPr>
            </a:p>
          </p:txBody>
        </p:sp>
        <p:sp>
          <p:nvSpPr>
            <p:cNvPr id="16" name="矩形 15"/>
            <p:cNvSpPr/>
            <p:nvPr/>
          </p:nvSpPr>
          <p:spPr>
            <a:xfrm>
              <a:off x="6273818" y="5003609"/>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矩形 17"/>
            <p:cNvSpPr/>
            <p:nvPr/>
          </p:nvSpPr>
          <p:spPr>
            <a:xfrm>
              <a:off x="8592476" y="5002569"/>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solidFill>
                  <a:schemeClr val="tx1"/>
                </a:solidFill>
              </a:endParaRPr>
            </a:p>
          </p:txBody>
        </p:sp>
        <p:cxnSp>
          <p:nvCxnSpPr>
            <p:cNvPr id="21" name="直接箭头连接符 20"/>
            <p:cNvCxnSpPr/>
            <p:nvPr/>
          </p:nvCxnSpPr>
          <p:spPr>
            <a:xfrm>
              <a:off x="5716041" y="5159970"/>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0416391" y="5044949"/>
              <a:ext cx="646331" cy="369332"/>
            </a:xfrm>
            <a:prstGeom prst="rect">
              <a:avLst/>
            </a:prstGeom>
            <a:noFill/>
          </p:spPr>
          <p:txBody>
            <a:bodyPr wrap="none" rtlCol="0">
              <a:spAutoFit/>
            </a:bodyPr>
            <a:lstStyle/>
            <a:p>
              <a:r>
                <a:rPr lang="en-US" altLang="zh-CN" smtClean="0"/>
                <a:t>……</a:t>
              </a:r>
              <a:endParaRPr lang="zh-CN" altLang="en-US"/>
            </a:p>
          </p:txBody>
        </p:sp>
        <p:cxnSp>
          <p:nvCxnSpPr>
            <p:cNvPr id="7" name="直接箭头连接符 6"/>
            <p:cNvCxnSpPr/>
            <p:nvPr/>
          </p:nvCxnSpPr>
          <p:spPr>
            <a:xfrm flipH="1">
              <a:off x="5716041" y="5337935"/>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7433147" y="5002569"/>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smtClean="0">
                  <a:solidFill>
                    <a:schemeClr val="tx1"/>
                  </a:solidFill>
                </a:rPr>
                <a:t>i+1</a:t>
              </a:r>
              <a:endParaRPr lang="zh-CN" altLang="en-US" baseline="-25000">
                <a:solidFill>
                  <a:schemeClr val="tx1"/>
                </a:solidFill>
              </a:endParaRPr>
            </a:p>
          </p:txBody>
        </p:sp>
        <p:cxnSp>
          <p:nvCxnSpPr>
            <p:cNvPr id="24" name="直接箭头连接符 23"/>
            <p:cNvCxnSpPr/>
            <p:nvPr/>
          </p:nvCxnSpPr>
          <p:spPr>
            <a:xfrm>
              <a:off x="9588577" y="512946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9588577" y="5307433"/>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278089" y="5002569"/>
              <a:ext cx="646331" cy="369332"/>
            </a:xfrm>
            <a:prstGeom prst="rect">
              <a:avLst/>
            </a:prstGeom>
            <a:noFill/>
          </p:spPr>
          <p:txBody>
            <a:bodyPr wrap="none" rtlCol="0">
              <a:spAutoFit/>
            </a:bodyPr>
            <a:lstStyle/>
            <a:p>
              <a:r>
                <a:rPr lang="en-US" altLang="zh-CN" smtClean="0"/>
                <a:t>……</a:t>
              </a:r>
              <a:endParaRPr lang="zh-CN" altLang="en-US"/>
            </a:p>
          </p:txBody>
        </p:sp>
        <p:cxnSp>
          <p:nvCxnSpPr>
            <p:cNvPr id="29" name="直接箭头连接符 28"/>
            <p:cNvCxnSpPr/>
            <p:nvPr/>
          </p:nvCxnSpPr>
          <p:spPr>
            <a:xfrm>
              <a:off x="1887801" y="5125419"/>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1887801" y="5303384"/>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4835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关于数据结构</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smtClean="0"/>
              <a:t>描述</a:t>
            </a:r>
            <a:r>
              <a:rPr lang="zh-CN" altLang="en-US"/>
              <a:t>非数值计算问题的数据模型是诸如表、树和图之类的数据结构。</a:t>
            </a:r>
          </a:p>
          <a:p>
            <a:pPr marL="457200" indent="-457200">
              <a:buFont typeface="+mj-lt"/>
              <a:buAutoNum type="arabicPeriod"/>
            </a:pPr>
            <a:r>
              <a:rPr lang="zh-CN" altLang="en-US"/>
              <a:t>因此简单说来，数据结构是一门研究非数值计算的程序设计问题中计算机的操作对象以及它们之间的关系和操作等的学科。</a:t>
            </a:r>
          </a:p>
          <a:p>
            <a:endParaRPr lang="zh-CN" altLang="en-US"/>
          </a:p>
        </p:txBody>
      </p:sp>
    </p:spTree>
    <p:extLst>
      <p:ext uri="{BB962C8B-B14F-4D97-AF65-F5344CB8AC3E}">
        <p14:creationId xmlns:p14="http://schemas.microsoft.com/office/powerpoint/2010/main" val="215986363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栈</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只允许在一端插入和删除的</a:t>
            </a:r>
            <a:r>
              <a:rPr lang="zh-CN" altLang="en-US" smtClean="0"/>
              <a:t>线性表。</a:t>
            </a:r>
            <a:endParaRPr lang="zh-CN" altLang="en-US"/>
          </a:p>
          <a:p>
            <a:pPr marL="457200" indent="-457200">
              <a:buFont typeface="+mj-lt"/>
              <a:buAutoNum type="arabicPeriod"/>
            </a:pPr>
            <a:r>
              <a:rPr lang="zh-CN" altLang="en-US"/>
              <a:t>允许插入和</a:t>
            </a:r>
            <a:r>
              <a:rPr lang="zh-CN" altLang="en-US" smtClean="0"/>
              <a:t>删除的</a:t>
            </a:r>
            <a:r>
              <a:rPr lang="zh-CN" altLang="en-US"/>
              <a:t>一端称为栈</a:t>
            </a:r>
            <a:r>
              <a:rPr lang="zh-CN" altLang="en-US" smtClean="0"/>
              <a:t>顶</a:t>
            </a:r>
            <a:r>
              <a:rPr lang="en-US" altLang="zh-CN" smtClean="0"/>
              <a:t>(</a:t>
            </a:r>
            <a:r>
              <a:rPr lang="en-US" altLang="zh-CN"/>
              <a:t>top)</a:t>
            </a:r>
            <a:r>
              <a:rPr lang="zh-CN" altLang="en-US"/>
              <a:t>，另一端</a:t>
            </a:r>
            <a:r>
              <a:rPr lang="zh-CN" altLang="en-US" smtClean="0"/>
              <a:t>称为</a:t>
            </a:r>
            <a:r>
              <a:rPr lang="zh-CN" altLang="en-US"/>
              <a:t>栈底</a:t>
            </a:r>
            <a:r>
              <a:rPr lang="en-US" altLang="zh-CN"/>
              <a:t>(bottom</a:t>
            </a:r>
            <a:r>
              <a:rPr lang="en-US" altLang="zh-CN" smtClean="0"/>
              <a:t>)</a:t>
            </a:r>
            <a:r>
              <a:rPr lang="zh-CN" altLang="en-US" smtClean="0"/>
              <a:t>。</a:t>
            </a:r>
            <a:endParaRPr lang="en-US" altLang="zh-CN"/>
          </a:p>
          <a:p>
            <a:pPr marL="457200" indent="-457200">
              <a:buFont typeface="+mj-lt"/>
              <a:buAutoNum type="arabicPeriod"/>
            </a:pPr>
            <a:r>
              <a:rPr lang="zh-CN" altLang="en-US" smtClean="0"/>
              <a:t>特点：后进先出 </a:t>
            </a:r>
            <a:r>
              <a:rPr lang="en-US" altLang="zh-CN"/>
              <a:t>(LIFO</a:t>
            </a:r>
            <a:r>
              <a:rPr lang="en-US" altLang="zh-CN" smtClean="0"/>
              <a:t>)</a:t>
            </a:r>
            <a:r>
              <a:rPr lang="zh-CN" altLang="en-US" smtClean="0"/>
              <a:t>。</a:t>
            </a:r>
            <a:endParaRPr lang="en-US" altLang="zh-CN"/>
          </a:p>
          <a:p>
            <a:endParaRPr lang="zh-CN" altLang="en-US"/>
          </a:p>
        </p:txBody>
      </p:sp>
      <p:grpSp>
        <p:nvGrpSpPr>
          <p:cNvPr id="15" name="组合 14"/>
          <p:cNvGrpSpPr/>
          <p:nvPr/>
        </p:nvGrpSpPr>
        <p:grpSpPr>
          <a:xfrm>
            <a:off x="7757155" y="3657600"/>
            <a:ext cx="2735127" cy="2650030"/>
            <a:chOff x="7757155" y="3657600"/>
            <a:chExt cx="2735127" cy="2650030"/>
          </a:xfrm>
        </p:grpSpPr>
        <p:sp>
          <p:nvSpPr>
            <p:cNvPr id="4" name="矩形 3"/>
            <p:cNvSpPr/>
            <p:nvPr/>
          </p:nvSpPr>
          <p:spPr>
            <a:xfrm>
              <a:off x="8649148" y="3657600"/>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8650936" y="4100466"/>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smtClean="0">
                  <a:solidFill>
                    <a:schemeClr val="tx1"/>
                  </a:solidFill>
                </a:rPr>
                <a:t>n</a:t>
              </a:r>
              <a:endParaRPr lang="zh-CN" altLang="en-US" baseline="-25000">
                <a:solidFill>
                  <a:schemeClr val="tx1"/>
                </a:solidFill>
              </a:endParaRPr>
            </a:p>
          </p:txBody>
        </p:sp>
        <p:sp>
          <p:nvSpPr>
            <p:cNvPr id="6" name="矩形 5"/>
            <p:cNvSpPr/>
            <p:nvPr/>
          </p:nvSpPr>
          <p:spPr>
            <a:xfrm>
              <a:off x="8650936" y="4541544"/>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a:t>
              </a:r>
              <a:r>
                <a:rPr lang="en-US" altLang="zh-CN" baseline="-25000" smtClean="0">
                  <a:solidFill>
                    <a:schemeClr val="tx1"/>
                  </a:solidFill>
                </a:rPr>
                <a:t>n-1</a:t>
              </a:r>
              <a:endParaRPr lang="zh-CN" altLang="en-US" baseline="-25000">
                <a:solidFill>
                  <a:schemeClr val="tx1"/>
                </a:solidFill>
              </a:endParaRPr>
            </a:p>
          </p:txBody>
        </p:sp>
        <p:sp>
          <p:nvSpPr>
            <p:cNvPr id="7" name="矩形 6"/>
            <p:cNvSpPr/>
            <p:nvPr/>
          </p:nvSpPr>
          <p:spPr>
            <a:xfrm>
              <a:off x="8652724" y="4984410"/>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t>
              </a:r>
              <a:endParaRPr lang="zh-CN" altLang="en-US">
                <a:solidFill>
                  <a:schemeClr val="tx1"/>
                </a:solidFill>
              </a:endParaRPr>
            </a:p>
          </p:txBody>
        </p:sp>
        <p:sp>
          <p:nvSpPr>
            <p:cNvPr id="8" name="矩形 7"/>
            <p:cNvSpPr/>
            <p:nvPr/>
          </p:nvSpPr>
          <p:spPr>
            <a:xfrm>
              <a:off x="8650936" y="5423700"/>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smtClean="0">
                  <a:solidFill>
                    <a:schemeClr val="tx1"/>
                  </a:solidFill>
                </a:rPr>
                <a:t>2</a:t>
              </a:r>
              <a:endParaRPr lang="zh-CN" altLang="en-US" baseline="-25000">
                <a:solidFill>
                  <a:schemeClr val="tx1"/>
                </a:solidFill>
              </a:endParaRPr>
            </a:p>
          </p:txBody>
        </p:sp>
        <p:sp>
          <p:nvSpPr>
            <p:cNvPr id="9" name="矩形 8"/>
            <p:cNvSpPr/>
            <p:nvPr/>
          </p:nvSpPr>
          <p:spPr>
            <a:xfrm>
              <a:off x="8652724" y="5866566"/>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smtClean="0">
                  <a:solidFill>
                    <a:schemeClr val="tx1"/>
                  </a:solidFill>
                </a:rPr>
                <a:t>1</a:t>
              </a:r>
              <a:endParaRPr lang="zh-CN" altLang="en-US" baseline="-25000">
                <a:solidFill>
                  <a:schemeClr val="tx1"/>
                </a:solidFill>
              </a:endParaRPr>
            </a:p>
          </p:txBody>
        </p:sp>
        <p:cxnSp>
          <p:nvCxnSpPr>
            <p:cNvPr id="11" name="直接箭头连接符 10"/>
            <p:cNvCxnSpPr>
              <a:endCxn id="5" idx="1"/>
            </p:cNvCxnSpPr>
            <p:nvPr/>
          </p:nvCxnSpPr>
          <p:spPr>
            <a:xfrm>
              <a:off x="7939144" y="4320998"/>
              <a:ext cx="7117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7940932" y="6076340"/>
              <a:ext cx="7117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843219" y="3922966"/>
              <a:ext cx="489236" cy="369332"/>
            </a:xfrm>
            <a:prstGeom prst="rect">
              <a:avLst/>
            </a:prstGeom>
            <a:noFill/>
          </p:spPr>
          <p:txBody>
            <a:bodyPr wrap="none" rtlCol="0">
              <a:spAutoFit/>
            </a:bodyPr>
            <a:lstStyle/>
            <a:p>
              <a:r>
                <a:rPr lang="en-US" altLang="zh-CN" smtClean="0"/>
                <a:t>top</a:t>
              </a:r>
              <a:endParaRPr lang="zh-CN" altLang="en-US"/>
            </a:p>
          </p:txBody>
        </p:sp>
        <p:sp>
          <p:nvSpPr>
            <p:cNvPr id="14" name="TextBox 13"/>
            <p:cNvSpPr txBox="1"/>
            <p:nvPr/>
          </p:nvSpPr>
          <p:spPr>
            <a:xfrm>
              <a:off x="7757155" y="5640657"/>
              <a:ext cx="821059" cy="369332"/>
            </a:xfrm>
            <a:prstGeom prst="rect">
              <a:avLst/>
            </a:prstGeom>
            <a:noFill/>
          </p:spPr>
          <p:txBody>
            <a:bodyPr wrap="none" rtlCol="0">
              <a:spAutoFit/>
            </a:bodyPr>
            <a:lstStyle/>
            <a:p>
              <a:r>
                <a:rPr lang="en-US" altLang="zh-CN" smtClean="0"/>
                <a:t>bottom</a:t>
              </a:r>
              <a:endParaRPr lang="zh-CN" altLang="en-US"/>
            </a:p>
          </p:txBody>
        </p:sp>
      </p:grpSp>
    </p:spTree>
    <p:extLst>
      <p:ext uri="{BB962C8B-B14F-4D97-AF65-F5344CB8AC3E}">
        <p14:creationId xmlns:p14="http://schemas.microsoft.com/office/powerpoint/2010/main" val="1192672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进栈</a:t>
            </a:r>
            <a:r>
              <a:rPr lang="en-US" altLang="zh-CN" smtClean="0"/>
              <a:t>(push)</a:t>
            </a:r>
            <a:r>
              <a:rPr lang="zh-CN" altLang="en-US" smtClean="0"/>
              <a:t>和出栈</a:t>
            </a:r>
            <a:r>
              <a:rPr lang="en-US" altLang="zh-CN" smtClean="0"/>
              <a:t>(pop)</a:t>
            </a:r>
            <a:endParaRPr lang="zh-CN" altLang="en-US"/>
          </a:p>
        </p:txBody>
      </p:sp>
      <p:grpSp>
        <p:nvGrpSpPr>
          <p:cNvPr id="28" name="组合 27"/>
          <p:cNvGrpSpPr/>
          <p:nvPr/>
        </p:nvGrpSpPr>
        <p:grpSpPr>
          <a:xfrm>
            <a:off x="1948025" y="2122804"/>
            <a:ext cx="2735127" cy="3331323"/>
            <a:chOff x="1948025" y="2122804"/>
            <a:chExt cx="2735127" cy="3331323"/>
          </a:xfrm>
        </p:grpSpPr>
        <p:sp>
          <p:nvSpPr>
            <p:cNvPr id="4" name="矩形 3"/>
            <p:cNvSpPr/>
            <p:nvPr/>
          </p:nvSpPr>
          <p:spPr>
            <a:xfrm>
              <a:off x="2840018" y="2122804"/>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5" name="矩形 4"/>
            <p:cNvSpPr/>
            <p:nvPr/>
          </p:nvSpPr>
          <p:spPr>
            <a:xfrm>
              <a:off x="2841806" y="2565670"/>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solidFill>
                  <a:prstClr val="black"/>
                </a:solidFill>
              </a:endParaRPr>
            </a:p>
          </p:txBody>
        </p:sp>
        <p:sp>
          <p:nvSpPr>
            <p:cNvPr id="6" name="矩形 5"/>
            <p:cNvSpPr/>
            <p:nvPr/>
          </p:nvSpPr>
          <p:spPr>
            <a:xfrm>
              <a:off x="2841806" y="3006748"/>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solidFill>
                  <a:prstClr val="black"/>
                </a:solidFill>
              </a:endParaRPr>
            </a:p>
          </p:txBody>
        </p:sp>
        <p:sp>
          <p:nvSpPr>
            <p:cNvPr id="7" name="矩形 6"/>
            <p:cNvSpPr/>
            <p:nvPr/>
          </p:nvSpPr>
          <p:spPr>
            <a:xfrm>
              <a:off x="2843594" y="3438856"/>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solidFill>
                  <a:prstClr val="black"/>
                </a:solidFill>
              </a:endParaRPr>
            </a:p>
          </p:txBody>
        </p:sp>
        <p:sp>
          <p:nvSpPr>
            <p:cNvPr id="8" name="矩形 7"/>
            <p:cNvSpPr/>
            <p:nvPr/>
          </p:nvSpPr>
          <p:spPr>
            <a:xfrm>
              <a:off x="2841806" y="3878146"/>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2</a:t>
              </a:r>
              <a:endParaRPr lang="zh-CN" altLang="en-US" baseline="-25000">
                <a:solidFill>
                  <a:prstClr val="black"/>
                </a:solidFill>
              </a:endParaRPr>
            </a:p>
          </p:txBody>
        </p:sp>
        <p:sp>
          <p:nvSpPr>
            <p:cNvPr id="9" name="矩形 8"/>
            <p:cNvSpPr/>
            <p:nvPr/>
          </p:nvSpPr>
          <p:spPr>
            <a:xfrm>
              <a:off x="2843594" y="4321012"/>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1</a:t>
              </a:r>
              <a:endParaRPr lang="zh-CN" altLang="en-US" baseline="-25000">
                <a:solidFill>
                  <a:prstClr val="black"/>
                </a:solidFill>
              </a:endParaRPr>
            </a:p>
          </p:txBody>
        </p:sp>
        <p:cxnSp>
          <p:nvCxnSpPr>
            <p:cNvPr id="11" name="直接箭头连接符 10"/>
            <p:cNvCxnSpPr/>
            <p:nvPr/>
          </p:nvCxnSpPr>
          <p:spPr>
            <a:xfrm>
              <a:off x="2130014" y="4087920"/>
              <a:ext cx="7117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131802" y="4530786"/>
              <a:ext cx="7117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034089" y="3689888"/>
              <a:ext cx="489236" cy="369332"/>
            </a:xfrm>
            <a:prstGeom prst="rect">
              <a:avLst/>
            </a:prstGeom>
            <a:noFill/>
          </p:spPr>
          <p:txBody>
            <a:bodyPr wrap="none" rtlCol="0">
              <a:spAutoFit/>
            </a:bodyPr>
            <a:lstStyle/>
            <a:p>
              <a:r>
                <a:rPr lang="en-US" altLang="zh-CN" smtClean="0">
                  <a:solidFill>
                    <a:prstClr val="black"/>
                  </a:solidFill>
                </a:rPr>
                <a:t>top</a:t>
              </a:r>
              <a:endParaRPr lang="zh-CN" altLang="en-US">
                <a:solidFill>
                  <a:prstClr val="black"/>
                </a:solidFill>
              </a:endParaRPr>
            </a:p>
          </p:txBody>
        </p:sp>
        <p:sp>
          <p:nvSpPr>
            <p:cNvPr id="14" name="TextBox 13"/>
            <p:cNvSpPr txBox="1"/>
            <p:nvPr/>
          </p:nvSpPr>
          <p:spPr>
            <a:xfrm>
              <a:off x="1948025" y="4095103"/>
              <a:ext cx="821059" cy="369332"/>
            </a:xfrm>
            <a:prstGeom prst="rect">
              <a:avLst/>
            </a:prstGeom>
            <a:noFill/>
          </p:spPr>
          <p:txBody>
            <a:bodyPr wrap="none" rtlCol="0">
              <a:spAutoFit/>
            </a:bodyPr>
            <a:lstStyle/>
            <a:p>
              <a:r>
                <a:rPr lang="en-US" altLang="zh-CN" smtClean="0">
                  <a:solidFill>
                    <a:prstClr val="black"/>
                  </a:solidFill>
                </a:rPr>
                <a:t>bottom</a:t>
              </a:r>
              <a:endParaRPr lang="zh-CN" altLang="en-US">
                <a:solidFill>
                  <a:prstClr val="black"/>
                </a:solidFill>
              </a:endParaRPr>
            </a:p>
          </p:txBody>
        </p:sp>
        <p:sp>
          <p:nvSpPr>
            <p:cNvPr id="10" name="TextBox 9"/>
            <p:cNvSpPr txBox="1"/>
            <p:nvPr/>
          </p:nvSpPr>
          <p:spPr>
            <a:xfrm>
              <a:off x="3330833" y="5084795"/>
              <a:ext cx="857927" cy="369332"/>
            </a:xfrm>
            <a:prstGeom prst="rect">
              <a:avLst/>
            </a:prstGeom>
            <a:noFill/>
          </p:spPr>
          <p:txBody>
            <a:bodyPr wrap="none" rtlCol="0">
              <a:spAutoFit/>
            </a:bodyPr>
            <a:lstStyle/>
            <a:p>
              <a:r>
                <a:rPr lang="en-US" altLang="zh-CN"/>
                <a:t>a</a:t>
              </a:r>
              <a:r>
                <a:rPr lang="en-US" altLang="zh-CN" baseline="-25000" smtClean="0"/>
                <a:t>2</a:t>
              </a:r>
              <a:r>
                <a:rPr lang="zh-CN" altLang="en-US" smtClean="0"/>
                <a:t>进栈</a:t>
              </a:r>
              <a:endParaRPr lang="zh-CN" altLang="en-US"/>
            </a:p>
          </p:txBody>
        </p:sp>
      </p:grpSp>
      <p:grpSp>
        <p:nvGrpSpPr>
          <p:cNvPr id="27" name="组合 26"/>
          <p:cNvGrpSpPr/>
          <p:nvPr/>
        </p:nvGrpSpPr>
        <p:grpSpPr>
          <a:xfrm>
            <a:off x="6952283" y="2124592"/>
            <a:ext cx="2744097" cy="3331323"/>
            <a:chOff x="6952283" y="2124592"/>
            <a:chExt cx="2744097" cy="3331323"/>
          </a:xfrm>
        </p:grpSpPr>
        <p:sp>
          <p:nvSpPr>
            <p:cNvPr id="16" name="矩形 15"/>
            <p:cNvSpPr/>
            <p:nvPr/>
          </p:nvSpPr>
          <p:spPr>
            <a:xfrm>
              <a:off x="7855034" y="2124592"/>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矩形 16"/>
            <p:cNvSpPr/>
            <p:nvPr/>
          </p:nvSpPr>
          <p:spPr>
            <a:xfrm>
              <a:off x="7856822" y="2556700"/>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aseline="-25000">
                <a:solidFill>
                  <a:prstClr val="black"/>
                </a:solidFill>
              </a:endParaRPr>
            </a:p>
          </p:txBody>
        </p:sp>
        <p:sp>
          <p:nvSpPr>
            <p:cNvPr id="18" name="矩形 17"/>
            <p:cNvSpPr/>
            <p:nvPr/>
          </p:nvSpPr>
          <p:spPr>
            <a:xfrm>
              <a:off x="7856822" y="2997778"/>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4</a:t>
              </a:r>
              <a:endParaRPr lang="zh-CN" altLang="en-US" baseline="-25000">
                <a:solidFill>
                  <a:prstClr val="black"/>
                </a:solidFill>
              </a:endParaRPr>
            </a:p>
          </p:txBody>
        </p:sp>
        <p:sp>
          <p:nvSpPr>
            <p:cNvPr id="19" name="矩形 18"/>
            <p:cNvSpPr/>
            <p:nvPr/>
          </p:nvSpPr>
          <p:spPr>
            <a:xfrm>
              <a:off x="7847852" y="3440644"/>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3</a:t>
              </a:r>
              <a:endParaRPr lang="zh-CN" altLang="en-US" baseline="-25000">
                <a:solidFill>
                  <a:prstClr val="black"/>
                </a:solidFill>
              </a:endParaRPr>
            </a:p>
          </p:txBody>
        </p:sp>
        <p:sp>
          <p:nvSpPr>
            <p:cNvPr id="20" name="矩形 19"/>
            <p:cNvSpPr/>
            <p:nvPr/>
          </p:nvSpPr>
          <p:spPr>
            <a:xfrm>
              <a:off x="7856822" y="3879934"/>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2</a:t>
              </a:r>
              <a:endParaRPr lang="zh-CN" altLang="en-US" baseline="-25000">
                <a:solidFill>
                  <a:prstClr val="black"/>
                </a:solidFill>
              </a:endParaRPr>
            </a:p>
          </p:txBody>
        </p:sp>
        <p:sp>
          <p:nvSpPr>
            <p:cNvPr id="21" name="矩形 20"/>
            <p:cNvSpPr/>
            <p:nvPr/>
          </p:nvSpPr>
          <p:spPr>
            <a:xfrm>
              <a:off x="7847852" y="4322800"/>
              <a:ext cx="1839558" cy="441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prstClr val="black"/>
                  </a:solidFill>
                </a:rPr>
                <a:t>a</a:t>
              </a:r>
              <a:r>
                <a:rPr lang="en-US" altLang="zh-CN" baseline="-25000" smtClean="0">
                  <a:solidFill>
                    <a:prstClr val="black"/>
                  </a:solidFill>
                </a:rPr>
                <a:t>1</a:t>
              </a:r>
              <a:endParaRPr lang="zh-CN" altLang="en-US" baseline="-25000">
                <a:solidFill>
                  <a:prstClr val="black"/>
                </a:solidFill>
              </a:endParaRPr>
            </a:p>
          </p:txBody>
        </p:sp>
        <p:cxnSp>
          <p:nvCxnSpPr>
            <p:cNvPr id="22" name="直接箭头连接符 21"/>
            <p:cNvCxnSpPr/>
            <p:nvPr/>
          </p:nvCxnSpPr>
          <p:spPr>
            <a:xfrm>
              <a:off x="7134272" y="3659388"/>
              <a:ext cx="7117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7136060" y="4532574"/>
              <a:ext cx="71179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038347" y="3261356"/>
              <a:ext cx="489236" cy="369332"/>
            </a:xfrm>
            <a:prstGeom prst="rect">
              <a:avLst/>
            </a:prstGeom>
            <a:noFill/>
          </p:spPr>
          <p:txBody>
            <a:bodyPr wrap="none" rtlCol="0">
              <a:spAutoFit/>
            </a:bodyPr>
            <a:lstStyle/>
            <a:p>
              <a:r>
                <a:rPr lang="en-US" altLang="zh-CN" smtClean="0">
                  <a:solidFill>
                    <a:prstClr val="black"/>
                  </a:solidFill>
                </a:rPr>
                <a:t>top</a:t>
              </a:r>
              <a:endParaRPr lang="zh-CN" altLang="en-US">
                <a:solidFill>
                  <a:prstClr val="black"/>
                </a:solidFill>
              </a:endParaRPr>
            </a:p>
          </p:txBody>
        </p:sp>
        <p:sp>
          <p:nvSpPr>
            <p:cNvPr id="25" name="TextBox 24"/>
            <p:cNvSpPr txBox="1"/>
            <p:nvPr/>
          </p:nvSpPr>
          <p:spPr>
            <a:xfrm>
              <a:off x="6952283" y="4096891"/>
              <a:ext cx="821059" cy="369332"/>
            </a:xfrm>
            <a:prstGeom prst="rect">
              <a:avLst/>
            </a:prstGeom>
            <a:noFill/>
          </p:spPr>
          <p:txBody>
            <a:bodyPr wrap="none" rtlCol="0">
              <a:spAutoFit/>
            </a:bodyPr>
            <a:lstStyle/>
            <a:p>
              <a:r>
                <a:rPr lang="en-US" altLang="zh-CN" smtClean="0">
                  <a:solidFill>
                    <a:prstClr val="black"/>
                  </a:solidFill>
                </a:rPr>
                <a:t>bottom</a:t>
              </a:r>
              <a:endParaRPr lang="zh-CN" altLang="en-US">
                <a:solidFill>
                  <a:prstClr val="black"/>
                </a:solidFill>
              </a:endParaRPr>
            </a:p>
          </p:txBody>
        </p:sp>
        <p:sp>
          <p:nvSpPr>
            <p:cNvPr id="26" name="TextBox 25"/>
            <p:cNvSpPr txBox="1"/>
            <p:nvPr/>
          </p:nvSpPr>
          <p:spPr>
            <a:xfrm>
              <a:off x="8335091" y="5086583"/>
              <a:ext cx="857927" cy="369332"/>
            </a:xfrm>
            <a:prstGeom prst="rect">
              <a:avLst/>
            </a:prstGeom>
            <a:noFill/>
          </p:spPr>
          <p:txBody>
            <a:bodyPr wrap="none" rtlCol="0">
              <a:spAutoFit/>
            </a:bodyPr>
            <a:lstStyle/>
            <a:p>
              <a:r>
                <a:rPr lang="en-US" altLang="zh-CN" smtClean="0"/>
                <a:t>a</a:t>
              </a:r>
              <a:r>
                <a:rPr lang="en-US" altLang="zh-CN" baseline="-25000" smtClean="0"/>
                <a:t>4</a:t>
              </a:r>
              <a:r>
                <a:rPr lang="zh-CN" altLang="en-US"/>
                <a:t>出</a:t>
              </a:r>
              <a:r>
                <a:rPr lang="zh-CN" altLang="en-US" smtClean="0"/>
                <a:t>栈</a:t>
              </a:r>
              <a:endParaRPr lang="zh-CN" altLang="en-US"/>
            </a:p>
          </p:txBody>
        </p:sp>
      </p:grpSp>
    </p:spTree>
    <p:extLst>
      <p:ext uri="{BB962C8B-B14F-4D97-AF65-F5344CB8AC3E}">
        <p14:creationId xmlns:p14="http://schemas.microsoft.com/office/powerpoint/2010/main" val="289731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栈的应用</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深度优先搜索（</a:t>
            </a:r>
            <a:r>
              <a:rPr lang="en-US" altLang="zh-CN"/>
              <a:t>DFS</a:t>
            </a:r>
            <a:r>
              <a:rPr lang="zh-CN" altLang="en-US"/>
              <a:t>）需要利用递归函数，使用</a:t>
            </a:r>
            <a:r>
              <a:rPr lang="zh-CN" altLang="en-US" smtClean="0"/>
              <a:t>栈。</a:t>
            </a:r>
            <a:endParaRPr lang="zh-CN" altLang="en-US"/>
          </a:p>
        </p:txBody>
      </p:sp>
    </p:spTree>
    <p:extLst>
      <p:ext uri="{BB962C8B-B14F-4D97-AF65-F5344CB8AC3E}">
        <p14:creationId xmlns:p14="http://schemas.microsoft.com/office/powerpoint/2010/main" val="39264877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栈的表示</a:t>
            </a:r>
            <a:endParaRPr lang="zh-CN" altLang="en-US"/>
          </a:p>
        </p:txBody>
      </p:sp>
      <p:sp>
        <p:nvSpPr>
          <p:cNvPr id="3" name="内容占位符 2"/>
          <p:cNvSpPr>
            <a:spLocks noGrp="1"/>
          </p:cNvSpPr>
          <p:nvPr>
            <p:ph idx="1"/>
          </p:nvPr>
        </p:nvSpPr>
        <p:spPr/>
        <p:txBody>
          <a:bodyPr/>
          <a:lstStyle/>
          <a:p>
            <a:r>
              <a:rPr lang="zh-CN" altLang="en-US" smtClean="0"/>
              <a:t>顺序栈</a:t>
            </a:r>
            <a:endParaRPr lang="en-US" altLang="zh-CN" smtClean="0"/>
          </a:p>
          <a:p>
            <a:r>
              <a:rPr lang="en-US" altLang="zh-CN" smtClean="0"/>
              <a:t>maxsize=</a:t>
            </a:r>
            <a:r>
              <a:rPr lang="zh-CN" altLang="en-US" smtClean="0"/>
              <a:t>栈的大小</a:t>
            </a:r>
            <a:endParaRPr lang="en-US" altLang="zh-CN" smtClean="0"/>
          </a:p>
          <a:p>
            <a:r>
              <a:rPr lang="en-US" altLang="zh-CN" smtClean="0"/>
              <a:t>struct inkstack</a:t>
            </a:r>
          </a:p>
          <a:p>
            <a:r>
              <a:rPr lang="en-US" altLang="zh-CN" smtClean="0"/>
              <a:t>{</a:t>
            </a:r>
          </a:p>
          <a:p>
            <a:r>
              <a:rPr lang="en-US" altLang="zh-CN"/>
              <a:t> </a:t>
            </a:r>
            <a:r>
              <a:rPr lang="en-US" altLang="zh-CN" smtClean="0"/>
              <a:t>elemtp elem[stack_size];</a:t>
            </a:r>
          </a:p>
          <a:p>
            <a:r>
              <a:rPr lang="en-US" altLang="zh-CN" smtClean="0"/>
              <a:t> maxsize top;</a:t>
            </a:r>
          </a:p>
          <a:p>
            <a:r>
              <a:rPr lang="en-US" altLang="zh-CN"/>
              <a:t>}</a:t>
            </a:r>
            <a:endParaRPr lang="zh-CN" altLang="en-US"/>
          </a:p>
        </p:txBody>
      </p:sp>
    </p:spTree>
    <p:extLst>
      <p:ext uri="{BB962C8B-B14F-4D97-AF65-F5344CB8AC3E}">
        <p14:creationId xmlns:p14="http://schemas.microsoft.com/office/powerpoint/2010/main" val="479369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栈的表示</a:t>
            </a:r>
            <a:endParaRPr lang="zh-CN" altLang="en-US"/>
          </a:p>
        </p:txBody>
      </p:sp>
      <p:sp>
        <p:nvSpPr>
          <p:cNvPr id="3" name="内容占位符 2"/>
          <p:cNvSpPr>
            <a:spLocks noGrp="1"/>
          </p:cNvSpPr>
          <p:nvPr>
            <p:ph idx="1"/>
          </p:nvPr>
        </p:nvSpPr>
        <p:spPr/>
        <p:txBody>
          <a:bodyPr/>
          <a:lstStyle/>
          <a:p>
            <a:r>
              <a:rPr lang="zh-CN" altLang="en-US" smtClean="0"/>
              <a:t>链式栈</a:t>
            </a:r>
            <a:endParaRPr lang="en-US" altLang="zh-CN" smtClean="0"/>
          </a:p>
          <a:p>
            <a:r>
              <a:rPr lang="en-US" altLang="zh-CN"/>
              <a:t>i</a:t>
            </a:r>
            <a:r>
              <a:rPr lang="en-US" altLang="zh-CN" smtClean="0"/>
              <a:t>nkstack=^node;</a:t>
            </a:r>
          </a:p>
          <a:p>
            <a:r>
              <a:rPr lang="en-US" altLang="zh-CN" smtClean="0"/>
              <a:t>struct node</a:t>
            </a:r>
          </a:p>
          <a:p>
            <a:r>
              <a:rPr lang="en-US" altLang="zh-CN" smtClean="0"/>
              <a:t>{</a:t>
            </a:r>
          </a:p>
          <a:p>
            <a:r>
              <a:rPr lang="en-US" altLang="zh-CN" smtClean="0"/>
              <a:t> elemtp elem;</a:t>
            </a:r>
          </a:p>
          <a:p>
            <a:r>
              <a:rPr lang="en-US" altLang="zh-CN" smtClean="0"/>
              <a:t> inkstack top;</a:t>
            </a:r>
          </a:p>
          <a:p>
            <a:r>
              <a:rPr lang="en-US" altLang="zh-CN"/>
              <a:t>}</a:t>
            </a:r>
            <a:endParaRPr lang="zh-CN" altLang="en-US"/>
          </a:p>
        </p:txBody>
      </p:sp>
    </p:spTree>
    <p:extLst>
      <p:ext uri="{BB962C8B-B14F-4D97-AF65-F5344CB8AC3E}">
        <p14:creationId xmlns:p14="http://schemas.microsoft.com/office/powerpoint/2010/main" val="27303761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双栈共享一个栈空间</a:t>
            </a:r>
            <a:endParaRPr lang="zh-CN" altLang="en-US"/>
          </a:p>
        </p:txBody>
      </p:sp>
      <p:sp>
        <p:nvSpPr>
          <p:cNvPr id="4" name="Text Box 4"/>
          <p:cNvSpPr txBox="1">
            <a:spLocks noChangeArrowheads="1"/>
          </p:cNvSpPr>
          <p:nvPr/>
        </p:nvSpPr>
        <p:spPr bwMode="auto">
          <a:xfrm>
            <a:off x="2018842" y="4145756"/>
            <a:ext cx="81804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微软雅黑" pitchFamily="34" charset="-122"/>
                <a:ea typeface="微软雅黑" pitchFamily="34" charset="-122"/>
              </a:defRPr>
            </a:lvl1pPr>
            <a:lvl2pPr marL="742950" indent="-285750">
              <a:defRPr sz="2000">
                <a:solidFill>
                  <a:schemeClr val="tx1"/>
                </a:solidFill>
                <a:latin typeface="微软雅黑" pitchFamily="34" charset="-122"/>
                <a:ea typeface="微软雅黑" pitchFamily="34" charset="-122"/>
              </a:defRPr>
            </a:lvl2pPr>
            <a:lvl3pPr marL="1143000" indent="-228600">
              <a:defRPr sz="2000">
                <a:solidFill>
                  <a:schemeClr val="tx1"/>
                </a:solidFill>
                <a:latin typeface="微软雅黑" pitchFamily="34" charset="-122"/>
                <a:ea typeface="微软雅黑" pitchFamily="34" charset="-122"/>
              </a:defRPr>
            </a:lvl3pPr>
            <a:lvl4pPr marL="1600200" indent="-228600">
              <a:defRPr sz="2000">
                <a:solidFill>
                  <a:schemeClr val="tx1"/>
                </a:solidFill>
                <a:latin typeface="微软雅黑" pitchFamily="34" charset="-122"/>
                <a:ea typeface="微软雅黑" pitchFamily="34" charset="-122"/>
              </a:defRPr>
            </a:lvl4pPr>
            <a:lvl5pPr marL="2057400" indent="-22860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spcBef>
                <a:spcPct val="0"/>
              </a:spcBef>
              <a:buClrTx/>
              <a:buSzTx/>
              <a:buFontTx/>
              <a:buNone/>
            </a:pPr>
            <a:r>
              <a:rPr kumimoji="1" lang="en-US" altLang="zh-CN" sz="2800" i="1">
                <a:latin typeface="+mn-lt"/>
                <a:ea typeface="宋体" charset="-122"/>
              </a:rPr>
              <a:t>b</a:t>
            </a:r>
            <a:r>
              <a:rPr kumimoji="1" lang="en-US" altLang="zh-CN" sz="2800">
                <a:latin typeface="+mn-lt"/>
                <a:ea typeface="宋体" charset="-122"/>
              </a:rPr>
              <a:t>[0]                               </a:t>
            </a:r>
            <a:r>
              <a:rPr kumimoji="1" lang="en-US" altLang="zh-CN" sz="2800" i="1">
                <a:latin typeface="+mn-lt"/>
                <a:ea typeface="宋体" charset="-122"/>
              </a:rPr>
              <a:t>t</a:t>
            </a:r>
            <a:r>
              <a:rPr kumimoji="1" lang="en-US" altLang="zh-CN" sz="2800">
                <a:latin typeface="+mn-lt"/>
                <a:ea typeface="宋体" charset="-122"/>
              </a:rPr>
              <a:t>[0]     </a:t>
            </a:r>
            <a:r>
              <a:rPr kumimoji="1" lang="en-US" altLang="zh-CN" sz="2800" i="1">
                <a:latin typeface="+mn-lt"/>
                <a:ea typeface="宋体" charset="-122"/>
              </a:rPr>
              <a:t>t</a:t>
            </a:r>
            <a:r>
              <a:rPr kumimoji="1" lang="en-US" altLang="zh-CN" sz="2800">
                <a:latin typeface="+mn-lt"/>
                <a:ea typeface="宋体" charset="-122"/>
              </a:rPr>
              <a:t>[1]                       </a:t>
            </a:r>
            <a:r>
              <a:rPr kumimoji="1" lang="en-US" altLang="zh-CN" sz="2800" i="1" smtClean="0">
                <a:latin typeface="+mn-lt"/>
                <a:ea typeface="宋体" charset="-122"/>
              </a:rPr>
              <a:t>b</a:t>
            </a:r>
            <a:r>
              <a:rPr kumimoji="1" lang="en-US" altLang="zh-CN" sz="2800" smtClean="0">
                <a:latin typeface="+mn-lt"/>
                <a:ea typeface="宋体" charset="-122"/>
              </a:rPr>
              <a:t>[1</a:t>
            </a:r>
            <a:r>
              <a:rPr kumimoji="1" lang="en-US" altLang="zh-CN" sz="2800">
                <a:latin typeface="+mn-lt"/>
                <a:ea typeface="宋体" charset="-122"/>
              </a:rPr>
              <a:t>]</a:t>
            </a:r>
            <a:endParaRPr kumimoji="1" lang="en-US" altLang="zh-CN" sz="2400">
              <a:latin typeface="+mn-lt"/>
              <a:ea typeface="宋体" charset="-122"/>
            </a:endParaRPr>
          </a:p>
        </p:txBody>
      </p:sp>
      <p:sp>
        <p:nvSpPr>
          <p:cNvPr id="5" name="Line 5"/>
          <p:cNvSpPr>
            <a:spLocks noChangeShapeType="1"/>
          </p:cNvSpPr>
          <p:nvPr/>
        </p:nvSpPr>
        <p:spPr bwMode="auto">
          <a:xfrm flipV="1">
            <a:off x="2474254" y="3840956"/>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6"/>
          <p:cNvSpPr>
            <a:spLocks noChangeShapeType="1"/>
          </p:cNvSpPr>
          <p:nvPr/>
        </p:nvSpPr>
        <p:spPr bwMode="auto">
          <a:xfrm flipV="1">
            <a:off x="5707822" y="3840956"/>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7"/>
          <p:cNvSpPr>
            <a:spLocks noChangeShapeType="1"/>
          </p:cNvSpPr>
          <p:nvPr/>
        </p:nvSpPr>
        <p:spPr bwMode="auto">
          <a:xfrm flipV="1">
            <a:off x="6472504" y="3840956"/>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8"/>
          <p:cNvSpPr>
            <a:spLocks noChangeShapeType="1"/>
          </p:cNvSpPr>
          <p:nvPr/>
        </p:nvSpPr>
        <p:spPr bwMode="auto">
          <a:xfrm flipV="1">
            <a:off x="9261418" y="3840956"/>
            <a:ext cx="0" cy="381000"/>
          </a:xfrm>
          <a:prstGeom prst="line">
            <a:avLst/>
          </a:prstGeom>
          <a:noFill/>
          <a:ln w="38100">
            <a:solidFill>
              <a:srgbClr val="FF6600"/>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9"/>
          <p:cNvSpPr>
            <a:spLocks noChangeArrowheads="1"/>
          </p:cNvSpPr>
          <p:nvPr/>
        </p:nvSpPr>
        <p:spPr bwMode="auto">
          <a:xfrm>
            <a:off x="2476042" y="3307556"/>
            <a:ext cx="3276600" cy="533400"/>
          </a:xfrm>
          <a:prstGeom prst="rect">
            <a:avLst/>
          </a:prstGeom>
          <a:solidFill>
            <a:schemeClr val="accent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000">
                <a:solidFill>
                  <a:schemeClr val="tx1"/>
                </a:solidFill>
                <a:latin typeface="微软雅黑" pitchFamily="34" charset="-122"/>
                <a:ea typeface="微软雅黑" pitchFamily="34" charset="-122"/>
              </a:defRPr>
            </a:lvl1pPr>
            <a:lvl2pPr marL="742950" indent="-285750">
              <a:defRPr sz="2000">
                <a:solidFill>
                  <a:schemeClr val="tx1"/>
                </a:solidFill>
                <a:latin typeface="微软雅黑" pitchFamily="34" charset="-122"/>
                <a:ea typeface="微软雅黑" pitchFamily="34" charset="-122"/>
              </a:defRPr>
            </a:lvl2pPr>
            <a:lvl3pPr marL="1143000" indent="-228600">
              <a:defRPr sz="2000">
                <a:solidFill>
                  <a:schemeClr val="tx1"/>
                </a:solidFill>
                <a:latin typeface="微软雅黑" pitchFamily="34" charset="-122"/>
                <a:ea typeface="微软雅黑" pitchFamily="34" charset="-122"/>
              </a:defRPr>
            </a:lvl3pPr>
            <a:lvl4pPr marL="1600200" indent="-228600">
              <a:defRPr sz="2000">
                <a:solidFill>
                  <a:schemeClr val="tx1"/>
                </a:solidFill>
                <a:latin typeface="微软雅黑" pitchFamily="34" charset="-122"/>
                <a:ea typeface="微软雅黑" pitchFamily="34" charset="-122"/>
              </a:defRPr>
            </a:lvl4pPr>
            <a:lvl5pPr marL="2057400" indent="-22860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9pPr>
          </a:lstStyle>
          <a:p>
            <a:endParaRPr lang="zh-CN" altLang="en-US"/>
          </a:p>
        </p:txBody>
      </p:sp>
      <p:sp>
        <p:nvSpPr>
          <p:cNvPr id="10" name="Rectangle 10"/>
          <p:cNvSpPr>
            <a:spLocks noChangeArrowheads="1"/>
          </p:cNvSpPr>
          <p:nvPr/>
        </p:nvSpPr>
        <p:spPr bwMode="auto">
          <a:xfrm>
            <a:off x="5752642" y="3307556"/>
            <a:ext cx="685800" cy="533400"/>
          </a:xfrm>
          <a:prstGeom prst="rect">
            <a:avLst/>
          </a:prstGeom>
          <a:solidFill>
            <a:srgbClr val="FFFFCC"/>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FF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000">
                <a:solidFill>
                  <a:schemeClr val="tx1"/>
                </a:solidFill>
                <a:latin typeface="微软雅黑" pitchFamily="34" charset="-122"/>
                <a:ea typeface="微软雅黑" pitchFamily="34" charset="-122"/>
              </a:defRPr>
            </a:lvl1pPr>
            <a:lvl2pPr marL="742950" indent="-285750">
              <a:defRPr sz="2000">
                <a:solidFill>
                  <a:schemeClr val="tx1"/>
                </a:solidFill>
                <a:latin typeface="微软雅黑" pitchFamily="34" charset="-122"/>
                <a:ea typeface="微软雅黑" pitchFamily="34" charset="-122"/>
              </a:defRPr>
            </a:lvl2pPr>
            <a:lvl3pPr marL="1143000" indent="-228600">
              <a:defRPr sz="2000">
                <a:solidFill>
                  <a:schemeClr val="tx1"/>
                </a:solidFill>
                <a:latin typeface="微软雅黑" pitchFamily="34" charset="-122"/>
                <a:ea typeface="微软雅黑" pitchFamily="34" charset="-122"/>
              </a:defRPr>
            </a:lvl3pPr>
            <a:lvl4pPr marL="1600200" indent="-228600">
              <a:defRPr sz="2000">
                <a:solidFill>
                  <a:schemeClr val="tx1"/>
                </a:solidFill>
                <a:latin typeface="微软雅黑" pitchFamily="34" charset="-122"/>
                <a:ea typeface="微软雅黑" pitchFamily="34" charset="-122"/>
              </a:defRPr>
            </a:lvl4pPr>
            <a:lvl5pPr marL="2057400" indent="-22860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9pPr>
          </a:lstStyle>
          <a:p>
            <a:endParaRPr lang="zh-CN" altLang="en-US"/>
          </a:p>
        </p:txBody>
      </p:sp>
      <p:sp>
        <p:nvSpPr>
          <p:cNvPr id="11" name="Rectangle 11"/>
          <p:cNvSpPr>
            <a:spLocks noChangeArrowheads="1"/>
          </p:cNvSpPr>
          <p:nvPr/>
        </p:nvSpPr>
        <p:spPr bwMode="auto">
          <a:xfrm>
            <a:off x="6438442" y="3307556"/>
            <a:ext cx="2743200" cy="533400"/>
          </a:xfrm>
          <a:prstGeom prst="rect">
            <a:avLst/>
          </a:prstGeom>
          <a:solidFill>
            <a:schemeClr val="accent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chemeClr val="accent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defRPr sz="2000">
                <a:solidFill>
                  <a:schemeClr val="tx1"/>
                </a:solidFill>
                <a:latin typeface="微软雅黑" pitchFamily="34" charset="-122"/>
                <a:ea typeface="微软雅黑" pitchFamily="34" charset="-122"/>
              </a:defRPr>
            </a:lvl1pPr>
            <a:lvl2pPr marL="742950" indent="-285750">
              <a:defRPr sz="2000">
                <a:solidFill>
                  <a:schemeClr val="tx1"/>
                </a:solidFill>
                <a:latin typeface="微软雅黑" pitchFamily="34" charset="-122"/>
                <a:ea typeface="微软雅黑" pitchFamily="34" charset="-122"/>
              </a:defRPr>
            </a:lvl2pPr>
            <a:lvl3pPr marL="1143000" indent="-228600">
              <a:defRPr sz="2000">
                <a:solidFill>
                  <a:schemeClr val="tx1"/>
                </a:solidFill>
                <a:latin typeface="微软雅黑" pitchFamily="34" charset="-122"/>
                <a:ea typeface="微软雅黑" pitchFamily="34" charset="-122"/>
              </a:defRPr>
            </a:lvl3pPr>
            <a:lvl4pPr marL="1600200" indent="-228600">
              <a:defRPr sz="2000">
                <a:solidFill>
                  <a:schemeClr val="tx1"/>
                </a:solidFill>
                <a:latin typeface="微软雅黑" pitchFamily="34" charset="-122"/>
                <a:ea typeface="微软雅黑" pitchFamily="34" charset="-122"/>
              </a:defRPr>
            </a:lvl4pPr>
            <a:lvl5pPr marL="2057400" indent="-22860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9pPr>
          </a:lstStyle>
          <a:p>
            <a:endParaRPr lang="zh-CN" altLang="en-US"/>
          </a:p>
        </p:txBody>
      </p:sp>
      <p:sp>
        <p:nvSpPr>
          <p:cNvPr id="12" name="Text Box 12"/>
          <p:cNvSpPr txBox="1">
            <a:spLocks noChangeArrowheads="1"/>
          </p:cNvSpPr>
          <p:nvPr/>
        </p:nvSpPr>
        <p:spPr bwMode="auto">
          <a:xfrm>
            <a:off x="2552242" y="2636043"/>
            <a:ext cx="728116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a:solidFill>
                  <a:schemeClr val="tx1"/>
                </a:solidFill>
                <a:latin typeface="微软雅黑" pitchFamily="34" charset="-122"/>
                <a:ea typeface="微软雅黑" pitchFamily="34" charset="-122"/>
              </a:defRPr>
            </a:lvl1pPr>
            <a:lvl2pPr marL="742950" indent="-285750">
              <a:defRPr sz="2000">
                <a:solidFill>
                  <a:schemeClr val="tx1"/>
                </a:solidFill>
                <a:latin typeface="微软雅黑" pitchFamily="34" charset="-122"/>
                <a:ea typeface="微软雅黑" pitchFamily="34" charset="-122"/>
              </a:defRPr>
            </a:lvl2pPr>
            <a:lvl3pPr marL="1143000" indent="-228600">
              <a:defRPr sz="2000">
                <a:solidFill>
                  <a:schemeClr val="tx1"/>
                </a:solidFill>
                <a:latin typeface="微软雅黑" pitchFamily="34" charset="-122"/>
                <a:ea typeface="微软雅黑" pitchFamily="34" charset="-122"/>
              </a:defRPr>
            </a:lvl3pPr>
            <a:lvl4pPr marL="1600200" indent="-228600">
              <a:defRPr sz="2000">
                <a:solidFill>
                  <a:schemeClr val="tx1"/>
                </a:solidFill>
                <a:latin typeface="微软雅黑" pitchFamily="34" charset="-122"/>
                <a:ea typeface="微软雅黑" pitchFamily="34" charset="-122"/>
              </a:defRPr>
            </a:lvl4pPr>
            <a:lvl5pPr marL="2057400" indent="-228600">
              <a:defRPr sz="2000">
                <a:solidFill>
                  <a:schemeClr val="tx1"/>
                </a:solidFill>
                <a:latin typeface="微软雅黑" pitchFamily="34" charset="-122"/>
                <a:ea typeface="微软雅黑" pitchFamily="34" charset="-122"/>
              </a:defRPr>
            </a:lvl5pPr>
            <a:lvl6pPr marL="25146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6pPr>
            <a:lvl7pPr marL="29718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7pPr>
            <a:lvl8pPr marL="34290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8pPr>
            <a:lvl9pPr marL="3886200" indent="-228600" eaLnBrk="0" fontAlgn="base" hangingPunct="0">
              <a:spcBef>
                <a:spcPct val="20000"/>
              </a:spcBef>
              <a:spcAft>
                <a:spcPct val="0"/>
              </a:spcAft>
              <a:buClr>
                <a:schemeClr val="hlink"/>
              </a:buClr>
              <a:buSzPct val="70000"/>
              <a:buFont typeface="Wingdings" pitchFamily="2" charset="2"/>
              <a:buChar char="n"/>
              <a:defRPr sz="2000">
                <a:solidFill>
                  <a:schemeClr val="tx1"/>
                </a:solidFill>
                <a:latin typeface="微软雅黑" pitchFamily="34" charset="-122"/>
                <a:ea typeface="微软雅黑" pitchFamily="34" charset="-122"/>
              </a:defRPr>
            </a:lvl9pPr>
          </a:lstStyle>
          <a:p>
            <a:pPr eaLnBrk="1" hangingPunct="1">
              <a:spcBef>
                <a:spcPct val="0"/>
              </a:spcBef>
              <a:buClrTx/>
              <a:buSzTx/>
              <a:buFontTx/>
              <a:buNone/>
            </a:pPr>
            <a:r>
              <a:rPr kumimoji="1" lang="en-US" altLang="zh-CN" sz="2800">
                <a:latin typeface="+mn-lt"/>
                <a:ea typeface="宋体" charset="-122"/>
              </a:rPr>
              <a:t>0                                                      </a:t>
            </a:r>
            <a:r>
              <a:rPr kumimoji="1" lang="en-US" altLang="zh-CN" sz="2800" smtClean="0">
                <a:latin typeface="+mn-lt"/>
                <a:ea typeface="宋体" charset="-122"/>
              </a:rPr>
              <a:t>maxsize-1</a:t>
            </a:r>
            <a:endParaRPr kumimoji="1" lang="en-US" altLang="zh-CN" sz="2400">
              <a:latin typeface="+mn-lt"/>
              <a:ea typeface="宋体" charset="-122"/>
            </a:endParaRPr>
          </a:p>
        </p:txBody>
      </p:sp>
      <p:sp>
        <p:nvSpPr>
          <p:cNvPr id="14" name="Line 14"/>
          <p:cNvSpPr>
            <a:spLocks noChangeShapeType="1"/>
          </p:cNvSpPr>
          <p:nvPr/>
        </p:nvSpPr>
        <p:spPr bwMode="auto">
          <a:xfrm>
            <a:off x="2552242" y="3536156"/>
            <a:ext cx="3124200" cy="0"/>
          </a:xfrm>
          <a:prstGeom prst="line">
            <a:avLst/>
          </a:prstGeom>
          <a:noFill/>
          <a:ln w="38100">
            <a:solidFill>
              <a:srgbClr val="969696"/>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5"/>
          <p:cNvSpPr>
            <a:spLocks noChangeShapeType="1"/>
          </p:cNvSpPr>
          <p:nvPr/>
        </p:nvSpPr>
        <p:spPr bwMode="auto">
          <a:xfrm>
            <a:off x="6514642" y="3536156"/>
            <a:ext cx="2590800" cy="0"/>
          </a:xfrm>
          <a:prstGeom prst="line">
            <a:avLst/>
          </a:prstGeom>
          <a:noFill/>
          <a:ln w="38100">
            <a:solidFill>
              <a:srgbClr val="969696"/>
            </a:solidFill>
            <a:round/>
            <a:headEnd type="triangle" w="med"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492003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栈的链式存储结构</a:t>
            </a:r>
            <a:r>
              <a:rPr lang="en-US" altLang="zh-CN" smtClean="0"/>
              <a:t>—</a:t>
            </a:r>
            <a:r>
              <a:rPr lang="zh-CN" altLang="en-US" smtClean="0"/>
              <a:t>链式栈</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链式栈无栈满问题，空间可扩充；</a:t>
            </a:r>
          </a:p>
          <a:p>
            <a:pPr marL="457200" indent="-457200">
              <a:buFont typeface="+mj-lt"/>
              <a:buAutoNum type="arabicPeriod"/>
            </a:pPr>
            <a:r>
              <a:rPr lang="zh-CN" altLang="en-US"/>
              <a:t>插入与删除仅在栈顶处执行；</a:t>
            </a:r>
          </a:p>
          <a:p>
            <a:pPr marL="457200" indent="-457200">
              <a:buFont typeface="+mj-lt"/>
              <a:buAutoNum type="arabicPeriod"/>
            </a:pPr>
            <a:r>
              <a:rPr lang="zh-CN" altLang="en-US"/>
              <a:t>链式栈的栈顶在链头。</a:t>
            </a:r>
          </a:p>
          <a:p>
            <a:pPr marL="0" indent="0">
              <a:buNone/>
            </a:pPr>
            <a:endParaRPr lang="zh-CN" altLang="en-US"/>
          </a:p>
        </p:txBody>
      </p:sp>
    </p:spTree>
    <p:extLst>
      <p:ext uri="{BB962C8B-B14F-4D97-AF65-F5344CB8AC3E}">
        <p14:creationId xmlns:p14="http://schemas.microsoft.com/office/powerpoint/2010/main" val="2123973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队列</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队列是只允许在一端删除，在另一端插入的顺序表。</a:t>
            </a:r>
          </a:p>
          <a:p>
            <a:pPr marL="457200" indent="-457200">
              <a:buFont typeface="+mj-lt"/>
              <a:buAutoNum type="arabicPeriod"/>
            </a:pPr>
            <a:r>
              <a:rPr lang="zh-CN" altLang="en-US"/>
              <a:t>允许删除的一端叫做队</a:t>
            </a:r>
            <a:r>
              <a:rPr lang="zh-CN" altLang="en-US" smtClean="0"/>
              <a:t>头</a:t>
            </a:r>
            <a:r>
              <a:rPr lang="en-US" altLang="zh-CN" smtClean="0"/>
              <a:t>(front)</a:t>
            </a:r>
            <a:r>
              <a:rPr lang="zh-CN" altLang="en-US" smtClean="0"/>
              <a:t>，</a:t>
            </a:r>
            <a:r>
              <a:rPr lang="zh-CN" altLang="en-US"/>
              <a:t>允许插入的一端叫做队</a:t>
            </a:r>
            <a:r>
              <a:rPr lang="zh-CN" altLang="en-US" smtClean="0"/>
              <a:t>尾</a:t>
            </a:r>
            <a:r>
              <a:rPr lang="en-US" altLang="zh-CN" smtClean="0"/>
              <a:t>(rear)</a:t>
            </a:r>
            <a:r>
              <a:rPr lang="zh-CN" altLang="en-US" smtClean="0"/>
              <a:t>。</a:t>
            </a:r>
            <a:endParaRPr lang="zh-CN" altLang="en-US"/>
          </a:p>
          <a:p>
            <a:pPr marL="457200" indent="-457200">
              <a:buFont typeface="+mj-lt"/>
              <a:buAutoNum type="arabicPeriod"/>
            </a:pPr>
            <a:r>
              <a:rPr lang="zh-CN" altLang="en-US" smtClean="0"/>
              <a:t>特点：先进先出</a:t>
            </a:r>
            <a:r>
              <a:rPr lang="en-US" altLang="zh-CN"/>
              <a:t>(</a:t>
            </a:r>
            <a:r>
              <a:rPr lang="en-US" altLang="zh-CN" smtClean="0"/>
              <a:t>FIFO)</a:t>
            </a:r>
            <a:r>
              <a:rPr lang="zh-CN" altLang="en-US" smtClean="0"/>
              <a:t>。</a:t>
            </a:r>
            <a:endParaRPr lang="en-US" altLang="zh-CN"/>
          </a:p>
          <a:p>
            <a:pPr marL="0" indent="0">
              <a:buNone/>
            </a:pPr>
            <a:endParaRPr lang="zh-CN" altLang="en-US"/>
          </a:p>
        </p:txBody>
      </p:sp>
      <p:cxnSp>
        <p:nvCxnSpPr>
          <p:cNvPr id="16" name="直接连接符 15"/>
          <p:cNvCxnSpPr/>
          <p:nvPr/>
        </p:nvCxnSpPr>
        <p:spPr>
          <a:xfrm>
            <a:off x="3474720" y="4346089"/>
            <a:ext cx="4819426"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474720" y="4875019"/>
            <a:ext cx="4819426"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711394" y="4451879"/>
            <a:ext cx="4275529" cy="369332"/>
          </a:xfrm>
          <a:prstGeom prst="rect">
            <a:avLst/>
          </a:prstGeom>
          <a:noFill/>
        </p:spPr>
        <p:txBody>
          <a:bodyPr wrap="none" rtlCol="0">
            <a:spAutoFit/>
          </a:bodyPr>
          <a:lstStyle/>
          <a:p>
            <a:r>
              <a:rPr lang="en-US" altLang="zh-CN" smtClean="0"/>
              <a:t>a</a:t>
            </a:r>
            <a:r>
              <a:rPr lang="en-US" altLang="zh-CN" baseline="-25000" smtClean="0"/>
              <a:t>1</a:t>
            </a:r>
            <a:r>
              <a:rPr lang="en-US" altLang="zh-CN" smtClean="0"/>
              <a:t>       a</a:t>
            </a:r>
            <a:r>
              <a:rPr lang="en-US" altLang="zh-CN" baseline="-25000" smtClean="0"/>
              <a:t>2</a:t>
            </a:r>
            <a:r>
              <a:rPr lang="en-US" altLang="zh-CN" smtClean="0"/>
              <a:t>        a</a:t>
            </a:r>
            <a:r>
              <a:rPr lang="en-US" altLang="zh-CN" baseline="-25000" smtClean="0"/>
              <a:t>3</a:t>
            </a:r>
            <a:r>
              <a:rPr lang="en-US" altLang="zh-CN" smtClean="0"/>
              <a:t>       ……      a</a:t>
            </a:r>
            <a:r>
              <a:rPr lang="en-US" altLang="zh-CN" baseline="-25000" smtClean="0"/>
              <a:t>n-1</a:t>
            </a:r>
            <a:r>
              <a:rPr lang="en-US" altLang="zh-CN" smtClean="0"/>
              <a:t>          a</a:t>
            </a:r>
            <a:r>
              <a:rPr lang="en-US" altLang="zh-CN" baseline="-25000" smtClean="0"/>
              <a:t>n</a:t>
            </a:r>
            <a:endParaRPr lang="zh-CN" altLang="en-US" baseline="-25000"/>
          </a:p>
        </p:txBody>
      </p:sp>
      <p:cxnSp>
        <p:nvCxnSpPr>
          <p:cNvPr id="26" name="直接箭头连接符 25"/>
          <p:cNvCxnSpPr/>
          <p:nvPr/>
        </p:nvCxnSpPr>
        <p:spPr>
          <a:xfrm flipV="1">
            <a:off x="3894266" y="4875019"/>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603814" y="5346540"/>
            <a:ext cx="612860" cy="369332"/>
          </a:xfrm>
          <a:prstGeom prst="rect">
            <a:avLst/>
          </a:prstGeom>
          <a:noFill/>
        </p:spPr>
        <p:txBody>
          <a:bodyPr wrap="none" rtlCol="0">
            <a:spAutoFit/>
          </a:bodyPr>
          <a:lstStyle/>
          <a:p>
            <a:r>
              <a:rPr lang="en-US" altLang="zh-CN" smtClean="0"/>
              <a:t>front</a:t>
            </a:r>
            <a:endParaRPr lang="zh-CN" altLang="en-US"/>
          </a:p>
        </p:txBody>
      </p:sp>
      <p:cxnSp>
        <p:nvCxnSpPr>
          <p:cNvPr id="29" name="直接箭头连接符 28"/>
          <p:cNvCxnSpPr/>
          <p:nvPr/>
        </p:nvCxnSpPr>
        <p:spPr>
          <a:xfrm flipV="1">
            <a:off x="7736660" y="4876807"/>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446208" y="5348328"/>
            <a:ext cx="580608" cy="369332"/>
          </a:xfrm>
          <a:prstGeom prst="rect">
            <a:avLst/>
          </a:prstGeom>
          <a:noFill/>
        </p:spPr>
        <p:txBody>
          <a:bodyPr wrap="none" rtlCol="0">
            <a:spAutoFit/>
          </a:bodyPr>
          <a:lstStyle/>
          <a:p>
            <a:r>
              <a:rPr lang="en-US" altLang="zh-CN" smtClean="0"/>
              <a:t>rear</a:t>
            </a:r>
            <a:endParaRPr lang="zh-CN" altLang="en-US"/>
          </a:p>
        </p:txBody>
      </p:sp>
      <p:cxnSp>
        <p:nvCxnSpPr>
          <p:cNvPr id="32" name="直接箭头连接符 31"/>
          <p:cNvCxnSpPr/>
          <p:nvPr/>
        </p:nvCxnSpPr>
        <p:spPr>
          <a:xfrm flipH="1">
            <a:off x="2872292" y="4636545"/>
            <a:ext cx="60242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246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进</a:t>
            </a:r>
            <a:r>
              <a:rPr lang="zh-CN" altLang="en-US" smtClean="0"/>
              <a:t>队和出队</a:t>
            </a:r>
            <a:endParaRPr lang="zh-CN" altLang="en-US"/>
          </a:p>
        </p:txBody>
      </p:sp>
      <p:cxnSp>
        <p:nvCxnSpPr>
          <p:cNvPr id="4" name="直接连接符 3"/>
          <p:cNvCxnSpPr/>
          <p:nvPr/>
        </p:nvCxnSpPr>
        <p:spPr>
          <a:xfrm>
            <a:off x="2282443" y="2501136"/>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2282443" y="3030066"/>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519117" y="2606926"/>
            <a:ext cx="1845377" cy="369332"/>
          </a:xfrm>
          <a:prstGeom prst="rect">
            <a:avLst/>
          </a:prstGeom>
          <a:noFill/>
        </p:spPr>
        <p:txBody>
          <a:bodyPr wrap="none" rtlCol="0">
            <a:spAutoFit/>
          </a:bodyPr>
          <a:lstStyle/>
          <a:p>
            <a:r>
              <a:rPr lang="en-US" altLang="zh-CN" smtClean="0"/>
              <a:t>a</a:t>
            </a:r>
            <a:r>
              <a:rPr lang="en-US" altLang="zh-CN" baseline="-25000" smtClean="0"/>
              <a:t>1</a:t>
            </a:r>
            <a:r>
              <a:rPr lang="en-US" altLang="zh-CN" smtClean="0"/>
              <a:t>       a</a:t>
            </a:r>
            <a:r>
              <a:rPr lang="en-US" altLang="zh-CN" baseline="-25000" smtClean="0"/>
              <a:t>2</a:t>
            </a:r>
            <a:r>
              <a:rPr lang="en-US" altLang="zh-CN" smtClean="0"/>
              <a:t>        a</a:t>
            </a:r>
            <a:r>
              <a:rPr lang="en-US" altLang="zh-CN" baseline="-25000" smtClean="0"/>
              <a:t>3</a:t>
            </a:r>
            <a:endParaRPr lang="zh-CN" altLang="en-US" baseline="-25000"/>
          </a:p>
        </p:txBody>
      </p:sp>
      <p:cxnSp>
        <p:nvCxnSpPr>
          <p:cNvPr id="7" name="直接箭头连接符 6"/>
          <p:cNvCxnSpPr/>
          <p:nvPr/>
        </p:nvCxnSpPr>
        <p:spPr>
          <a:xfrm flipV="1">
            <a:off x="2701989" y="3030066"/>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11537" y="3501587"/>
            <a:ext cx="612860" cy="369332"/>
          </a:xfrm>
          <a:prstGeom prst="rect">
            <a:avLst/>
          </a:prstGeom>
          <a:noFill/>
        </p:spPr>
        <p:txBody>
          <a:bodyPr wrap="none" rtlCol="0">
            <a:spAutoFit/>
          </a:bodyPr>
          <a:lstStyle/>
          <a:p>
            <a:r>
              <a:rPr lang="en-US" altLang="zh-CN" smtClean="0"/>
              <a:t>front</a:t>
            </a:r>
            <a:endParaRPr lang="zh-CN" altLang="en-US"/>
          </a:p>
        </p:txBody>
      </p:sp>
      <p:cxnSp>
        <p:nvCxnSpPr>
          <p:cNvPr id="9" name="直接箭头连接符 8"/>
          <p:cNvCxnSpPr/>
          <p:nvPr/>
        </p:nvCxnSpPr>
        <p:spPr>
          <a:xfrm flipV="1">
            <a:off x="4059285" y="3031854"/>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68833" y="3503375"/>
            <a:ext cx="580608" cy="369332"/>
          </a:xfrm>
          <a:prstGeom prst="rect">
            <a:avLst/>
          </a:prstGeom>
          <a:noFill/>
        </p:spPr>
        <p:txBody>
          <a:bodyPr wrap="none" rtlCol="0">
            <a:spAutoFit/>
          </a:bodyPr>
          <a:lstStyle/>
          <a:p>
            <a:r>
              <a:rPr lang="en-US" altLang="zh-CN" smtClean="0"/>
              <a:t>rear</a:t>
            </a:r>
            <a:endParaRPr lang="zh-CN" altLang="en-US"/>
          </a:p>
        </p:txBody>
      </p:sp>
      <p:sp>
        <p:nvSpPr>
          <p:cNvPr id="13" name="TextBox 12"/>
          <p:cNvSpPr txBox="1"/>
          <p:nvPr/>
        </p:nvSpPr>
        <p:spPr>
          <a:xfrm>
            <a:off x="3024397" y="4362209"/>
            <a:ext cx="857927" cy="369332"/>
          </a:xfrm>
          <a:prstGeom prst="rect">
            <a:avLst/>
          </a:prstGeom>
          <a:noFill/>
        </p:spPr>
        <p:txBody>
          <a:bodyPr wrap="none" rtlCol="0">
            <a:spAutoFit/>
          </a:bodyPr>
          <a:lstStyle/>
          <a:p>
            <a:r>
              <a:rPr lang="en-US" altLang="zh-CN" smtClean="0"/>
              <a:t>a</a:t>
            </a:r>
            <a:r>
              <a:rPr lang="en-US" altLang="zh-CN" baseline="-25000" smtClean="0"/>
              <a:t>3</a:t>
            </a:r>
            <a:r>
              <a:rPr lang="zh-CN" altLang="en-US" smtClean="0"/>
              <a:t>进队</a:t>
            </a:r>
            <a:endParaRPr lang="zh-CN" altLang="en-US"/>
          </a:p>
        </p:txBody>
      </p:sp>
      <p:cxnSp>
        <p:nvCxnSpPr>
          <p:cNvPr id="14" name="直接连接符 13"/>
          <p:cNvCxnSpPr/>
          <p:nvPr/>
        </p:nvCxnSpPr>
        <p:spPr>
          <a:xfrm>
            <a:off x="6770317" y="2502924"/>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770317" y="3031854"/>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006991" y="2608714"/>
            <a:ext cx="1845377" cy="369332"/>
          </a:xfrm>
          <a:prstGeom prst="rect">
            <a:avLst/>
          </a:prstGeom>
          <a:noFill/>
        </p:spPr>
        <p:txBody>
          <a:bodyPr wrap="none" rtlCol="0">
            <a:spAutoFit/>
          </a:bodyPr>
          <a:lstStyle/>
          <a:p>
            <a:r>
              <a:rPr lang="en-US" altLang="zh-CN" smtClean="0"/>
              <a:t>a</a:t>
            </a:r>
            <a:r>
              <a:rPr lang="en-US" altLang="zh-CN" baseline="-25000" smtClean="0"/>
              <a:t>1</a:t>
            </a:r>
            <a:r>
              <a:rPr lang="en-US" altLang="zh-CN" smtClean="0"/>
              <a:t>       a</a:t>
            </a:r>
            <a:r>
              <a:rPr lang="en-US" altLang="zh-CN" baseline="-25000" smtClean="0"/>
              <a:t>2</a:t>
            </a:r>
            <a:r>
              <a:rPr lang="en-US" altLang="zh-CN" smtClean="0"/>
              <a:t>        a</a:t>
            </a:r>
            <a:r>
              <a:rPr lang="en-US" altLang="zh-CN" baseline="-25000" smtClean="0"/>
              <a:t>3</a:t>
            </a:r>
            <a:endParaRPr lang="zh-CN" altLang="en-US" baseline="-25000"/>
          </a:p>
        </p:txBody>
      </p:sp>
      <p:cxnSp>
        <p:nvCxnSpPr>
          <p:cNvPr id="17" name="直接箭头连接符 16"/>
          <p:cNvCxnSpPr/>
          <p:nvPr/>
        </p:nvCxnSpPr>
        <p:spPr>
          <a:xfrm flipV="1">
            <a:off x="7846101" y="3031854"/>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7555649" y="3503375"/>
            <a:ext cx="612860" cy="369332"/>
          </a:xfrm>
          <a:prstGeom prst="rect">
            <a:avLst/>
          </a:prstGeom>
          <a:noFill/>
        </p:spPr>
        <p:txBody>
          <a:bodyPr wrap="none" rtlCol="0">
            <a:spAutoFit/>
          </a:bodyPr>
          <a:lstStyle/>
          <a:p>
            <a:r>
              <a:rPr lang="en-US" altLang="zh-CN" smtClean="0"/>
              <a:t>front</a:t>
            </a:r>
            <a:endParaRPr lang="zh-CN" altLang="en-US"/>
          </a:p>
        </p:txBody>
      </p:sp>
      <p:cxnSp>
        <p:nvCxnSpPr>
          <p:cNvPr id="19" name="直接箭头连接符 18"/>
          <p:cNvCxnSpPr/>
          <p:nvPr/>
        </p:nvCxnSpPr>
        <p:spPr>
          <a:xfrm flipV="1">
            <a:off x="8547159" y="3033642"/>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256707" y="3505163"/>
            <a:ext cx="580608" cy="369332"/>
          </a:xfrm>
          <a:prstGeom prst="rect">
            <a:avLst/>
          </a:prstGeom>
          <a:noFill/>
        </p:spPr>
        <p:txBody>
          <a:bodyPr wrap="none" rtlCol="0">
            <a:spAutoFit/>
          </a:bodyPr>
          <a:lstStyle/>
          <a:p>
            <a:r>
              <a:rPr lang="en-US" altLang="zh-CN" smtClean="0"/>
              <a:t>rear</a:t>
            </a:r>
            <a:endParaRPr lang="zh-CN" altLang="en-US"/>
          </a:p>
        </p:txBody>
      </p:sp>
      <p:sp>
        <p:nvSpPr>
          <p:cNvPr id="21" name="TextBox 20"/>
          <p:cNvSpPr txBox="1"/>
          <p:nvPr/>
        </p:nvSpPr>
        <p:spPr>
          <a:xfrm>
            <a:off x="7512271" y="4363997"/>
            <a:ext cx="857927" cy="369332"/>
          </a:xfrm>
          <a:prstGeom prst="rect">
            <a:avLst/>
          </a:prstGeom>
          <a:noFill/>
        </p:spPr>
        <p:txBody>
          <a:bodyPr wrap="none" rtlCol="0">
            <a:spAutoFit/>
          </a:bodyPr>
          <a:lstStyle/>
          <a:p>
            <a:r>
              <a:rPr lang="en-US" altLang="zh-CN" smtClean="0"/>
              <a:t>a</a:t>
            </a:r>
            <a:r>
              <a:rPr lang="en-US" altLang="zh-CN" baseline="-25000" smtClean="0"/>
              <a:t>1</a:t>
            </a:r>
            <a:r>
              <a:rPr lang="zh-CN" altLang="en-US"/>
              <a:t>出</a:t>
            </a:r>
            <a:r>
              <a:rPr lang="zh-CN" altLang="en-US" smtClean="0"/>
              <a:t>队</a:t>
            </a:r>
            <a:endParaRPr lang="zh-CN" altLang="en-US"/>
          </a:p>
        </p:txBody>
      </p:sp>
      <p:cxnSp>
        <p:nvCxnSpPr>
          <p:cNvPr id="23" name="直接箭头连接符 22"/>
          <p:cNvCxnSpPr/>
          <p:nvPr/>
        </p:nvCxnSpPr>
        <p:spPr>
          <a:xfrm flipH="1">
            <a:off x="1667435" y="2791592"/>
            <a:ext cx="6150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6131859" y="2791592"/>
            <a:ext cx="638458" cy="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270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队列的进队和出队原则</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进队时将新元素按 </a:t>
            </a:r>
            <a:r>
              <a:rPr lang="en-US" altLang="zh-CN"/>
              <a:t>rear </a:t>
            </a:r>
            <a:r>
              <a:rPr lang="zh-CN" altLang="en-US"/>
              <a:t>指示位置加入再将队尾指针</a:t>
            </a:r>
            <a:r>
              <a:rPr lang="zh-CN" altLang="en-US" smtClean="0"/>
              <a:t>先进</a:t>
            </a:r>
            <a:r>
              <a:rPr lang="en-US" altLang="zh-CN"/>
              <a:t>1</a:t>
            </a:r>
            <a:r>
              <a:rPr lang="zh-CN" altLang="en-US" smtClean="0"/>
              <a:t>：</a:t>
            </a:r>
            <a:r>
              <a:rPr lang="en-US" altLang="zh-CN" smtClean="0"/>
              <a:t>rear++</a:t>
            </a:r>
            <a:endParaRPr lang="zh-CN" altLang="en-US"/>
          </a:p>
          <a:p>
            <a:pPr marL="457200" indent="-457200">
              <a:buFont typeface="+mj-lt"/>
              <a:buAutoNum type="arabicPeriod"/>
            </a:pPr>
            <a:r>
              <a:rPr lang="zh-CN" altLang="en-US"/>
              <a:t> 出队时将下标为 </a:t>
            </a:r>
            <a:r>
              <a:rPr lang="en-US" altLang="zh-CN"/>
              <a:t>front </a:t>
            </a:r>
            <a:r>
              <a:rPr lang="zh-CN" altLang="en-US"/>
              <a:t>的元素</a:t>
            </a:r>
            <a:r>
              <a:rPr lang="zh-CN" altLang="en-US" smtClean="0"/>
              <a:t>取出，再</a:t>
            </a:r>
            <a:r>
              <a:rPr lang="zh-CN" altLang="en-US"/>
              <a:t>将队头指针</a:t>
            </a:r>
            <a:r>
              <a:rPr lang="zh-CN" altLang="en-US" smtClean="0"/>
              <a:t>先进</a:t>
            </a:r>
            <a:r>
              <a:rPr lang="en-US" altLang="zh-CN"/>
              <a:t>1</a:t>
            </a:r>
            <a:r>
              <a:rPr lang="zh-CN" altLang="en-US" smtClean="0"/>
              <a:t>：</a:t>
            </a:r>
            <a:r>
              <a:rPr lang="en-US" altLang="zh-CN" smtClean="0"/>
              <a:t>front++</a:t>
            </a:r>
            <a:endParaRPr lang="zh-CN" altLang="en-US"/>
          </a:p>
          <a:p>
            <a:pPr marL="457200" indent="-457200">
              <a:buFont typeface="+mj-lt"/>
              <a:buAutoNum type="arabicPeriod"/>
            </a:pPr>
            <a:r>
              <a:rPr lang="zh-CN" altLang="en-US"/>
              <a:t> 队满时再进队将溢出</a:t>
            </a:r>
            <a:r>
              <a:rPr lang="zh-CN" altLang="en-US" smtClean="0"/>
              <a:t>出错，队</a:t>
            </a:r>
            <a:r>
              <a:rPr lang="zh-CN" altLang="en-US"/>
              <a:t>空时再出队将队空处</a:t>
            </a:r>
            <a:r>
              <a:rPr lang="zh-CN" altLang="en-US" smtClean="0"/>
              <a:t>理；</a:t>
            </a:r>
            <a:endParaRPr lang="zh-CN" altLang="en-US"/>
          </a:p>
          <a:p>
            <a:pPr marL="457200" indent="-457200">
              <a:buFont typeface="+mj-lt"/>
              <a:buAutoNum type="arabicPeriod"/>
            </a:pPr>
            <a:r>
              <a:rPr lang="zh-CN" altLang="en-US"/>
              <a:t> 解决</a:t>
            </a:r>
            <a:r>
              <a:rPr lang="zh-CN" altLang="en-US" smtClean="0"/>
              <a:t>办法：</a:t>
            </a:r>
            <a:r>
              <a:rPr lang="zh-CN" altLang="en-US"/>
              <a:t>将队列元素存放</a:t>
            </a:r>
            <a:r>
              <a:rPr lang="zh-CN" altLang="en-US" smtClean="0"/>
              <a:t>数组，首尾</a:t>
            </a:r>
            <a:r>
              <a:rPr lang="zh-CN" altLang="en-US"/>
              <a:t>相接，形成</a:t>
            </a:r>
            <a:r>
              <a:rPr lang="zh-CN" altLang="en-US" smtClean="0"/>
              <a:t>循环队列</a:t>
            </a:r>
            <a:r>
              <a:rPr lang="zh-CN" altLang="en-US"/>
              <a:t>。 </a:t>
            </a:r>
          </a:p>
        </p:txBody>
      </p:sp>
    </p:spTree>
    <p:extLst>
      <p:ext uri="{BB962C8B-B14F-4D97-AF65-F5344CB8AC3E}">
        <p14:creationId xmlns:p14="http://schemas.microsoft.com/office/powerpoint/2010/main" val="320737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数据的结构</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数据的结构分逻辑结构和存储结构两大类。</a:t>
            </a:r>
          </a:p>
          <a:p>
            <a:pPr marL="457200" indent="-457200">
              <a:buFont typeface="+mj-lt"/>
              <a:buAutoNum type="arabicPeriod"/>
            </a:pPr>
            <a:r>
              <a:rPr lang="zh-CN" altLang="en-US"/>
              <a:t>数据的逻辑结构从逻辑关系上描述数据，与数据的存储无关。</a:t>
            </a:r>
          </a:p>
          <a:p>
            <a:endParaRPr lang="zh-CN" altLang="en-US"/>
          </a:p>
        </p:txBody>
      </p:sp>
      <p:grpSp>
        <p:nvGrpSpPr>
          <p:cNvPr id="4" name="Group 53"/>
          <p:cNvGrpSpPr>
            <a:grpSpLocks/>
          </p:cNvGrpSpPr>
          <p:nvPr/>
        </p:nvGrpSpPr>
        <p:grpSpPr bwMode="auto">
          <a:xfrm>
            <a:off x="1836420" y="3813969"/>
            <a:ext cx="1600200" cy="198438"/>
            <a:chOff x="3216" y="1411"/>
            <a:chExt cx="1008" cy="125"/>
          </a:xfrm>
        </p:grpSpPr>
        <p:sp>
          <p:nvSpPr>
            <p:cNvPr id="5" name="Oval 54"/>
            <p:cNvSpPr>
              <a:spLocks noChangeArrowheads="1"/>
            </p:cNvSpPr>
            <p:nvPr/>
          </p:nvSpPr>
          <p:spPr bwMode="auto">
            <a:xfrm>
              <a:off x="3216" y="1411"/>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6" name="Oval 55"/>
            <p:cNvSpPr>
              <a:spLocks noChangeArrowheads="1"/>
            </p:cNvSpPr>
            <p:nvPr/>
          </p:nvSpPr>
          <p:spPr bwMode="auto">
            <a:xfrm>
              <a:off x="3504" y="1411"/>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7" name="Oval 56"/>
            <p:cNvSpPr>
              <a:spLocks noChangeArrowheads="1"/>
            </p:cNvSpPr>
            <p:nvPr/>
          </p:nvSpPr>
          <p:spPr bwMode="auto">
            <a:xfrm>
              <a:off x="3792" y="1411"/>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8" name="Oval 57"/>
            <p:cNvSpPr>
              <a:spLocks noChangeArrowheads="1"/>
            </p:cNvSpPr>
            <p:nvPr/>
          </p:nvSpPr>
          <p:spPr bwMode="auto">
            <a:xfrm>
              <a:off x="4080" y="1411"/>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9" name="Line 58"/>
            <p:cNvSpPr>
              <a:spLocks noChangeShapeType="1"/>
            </p:cNvSpPr>
            <p:nvPr/>
          </p:nvSpPr>
          <p:spPr bwMode="auto">
            <a:xfrm>
              <a:off x="3360" y="1474"/>
              <a:ext cx="14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59"/>
            <p:cNvSpPr>
              <a:spLocks noChangeShapeType="1"/>
            </p:cNvSpPr>
            <p:nvPr/>
          </p:nvSpPr>
          <p:spPr bwMode="auto">
            <a:xfrm>
              <a:off x="3648" y="1474"/>
              <a:ext cx="14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60"/>
            <p:cNvSpPr>
              <a:spLocks noChangeShapeType="1"/>
            </p:cNvSpPr>
            <p:nvPr/>
          </p:nvSpPr>
          <p:spPr bwMode="auto">
            <a:xfrm>
              <a:off x="3936" y="1474"/>
              <a:ext cx="14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2" name="Group 61"/>
          <p:cNvGrpSpPr>
            <a:grpSpLocks/>
          </p:cNvGrpSpPr>
          <p:nvPr/>
        </p:nvGrpSpPr>
        <p:grpSpPr bwMode="auto">
          <a:xfrm>
            <a:off x="4140012" y="4300613"/>
            <a:ext cx="1819275" cy="990600"/>
            <a:chOff x="3078" y="1770"/>
            <a:chExt cx="1146" cy="624"/>
          </a:xfrm>
        </p:grpSpPr>
        <p:sp>
          <p:nvSpPr>
            <p:cNvPr id="13" name="Oval 62"/>
            <p:cNvSpPr>
              <a:spLocks noChangeArrowheads="1"/>
            </p:cNvSpPr>
            <p:nvPr/>
          </p:nvSpPr>
          <p:spPr bwMode="auto">
            <a:xfrm>
              <a:off x="3078" y="2020"/>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14" name="Oval 63"/>
            <p:cNvSpPr>
              <a:spLocks noChangeArrowheads="1"/>
            </p:cNvSpPr>
            <p:nvPr/>
          </p:nvSpPr>
          <p:spPr bwMode="auto">
            <a:xfrm>
              <a:off x="3372" y="1770"/>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15" name="Oval 64"/>
            <p:cNvSpPr>
              <a:spLocks noChangeArrowheads="1"/>
            </p:cNvSpPr>
            <p:nvPr/>
          </p:nvSpPr>
          <p:spPr bwMode="auto">
            <a:xfrm>
              <a:off x="3456" y="2020"/>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16" name="Oval 65"/>
            <p:cNvSpPr>
              <a:spLocks noChangeArrowheads="1"/>
            </p:cNvSpPr>
            <p:nvPr/>
          </p:nvSpPr>
          <p:spPr bwMode="auto">
            <a:xfrm>
              <a:off x="3414" y="2269"/>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17" name="Oval 66"/>
            <p:cNvSpPr>
              <a:spLocks noChangeArrowheads="1"/>
            </p:cNvSpPr>
            <p:nvPr/>
          </p:nvSpPr>
          <p:spPr bwMode="auto">
            <a:xfrm>
              <a:off x="3792" y="1895"/>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18" name="Oval 67"/>
            <p:cNvSpPr>
              <a:spLocks noChangeArrowheads="1"/>
            </p:cNvSpPr>
            <p:nvPr/>
          </p:nvSpPr>
          <p:spPr bwMode="auto">
            <a:xfrm>
              <a:off x="3732" y="2181"/>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19" name="Oval 68"/>
            <p:cNvSpPr>
              <a:spLocks noChangeArrowheads="1"/>
            </p:cNvSpPr>
            <p:nvPr/>
          </p:nvSpPr>
          <p:spPr bwMode="auto">
            <a:xfrm>
              <a:off x="4080" y="1891"/>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20" name="Line 69"/>
            <p:cNvSpPr>
              <a:spLocks noChangeShapeType="1"/>
            </p:cNvSpPr>
            <p:nvPr/>
          </p:nvSpPr>
          <p:spPr bwMode="auto">
            <a:xfrm>
              <a:off x="3246" y="2082"/>
              <a:ext cx="21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1" name="Line 70"/>
            <p:cNvSpPr>
              <a:spLocks noChangeShapeType="1"/>
            </p:cNvSpPr>
            <p:nvPr/>
          </p:nvSpPr>
          <p:spPr bwMode="auto">
            <a:xfrm flipV="1">
              <a:off x="3162" y="1833"/>
              <a:ext cx="216" cy="1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2" name="Line 71"/>
            <p:cNvSpPr>
              <a:spLocks noChangeShapeType="1"/>
            </p:cNvSpPr>
            <p:nvPr/>
          </p:nvSpPr>
          <p:spPr bwMode="auto">
            <a:xfrm>
              <a:off x="3216" y="2132"/>
              <a:ext cx="204" cy="17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3" name="Line 72"/>
            <p:cNvSpPr>
              <a:spLocks noChangeShapeType="1"/>
            </p:cNvSpPr>
            <p:nvPr/>
          </p:nvSpPr>
          <p:spPr bwMode="auto">
            <a:xfrm flipV="1">
              <a:off x="3582" y="1957"/>
              <a:ext cx="210" cy="63"/>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4" name="Line 73"/>
            <p:cNvSpPr>
              <a:spLocks noChangeShapeType="1"/>
            </p:cNvSpPr>
            <p:nvPr/>
          </p:nvSpPr>
          <p:spPr bwMode="auto">
            <a:xfrm>
              <a:off x="3564" y="2145"/>
              <a:ext cx="186" cy="62"/>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25" name="Line 74"/>
            <p:cNvSpPr>
              <a:spLocks noChangeShapeType="1"/>
            </p:cNvSpPr>
            <p:nvPr/>
          </p:nvSpPr>
          <p:spPr bwMode="auto">
            <a:xfrm>
              <a:off x="3936" y="1957"/>
              <a:ext cx="144"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6" name="Group 75"/>
          <p:cNvGrpSpPr>
            <a:grpSpLocks/>
          </p:cNvGrpSpPr>
          <p:nvPr/>
        </p:nvGrpSpPr>
        <p:grpSpPr bwMode="auto">
          <a:xfrm>
            <a:off x="7271497" y="3855319"/>
            <a:ext cx="1295400" cy="693738"/>
            <a:chOff x="3168" y="2539"/>
            <a:chExt cx="816" cy="437"/>
          </a:xfrm>
        </p:grpSpPr>
        <p:sp>
          <p:nvSpPr>
            <p:cNvPr id="27" name="Oval 76"/>
            <p:cNvSpPr>
              <a:spLocks noChangeArrowheads="1"/>
            </p:cNvSpPr>
            <p:nvPr/>
          </p:nvSpPr>
          <p:spPr bwMode="auto">
            <a:xfrm>
              <a:off x="3168" y="2851"/>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28" name="Oval 77"/>
            <p:cNvSpPr>
              <a:spLocks noChangeArrowheads="1"/>
            </p:cNvSpPr>
            <p:nvPr/>
          </p:nvSpPr>
          <p:spPr bwMode="auto">
            <a:xfrm>
              <a:off x="3180" y="2539"/>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29" name="Oval 78"/>
            <p:cNvSpPr>
              <a:spLocks noChangeArrowheads="1"/>
            </p:cNvSpPr>
            <p:nvPr/>
          </p:nvSpPr>
          <p:spPr bwMode="auto">
            <a:xfrm>
              <a:off x="3546" y="2851"/>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30" name="Oval 79"/>
            <p:cNvSpPr>
              <a:spLocks noChangeArrowheads="1"/>
            </p:cNvSpPr>
            <p:nvPr/>
          </p:nvSpPr>
          <p:spPr bwMode="auto">
            <a:xfrm>
              <a:off x="3540" y="2539"/>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31" name="Oval 80"/>
            <p:cNvSpPr>
              <a:spLocks noChangeArrowheads="1"/>
            </p:cNvSpPr>
            <p:nvPr/>
          </p:nvSpPr>
          <p:spPr bwMode="auto">
            <a:xfrm>
              <a:off x="3840" y="2726"/>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32" name="Line 81"/>
            <p:cNvSpPr>
              <a:spLocks noChangeShapeType="1"/>
            </p:cNvSpPr>
            <p:nvPr/>
          </p:nvSpPr>
          <p:spPr bwMode="auto">
            <a:xfrm>
              <a:off x="3336" y="2913"/>
              <a:ext cx="21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3" name="Line 82"/>
            <p:cNvSpPr>
              <a:spLocks noChangeShapeType="1"/>
            </p:cNvSpPr>
            <p:nvPr/>
          </p:nvSpPr>
          <p:spPr bwMode="auto">
            <a:xfrm>
              <a:off x="3324" y="2601"/>
              <a:ext cx="216"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4" name="Line 83"/>
            <p:cNvSpPr>
              <a:spLocks noChangeShapeType="1"/>
            </p:cNvSpPr>
            <p:nvPr/>
          </p:nvSpPr>
          <p:spPr bwMode="auto">
            <a:xfrm>
              <a:off x="3252" y="2664"/>
              <a:ext cx="0" cy="187"/>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35" name="Line 84"/>
            <p:cNvSpPr>
              <a:spLocks noChangeShapeType="1"/>
            </p:cNvSpPr>
            <p:nvPr/>
          </p:nvSpPr>
          <p:spPr bwMode="auto">
            <a:xfrm>
              <a:off x="3630" y="2664"/>
              <a:ext cx="0" cy="187"/>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85"/>
            <p:cNvSpPr>
              <a:spLocks noChangeShapeType="1"/>
            </p:cNvSpPr>
            <p:nvPr/>
          </p:nvSpPr>
          <p:spPr bwMode="auto">
            <a:xfrm flipH="1" flipV="1">
              <a:off x="3684" y="2601"/>
              <a:ext cx="216" cy="125"/>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7" name="Group 86"/>
          <p:cNvGrpSpPr>
            <a:grpSpLocks/>
          </p:cNvGrpSpPr>
          <p:nvPr/>
        </p:nvGrpSpPr>
        <p:grpSpPr bwMode="auto">
          <a:xfrm>
            <a:off x="9431599" y="4160838"/>
            <a:ext cx="981075" cy="693738"/>
            <a:chOff x="3222" y="3115"/>
            <a:chExt cx="618" cy="437"/>
          </a:xfrm>
        </p:grpSpPr>
        <p:sp>
          <p:nvSpPr>
            <p:cNvPr id="38" name="Oval 87"/>
            <p:cNvSpPr>
              <a:spLocks noChangeArrowheads="1"/>
            </p:cNvSpPr>
            <p:nvPr/>
          </p:nvSpPr>
          <p:spPr bwMode="auto">
            <a:xfrm>
              <a:off x="3504" y="3302"/>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39" name="Oval 88"/>
            <p:cNvSpPr>
              <a:spLocks noChangeArrowheads="1"/>
            </p:cNvSpPr>
            <p:nvPr/>
          </p:nvSpPr>
          <p:spPr bwMode="auto">
            <a:xfrm>
              <a:off x="3378" y="3427"/>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40" name="Oval 89"/>
            <p:cNvSpPr>
              <a:spLocks noChangeArrowheads="1"/>
            </p:cNvSpPr>
            <p:nvPr/>
          </p:nvSpPr>
          <p:spPr bwMode="auto">
            <a:xfrm>
              <a:off x="3222" y="3311"/>
              <a:ext cx="144" cy="125"/>
            </a:xfrm>
            <a:prstGeom prst="ellipse">
              <a:avLst/>
            </a:prstGeom>
            <a:solidFill>
              <a:srgbClr val="FFFFFF"/>
            </a:solidFill>
            <a:ln w="9525">
              <a:solidFill>
                <a:srgbClr val="000000"/>
              </a:solidFill>
              <a:round/>
              <a:headEnd/>
              <a:tailEnd/>
            </a:ln>
          </p:spPr>
          <p:txBody>
            <a:bodyPr/>
            <a:lstStyle/>
            <a:p>
              <a:endParaRPr lang="zh-CN" altLang="en-US"/>
            </a:p>
          </p:txBody>
        </p:sp>
        <p:sp>
          <p:nvSpPr>
            <p:cNvPr id="41" name="Oval 90"/>
            <p:cNvSpPr>
              <a:spLocks noChangeArrowheads="1"/>
            </p:cNvSpPr>
            <p:nvPr/>
          </p:nvSpPr>
          <p:spPr bwMode="auto">
            <a:xfrm>
              <a:off x="3714" y="3427"/>
              <a:ext cx="126" cy="125"/>
            </a:xfrm>
            <a:prstGeom prst="ellipse">
              <a:avLst/>
            </a:prstGeom>
            <a:solidFill>
              <a:srgbClr val="FFFFFF"/>
            </a:solidFill>
            <a:ln w="9525">
              <a:solidFill>
                <a:srgbClr val="000000"/>
              </a:solidFill>
              <a:round/>
              <a:headEnd/>
              <a:tailEnd/>
            </a:ln>
          </p:spPr>
          <p:txBody>
            <a:bodyPr/>
            <a:lstStyle/>
            <a:p>
              <a:endParaRPr lang="zh-CN" altLang="en-US"/>
            </a:p>
          </p:txBody>
        </p:sp>
        <p:sp>
          <p:nvSpPr>
            <p:cNvPr id="42" name="Oval 91"/>
            <p:cNvSpPr>
              <a:spLocks noChangeArrowheads="1"/>
            </p:cNvSpPr>
            <p:nvPr/>
          </p:nvSpPr>
          <p:spPr bwMode="auto">
            <a:xfrm>
              <a:off x="3714" y="3240"/>
              <a:ext cx="126" cy="124"/>
            </a:xfrm>
            <a:prstGeom prst="ellipse">
              <a:avLst/>
            </a:prstGeom>
            <a:solidFill>
              <a:srgbClr val="FFFFFF"/>
            </a:solidFill>
            <a:ln w="9525">
              <a:solidFill>
                <a:srgbClr val="000000"/>
              </a:solidFill>
              <a:round/>
              <a:headEnd/>
              <a:tailEnd/>
            </a:ln>
          </p:spPr>
          <p:txBody>
            <a:bodyPr/>
            <a:lstStyle/>
            <a:p>
              <a:endParaRPr lang="zh-CN" altLang="en-US"/>
            </a:p>
          </p:txBody>
        </p:sp>
        <p:sp>
          <p:nvSpPr>
            <p:cNvPr id="43" name="Oval 92"/>
            <p:cNvSpPr>
              <a:spLocks noChangeArrowheads="1"/>
            </p:cNvSpPr>
            <p:nvPr/>
          </p:nvSpPr>
          <p:spPr bwMode="auto">
            <a:xfrm>
              <a:off x="3462" y="3115"/>
              <a:ext cx="126" cy="125"/>
            </a:xfrm>
            <a:prstGeom prst="ellipse">
              <a:avLst/>
            </a:prstGeom>
            <a:solidFill>
              <a:srgbClr val="FFFFFF"/>
            </a:solidFill>
            <a:ln w="9525">
              <a:solidFill>
                <a:srgbClr val="000000"/>
              </a:solidFill>
              <a:round/>
              <a:headEnd/>
              <a:tailEnd/>
            </a:ln>
          </p:spPr>
          <p:txBody>
            <a:bodyPr/>
            <a:lstStyle/>
            <a:p>
              <a:endParaRPr lang="zh-CN" altLang="en-US"/>
            </a:p>
          </p:txBody>
        </p:sp>
      </p:grpSp>
    </p:spTree>
    <p:extLst>
      <p:ext uri="{BB962C8B-B14F-4D97-AF65-F5344CB8AC3E}">
        <p14:creationId xmlns:p14="http://schemas.microsoft.com/office/powerpoint/2010/main" val="29000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wipe(left)">
                                      <p:cBhvr>
                                        <p:cTn id="15" dur="500"/>
                                        <p:tgtEl>
                                          <p:spTgt spid="2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队列的应用</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广度优先搜索（</a:t>
            </a:r>
            <a:r>
              <a:rPr lang="en-US" altLang="zh-CN"/>
              <a:t>BFS</a:t>
            </a:r>
            <a:r>
              <a:rPr lang="zh-CN" altLang="en-US"/>
              <a:t>）将可以扩展的节点加入队列，然后依次扩展每一个</a:t>
            </a:r>
            <a:r>
              <a:rPr lang="zh-CN" altLang="en-US" smtClean="0"/>
              <a:t>节点。</a:t>
            </a:r>
            <a:endParaRPr lang="zh-CN" altLang="en-US"/>
          </a:p>
        </p:txBody>
      </p:sp>
    </p:spTree>
    <p:extLst>
      <p:ext uri="{BB962C8B-B14F-4D97-AF65-F5344CB8AC3E}">
        <p14:creationId xmlns:p14="http://schemas.microsoft.com/office/powerpoint/2010/main" val="1736184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Stl</a:t>
            </a:r>
            <a:r>
              <a:rPr lang="zh-CN" altLang="en-US" smtClean="0"/>
              <a:t>中的队列</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en-US" altLang="zh-CN"/>
              <a:t>STL=Standard Template </a:t>
            </a:r>
            <a:r>
              <a:rPr lang="en-US" altLang="zh-CN" smtClean="0"/>
              <a:t>Labrary</a:t>
            </a:r>
            <a:r>
              <a:rPr lang="zh-CN" altLang="en-US" smtClean="0"/>
              <a:t>标准模板库</a:t>
            </a:r>
            <a:endParaRPr lang="en-US" altLang="zh-CN" smtClean="0"/>
          </a:p>
          <a:p>
            <a:pPr marL="0" indent="0">
              <a:buNone/>
            </a:pPr>
            <a:endParaRPr lang="en-US" altLang="zh-CN" smtClean="0"/>
          </a:p>
          <a:p>
            <a:pPr marL="0" indent="0">
              <a:buNone/>
            </a:pPr>
            <a:r>
              <a:rPr lang="en-US" altLang="zh-CN" sz="1400">
                <a:latin typeface="Courier New" panose="02070309020205020404" pitchFamily="49" charset="0"/>
                <a:cs typeface="Courier New" panose="02070309020205020404" pitchFamily="49" charset="0"/>
              </a:rPr>
              <a:t>#include &lt;queue&gt;</a:t>
            </a:r>
            <a:br>
              <a:rPr lang="en-US" altLang="zh-CN" sz="1400">
                <a:latin typeface="Courier New" panose="02070309020205020404" pitchFamily="49" charset="0"/>
                <a:cs typeface="Courier New" panose="02070309020205020404" pitchFamily="49" charset="0"/>
              </a:rPr>
            </a:br>
            <a:endParaRPr lang="en-US" altLang="zh-CN" sz="1400" smtClean="0">
              <a:latin typeface="Courier New" panose="02070309020205020404" pitchFamily="49" charset="0"/>
              <a:cs typeface="Courier New" panose="02070309020205020404" pitchFamily="49" charset="0"/>
            </a:endParaRPr>
          </a:p>
          <a:p>
            <a:pPr marL="0" indent="0">
              <a:buNone/>
            </a:pPr>
            <a:r>
              <a:rPr lang="zh-CN" altLang="en-US" smtClean="0">
                <a:latin typeface="Courier New" panose="02070309020205020404" pitchFamily="49" charset="0"/>
                <a:cs typeface="Courier New" panose="02070309020205020404" pitchFamily="49" charset="0"/>
              </a:rPr>
              <a:t>使用</a:t>
            </a:r>
            <a:r>
              <a:rPr lang="zh-CN" altLang="en-US">
                <a:latin typeface="Courier New" panose="02070309020205020404" pitchFamily="49" charset="0"/>
                <a:cs typeface="Courier New" panose="02070309020205020404" pitchFamily="49" charset="0"/>
              </a:rPr>
              <a:t>方法</a:t>
            </a:r>
            <a:r>
              <a:rPr lang="zh-CN" altLang="en-US" smtClean="0">
                <a:latin typeface="Courier New" panose="02070309020205020404" pitchFamily="49" charset="0"/>
                <a:cs typeface="Courier New" panose="02070309020205020404" pitchFamily="49" charset="0"/>
              </a:rPr>
              <a:t>：</a:t>
            </a:r>
            <a:endParaRPr lang="en-US" altLang="zh-CN">
              <a:latin typeface="Courier New" panose="02070309020205020404" pitchFamily="49" charset="0"/>
              <a:cs typeface="Courier New" panose="02070309020205020404" pitchFamily="49" charset="0"/>
            </a:endParaRPr>
          </a:p>
          <a:p>
            <a:pPr marL="0" indent="0">
              <a:buNone/>
            </a:pPr>
            <a:endParaRPr lang="en-US" altLang="zh-CN" sz="1400">
              <a:latin typeface="Courier New" panose="02070309020205020404" pitchFamily="49" charset="0"/>
              <a:cs typeface="Courier New" panose="02070309020205020404" pitchFamily="49" charset="0"/>
            </a:endParaRPr>
          </a:p>
          <a:p>
            <a:pPr marL="0" indent="0">
              <a:buNone/>
            </a:pPr>
            <a:r>
              <a:rPr lang="en-US" altLang="zh-CN" sz="1400" smtClean="0">
                <a:latin typeface="Courier New" panose="02070309020205020404" pitchFamily="49" charset="0"/>
                <a:cs typeface="Courier New" panose="02070309020205020404" pitchFamily="49" charset="0"/>
              </a:rPr>
              <a:t>queue</a:t>
            </a:r>
            <a:r>
              <a:rPr lang="en-US" altLang="zh-CN" sz="1400">
                <a:latin typeface="Courier New" panose="02070309020205020404" pitchFamily="49" charset="0"/>
                <a:cs typeface="Courier New" panose="02070309020205020404" pitchFamily="49" charset="0"/>
              </a:rPr>
              <a:t>&lt;</a:t>
            </a:r>
            <a:r>
              <a:rPr lang="zh-CN" altLang="en-US" sz="1400">
                <a:latin typeface="Courier New" panose="02070309020205020404" pitchFamily="49" charset="0"/>
                <a:cs typeface="Courier New" panose="02070309020205020404" pitchFamily="49" charset="0"/>
              </a:rPr>
              <a:t>数据类型</a:t>
            </a:r>
            <a:r>
              <a:rPr lang="en-US" altLang="zh-CN" sz="1400" smtClean="0">
                <a:latin typeface="Courier New" panose="02070309020205020404" pitchFamily="49" charset="0"/>
                <a:cs typeface="Courier New" panose="02070309020205020404" pitchFamily="49" charset="0"/>
              </a:rPr>
              <a:t>&gt;</a:t>
            </a:r>
            <a:endParaRPr lang="en-US" altLang="zh-CN"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21776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参考代码</a:t>
            </a:r>
            <a:endParaRPr lang="zh-CN" altLang="en-US"/>
          </a:p>
        </p:txBody>
      </p:sp>
      <p:sp>
        <p:nvSpPr>
          <p:cNvPr id="3" name="内容占位符 2"/>
          <p:cNvSpPr>
            <a:spLocks noGrp="1"/>
          </p:cNvSpPr>
          <p:nvPr>
            <p:ph idx="1"/>
          </p:nvPr>
        </p:nvSpPr>
        <p:spPr/>
        <p:txBody>
          <a:bodyPr>
            <a:normAutofit/>
          </a:bodyPr>
          <a:lstStyle/>
          <a:p>
            <a:r>
              <a:rPr lang="en-US" altLang="zh-CN" sz="1400">
                <a:latin typeface="Courier New" panose="02070309020205020404" pitchFamily="49" charset="0"/>
                <a:cs typeface="Courier New" panose="02070309020205020404" pitchFamily="49" charset="0"/>
              </a:rPr>
              <a:t>int main</a:t>
            </a:r>
            <a:r>
              <a:rPr lang="en-US" altLang="zh-CN" sz="1400" smtClean="0">
                <a:latin typeface="Courier New" panose="02070309020205020404" pitchFamily="49" charset="0"/>
                <a:cs typeface="Courier New" panose="02070309020205020404" pitchFamily="49" charset="0"/>
              </a:rPr>
              <a:t>()</a:t>
            </a:r>
          </a:p>
          <a:p>
            <a:r>
              <a:rPr lang="en-US" altLang="zh-CN" sz="1400" smtClean="0">
                <a:latin typeface="Courier New" panose="02070309020205020404" pitchFamily="49" charset="0"/>
                <a:cs typeface="Courier New" panose="02070309020205020404" pitchFamily="49" charset="0"/>
              </a:rPr>
              <a:t>{</a:t>
            </a:r>
            <a:endParaRPr lang="en-US" altLang="zh-CN" sz="1400">
              <a:latin typeface="Courier New" panose="02070309020205020404" pitchFamily="49" charset="0"/>
              <a:cs typeface="Courier New" panose="02070309020205020404" pitchFamily="49" charset="0"/>
            </a:endParaRPr>
          </a:p>
          <a:p>
            <a:r>
              <a:rPr lang="en-US" altLang="zh-CN" sz="1400">
                <a:latin typeface="Courier New" panose="02070309020205020404" pitchFamily="49" charset="0"/>
                <a:cs typeface="Courier New" panose="02070309020205020404" pitchFamily="49" charset="0"/>
              </a:rPr>
              <a:t>    queue&lt;int&gt; a;</a:t>
            </a:r>
          </a:p>
          <a:p>
            <a:r>
              <a:rPr lang="en-US" altLang="zh-CN" sz="1400">
                <a:latin typeface="Courier New" panose="02070309020205020404" pitchFamily="49" charset="0"/>
                <a:cs typeface="Courier New" panose="02070309020205020404" pitchFamily="49" charset="0"/>
              </a:rPr>
              <a:t>    int i;</a:t>
            </a:r>
          </a:p>
          <a:p>
            <a:r>
              <a:rPr lang="en-US" altLang="zh-CN" sz="1400">
                <a:latin typeface="Courier New" panose="02070309020205020404" pitchFamily="49" charset="0"/>
                <a:cs typeface="Courier New" panose="02070309020205020404" pitchFamily="49" charset="0"/>
              </a:rPr>
              <a:t>    for(i=0;i&lt;10;++</a:t>
            </a:r>
            <a:r>
              <a:rPr lang="en-US" altLang="zh-CN" sz="1400" smtClean="0">
                <a:latin typeface="Courier New" panose="02070309020205020404" pitchFamily="49" charset="0"/>
                <a:cs typeface="Courier New" panose="02070309020205020404" pitchFamily="49" charset="0"/>
              </a:rPr>
              <a:t>i) a.push(i*i);</a:t>
            </a:r>
            <a:endParaRPr lang="en-US" altLang="zh-CN" sz="1400">
              <a:latin typeface="Courier New" panose="02070309020205020404" pitchFamily="49" charset="0"/>
              <a:cs typeface="Courier New" panose="02070309020205020404" pitchFamily="49" charset="0"/>
            </a:endParaRPr>
          </a:p>
          <a:p>
            <a:r>
              <a:rPr lang="en-US" altLang="zh-CN" sz="1400">
                <a:latin typeface="Courier New" panose="02070309020205020404" pitchFamily="49" charset="0"/>
                <a:cs typeface="Courier New" panose="02070309020205020404" pitchFamily="49" charset="0"/>
              </a:rPr>
              <a:t>    a.pop</a:t>
            </a:r>
            <a:r>
              <a:rPr lang="en-US" altLang="zh-CN" sz="1400" smtClean="0">
                <a:latin typeface="Courier New" panose="02070309020205020404" pitchFamily="49" charset="0"/>
                <a:cs typeface="Courier New" panose="02070309020205020404" pitchFamily="49" charset="0"/>
              </a:rPr>
              <a:t>(); </a:t>
            </a:r>
          </a:p>
          <a:p>
            <a:r>
              <a:rPr lang="en-US" altLang="zh-CN" sz="1400">
                <a:latin typeface="Courier New" panose="02070309020205020404" pitchFamily="49" charset="0"/>
                <a:cs typeface="Courier New" panose="02070309020205020404" pitchFamily="49" charset="0"/>
              </a:rPr>
              <a:t> </a:t>
            </a:r>
            <a:r>
              <a:rPr lang="en-US" altLang="zh-CN" sz="1400" smtClean="0">
                <a:latin typeface="Courier New" panose="02070309020205020404" pitchFamily="49" charset="0"/>
                <a:cs typeface="Courier New" panose="02070309020205020404" pitchFamily="49" charset="0"/>
              </a:rPr>
              <a:t>   printf</a:t>
            </a:r>
            <a:r>
              <a:rPr lang="en-US" altLang="zh-CN" sz="1400">
                <a:latin typeface="Courier New" panose="02070309020205020404" pitchFamily="49" charset="0"/>
                <a:cs typeface="Courier New" panose="02070309020205020404" pitchFamily="49" charset="0"/>
              </a:rPr>
              <a:t>("%d\n",a.front());</a:t>
            </a:r>
          </a:p>
          <a:p>
            <a:r>
              <a:rPr lang="en-US" altLang="zh-CN" sz="1400">
                <a:latin typeface="Courier New" panose="02070309020205020404" pitchFamily="49" charset="0"/>
                <a:cs typeface="Courier New" panose="02070309020205020404" pitchFamily="49" charset="0"/>
              </a:rPr>
              <a:t>    return 0;</a:t>
            </a:r>
          </a:p>
          <a:p>
            <a:r>
              <a:rPr lang="en-US" altLang="zh-CN" sz="1400">
                <a:latin typeface="Courier New" panose="02070309020205020404" pitchFamily="49" charset="0"/>
                <a:cs typeface="Courier New" panose="02070309020205020404" pitchFamily="49" charset="0"/>
              </a:rPr>
              <a:t>} </a:t>
            </a:r>
            <a:endParaRPr lang="zh-CN" altLang="en-US" sz="14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2336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队列的表示</a:t>
            </a:r>
            <a:endParaRPr lang="zh-CN" altLang="en-US"/>
          </a:p>
        </p:txBody>
      </p:sp>
      <p:sp>
        <p:nvSpPr>
          <p:cNvPr id="3" name="内容占位符 2"/>
          <p:cNvSpPr>
            <a:spLocks noGrp="1"/>
          </p:cNvSpPr>
          <p:nvPr>
            <p:ph idx="1"/>
          </p:nvPr>
        </p:nvSpPr>
        <p:spPr/>
        <p:txBody>
          <a:bodyPr/>
          <a:lstStyle/>
          <a:p>
            <a:r>
              <a:rPr lang="en-US" altLang="zh-CN" smtClean="0"/>
              <a:t>location(i)=i-1</a:t>
            </a:r>
          </a:p>
          <a:p>
            <a:pPr marL="457200" indent="-457200">
              <a:buFont typeface="+mj-lt"/>
              <a:buAutoNum type="arabicPeriod"/>
            </a:pPr>
            <a:r>
              <a:rPr lang="zh-CN" altLang="en-US" smtClean="0"/>
              <a:t>如果使用上述公式将数组</a:t>
            </a:r>
            <a:r>
              <a:rPr lang="en-US" altLang="zh-CN" smtClean="0"/>
              <a:t>quene[maxsize]</a:t>
            </a:r>
            <a:r>
              <a:rPr lang="zh-CN" altLang="en-US" smtClean="0"/>
              <a:t>描述成队列，那么队列的第一个元素是</a:t>
            </a:r>
            <a:r>
              <a:rPr lang="en-US" altLang="zh-CN" smtClean="0"/>
              <a:t>quene[0]</a:t>
            </a:r>
            <a:r>
              <a:rPr lang="zh-CN" altLang="en-US" smtClean="0"/>
              <a:t>，第二个元素是</a:t>
            </a:r>
            <a:r>
              <a:rPr lang="en-US" altLang="zh-CN" smtClean="0"/>
              <a:t>quene[1]</a:t>
            </a:r>
            <a:r>
              <a:rPr lang="zh-CN" altLang="en-US" smtClean="0"/>
              <a:t>，</a:t>
            </a:r>
            <a:r>
              <a:rPr lang="en-US" altLang="zh-CN" smtClean="0"/>
              <a:t>……</a:t>
            </a:r>
            <a:r>
              <a:rPr lang="zh-CN" altLang="en-US" smtClean="0"/>
              <a:t>。</a:t>
            </a:r>
            <a:r>
              <a:rPr lang="en-US" altLang="zh-CN"/>
              <a:t>f</a:t>
            </a:r>
            <a:r>
              <a:rPr lang="en-US" altLang="zh-CN" smtClean="0"/>
              <a:t>ront</a:t>
            </a:r>
            <a:r>
              <a:rPr lang="zh-CN" altLang="en-US" smtClean="0"/>
              <a:t>总是</a:t>
            </a:r>
            <a:r>
              <a:rPr lang="en-US" altLang="zh-CN" smtClean="0"/>
              <a:t>0</a:t>
            </a:r>
            <a:r>
              <a:rPr lang="zh-CN" altLang="en-US" smtClean="0"/>
              <a:t>，</a:t>
            </a:r>
            <a:r>
              <a:rPr lang="en-US" altLang="zh-CN" smtClean="0"/>
              <a:t>rear</a:t>
            </a:r>
            <a:r>
              <a:rPr lang="zh-CN" altLang="en-US" smtClean="0"/>
              <a:t>始终是最后一个元素的位置，队列的长度为</a:t>
            </a:r>
            <a:r>
              <a:rPr lang="en-US" altLang="zh-CN" smtClean="0"/>
              <a:t>rear+1</a:t>
            </a:r>
            <a:r>
              <a:rPr lang="zh-CN" altLang="en-US" smtClean="0"/>
              <a:t>。添加元素的复杂度为</a:t>
            </a:r>
            <a:r>
              <a:rPr lang="en-US" altLang="zh-CN" smtClean="0"/>
              <a:t>O(1)</a:t>
            </a:r>
            <a:r>
              <a:rPr lang="zh-CN" altLang="en-US" smtClean="0"/>
              <a:t>，而删除元素的复杂度为</a:t>
            </a:r>
            <a:r>
              <a:rPr lang="en-US" altLang="zh-CN" smtClean="0"/>
              <a:t>O(n)</a:t>
            </a:r>
            <a:r>
              <a:rPr lang="zh-CN" altLang="en-US" smtClean="0"/>
              <a:t>。</a:t>
            </a:r>
            <a:endParaRPr lang="en-US" altLang="zh-CN" smtClean="0"/>
          </a:p>
          <a:p>
            <a:pPr marL="457200" indent="-457200">
              <a:buFont typeface="+mj-lt"/>
              <a:buAutoNum type="arabicPeriod"/>
            </a:pPr>
            <a:endParaRPr lang="en-US" altLang="zh-CN"/>
          </a:p>
          <a:p>
            <a:pPr marL="457200" indent="-457200">
              <a:buFont typeface="+mj-lt"/>
              <a:buAutoNum type="arabicPeriod"/>
            </a:pPr>
            <a:endParaRPr lang="en-US" altLang="zh-CN" smtClean="0"/>
          </a:p>
          <a:p>
            <a:pPr marL="457200" indent="-457200">
              <a:buFont typeface="+mj-lt"/>
              <a:buAutoNum type="arabicPeriod"/>
            </a:pPr>
            <a:endParaRPr lang="en-US" altLang="zh-CN"/>
          </a:p>
          <a:p>
            <a:pPr marL="457200" indent="-457200">
              <a:buFont typeface="+mj-lt"/>
              <a:buAutoNum type="arabicPeriod"/>
            </a:pPr>
            <a:endParaRPr lang="en-US" altLang="zh-CN" smtClean="0"/>
          </a:p>
          <a:p>
            <a:pPr marL="457200" indent="-457200">
              <a:buFont typeface="+mj-lt"/>
              <a:buAutoNum type="arabicPeriod"/>
            </a:pPr>
            <a:endParaRPr lang="en-US" altLang="zh-CN"/>
          </a:p>
          <a:p>
            <a:pPr marL="457200" indent="-457200">
              <a:buFont typeface="+mj-lt"/>
              <a:buAutoNum type="arabicPeriod"/>
            </a:pPr>
            <a:endParaRPr lang="en-US" altLang="zh-CN" smtClean="0"/>
          </a:p>
          <a:p>
            <a:pPr marL="457200" indent="-457200">
              <a:buFont typeface="+mj-lt"/>
              <a:buAutoNum type="arabicPeriod"/>
            </a:pPr>
            <a:endParaRPr lang="en-US" altLang="zh-CN" smtClean="0"/>
          </a:p>
        </p:txBody>
      </p:sp>
      <p:cxnSp>
        <p:nvCxnSpPr>
          <p:cNvPr id="4" name="直接连接符 3"/>
          <p:cNvCxnSpPr/>
          <p:nvPr/>
        </p:nvCxnSpPr>
        <p:spPr>
          <a:xfrm>
            <a:off x="1122528" y="4589915"/>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122528" y="5118845"/>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59202" y="4695705"/>
            <a:ext cx="1845377" cy="369332"/>
          </a:xfrm>
          <a:prstGeom prst="rect">
            <a:avLst/>
          </a:prstGeom>
          <a:noFill/>
        </p:spPr>
        <p:txBody>
          <a:bodyPr wrap="none" rtlCol="0">
            <a:spAutoFit/>
          </a:bodyPr>
          <a:lstStyle/>
          <a:p>
            <a:r>
              <a:rPr lang="en-US" altLang="zh-CN" smtClean="0">
                <a:solidFill>
                  <a:prstClr val="black"/>
                </a:solidFill>
              </a:rPr>
              <a:t>a</a:t>
            </a:r>
            <a:r>
              <a:rPr lang="en-US" altLang="zh-CN" baseline="-25000" smtClean="0">
                <a:solidFill>
                  <a:prstClr val="black"/>
                </a:solidFill>
              </a:rPr>
              <a:t>1</a:t>
            </a:r>
            <a:r>
              <a:rPr lang="en-US" altLang="zh-CN" smtClean="0">
                <a:solidFill>
                  <a:prstClr val="black"/>
                </a:solidFill>
              </a:rPr>
              <a:t>       a</a:t>
            </a:r>
            <a:r>
              <a:rPr lang="en-US" altLang="zh-CN" baseline="-25000" smtClean="0">
                <a:solidFill>
                  <a:prstClr val="black"/>
                </a:solidFill>
              </a:rPr>
              <a:t>2</a:t>
            </a:r>
            <a:r>
              <a:rPr lang="en-US" altLang="zh-CN" smtClean="0">
                <a:solidFill>
                  <a:prstClr val="black"/>
                </a:solidFill>
              </a:rPr>
              <a:t>        a</a:t>
            </a:r>
            <a:r>
              <a:rPr lang="en-US" altLang="zh-CN" baseline="-25000" smtClean="0">
                <a:solidFill>
                  <a:prstClr val="black"/>
                </a:solidFill>
              </a:rPr>
              <a:t>3</a:t>
            </a:r>
            <a:endParaRPr lang="zh-CN" altLang="en-US" baseline="-25000">
              <a:solidFill>
                <a:prstClr val="black"/>
              </a:solidFill>
            </a:endParaRPr>
          </a:p>
        </p:txBody>
      </p:sp>
      <p:cxnSp>
        <p:nvCxnSpPr>
          <p:cNvPr id="7" name="直接箭头连接符 6"/>
          <p:cNvCxnSpPr/>
          <p:nvPr/>
        </p:nvCxnSpPr>
        <p:spPr>
          <a:xfrm flipV="1">
            <a:off x="1542074" y="5118845"/>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40864" y="5590366"/>
            <a:ext cx="612860" cy="369332"/>
          </a:xfrm>
          <a:prstGeom prst="rect">
            <a:avLst/>
          </a:prstGeom>
          <a:noFill/>
        </p:spPr>
        <p:txBody>
          <a:bodyPr wrap="none" rtlCol="0">
            <a:spAutoFit/>
          </a:bodyPr>
          <a:lstStyle/>
          <a:p>
            <a:r>
              <a:rPr lang="en-US" altLang="zh-CN" smtClean="0">
                <a:solidFill>
                  <a:prstClr val="black"/>
                </a:solidFill>
              </a:rPr>
              <a:t>front</a:t>
            </a:r>
            <a:endParaRPr lang="zh-CN" altLang="en-US">
              <a:solidFill>
                <a:prstClr val="black"/>
              </a:solidFill>
            </a:endParaRPr>
          </a:p>
        </p:txBody>
      </p:sp>
      <p:cxnSp>
        <p:nvCxnSpPr>
          <p:cNvPr id="9" name="直接箭头连接符 8"/>
          <p:cNvCxnSpPr/>
          <p:nvPr/>
        </p:nvCxnSpPr>
        <p:spPr>
          <a:xfrm flipV="1">
            <a:off x="2899370" y="5120633"/>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08918" y="5592154"/>
            <a:ext cx="580608" cy="369332"/>
          </a:xfrm>
          <a:prstGeom prst="rect">
            <a:avLst/>
          </a:prstGeom>
          <a:noFill/>
        </p:spPr>
        <p:txBody>
          <a:bodyPr wrap="none" rtlCol="0">
            <a:spAutoFit/>
          </a:bodyPr>
          <a:lstStyle/>
          <a:p>
            <a:r>
              <a:rPr lang="en-US" altLang="zh-CN" smtClean="0">
                <a:solidFill>
                  <a:prstClr val="black"/>
                </a:solidFill>
              </a:rPr>
              <a:t>rear</a:t>
            </a:r>
            <a:endParaRPr lang="zh-CN" altLang="en-US">
              <a:solidFill>
                <a:prstClr val="black"/>
              </a:solidFill>
            </a:endParaRPr>
          </a:p>
        </p:txBody>
      </p:sp>
      <p:cxnSp>
        <p:nvCxnSpPr>
          <p:cNvPr id="11" name="直接箭头连接符 10"/>
          <p:cNvCxnSpPr/>
          <p:nvPr/>
        </p:nvCxnSpPr>
        <p:spPr>
          <a:xfrm flipH="1">
            <a:off x="484070" y="4878583"/>
            <a:ext cx="638458" cy="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3679" y="4220583"/>
            <a:ext cx="436338" cy="369332"/>
          </a:xfrm>
          <a:prstGeom prst="rect">
            <a:avLst/>
          </a:prstGeom>
          <a:noFill/>
        </p:spPr>
        <p:txBody>
          <a:bodyPr wrap="none" rtlCol="0">
            <a:spAutoFit/>
          </a:bodyPr>
          <a:lstStyle/>
          <a:p>
            <a:r>
              <a:rPr lang="en-US" altLang="zh-CN" smtClean="0">
                <a:solidFill>
                  <a:prstClr val="black"/>
                </a:solidFill>
              </a:rPr>
              <a:t>[0]</a:t>
            </a:r>
            <a:endParaRPr lang="zh-CN" altLang="en-US">
              <a:solidFill>
                <a:prstClr val="black"/>
              </a:solidFill>
            </a:endParaRPr>
          </a:p>
        </p:txBody>
      </p:sp>
      <p:sp>
        <p:nvSpPr>
          <p:cNvPr id="13" name="TextBox 12"/>
          <p:cNvSpPr txBox="1"/>
          <p:nvPr/>
        </p:nvSpPr>
        <p:spPr>
          <a:xfrm>
            <a:off x="1977657" y="4227739"/>
            <a:ext cx="436338" cy="369332"/>
          </a:xfrm>
          <a:prstGeom prst="rect">
            <a:avLst/>
          </a:prstGeom>
          <a:noFill/>
        </p:spPr>
        <p:txBody>
          <a:bodyPr wrap="none" rtlCol="0">
            <a:spAutoFit/>
          </a:bodyPr>
          <a:lstStyle/>
          <a:p>
            <a:r>
              <a:rPr lang="en-US" altLang="zh-CN" smtClean="0">
                <a:solidFill>
                  <a:prstClr val="black"/>
                </a:solidFill>
              </a:rPr>
              <a:t>[1]</a:t>
            </a:r>
            <a:endParaRPr lang="zh-CN" altLang="en-US">
              <a:solidFill>
                <a:prstClr val="black"/>
              </a:solidFill>
            </a:endParaRPr>
          </a:p>
        </p:txBody>
      </p:sp>
      <p:sp>
        <p:nvSpPr>
          <p:cNvPr id="14" name="TextBox 13"/>
          <p:cNvSpPr txBox="1"/>
          <p:nvPr/>
        </p:nvSpPr>
        <p:spPr>
          <a:xfrm>
            <a:off x="2659685" y="4229508"/>
            <a:ext cx="436338" cy="369332"/>
          </a:xfrm>
          <a:prstGeom prst="rect">
            <a:avLst/>
          </a:prstGeom>
          <a:noFill/>
        </p:spPr>
        <p:txBody>
          <a:bodyPr wrap="none" rtlCol="0">
            <a:spAutoFit/>
          </a:bodyPr>
          <a:lstStyle/>
          <a:p>
            <a:r>
              <a:rPr lang="en-US" altLang="zh-CN" smtClean="0">
                <a:solidFill>
                  <a:prstClr val="black"/>
                </a:solidFill>
              </a:rPr>
              <a:t>[2]</a:t>
            </a:r>
            <a:endParaRPr lang="zh-CN" altLang="en-US">
              <a:solidFill>
                <a:prstClr val="black"/>
              </a:solidFill>
            </a:endParaRPr>
          </a:p>
        </p:txBody>
      </p:sp>
      <p:cxnSp>
        <p:nvCxnSpPr>
          <p:cNvPr id="15" name="直接连接符 14"/>
          <p:cNvCxnSpPr/>
          <p:nvPr/>
        </p:nvCxnSpPr>
        <p:spPr>
          <a:xfrm>
            <a:off x="4857342" y="4591703"/>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857342" y="5120633"/>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94016" y="4697493"/>
            <a:ext cx="1569660" cy="369332"/>
          </a:xfrm>
          <a:prstGeom prst="rect">
            <a:avLst/>
          </a:prstGeom>
          <a:noFill/>
        </p:spPr>
        <p:txBody>
          <a:bodyPr wrap="none" rtlCol="0">
            <a:spAutoFit/>
          </a:bodyPr>
          <a:lstStyle/>
          <a:p>
            <a:r>
              <a:rPr lang="en-US" altLang="zh-CN" smtClean="0">
                <a:solidFill>
                  <a:prstClr val="black"/>
                </a:solidFill>
              </a:rPr>
              <a:t>a</a:t>
            </a:r>
            <a:r>
              <a:rPr lang="en-US" altLang="zh-CN" baseline="-25000">
                <a:solidFill>
                  <a:prstClr val="black"/>
                </a:solidFill>
              </a:rPr>
              <a:t>2</a:t>
            </a:r>
            <a:r>
              <a:rPr lang="en-US" altLang="zh-CN" smtClean="0">
                <a:solidFill>
                  <a:prstClr val="black"/>
                </a:solidFill>
              </a:rPr>
              <a:t>       a</a:t>
            </a:r>
            <a:r>
              <a:rPr lang="en-US" altLang="zh-CN" baseline="-25000">
                <a:solidFill>
                  <a:prstClr val="black"/>
                </a:solidFill>
              </a:rPr>
              <a:t>3</a:t>
            </a:r>
            <a:r>
              <a:rPr lang="en-US" altLang="zh-CN" smtClean="0">
                <a:solidFill>
                  <a:prstClr val="black"/>
                </a:solidFill>
              </a:rPr>
              <a:t>        </a:t>
            </a:r>
            <a:endParaRPr lang="zh-CN" altLang="en-US" baseline="-25000">
              <a:solidFill>
                <a:prstClr val="black"/>
              </a:solidFill>
            </a:endParaRPr>
          </a:p>
        </p:txBody>
      </p:sp>
      <p:cxnSp>
        <p:nvCxnSpPr>
          <p:cNvPr id="18" name="直接箭头连接符 17"/>
          <p:cNvCxnSpPr/>
          <p:nvPr/>
        </p:nvCxnSpPr>
        <p:spPr>
          <a:xfrm flipV="1">
            <a:off x="5276888" y="5120633"/>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75678" y="5592154"/>
            <a:ext cx="612860" cy="369332"/>
          </a:xfrm>
          <a:prstGeom prst="rect">
            <a:avLst/>
          </a:prstGeom>
          <a:noFill/>
        </p:spPr>
        <p:txBody>
          <a:bodyPr wrap="none" rtlCol="0">
            <a:spAutoFit/>
          </a:bodyPr>
          <a:lstStyle/>
          <a:p>
            <a:r>
              <a:rPr lang="en-US" altLang="zh-CN" smtClean="0">
                <a:solidFill>
                  <a:prstClr val="black"/>
                </a:solidFill>
              </a:rPr>
              <a:t>front</a:t>
            </a:r>
            <a:endParaRPr lang="zh-CN" altLang="en-US">
              <a:solidFill>
                <a:prstClr val="black"/>
              </a:solidFill>
            </a:endParaRPr>
          </a:p>
        </p:txBody>
      </p:sp>
      <p:cxnSp>
        <p:nvCxnSpPr>
          <p:cNvPr id="20" name="直接箭头连接符 19"/>
          <p:cNvCxnSpPr/>
          <p:nvPr/>
        </p:nvCxnSpPr>
        <p:spPr>
          <a:xfrm flipV="1">
            <a:off x="5924156" y="5122421"/>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633704" y="5593942"/>
            <a:ext cx="580608" cy="369332"/>
          </a:xfrm>
          <a:prstGeom prst="rect">
            <a:avLst/>
          </a:prstGeom>
          <a:noFill/>
        </p:spPr>
        <p:txBody>
          <a:bodyPr wrap="none" rtlCol="0">
            <a:spAutoFit/>
          </a:bodyPr>
          <a:lstStyle/>
          <a:p>
            <a:r>
              <a:rPr lang="en-US" altLang="zh-CN" smtClean="0">
                <a:solidFill>
                  <a:prstClr val="black"/>
                </a:solidFill>
              </a:rPr>
              <a:t>rear</a:t>
            </a:r>
            <a:endParaRPr lang="zh-CN" altLang="en-US">
              <a:solidFill>
                <a:prstClr val="black"/>
              </a:solidFill>
            </a:endParaRPr>
          </a:p>
        </p:txBody>
      </p:sp>
      <p:cxnSp>
        <p:nvCxnSpPr>
          <p:cNvPr id="22" name="直接箭头连接符 21"/>
          <p:cNvCxnSpPr/>
          <p:nvPr/>
        </p:nvCxnSpPr>
        <p:spPr>
          <a:xfrm flipH="1">
            <a:off x="4218884" y="4880371"/>
            <a:ext cx="638458" cy="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68493" y="4222371"/>
            <a:ext cx="436338" cy="369332"/>
          </a:xfrm>
          <a:prstGeom prst="rect">
            <a:avLst/>
          </a:prstGeom>
          <a:noFill/>
        </p:spPr>
        <p:txBody>
          <a:bodyPr wrap="none" rtlCol="0">
            <a:spAutoFit/>
          </a:bodyPr>
          <a:lstStyle/>
          <a:p>
            <a:r>
              <a:rPr lang="en-US" altLang="zh-CN" smtClean="0">
                <a:solidFill>
                  <a:prstClr val="black"/>
                </a:solidFill>
              </a:rPr>
              <a:t>[0]</a:t>
            </a:r>
            <a:endParaRPr lang="zh-CN" altLang="en-US">
              <a:solidFill>
                <a:prstClr val="black"/>
              </a:solidFill>
            </a:endParaRPr>
          </a:p>
        </p:txBody>
      </p:sp>
      <p:sp>
        <p:nvSpPr>
          <p:cNvPr id="24" name="TextBox 23"/>
          <p:cNvSpPr txBox="1"/>
          <p:nvPr/>
        </p:nvSpPr>
        <p:spPr>
          <a:xfrm>
            <a:off x="5712471" y="4229527"/>
            <a:ext cx="436338" cy="369332"/>
          </a:xfrm>
          <a:prstGeom prst="rect">
            <a:avLst/>
          </a:prstGeom>
          <a:noFill/>
        </p:spPr>
        <p:txBody>
          <a:bodyPr wrap="none" rtlCol="0">
            <a:spAutoFit/>
          </a:bodyPr>
          <a:lstStyle/>
          <a:p>
            <a:r>
              <a:rPr lang="en-US" altLang="zh-CN" smtClean="0">
                <a:solidFill>
                  <a:prstClr val="black"/>
                </a:solidFill>
              </a:rPr>
              <a:t>[1]</a:t>
            </a:r>
            <a:endParaRPr lang="zh-CN" altLang="en-US">
              <a:solidFill>
                <a:prstClr val="black"/>
              </a:solidFill>
            </a:endParaRPr>
          </a:p>
        </p:txBody>
      </p:sp>
      <p:cxnSp>
        <p:nvCxnSpPr>
          <p:cNvPr id="26" name="直接连接符 25"/>
          <p:cNvCxnSpPr/>
          <p:nvPr/>
        </p:nvCxnSpPr>
        <p:spPr>
          <a:xfrm>
            <a:off x="8538366" y="4593491"/>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538366" y="5122421"/>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775040" y="4699281"/>
            <a:ext cx="1781257" cy="369332"/>
          </a:xfrm>
          <a:prstGeom prst="rect">
            <a:avLst/>
          </a:prstGeom>
          <a:noFill/>
        </p:spPr>
        <p:txBody>
          <a:bodyPr wrap="none" rtlCol="0">
            <a:spAutoFit/>
          </a:bodyPr>
          <a:lstStyle/>
          <a:p>
            <a:r>
              <a:rPr lang="en-US" altLang="zh-CN" smtClean="0">
                <a:solidFill>
                  <a:prstClr val="black"/>
                </a:solidFill>
              </a:rPr>
              <a:t>a</a:t>
            </a:r>
            <a:r>
              <a:rPr lang="en-US" altLang="zh-CN" baseline="-25000">
                <a:solidFill>
                  <a:prstClr val="black"/>
                </a:solidFill>
              </a:rPr>
              <a:t>2</a:t>
            </a:r>
            <a:r>
              <a:rPr lang="en-US" altLang="zh-CN" smtClean="0">
                <a:solidFill>
                  <a:prstClr val="black"/>
                </a:solidFill>
              </a:rPr>
              <a:t>       a</a:t>
            </a:r>
            <a:r>
              <a:rPr lang="en-US" altLang="zh-CN" baseline="-25000">
                <a:solidFill>
                  <a:prstClr val="black"/>
                </a:solidFill>
              </a:rPr>
              <a:t>3</a:t>
            </a:r>
            <a:r>
              <a:rPr lang="en-US" altLang="zh-CN" smtClean="0">
                <a:solidFill>
                  <a:prstClr val="black"/>
                </a:solidFill>
              </a:rPr>
              <a:t>        a</a:t>
            </a:r>
            <a:r>
              <a:rPr lang="en-US" altLang="zh-CN" baseline="-25000">
                <a:solidFill>
                  <a:prstClr val="black"/>
                </a:solidFill>
              </a:rPr>
              <a:t>4</a:t>
            </a:r>
            <a:endParaRPr lang="zh-CN" altLang="en-US" baseline="-25000">
              <a:solidFill>
                <a:prstClr val="black"/>
              </a:solidFill>
            </a:endParaRPr>
          </a:p>
        </p:txBody>
      </p:sp>
      <p:cxnSp>
        <p:nvCxnSpPr>
          <p:cNvPr id="29" name="直接箭头连接符 28"/>
          <p:cNvCxnSpPr/>
          <p:nvPr/>
        </p:nvCxnSpPr>
        <p:spPr>
          <a:xfrm flipV="1">
            <a:off x="8957912" y="5122421"/>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656702" y="5593942"/>
            <a:ext cx="612860" cy="369332"/>
          </a:xfrm>
          <a:prstGeom prst="rect">
            <a:avLst/>
          </a:prstGeom>
          <a:noFill/>
        </p:spPr>
        <p:txBody>
          <a:bodyPr wrap="none" rtlCol="0">
            <a:spAutoFit/>
          </a:bodyPr>
          <a:lstStyle/>
          <a:p>
            <a:r>
              <a:rPr lang="en-US" altLang="zh-CN" smtClean="0">
                <a:solidFill>
                  <a:prstClr val="black"/>
                </a:solidFill>
              </a:rPr>
              <a:t>front</a:t>
            </a:r>
            <a:endParaRPr lang="zh-CN" altLang="en-US">
              <a:solidFill>
                <a:prstClr val="black"/>
              </a:solidFill>
            </a:endParaRPr>
          </a:p>
        </p:txBody>
      </p:sp>
      <p:cxnSp>
        <p:nvCxnSpPr>
          <p:cNvPr id="31" name="直接箭头连接符 30"/>
          <p:cNvCxnSpPr/>
          <p:nvPr/>
        </p:nvCxnSpPr>
        <p:spPr>
          <a:xfrm flipV="1">
            <a:off x="10315208" y="5124209"/>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024756" y="5595730"/>
            <a:ext cx="580608" cy="369332"/>
          </a:xfrm>
          <a:prstGeom prst="rect">
            <a:avLst/>
          </a:prstGeom>
          <a:noFill/>
        </p:spPr>
        <p:txBody>
          <a:bodyPr wrap="none" rtlCol="0">
            <a:spAutoFit/>
          </a:bodyPr>
          <a:lstStyle/>
          <a:p>
            <a:r>
              <a:rPr lang="en-US" altLang="zh-CN" smtClean="0">
                <a:solidFill>
                  <a:prstClr val="black"/>
                </a:solidFill>
              </a:rPr>
              <a:t>rear</a:t>
            </a:r>
            <a:endParaRPr lang="zh-CN" altLang="en-US">
              <a:solidFill>
                <a:prstClr val="black"/>
              </a:solidFill>
            </a:endParaRPr>
          </a:p>
        </p:txBody>
      </p:sp>
      <p:cxnSp>
        <p:nvCxnSpPr>
          <p:cNvPr id="33" name="直接箭头连接符 32"/>
          <p:cNvCxnSpPr/>
          <p:nvPr/>
        </p:nvCxnSpPr>
        <p:spPr>
          <a:xfrm flipH="1">
            <a:off x="7899908" y="4882159"/>
            <a:ext cx="638458" cy="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749517" y="4224159"/>
            <a:ext cx="436338" cy="369332"/>
          </a:xfrm>
          <a:prstGeom prst="rect">
            <a:avLst/>
          </a:prstGeom>
          <a:noFill/>
        </p:spPr>
        <p:txBody>
          <a:bodyPr wrap="none" rtlCol="0">
            <a:spAutoFit/>
          </a:bodyPr>
          <a:lstStyle/>
          <a:p>
            <a:r>
              <a:rPr lang="en-US" altLang="zh-CN" smtClean="0">
                <a:solidFill>
                  <a:prstClr val="black"/>
                </a:solidFill>
              </a:rPr>
              <a:t>[0]</a:t>
            </a:r>
            <a:endParaRPr lang="zh-CN" altLang="en-US">
              <a:solidFill>
                <a:prstClr val="black"/>
              </a:solidFill>
            </a:endParaRPr>
          </a:p>
        </p:txBody>
      </p:sp>
      <p:sp>
        <p:nvSpPr>
          <p:cNvPr id="35" name="TextBox 34"/>
          <p:cNvSpPr txBox="1"/>
          <p:nvPr/>
        </p:nvSpPr>
        <p:spPr>
          <a:xfrm>
            <a:off x="9393495" y="4231315"/>
            <a:ext cx="436338" cy="369332"/>
          </a:xfrm>
          <a:prstGeom prst="rect">
            <a:avLst/>
          </a:prstGeom>
          <a:noFill/>
        </p:spPr>
        <p:txBody>
          <a:bodyPr wrap="none" rtlCol="0">
            <a:spAutoFit/>
          </a:bodyPr>
          <a:lstStyle/>
          <a:p>
            <a:r>
              <a:rPr lang="en-US" altLang="zh-CN" smtClean="0">
                <a:solidFill>
                  <a:prstClr val="black"/>
                </a:solidFill>
              </a:rPr>
              <a:t>[1]</a:t>
            </a:r>
            <a:endParaRPr lang="zh-CN" altLang="en-US">
              <a:solidFill>
                <a:prstClr val="black"/>
              </a:solidFill>
            </a:endParaRPr>
          </a:p>
        </p:txBody>
      </p:sp>
      <p:sp>
        <p:nvSpPr>
          <p:cNvPr id="36" name="TextBox 35"/>
          <p:cNvSpPr txBox="1"/>
          <p:nvPr/>
        </p:nvSpPr>
        <p:spPr>
          <a:xfrm>
            <a:off x="10075523" y="4233084"/>
            <a:ext cx="436338" cy="369332"/>
          </a:xfrm>
          <a:prstGeom prst="rect">
            <a:avLst/>
          </a:prstGeom>
          <a:noFill/>
        </p:spPr>
        <p:txBody>
          <a:bodyPr wrap="none" rtlCol="0">
            <a:spAutoFit/>
          </a:bodyPr>
          <a:lstStyle/>
          <a:p>
            <a:r>
              <a:rPr lang="en-US" altLang="zh-CN" smtClean="0">
                <a:solidFill>
                  <a:prstClr val="black"/>
                </a:solidFill>
              </a:rPr>
              <a:t>[2]</a:t>
            </a:r>
            <a:endParaRPr lang="zh-CN" altLang="en-US">
              <a:solidFill>
                <a:prstClr val="black"/>
              </a:solidFill>
            </a:endParaRPr>
          </a:p>
        </p:txBody>
      </p:sp>
    </p:spTree>
    <p:extLst>
      <p:ext uri="{BB962C8B-B14F-4D97-AF65-F5344CB8AC3E}">
        <p14:creationId xmlns:p14="http://schemas.microsoft.com/office/powerpoint/2010/main" val="3187645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队列的表示</a:t>
            </a:r>
            <a:endParaRPr lang="zh-CN" altLang="en-US"/>
          </a:p>
        </p:txBody>
      </p:sp>
      <p:sp>
        <p:nvSpPr>
          <p:cNvPr id="3" name="内容占位符 2"/>
          <p:cNvSpPr>
            <a:spLocks noGrp="1"/>
          </p:cNvSpPr>
          <p:nvPr>
            <p:ph idx="1"/>
          </p:nvPr>
        </p:nvSpPr>
        <p:spPr/>
        <p:txBody>
          <a:bodyPr/>
          <a:lstStyle/>
          <a:p>
            <a:r>
              <a:rPr lang="en-US" altLang="zh-CN" smtClean="0"/>
              <a:t>location(i)=location(1)+i-1</a:t>
            </a:r>
          </a:p>
          <a:p>
            <a:pPr marL="457200" indent="-457200">
              <a:buFont typeface="+mj-lt"/>
              <a:buAutoNum type="arabicPeriod"/>
            </a:pPr>
            <a:r>
              <a:rPr lang="zh-CN" altLang="en-US" smtClean="0"/>
              <a:t>如果使用上述公式将数组</a:t>
            </a:r>
            <a:r>
              <a:rPr lang="en-US" altLang="zh-CN" smtClean="0"/>
              <a:t>quene[maxsize]</a:t>
            </a:r>
            <a:r>
              <a:rPr lang="zh-CN" altLang="en-US" smtClean="0"/>
              <a:t>描述成队列，那么</a:t>
            </a:r>
            <a:r>
              <a:rPr lang="en-US" altLang="zh-CN" smtClean="0"/>
              <a:t>front=location(1)</a:t>
            </a:r>
            <a:r>
              <a:rPr lang="zh-CN" altLang="en-US" smtClean="0"/>
              <a:t>，</a:t>
            </a:r>
            <a:r>
              <a:rPr lang="en-US" altLang="zh-CN" smtClean="0"/>
              <a:t>rear</a:t>
            </a:r>
            <a:r>
              <a:rPr lang="zh-CN" altLang="en-US" smtClean="0"/>
              <a:t>依然是最后一个元素的位置。删除元素的时候，不要求所有的元素左移一个位置，而只需要</a:t>
            </a:r>
            <a:r>
              <a:rPr lang="en-US" altLang="zh-CN" smtClean="0"/>
              <a:t>location(1)</a:t>
            </a:r>
            <a:r>
              <a:rPr lang="zh-CN" altLang="en-US" smtClean="0"/>
              <a:t>加</a:t>
            </a:r>
            <a:r>
              <a:rPr lang="en-US" altLang="zh-CN" smtClean="0"/>
              <a:t>1</a:t>
            </a:r>
            <a:r>
              <a:rPr lang="zh-CN" altLang="en-US" smtClean="0"/>
              <a:t>即可。但是增加了添加元素的复杂度。</a:t>
            </a:r>
            <a:endParaRPr lang="en-US" altLang="zh-CN" smtClean="0"/>
          </a:p>
          <a:p>
            <a:pPr marL="457200" indent="-457200">
              <a:buFont typeface="+mj-lt"/>
              <a:buAutoNum type="arabicPeriod"/>
            </a:pPr>
            <a:endParaRPr lang="en-US" altLang="zh-CN"/>
          </a:p>
          <a:p>
            <a:pPr marL="457200" indent="-457200">
              <a:buFont typeface="+mj-lt"/>
              <a:buAutoNum type="arabicPeriod"/>
            </a:pPr>
            <a:endParaRPr lang="en-US" altLang="zh-CN" smtClean="0"/>
          </a:p>
          <a:p>
            <a:pPr marL="457200" indent="-457200">
              <a:buFont typeface="+mj-lt"/>
              <a:buAutoNum type="arabicPeriod"/>
            </a:pPr>
            <a:endParaRPr lang="en-US" altLang="zh-CN"/>
          </a:p>
          <a:p>
            <a:pPr marL="457200" indent="-457200">
              <a:buFont typeface="+mj-lt"/>
              <a:buAutoNum type="arabicPeriod"/>
            </a:pPr>
            <a:endParaRPr lang="en-US" altLang="zh-CN" smtClean="0"/>
          </a:p>
          <a:p>
            <a:pPr marL="457200" indent="-457200">
              <a:buFont typeface="+mj-lt"/>
              <a:buAutoNum type="arabicPeriod"/>
            </a:pPr>
            <a:endParaRPr lang="en-US" altLang="zh-CN"/>
          </a:p>
          <a:p>
            <a:pPr marL="457200" indent="-457200">
              <a:buFont typeface="+mj-lt"/>
              <a:buAutoNum type="arabicPeriod"/>
            </a:pPr>
            <a:endParaRPr lang="en-US" altLang="zh-CN" smtClean="0"/>
          </a:p>
          <a:p>
            <a:pPr marL="457200" indent="-457200">
              <a:buFont typeface="+mj-lt"/>
              <a:buAutoNum type="arabicPeriod"/>
            </a:pPr>
            <a:endParaRPr lang="en-US" altLang="zh-CN" smtClean="0"/>
          </a:p>
        </p:txBody>
      </p:sp>
      <p:cxnSp>
        <p:nvCxnSpPr>
          <p:cNvPr id="4" name="直接连接符 3"/>
          <p:cNvCxnSpPr/>
          <p:nvPr/>
        </p:nvCxnSpPr>
        <p:spPr>
          <a:xfrm>
            <a:off x="1122528" y="4589915"/>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1122528" y="5118845"/>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59202" y="4695705"/>
            <a:ext cx="1845377" cy="369332"/>
          </a:xfrm>
          <a:prstGeom prst="rect">
            <a:avLst/>
          </a:prstGeom>
          <a:noFill/>
        </p:spPr>
        <p:txBody>
          <a:bodyPr wrap="none" rtlCol="0">
            <a:spAutoFit/>
          </a:bodyPr>
          <a:lstStyle/>
          <a:p>
            <a:r>
              <a:rPr lang="en-US" altLang="zh-CN" smtClean="0">
                <a:solidFill>
                  <a:prstClr val="black"/>
                </a:solidFill>
              </a:rPr>
              <a:t>a</a:t>
            </a:r>
            <a:r>
              <a:rPr lang="en-US" altLang="zh-CN" baseline="-25000" smtClean="0">
                <a:solidFill>
                  <a:prstClr val="black"/>
                </a:solidFill>
              </a:rPr>
              <a:t>1</a:t>
            </a:r>
            <a:r>
              <a:rPr lang="en-US" altLang="zh-CN" smtClean="0">
                <a:solidFill>
                  <a:prstClr val="black"/>
                </a:solidFill>
              </a:rPr>
              <a:t>       a</a:t>
            </a:r>
            <a:r>
              <a:rPr lang="en-US" altLang="zh-CN" baseline="-25000" smtClean="0">
                <a:solidFill>
                  <a:prstClr val="black"/>
                </a:solidFill>
              </a:rPr>
              <a:t>2</a:t>
            </a:r>
            <a:r>
              <a:rPr lang="en-US" altLang="zh-CN" smtClean="0">
                <a:solidFill>
                  <a:prstClr val="black"/>
                </a:solidFill>
              </a:rPr>
              <a:t>        a</a:t>
            </a:r>
            <a:r>
              <a:rPr lang="en-US" altLang="zh-CN" baseline="-25000" smtClean="0">
                <a:solidFill>
                  <a:prstClr val="black"/>
                </a:solidFill>
              </a:rPr>
              <a:t>3</a:t>
            </a:r>
            <a:endParaRPr lang="zh-CN" altLang="en-US" baseline="-25000">
              <a:solidFill>
                <a:prstClr val="black"/>
              </a:solidFill>
            </a:endParaRPr>
          </a:p>
        </p:txBody>
      </p:sp>
      <p:cxnSp>
        <p:nvCxnSpPr>
          <p:cNvPr id="7" name="直接箭头连接符 6"/>
          <p:cNvCxnSpPr/>
          <p:nvPr/>
        </p:nvCxnSpPr>
        <p:spPr>
          <a:xfrm flipV="1">
            <a:off x="1542074" y="5118845"/>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40864" y="5590366"/>
            <a:ext cx="612860" cy="369332"/>
          </a:xfrm>
          <a:prstGeom prst="rect">
            <a:avLst/>
          </a:prstGeom>
          <a:noFill/>
        </p:spPr>
        <p:txBody>
          <a:bodyPr wrap="none" rtlCol="0">
            <a:spAutoFit/>
          </a:bodyPr>
          <a:lstStyle/>
          <a:p>
            <a:r>
              <a:rPr lang="en-US" altLang="zh-CN" smtClean="0">
                <a:solidFill>
                  <a:prstClr val="black"/>
                </a:solidFill>
              </a:rPr>
              <a:t>front</a:t>
            </a:r>
            <a:endParaRPr lang="zh-CN" altLang="en-US">
              <a:solidFill>
                <a:prstClr val="black"/>
              </a:solidFill>
            </a:endParaRPr>
          </a:p>
        </p:txBody>
      </p:sp>
      <p:cxnSp>
        <p:nvCxnSpPr>
          <p:cNvPr id="9" name="直接箭头连接符 8"/>
          <p:cNvCxnSpPr/>
          <p:nvPr/>
        </p:nvCxnSpPr>
        <p:spPr>
          <a:xfrm flipV="1">
            <a:off x="2899370" y="5120633"/>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608918" y="5592154"/>
            <a:ext cx="580608" cy="369332"/>
          </a:xfrm>
          <a:prstGeom prst="rect">
            <a:avLst/>
          </a:prstGeom>
          <a:noFill/>
        </p:spPr>
        <p:txBody>
          <a:bodyPr wrap="none" rtlCol="0">
            <a:spAutoFit/>
          </a:bodyPr>
          <a:lstStyle/>
          <a:p>
            <a:r>
              <a:rPr lang="en-US" altLang="zh-CN" smtClean="0">
                <a:solidFill>
                  <a:prstClr val="black"/>
                </a:solidFill>
              </a:rPr>
              <a:t>rear</a:t>
            </a:r>
            <a:endParaRPr lang="zh-CN" altLang="en-US">
              <a:solidFill>
                <a:prstClr val="black"/>
              </a:solidFill>
            </a:endParaRPr>
          </a:p>
        </p:txBody>
      </p:sp>
      <p:cxnSp>
        <p:nvCxnSpPr>
          <p:cNvPr id="11" name="直接箭头连接符 10"/>
          <p:cNvCxnSpPr/>
          <p:nvPr/>
        </p:nvCxnSpPr>
        <p:spPr>
          <a:xfrm flipH="1">
            <a:off x="484070" y="4878583"/>
            <a:ext cx="638458" cy="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333679" y="4220583"/>
            <a:ext cx="436338" cy="369332"/>
          </a:xfrm>
          <a:prstGeom prst="rect">
            <a:avLst/>
          </a:prstGeom>
          <a:noFill/>
        </p:spPr>
        <p:txBody>
          <a:bodyPr wrap="none" rtlCol="0">
            <a:spAutoFit/>
          </a:bodyPr>
          <a:lstStyle/>
          <a:p>
            <a:r>
              <a:rPr lang="en-US" altLang="zh-CN" smtClean="0">
                <a:solidFill>
                  <a:prstClr val="black"/>
                </a:solidFill>
              </a:rPr>
              <a:t>[0]</a:t>
            </a:r>
            <a:endParaRPr lang="zh-CN" altLang="en-US">
              <a:solidFill>
                <a:prstClr val="black"/>
              </a:solidFill>
            </a:endParaRPr>
          </a:p>
        </p:txBody>
      </p:sp>
      <p:sp>
        <p:nvSpPr>
          <p:cNvPr id="13" name="TextBox 12"/>
          <p:cNvSpPr txBox="1"/>
          <p:nvPr/>
        </p:nvSpPr>
        <p:spPr>
          <a:xfrm>
            <a:off x="1977657" y="4227739"/>
            <a:ext cx="436338" cy="369332"/>
          </a:xfrm>
          <a:prstGeom prst="rect">
            <a:avLst/>
          </a:prstGeom>
          <a:noFill/>
        </p:spPr>
        <p:txBody>
          <a:bodyPr wrap="none" rtlCol="0">
            <a:spAutoFit/>
          </a:bodyPr>
          <a:lstStyle/>
          <a:p>
            <a:r>
              <a:rPr lang="en-US" altLang="zh-CN" smtClean="0">
                <a:solidFill>
                  <a:prstClr val="black"/>
                </a:solidFill>
              </a:rPr>
              <a:t>[1]</a:t>
            </a:r>
            <a:endParaRPr lang="zh-CN" altLang="en-US">
              <a:solidFill>
                <a:prstClr val="black"/>
              </a:solidFill>
            </a:endParaRPr>
          </a:p>
        </p:txBody>
      </p:sp>
      <p:sp>
        <p:nvSpPr>
          <p:cNvPr id="14" name="TextBox 13"/>
          <p:cNvSpPr txBox="1"/>
          <p:nvPr/>
        </p:nvSpPr>
        <p:spPr>
          <a:xfrm>
            <a:off x="2659685" y="4229508"/>
            <a:ext cx="436338" cy="369332"/>
          </a:xfrm>
          <a:prstGeom prst="rect">
            <a:avLst/>
          </a:prstGeom>
          <a:noFill/>
        </p:spPr>
        <p:txBody>
          <a:bodyPr wrap="none" rtlCol="0">
            <a:spAutoFit/>
          </a:bodyPr>
          <a:lstStyle/>
          <a:p>
            <a:r>
              <a:rPr lang="en-US" altLang="zh-CN" smtClean="0">
                <a:solidFill>
                  <a:prstClr val="black"/>
                </a:solidFill>
              </a:rPr>
              <a:t>[2]</a:t>
            </a:r>
            <a:endParaRPr lang="zh-CN" altLang="en-US">
              <a:solidFill>
                <a:prstClr val="black"/>
              </a:solidFill>
            </a:endParaRPr>
          </a:p>
        </p:txBody>
      </p:sp>
      <p:cxnSp>
        <p:nvCxnSpPr>
          <p:cNvPr id="15" name="直接连接符 14"/>
          <p:cNvCxnSpPr/>
          <p:nvPr/>
        </p:nvCxnSpPr>
        <p:spPr>
          <a:xfrm>
            <a:off x="4857342" y="4591703"/>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4857342" y="5120633"/>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094016" y="4697493"/>
            <a:ext cx="1569660" cy="369332"/>
          </a:xfrm>
          <a:prstGeom prst="rect">
            <a:avLst/>
          </a:prstGeom>
          <a:noFill/>
        </p:spPr>
        <p:txBody>
          <a:bodyPr wrap="none" rtlCol="0">
            <a:spAutoFit/>
          </a:bodyPr>
          <a:lstStyle/>
          <a:p>
            <a:r>
              <a:rPr lang="en-US" altLang="zh-CN" smtClean="0">
                <a:solidFill>
                  <a:prstClr val="black"/>
                </a:solidFill>
              </a:rPr>
              <a:t>a</a:t>
            </a:r>
            <a:r>
              <a:rPr lang="en-US" altLang="zh-CN" baseline="-25000">
                <a:solidFill>
                  <a:prstClr val="black"/>
                </a:solidFill>
              </a:rPr>
              <a:t>2</a:t>
            </a:r>
            <a:r>
              <a:rPr lang="en-US" altLang="zh-CN" smtClean="0">
                <a:solidFill>
                  <a:prstClr val="black"/>
                </a:solidFill>
              </a:rPr>
              <a:t>       a</a:t>
            </a:r>
            <a:r>
              <a:rPr lang="en-US" altLang="zh-CN" baseline="-25000">
                <a:solidFill>
                  <a:prstClr val="black"/>
                </a:solidFill>
              </a:rPr>
              <a:t>3</a:t>
            </a:r>
            <a:r>
              <a:rPr lang="en-US" altLang="zh-CN" smtClean="0">
                <a:solidFill>
                  <a:prstClr val="black"/>
                </a:solidFill>
              </a:rPr>
              <a:t>        </a:t>
            </a:r>
            <a:endParaRPr lang="zh-CN" altLang="en-US" baseline="-25000">
              <a:solidFill>
                <a:prstClr val="black"/>
              </a:solidFill>
            </a:endParaRPr>
          </a:p>
        </p:txBody>
      </p:sp>
      <p:cxnSp>
        <p:nvCxnSpPr>
          <p:cNvPr id="18" name="直接箭头连接符 17"/>
          <p:cNvCxnSpPr/>
          <p:nvPr/>
        </p:nvCxnSpPr>
        <p:spPr>
          <a:xfrm flipV="1">
            <a:off x="5276888" y="5120633"/>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75678" y="5592154"/>
            <a:ext cx="612860" cy="369332"/>
          </a:xfrm>
          <a:prstGeom prst="rect">
            <a:avLst/>
          </a:prstGeom>
          <a:noFill/>
        </p:spPr>
        <p:txBody>
          <a:bodyPr wrap="none" rtlCol="0">
            <a:spAutoFit/>
          </a:bodyPr>
          <a:lstStyle/>
          <a:p>
            <a:r>
              <a:rPr lang="en-US" altLang="zh-CN" smtClean="0">
                <a:solidFill>
                  <a:prstClr val="black"/>
                </a:solidFill>
              </a:rPr>
              <a:t>front</a:t>
            </a:r>
            <a:endParaRPr lang="zh-CN" altLang="en-US">
              <a:solidFill>
                <a:prstClr val="black"/>
              </a:solidFill>
            </a:endParaRPr>
          </a:p>
        </p:txBody>
      </p:sp>
      <p:cxnSp>
        <p:nvCxnSpPr>
          <p:cNvPr id="20" name="直接箭头连接符 19"/>
          <p:cNvCxnSpPr/>
          <p:nvPr/>
        </p:nvCxnSpPr>
        <p:spPr>
          <a:xfrm flipV="1">
            <a:off x="5924156" y="5122421"/>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633704" y="5593942"/>
            <a:ext cx="580608" cy="369332"/>
          </a:xfrm>
          <a:prstGeom prst="rect">
            <a:avLst/>
          </a:prstGeom>
          <a:noFill/>
        </p:spPr>
        <p:txBody>
          <a:bodyPr wrap="none" rtlCol="0">
            <a:spAutoFit/>
          </a:bodyPr>
          <a:lstStyle/>
          <a:p>
            <a:r>
              <a:rPr lang="en-US" altLang="zh-CN" smtClean="0">
                <a:solidFill>
                  <a:prstClr val="black"/>
                </a:solidFill>
              </a:rPr>
              <a:t>rear</a:t>
            </a:r>
            <a:endParaRPr lang="zh-CN" altLang="en-US">
              <a:solidFill>
                <a:prstClr val="black"/>
              </a:solidFill>
            </a:endParaRPr>
          </a:p>
        </p:txBody>
      </p:sp>
      <p:cxnSp>
        <p:nvCxnSpPr>
          <p:cNvPr id="22" name="直接箭头连接符 21"/>
          <p:cNvCxnSpPr/>
          <p:nvPr/>
        </p:nvCxnSpPr>
        <p:spPr>
          <a:xfrm flipH="1">
            <a:off x="4218884" y="4880371"/>
            <a:ext cx="638458" cy="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5068493" y="4222371"/>
            <a:ext cx="436338" cy="369332"/>
          </a:xfrm>
          <a:prstGeom prst="rect">
            <a:avLst/>
          </a:prstGeom>
          <a:noFill/>
        </p:spPr>
        <p:txBody>
          <a:bodyPr wrap="none" rtlCol="0">
            <a:spAutoFit/>
          </a:bodyPr>
          <a:lstStyle/>
          <a:p>
            <a:r>
              <a:rPr lang="en-US" altLang="zh-CN" smtClean="0">
                <a:solidFill>
                  <a:prstClr val="black"/>
                </a:solidFill>
              </a:rPr>
              <a:t>[1]</a:t>
            </a:r>
            <a:endParaRPr lang="zh-CN" altLang="en-US">
              <a:solidFill>
                <a:prstClr val="black"/>
              </a:solidFill>
            </a:endParaRPr>
          </a:p>
        </p:txBody>
      </p:sp>
      <p:sp>
        <p:nvSpPr>
          <p:cNvPr id="24" name="TextBox 23"/>
          <p:cNvSpPr txBox="1"/>
          <p:nvPr/>
        </p:nvSpPr>
        <p:spPr>
          <a:xfrm>
            <a:off x="5712471" y="4229527"/>
            <a:ext cx="436338" cy="369332"/>
          </a:xfrm>
          <a:prstGeom prst="rect">
            <a:avLst/>
          </a:prstGeom>
          <a:noFill/>
        </p:spPr>
        <p:txBody>
          <a:bodyPr wrap="none" rtlCol="0">
            <a:spAutoFit/>
          </a:bodyPr>
          <a:lstStyle/>
          <a:p>
            <a:r>
              <a:rPr lang="en-US" altLang="zh-CN" smtClean="0">
                <a:solidFill>
                  <a:prstClr val="black"/>
                </a:solidFill>
              </a:rPr>
              <a:t>[2]</a:t>
            </a:r>
            <a:endParaRPr lang="zh-CN" altLang="en-US">
              <a:solidFill>
                <a:prstClr val="black"/>
              </a:solidFill>
            </a:endParaRPr>
          </a:p>
        </p:txBody>
      </p:sp>
      <p:cxnSp>
        <p:nvCxnSpPr>
          <p:cNvPr id="26" name="直接连接符 25"/>
          <p:cNvCxnSpPr/>
          <p:nvPr/>
        </p:nvCxnSpPr>
        <p:spPr>
          <a:xfrm>
            <a:off x="8538366" y="4593491"/>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8538366" y="5122421"/>
            <a:ext cx="2926079"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775040" y="4699281"/>
            <a:ext cx="1781257" cy="369332"/>
          </a:xfrm>
          <a:prstGeom prst="rect">
            <a:avLst/>
          </a:prstGeom>
          <a:noFill/>
        </p:spPr>
        <p:txBody>
          <a:bodyPr wrap="none" rtlCol="0">
            <a:spAutoFit/>
          </a:bodyPr>
          <a:lstStyle/>
          <a:p>
            <a:r>
              <a:rPr lang="en-US" altLang="zh-CN" smtClean="0">
                <a:solidFill>
                  <a:prstClr val="black"/>
                </a:solidFill>
              </a:rPr>
              <a:t>a</a:t>
            </a:r>
            <a:r>
              <a:rPr lang="en-US" altLang="zh-CN" baseline="-25000">
                <a:solidFill>
                  <a:prstClr val="black"/>
                </a:solidFill>
              </a:rPr>
              <a:t>2</a:t>
            </a:r>
            <a:r>
              <a:rPr lang="en-US" altLang="zh-CN" smtClean="0">
                <a:solidFill>
                  <a:prstClr val="black"/>
                </a:solidFill>
              </a:rPr>
              <a:t>       a</a:t>
            </a:r>
            <a:r>
              <a:rPr lang="en-US" altLang="zh-CN" baseline="-25000">
                <a:solidFill>
                  <a:prstClr val="black"/>
                </a:solidFill>
              </a:rPr>
              <a:t>3</a:t>
            </a:r>
            <a:r>
              <a:rPr lang="en-US" altLang="zh-CN" smtClean="0">
                <a:solidFill>
                  <a:prstClr val="black"/>
                </a:solidFill>
              </a:rPr>
              <a:t>        a</a:t>
            </a:r>
            <a:r>
              <a:rPr lang="en-US" altLang="zh-CN" baseline="-25000">
                <a:solidFill>
                  <a:prstClr val="black"/>
                </a:solidFill>
              </a:rPr>
              <a:t>4</a:t>
            </a:r>
            <a:endParaRPr lang="zh-CN" altLang="en-US" baseline="-25000">
              <a:solidFill>
                <a:prstClr val="black"/>
              </a:solidFill>
            </a:endParaRPr>
          </a:p>
        </p:txBody>
      </p:sp>
      <p:cxnSp>
        <p:nvCxnSpPr>
          <p:cNvPr id="29" name="直接箭头连接符 28"/>
          <p:cNvCxnSpPr/>
          <p:nvPr/>
        </p:nvCxnSpPr>
        <p:spPr>
          <a:xfrm flipV="1">
            <a:off x="8957912" y="5122421"/>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656702" y="5593942"/>
            <a:ext cx="612860" cy="369332"/>
          </a:xfrm>
          <a:prstGeom prst="rect">
            <a:avLst/>
          </a:prstGeom>
          <a:noFill/>
        </p:spPr>
        <p:txBody>
          <a:bodyPr wrap="none" rtlCol="0">
            <a:spAutoFit/>
          </a:bodyPr>
          <a:lstStyle/>
          <a:p>
            <a:r>
              <a:rPr lang="en-US" altLang="zh-CN" smtClean="0">
                <a:solidFill>
                  <a:prstClr val="black"/>
                </a:solidFill>
              </a:rPr>
              <a:t>front</a:t>
            </a:r>
            <a:endParaRPr lang="zh-CN" altLang="en-US">
              <a:solidFill>
                <a:prstClr val="black"/>
              </a:solidFill>
            </a:endParaRPr>
          </a:p>
        </p:txBody>
      </p:sp>
      <p:cxnSp>
        <p:nvCxnSpPr>
          <p:cNvPr id="31" name="直接箭头连接符 30"/>
          <p:cNvCxnSpPr/>
          <p:nvPr/>
        </p:nvCxnSpPr>
        <p:spPr>
          <a:xfrm flipV="1">
            <a:off x="10315208" y="5124209"/>
            <a:ext cx="0" cy="439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024756" y="5595730"/>
            <a:ext cx="580608" cy="369332"/>
          </a:xfrm>
          <a:prstGeom prst="rect">
            <a:avLst/>
          </a:prstGeom>
          <a:noFill/>
        </p:spPr>
        <p:txBody>
          <a:bodyPr wrap="none" rtlCol="0">
            <a:spAutoFit/>
          </a:bodyPr>
          <a:lstStyle/>
          <a:p>
            <a:r>
              <a:rPr lang="en-US" altLang="zh-CN" smtClean="0">
                <a:solidFill>
                  <a:prstClr val="black"/>
                </a:solidFill>
              </a:rPr>
              <a:t>rear</a:t>
            </a:r>
            <a:endParaRPr lang="zh-CN" altLang="en-US">
              <a:solidFill>
                <a:prstClr val="black"/>
              </a:solidFill>
            </a:endParaRPr>
          </a:p>
        </p:txBody>
      </p:sp>
      <p:cxnSp>
        <p:nvCxnSpPr>
          <p:cNvPr id="33" name="直接箭头连接符 32"/>
          <p:cNvCxnSpPr/>
          <p:nvPr/>
        </p:nvCxnSpPr>
        <p:spPr>
          <a:xfrm flipH="1">
            <a:off x="7899908" y="4882159"/>
            <a:ext cx="638458" cy="17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749517" y="4224159"/>
            <a:ext cx="436338" cy="369332"/>
          </a:xfrm>
          <a:prstGeom prst="rect">
            <a:avLst/>
          </a:prstGeom>
          <a:noFill/>
        </p:spPr>
        <p:txBody>
          <a:bodyPr wrap="none" rtlCol="0">
            <a:spAutoFit/>
          </a:bodyPr>
          <a:lstStyle/>
          <a:p>
            <a:r>
              <a:rPr lang="en-US" altLang="zh-CN" smtClean="0">
                <a:solidFill>
                  <a:prstClr val="black"/>
                </a:solidFill>
              </a:rPr>
              <a:t>[1]</a:t>
            </a:r>
            <a:endParaRPr lang="zh-CN" altLang="en-US">
              <a:solidFill>
                <a:prstClr val="black"/>
              </a:solidFill>
            </a:endParaRPr>
          </a:p>
        </p:txBody>
      </p:sp>
      <p:sp>
        <p:nvSpPr>
          <p:cNvPr id="35" name="TextBox 34"/>
          <p:cNvSpPr txBox="1"/>
          <p:nvPr/>
        </p:nvSpPr>
        <p:spPr>
          <a:xfrm>
            <a:off x="9393495" y="4231315"/>
            <a:ext cx="436338" cy="369332"/>
          </a:xfrm>
          <a:prstGeom prst="rect">
            <a:avLst/>
          </a:prstGeom>
          <a:noFill/>
        </p:spPr>
        <p:txBody>
          <a:bodyPr wrap="none" rtlCol="0">
            <a:spAutoFit/>
          </a:bodyPr>
          <a:lstStyle/>
          <a:p>
            <a:r>
              <a:rPr lang="en-US" altLang="zh-CN" smtClean="0">
                <a:solidFill>
                  <a:prstClr val="black"/>
                </a:solidFill>
              </a:rPr>
              <a:t>[2]</a:t>
            </a:r>
            <a:endParaRPr lang="zh-CN" altLang="en-US">
              <a:solidFill>
                <a:prstClr val="black"/>
              </a:solidFill>
            </a:endParaRPr>
          </a:p>
        </p:txBody>
      </p:sp>
      <p:sp>
        <p:nvSpPr>
          <p:cNvPr id="36" name="TextBox 35"/>
          <p:cNvSpPr txBox="1"/>
          <p:nvPr/>
        </p:nvSpPr>
        <p:spPr>
          <a:xfrm>
            <a:off x="10075523" y="4233084"/>
            <a:ext cx="436338" cy="369332"/>
          </a:xfrm>
          <a:prstGeom prst="rect">
            <a:avLst/>
          </a:prstGeom>
          <a:noFill/>
        </p:spPr>
        <p:txBody>
          <a:bodyPr wrap="none" rtlCol="0">
            <a:spAutoFit/>
          </a:bodyPr>
          <a:lstStyle/>
          <a:p>
            <a:r>
              <a:rPr lang="en-US" altLang="zh-CN" smtClean="0">
                <a:solidFill>
                  <a:prstClr val="black"/>
                </a:solidFill>
              </a:rPr>
              <a:t>[3]</a:t>
            </a:r>
            <a:endParaRPr lang="zh-CN" altLang="en-US">
              <a:solidFill>
                <a:prstClr val="black"/>
              </a:solidFill>
            </a:endParaRPr>
          </a:p>
        </p:txBody>
      </p:sp>
    </p:spTree>
    <p:extLst>
      <p:ext uri="{BB962C8B-B14F-4D97-AF65-F5344CB8AC3E}">
        <p14:creationId xmlns:p14="http://schemas.microsoft.com/office/powerpoint/2010/main" val="4292389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队列的表示</a:t>
            </a:r>
            <a:endParaRPr lang="zh-CN" altLang="en-US"/>
          </a:p>
        </p:txBody>
      </p:sp>
      <p:sp>
        <p:nvSpPr>
          <p:cNvPr id="3" name="内容占位符 2"/>
          <p:cNvSpPr>
            <a:spLocks noGrp="1"/>
          </p:cNvSpPr>
          <p:nvPr>
            <p:ph idx="1"/>
          </p:nvPr>
        </p:nvSpPr>
        <p:spPr/>
        <p:txBody>
          <a:bodyPr/>
          <a:lstStyle/>
          <a:p>
            <a:r>
              <a:rPr lang="en-US" altLang="zh-CN" smtClean="0"/>
              <a:t>location(i)=</a:t>
            </a:r>
            <a:r>
              <a:rPr lang="en-US" altLang="zh-CN"/>
              <a:t>(</a:t>
            </a:r>
            <a:r>
              <a:rPr lang="en-US" altLang="zh-CN" smtClean="0"/>
              <a:t>location(1)+i-1) % maxsize</a:t>
            </a:r>
          </a:p>
          <a:p>
            <a:pPr marL="457200" indent="-457200">
              <a:buFont typeface="+mj-lt"/>
              <a:buAutoNum type="arabicPeriod"/>
            </a:pPr>
            <a:r>
              <a:rPr lang="zh-CN" altLang="en-US" smtClean="0"/>
              <a:t>如果使用上述公式将数组</a:t>
            </a:r>
            <a:r>
              <a:rPr lang="en-US" altLang="zh-CN" smtClean="0"/>
              <a:t>quene[maxsize]</a:t>
            </a:r>
            <a:r>
              <a:rPr lang="zh-CN" altLang="en-US" smtClean="0"/>
              <a:t>描述成队列，那么</a:t>
            </a:r>
            <a:r>
              <a:rPr lang="en-US" altLang="zh-CN" smtClean="0"/>
              <a:t>front</a:t>
            </a:r>
            <a:r>
              <a:rPr lang="zh-CN" altLang="en-US" smtClean="0"/>
              <a:t>指向队首元素的下一个位置（逆时针方向），</a:t>
            </a:r>
            <a:r>
              <a:rPr lang="en-US" altLang="zh-CN" smtClean="0"/>
              <a:t>rear</a:t>
            </a:r>
            <a:r>
              <a:rPr lang="zh-CN" altLang="en-US" smtClean="0"/>
              <a:t>依然是最后一个元素的位置。实际上把数组看作一个环。</a:t>
            </a:r>
            <a:endParaRPr lang="en-US" altLang="zh-CN" smtClean="0"/>
          </a:p>
          <a:p>
            <a:pPr marL="457200" indent="-457200">
              <a:buFont typeface="+mj-lt"/>
              <a:buAutoNum type="arabicPeriod"/>
            </a:pPr>
            <a:endParaRPr lang="en-US" altLang="zh-CN"/>
          </a:p>
          <a:p>
            <a:pPr marL="457200" indent="-457200">
              <a:buFont typeface="+mj-lt"/>
              <a:buAutoNum type="arabicPeriod"/>
            </a:pPr>
            <a:endParaRPr lang="en-US" altLang="zh-CN" smtClean="0"/>
          </a:p>
          <a:p>
            <a:pPr marL="457200" indent="-457200">
              <a:buFont typeface="+mj-lt"/>
              <a:buAutoNum type="arabicPeriod"/>
            </a:pPr>
            <a:endParaRPr lang="en-US" altLang="zh-CN"/>
          </a:p>
          <a:p>
            <a:pPr marL="457200" indent="-457200">
              <a:buFont typeface="+mj-lt"/>
              <a:buAutoNum type="arabicPeriod"/>
            </a:pPr>
            <a:endParaRPr lang="en-US" altLang="zh-CN" smtClean="0"/>
          </a:p>
          <a:p>
            <a:pPr marL="457200" indent="-457200">
              <a:buFont typeface="+mj-lt"/>
              <a:buAutoNum type="arabicPeriod"/>
            </a:pPr>
            <a:endParaRPr lang="en-US" altLang="zh-CN"/>
          </a:p>
          <a:p>
            <a:pPr marL="457200" indent="-457200">
              <a:buFont typeface="+mj-lt"/>
              <a:buAutoNum type="arabicPeriod"/>
            </a:pPr>
            <a:endParaRPr lang="en-US" altLang="zh-CN" smtClean="0"/>
          </a:p>
          <a:p>
            <a:pPr marL="457200" indent="-457200">
              <a:buFont typeface="+mj-lt"/>
              <a:buAutoNum type="arabicPeriod"/>
            </a:pPr>
            <a:endParaRPr lang="en-US" altLang="zh-CN"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6984" y="3834276"/>
            <a:ext cx="5231410" cy="2532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5611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循环队列</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队列存放数组被当作首尾相接的表处理。</a:t>
            </a:r>
          </a:p>
          <a:p>
            <a:pPr marL="457200" indent="-457200">
              <a:buFont typeface="+mj-lt"/>
              <a:buAutoNum type="arabicPeriod"/>
            </a:pPr>
            <a:r>
              <a:rPr lang="zh-CN" altLang="en-US"/>
              <a:t>队头、队尾指针加</a:t>
            </a:r>
            <a:r>
              <a:rPr lang="en-US" altLang="zh-CN"/>
              <a:t>1</a:t>
            </a:r>
            <a:r>
              <a:rPr lang="zh-CN" altLang="en-US"/>
              <a:t>时从</a:t>
            </a:r>
            <a:r>
              <a:rPr lang="en-US" altLang="zh-CN"/>
              <a:t>maxSize -1</a:t>
            </a:r>
            <a:r>
              <a:rPr lang="zh-CN" altLang="en-US"/>
              <a:t>直接进到</a:t>
            </a:r>
            <a:r>
              <a:rPr lang="en-US" altLang="zh-CN"/>
              <a:t>0</a:t>
            </a:r>
            <a:r>
              <a:rPr lang="zh-CN" altLang="en-US"/>
              <a:t>，可用语言的取</a:t>
            </a:r>
            <a:r>
              <a:rPr lang="zh-CN" altLang="en-US" smtClean="0"/>
              <a:t>模运算</a:t>
            </a:r>
            <a:r>
              <a:rPr lang="zh-CN" altLang="en-US"/>
              <a:t>实现。</a:t>
            </a:r>
          </a:p>
          <a:p>
            <a:pPr marL="457200" indent="-457200">
              <a:buFont typeface="+mj-lt"/>
              <a:buAutoNum type="arabicPeriod"/>
            </a:pPr>
            <a:r>
              <a:rPr lang="zh-CN" altLang="en-US"/>
              <a:t>队头指针进</a:t>
            </a:r>
            <a:r>
              <a:rPr lang="en-US" altLang="zh-CN"/>
              <a:t>1:  front = (front+1) % </a:t>
            </a:r>
            <a:r>
              <a:rPr lang="en-US" altLang="zh-CN" smtClean="0"/>
              <a:t>maxSize</a:t>
            </a:r>
            <a:endParaRPr lang="en-US" altLang="zh-CN"/>
          </a:p>
          <a:p>
            <a:pPr marL="457200" indent="-457200">
              <a:buFont typeface="+mj-lt"/>
              <a:buAutoNum type="arabicPeriod"/>
            </a:pPr>
            <a:r>
              <a:rPr lang="zh-CN" altLang="en-US"/>
              <a:t>队尾指针进</a:t>
            </a:r>
            <a:r>
              <a:rPr lang="en-US" altLang="zh-CN"/>
              <a:t>1:  rear = (rear+1) % </a:t>
            </a:r>
            <a:r>
              <a:rPr lang="en-US" altLang="zh-CN" smtClean="0"/>
              <a:t>maxSize</a:t>
            </a:r>
            <a:endParaRPr lang="en-US" altLang="zh-CN"/>
          </a:p>
          <a:p>
            <a:pPr marL="457200" indent="-457200">
              <a:buFont typeface="+mj-lt"/>
              <a:buAutoNum type="arabicPeriod"/>
            </a:pPr>
            <a:r>
              <a:rPr lang="zh-CN" altLang="en-US"/>
              <a:t>队列初始化：</a:t>
            </a:r>
            <a:r>
              <a:rPr lang="en-US" altLang="zh-CN"/>
              <a:t>front = rear = </a:t>
            </a:r>
            <a:r>
              <a:rPr lang="en-US" altLang="zh-CN" smtClean="0"/>
              <a:t>0</a:t>
            </a:r>
            <a:endParaRPr lang="en-US" altLang="zh-CN"/>
          </a:p>
          <a:p>
            <a:pPr marL="457200" indent="-457200">
              <a:buFont typeface="+mj-lt"/>
              <a:buAutoNum type="arabicPeriod"/>
            </a:pPr>
            <a:r>
              <a:rPr lang="zh-CN" altLang="en-US"/>
              <a:t>队空条件：</a:t>
            </a:r>
            <a:r>
              <a:rPr lang="en-US" altLang="zh-CN"/>
              <a:t>front == </a:t>
            </a:r>
            <a:r>
              <a:rPr lang="en-US" altLang="zh-CN" smtClean="0"/>
              <a:t>rear</a:t>
            </a:r>
            <a:endParaRPr lang="en-US" altLang="zh-CN"/>
          </a:p>
          <a:p>
            <a:pPr marL="457200" indent="-457200">
              <a:buFont typeface="+mj-lt"/>
              <a:buAutoNum type="arabicPeriod"/>
            </a:pPr>
            <a:r>
              <a:rPr lang="zh-CN" altLang="en-US"/>
              <a:t>队满条件：</a:t>
            </a:r>
            <a:r>
              <a:rPr lang="en-US" altLang="zh-CN"/>
              <a:t>(rear+1) % maxSize == </a:t>
            </a:r>
            <a:r>
              <a:rPr lang="en-US" altLang="zh-CN" smtClean="0"/>
              <a:t>front</a:t>
            </a:r>
            <a:endParaRPr lang="en-US" altLang="zh-CN"/>
          </a:p>
        </p:txBody>
      </p:sp>
    </p:spTree>
    <p:extLst>
      <p:ext uri="{BB962C8B-B14F-4D97-AF65-F5344CB8AC3E}">
        <p14:creationId xmlns:p14="http://schemas.microsoft.com/office/powerpoint/2010/main" val="2045677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习题</a:t>
            </a:r>
            <a:endParaRPr lang="zh-CN" altLang="en-US"/>
          </a:p>
        </p:txBody>
      </p:sp>
      <p:sp>
        <p:nvSpPr>
          <p:cNvPr id="3" name="内容占位符 2"/>
          <p:cNvSpPr>
            <a:spLocks noGrp="1"/>
          </p:cNvSpPr>
          <p:nvPr>
            <p:ph idx="1"/>
          </p:nvPr>
        </p:nvSpPr>
        <p:spPr/>
        <p:txBody>
          <a:bodyPr/>
          <a:lstStyle/>
          <a:p>
            <a:pPr marL="0" indent="0">
              <a:buNone/>
            </a:pPr>
            <a:r>
              <a:rPr lang="es-ES" altLang="zh-CN"/>
              <a:t>vijos 1484</a:t>
            </a:r>
          </a:p>
          <a:p>
            <a:pPr marL="0" indent="0">
              <a:buNone/>
            </a:pPr>
            <a:r>
              <a:rPr lang="es-ES" altLang="zh-CN"/>
              <a:t>vijos 1398</a:t>
            </a:r>
          </a:p>
          <a:p>
            <a:pPr marL="0" indent="0">
              <a:buNone/>
            </a:pPr>
            <a:r>
              <a:rPr lang="es-ES" altLang="zh-CN"/>
              <a:t>vijos 1316</a:t>
            </a:r>
          </a:p>
          <a:p>
            <a:pPr marL="0" indent="0">
              <a:buNone/>
            </a:pPr>
            <a:r>
              <a:rPr lang="es-ES" altLang="zh-CN"/>
              <a:t>vijos 1103</a:t>
            </a:r>
          </a:p>
          <a:p>
            <a:pPr marL="0" indent="0">
              <a:buNone/>
            </a:pPr>
            <a:r>
              <a:rPr lang="es-ES" altLang="zh-CN"/>
              <a:t>vijos 1257</a:t>
            </a:r>
          </a:p>
          <a:p>
            <a:pPr marL="0" indent="0">
              <a:buNone/>
            </a:pPr>
            <a:r>
              <a:rPr lang="es-ES" altLang="zh-CN"/>
              <a:t>vijos 1778</a:t>
            </a:r>
          </a:p>
          <a:p>
            <a:pPr marL="0" indent="0">
              <a:buNone/>
            </a:pPr>
            <a:r>
              <a:rPr lang="es-ES" altLang="zh-CN"/>
              <a:t>vijos 1774</a:t>
            </a:r>
          </a:p>
          <a:p>
            <a:pPr marL="0" indent="0">
              <a:buNone/>
            </a:pPr>
            <a:r>
              <a:rPr lang="es-ES" altLang="zh-CN"/>
              <a:t>vijos </a:t>
            </a:r>
            <a:r>
              <a:rPr lang="es-ES" altLang="zh-CN" smtClean="0"/>
              <a:t>1752</a:t>
            </a:r>
            <a:endParaRPr lang="es-ES" altLang="zh-CN"/>
          </a:p>
        </p:txBody>
      </p:sp>
    </p:spTree>
    <p:extLst>
      <p:ext uri="{BB962C8B-B14F-4D97-AF65-F5344CB8AC3E}">
        <p14:creationId xmlns:p14="http://schemas.microsoft.com/office/powerpoint/2010/main" val="473229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smtClean="0"/>
              <a:t>END</a:t>
            </a:r>
            <a:endParaRPr lang="zh-CN" altLang="en-US"/>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877119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数据的结构</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数据的结构分逻辑结构和存储结构两大类。</a:t>
            </a:r>
          </a:p>
          <a:p>
            <a:pPr marL="457200" indent="-457200">
              <a:buFont typeface="+mj-lt"/>
              <a:buAutoNum type="arabicPeriod"/>
            </a:pPr>
            <a:r>
              <a:rPr lang="zh-CN" altLang="en-US"/>
              <a:t>数据的存储结构是逻辑结构用计算机语言的实现。数据的存储结构依赖于计算机语言。</a:t>
            </a:r>
          </a:p>
          <a:p>
            <a:pPr>
              <a:buFont typeface="Wingdings" panose="05000000000000000000" pitchFamily="2" charset="2"/>
              <a:buChar char="n"/>
            </a:pPr>
            <a:r>
              <a:rPr lang="zh-CN" altLang="en-US"/>
              <a:t> 顺序存储表示：所有元素存放在一片连续的存贮单元中，逻辑上相邻的元素存放到计算机内存仍然相邻。</a:t>
            </a:r>
          </a:p>
          <a:p>
            <a:pPr>
              <a:buFont typeface="Wingdings" panose="05000000000000000000" pitchFamily="2" charset="2"/>
              <a:buChar char="n"/>
            </a:pPr>
            <a:r>
              <a:rPr lang="zh-CN" altLang="en-US"/>
              <a:t> 链接存储表示：所有元素存放在可以不连续的存贮单元中，但元素之间的关系可以通过地址确定，逻辑上相邻的元素存放到计算机内存后不一定是相邻的。</a:t>
            </a:r>
          </a:p>
          <a:p>
            <a:endParaRPr lang="zh-CN" altLang="en-US"/>
          </a:p>
        </p:txBody>
      </p:sp>
    </p:spTree>
    <p:extLst>
      <p:ext uri="{BB962C8B-B14F-4D97-AF65-F5344CB8AC3E}">
        <p14:creationId xmlns:p14="http://schemas.microsoft.com/office/powerpoint/2010/main" val="13930938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数据结构的内涵</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smtClean="0"/>
              <a:t>数据结构的含义：数据、关系、操作。</a:t>
            </a:r>
            <a:endParaRPr lang="en-US" altLang="zh-CN" smtClean="0"/>
          </a:p>
          <a:p>
            <a:pPr marL="457200" indent="-457200">
              <a:buFont typeface="+mj-lt"/>
              <a:buAutoNum type="arabicPeriod"/>
            </a:pPr>
            <a:r>
              <a:rPr lang="zh-CN" altLang="en-US" smtClean="0"/>
              <a:t>例如数组这一我们最早接触，也适用最广的数据结构</a:t>
            </a:r>
            <a:r>
              <a:rPr lang="zh-CN" altLang="en-US"/>
              <a:t>。</a:t>
            </a:r>
            <a:endParaRPr lang="en-US" altLang="zh-CN" smtClean="0"/>
          </a:p>
          <a:p>
            <a:pPr>
              <a:buFont typeface="Wingdings" panose="05000000000000000000" pitchFamily="2" charset="2"/>
              <a:buChar char="n"/>
            </a:pPr>
            <a:r>
              <a:rPr lang="zh-CN" altLang="en-US" smtClean="0"/>
              <a:t>数据：</a:t>
            </a:r>
            <a:r>
              <a:rPr lang="en-US" altLang="zh-CN" smtClean="0"/>
              <a:t>a[1]</a:t>
            </a:r>
            <a:r>
              <a:rPr lang="zh-CN" altLang="en-US" smtClean="0"/>
              <a:t>、</a:t>
            </a:r>
            <a:r>
              <a:rPr lang="en-US" altLang="zh-CN" smtClean="0"/>
              <a:t>a[2]</a:t>
            </a:r>
            <a:r>
              <a:rPr lang="zh-CN" altLang="en-US" smtClean="0"/>
              <a:t>、</a:t>
            </a:r>
            <a:r>
              <a:rPr lang="en-US" altLang="zh-CN" smtClean="0"/>
              <a:t>a[3]</a:t>
            </a:r>
            <a:r>
              <a:rPr lang="zh-CN" altLang="en-US" smtClean="0"/>
              <a:t>、</a:t>
            </a:r>
            <a:r>
              <a:rPr lang="en-US" altLang="zh-CN" smtClean="0"/>
              <a:t>……</a:t>
            </a:r>
            <a:r>
              <a:rPr lang="zh-CN" altLang="en-US" smtClean="0"/>
              <a:t>、</a:t>
            </a:r>
            <a:r>
              <a:rPr lang="en-US" altLang="zh-CN" smtClean="0"/>
              <a:t>a[n]</a:t>
            </a:r>
          </a:p>
          <a:p>
            <a:pPr>
              <a:buFont typeface="Wingdings" panose="05000000000000000000" pitchFamily="2" charset="2"/>
              <a:buChar char="n"/>
            </a:pPr>
            <a:r>
              <a:rPr lang="zh-CN" altLang="en-US" smtClean="0"/>
              <a:t>关系：前驱</a:t>
            </a:r>
            <a:r>
              <a:rPr lang="en-US" altLang="zh-CN" smtClean="0"/>
              <a:t>/</a:t>
            </a:r>
            <a:r>
              <a:rPr lang="zh-CN" altLang="en-US" smtClean="0"/>
              <a:t>后继</a:t>
            </a:r>
            <a:endParaRPr lang="en-US" altLang="zh-CN" smtClean="0"/>
          </a:p>
          <a:p>
            <a:pPr>
              <a:buFont typeface="Wingdings" panose="05000000000000000000" pitchFamily="2" charset="2"/>
              <a:buChar char="n"/>
            </a:pPr>
            <a:r>
              <a:rPr lang="zh-CN" altLang="en-US" smtClean="0"/>
              <a:t>操作：存入、读取、插入、删除、</a:t>
            </a:r>
            <a:r>
              <a:rPr lang="en-US" altLang="zh-CN" smtClean="0"/>
              <a:t>……</a:t>
            </a:r>
          </a:p>
        </p:txBody>
      </p:sp>
    </p:spTree>
    <p:extLst>
      <p:ext uri="{BB962C8B-B14F-4D97-AF65-F5344CB8AC3E}">
        <p14:creationId xmlns:p14="http://schemas.microsoft.com/office/powerpoint/2010/main" val="111116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数据结构的内涵</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根据算法对数据的操作要求，设计合适的</a:t>
            </a:r>
            <a:r>
              <a:rPr lang="zh-CN" altLang="en-US" smtClean="0"/>
              <a:t>数据结构。</a:t>
            </a:r>
            <a:endParaRPr lang="zh-CN" altLang="en-US"/>
          </a:p>
          <a:p>
            <a:pPr marL="457200" indent="-457200">
              <a:buFont typeface="+mj-lt"/>
              <a:buAutoNum type="arabicPeriod"/>
            </a:pPr>
            <a:r>
              <a:rPr lang="zh-CN" altLang="en-US"/>
              <a:t>实现同一套操作，可以用多种</a:t>
            </a:r>
            <a:r>
              <a:rPr lang="zh-CN" altLang="en-US" smtClean="0"/>
              <a:t>数据结构，以降低算法的时空复杂度。</a:t>
            </a:r>
            <a:endParaRPr lang="zh-CN" altLang="en-US"/>
          </a:p>
        </p:txBody>
      </p:sp>
    </p:spTree>
    <p:extLst>
      <p:ext uri="{BB962C8B-B14F-4D97-AF65-F5344CB8AC3E}">
        <p14:creationId xmlns:p14="http://schemas.microsoft.com/office/powerpoint/2010/main" val="841313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算法对数据结构的要求</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smtClean="0"/>
              <a:t>例如：要维护一个电话簿，如何选用数据结构？</a:t>
            </a:r>
            <a:endParaRPr lang="en-US" altLang="zh-CN" smtClean="0"/>
          </a:p>
          <a:p>
            <a:pPr marL="457200" indent="-457200">
              <a:buFont typeface="+mj-lt"/>
              <a:buAutoNum type="arabicPeriod"/>
            </a:pPr>
            <a:r>
              <a:rPr lang="zh-CN" altLang="en-US" smtClean="0"/>
              <a:t>需要实现的操作：插入、删除、查找、修改，也许还有合并</a:t>
            </a:r>
            <a:endParaRPr lang="zh-CN" altLang="en-US"/>
          </a:p>
        </p:txBody>
      </p:sp>
    </p:spTree>
    <p:extLst>
      <p:ext uri="{BB962C8B-B14F-4D97-AF65-F5344CB8AC3E}">
        <p14:creationId xmlns:p14="http://schemas.microsoft.com/office/powerpoint/2010/main" val="391182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数据的结构</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smtClean="0"/>
              <a:t>物理结构一般只会是两种之一：数组、链式结构。</a:t>
            </a:r>
            <a:endParaRPr lang="en-US" altLang="zh-CN" smtClean="0"/>
          </a:p>
          <a:p>
            <a:pPr marL="457200" indent="-457200">
              <a:buFont typeface="+mj-lt"/>
              <a:buAutoNum type="arabicPeriod"/>
            </a:pPr>
            <a:r>
              <a:rPr lang="zh-CN" altLang="en-US" smtClean="0"/>
              <a:t>数组可以通过灵活运用数组下标实现各种复杂访问，常用数组实现的数据结构如：哈希表、二叉堆、并查集、线段树等。一般顺序存储结构常用数组实现。</a:t>
            </a:r>
            <a:endParaRPr lang="en-US" altLang="zh-CN" smtClean="0"/>
          </a:p>
          <a:p>
            <a:pPr marL="457200" indent="-457200">
              <a:buFont typeface="+mj-lt"/>
              <a:buAutoNum type="arabicPeriod"/>
            </a:pPr>
            <a:r>
              <a:rPr lang="zh-CN" altLang="en-US" smtClean="0"/>
              <a:t>链式结构则通过数据间的链式关系实现各种复杂访问，常用链实现的数据结构如：伸展树、二项堆、跳跃表等。一般链式存储结构常用指针实现。</a:t>
            </a:r>
            <a:endParaRPr lang="en-US" altLang="zh-CN" smtClean="0"/>
          </a:p>
        </p:txBody>
      </p:sp>
    </p:spTree>
    <p:extLst>
      <p:ext uri="{BB962C8B-B14F-4D97-AF65-F5344CB8AC3E}">
        <p14:creationId xmlns:p14="http://schemas.microsoft.com/office/powerpoint/2010/main" val="58132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线性表</a:t>
            </a:r>
            <a:endParaRPr lang="zh-CN" altLang="en-US"/>
          </a:p>
        </p:txBody>
      </p:sp>
      <p:sp>
        <p:nvSpPr>
          <p:cNvPr id="3" name="内容占位符 2"/>
          <p:cNvSpPr>
            <a:spLocks noGrp="1"/>
          </p:cNvSpPr>
          <p:nvPr>
            <p:ph idx="1"/>
          </p:nvPr>
        </p:nvSpPr>
        <p:spPr/>
        <p:txBody>
          <a:bodyPr/>
          <a:lstStyle/>
          <a:p>
            <a:pPr marL="457200" indent="-457200">
              <a:buFont typeface="+mj-lt"/>
              <a:buAutoNum type="arabicPeriod"/>
            </a:pPr>
            <a:r>
              <a:rPr lang="zh-CN" altLang="en-US"/>
              <a:t>除第一个元素外，其他每一个元素有一个且仅有一个直接前驱。</a:t>
            </a:r>
          </a:p>
          <a:p>
            <a:pPr marL="457200" indent="-457200">
              <a:buFont typeface="+mj-lt"/>
              <a:buAutoNum type="arabicPeriod"/>
            </a:pPr>
            <a:r>
              <a:rPr lang="zh-CN" altLang="en-US"/>
              <a:t>除最后一个元素外，其他每一个元素有一个且仅有一个直接后继。</a:t>
            </a:r>
          </a:p>
          <a:p>
            <a:endParaRPr lang="zh-CN" altLang="en-US"/>
          </a:p>
        </p:txBody>
      </p:sp>
      <p:grpSp>
        <p:nvGrpSpPr>
          <p:cNvPr id="33" name="组合 32"/>
          <p:cNvGrpSpPr/>
          <p:nvPr/>
        </p:nvGrpSpPr>
        <p:grpSpPr>
          <a:xfrm>
            <a:off x="1216560" y="4050842"/>
            <a:ext cx="9650426" cy="482498"/>
            <a:chOff x="1216560" y="4050842"/>
            <a:chExt cx="9650426" cy="482498"/>
          </a:xfrm>
        </p:grpSpPr>
        <p:sp>
          <p:nvSpPr>
            <p:cNvPr id="21" name="矩形 20"/>
            <p:cNvSpPr/>
            <p:nvPr/>
          </p:nvSpPr>
          <p:spPr>
            <a:xfrm>
              <a:off x="1935017" y="4056236"/>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smtClean="0">
                  <a:solidFill>
                    <a:schemeClr val="tx1"/>
                  </a:solidFill>
                </a:rPr>
                <a:t>1</a:t>
              </a:r>
              <a:endParaRPr lang="zh-CN" altLang="en-US" baseline="-25000">
                <a:solidFill>
                  <a:schemeClr val="tx1"/>
                </a:solidFill>
              </a:endParaRPr>
            </a:p>
          </p:txBody>
        </p:sp>
        <p:cxnSp>
          <p:nvCxnSpPr>
            <p:cNvPr id="22" name="直接箭头连接符 21"/>
            <p:cNvCxnSpPr>
              <a:endCxn id="21" idx="1"/>
            </p:cNvCxnSpPr>
            <p:nvPr/>
          </p:nvCxnSpPr>
          <p:spPr>
            <a:xfrm>
              <a:off x="1216560" y="4293000"/>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884003" y="405802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a:solidFill>
                    <a:schemeClr val="tx1"/>
                  </a:solidFill>
                </a:rPr>
                <a:t>2</a:t>
              </a:r>
              <a:endParaRPr lang="zh-CN" altLang="en-US" baseline="-25000">
                <a:solidFill>
                  <a:schemeClr val="tx1"/>
                </a:solidFill>
              </a:endParaRPr>
            </a:p>
          </p:txBody>
        </p:sp>
        <p:cxnSp>
          <p:nvCxnSpPr>
            <p:cNvPr id="24" name="直接箭头连接符 23"/>
            <p:cNvCxnSpPr>
              <a:endCxn id="23" idx="1"/>
            </p:cNvCxnSpPr>
            <p:nvPr/>
          </p:nvCxnSpPr>
          <p:spPr>
            <a:xfrm>
              <a:off x="3165546" y="429478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5831201" y="4058024"/>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a:solidFill>
                    <a:schemeClr val="tx1"/>
                  </a:solidFill>
                </a:rPr>
                <a:t>3</a:t>
              </a:r>
              <a:endParaRPr lang="zh-CN" altLang="en-US" baseline="-25000">
                <a:solidFill>
                  <a:schemeClr val="tx1"/>
                </a:solidFill>
              </a:endParaRPr>
            </a:p>
          </p:txBody>
        </p:sp>
        <p:cxnSp>
          <p:nvCxnSpPr>
            <p:cNvPr id="28" name="直接箭头连接符 27"/>
            <p:cNvCxnSpPr>
              <a:endCxn id="27" idx="1"/>
            </p:cNvCxnSpPr>
            <p:nvPr/>
          </p:nvCxnSpPr>
          <p:spPr>
            <a:xfrm>
              <a:off x="5112744" y="4294788"/>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矩形 28"/>
            <p:cNvSpPr/>
            <p:nvPr/>
          </p:nvSpPr>
          <p:spPr>
            <a:xfrm>
              <a:off x="7780187" y="405981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smtClean="0">
                  <a:solidFill>
                    <a:schemeClr val="tx1"/>
                  </a:solidFill>
                </a:rPr>
                <a:t>4</a:t>
              </a:r>
              <a:endParaRPr lang="zh-CN" altLang="en-US" baseline="-25000">
                <a:solidFill>
                  <a:schemeClr val="tx1"/>
                </a:solidFill>
              </a:endParaRPr>
            </a:p>
          </p:txBody>
        </p:sp>
        <p:cxnSp>
          <p:nvCxnSpPr>
            <p:cNvPr id="30" name="直接箭头连接符 29"/>
            <p:cNvCxnSpPr>
              <a:endCxn id="29" idx="1"/>
            </p:cNvCxnSpPr>
            <p:nvPr/>
          </p:nvCxnSpPr>
          <p:spPr>
            <a:xfrm>
              <a:off x="7061730" y="4296576"/>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9707657" y="4050842"/>
              <a:ext cx="1159329" cy="473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solidFill>
                    <a:schemeClr val="tx1"/>
                  </a:solidFill>
                </a:rPr>
                <a:t>a</a:t>
              </a:r>
              <a:r>
                <a:rPr lang="en-US" altLang="zh-CN" baseline="-25000">
                  <a:solidFill>
                    <a:schemeClr val="tx1"/>
                  </a:solidFill>
                </a:rPr>
                <a:t>5</a:t>
              </a:r>
              <a:endParaRPr lang="zh-CN" altLang="en-US" baseline="-25000">
                <a:solidFill>
                  <a:schemeClr val="tx1"/>
                </a:solidFill>
              </a:endParaRPr>
            </a:p>
          </p:txBody>
        </p:sp>
        <p:cxnSp>
          <p:nvCxnSpPr>
            <p:cNvPr id="32" name="直接箭头连接符 31"/>
            <p:cNvCxnSpPr>
              <a:endCxn id="31" idx="1"/>
            </p:cNvCxnSpPr>
            <p:nvPr/>
          </p:nvCxnSpPr>
          <p:spPr>
            <a:xfrm>
              <a:off x="8989200" y="4287606"/>
              <a:ext cx="718457"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14438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344</TotalTime>
  <Words>1584</Words>
  <Application>Microsoft Office PowerPoint</Application>
  <PresentationFormat>自定义</PresentationFormat>
  <Paragraphs>305</Paragraphs>
  <Slides>38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0" baseType="lpstr">
      <vt:lpstr>积分</vt:lpstr>
      <vt:lpstr>Image</vt:lpstr>
      <vt:lpstr>线性数据结构</vt:lpstr>
      <vt:lpstr>关于数据结构</vt:lpstr>
      <vt:lpstr>数据的结构</vt:lpstr>
      <vt:lpstr>数据的结构</vt:lpstr>
      <vt:lpstr>数据结构的内涵</vt:lpstr>
      <vt:lpstr>数据结构的内涵</vt:lpstr>
      <vt:lpstr>算法对数据结构的要求</vt:lpstr>
      <vt:lpstr>数据的结构</vt:lpstr>
      <vt:lpstr>线性表</vt:lpstr>
      <vt:lpstr>线性表的表示</vt:lpstr>
      <vt:lpstr>线性表元素的插入</vt:lpstr>
      <vt:lpstr>线性表元素的删除</vt:lpstr>
      <vt:lpstr>线性表的链式存储结构—链表</vt:lpstr>
      <vt:lpstr>链表的插入</vt:lpstr>
      <vt:lpstr>链表的删除</vt:lpstr>
      <vt:lpstr>循环链表</vt:lpstr>
      <vt:lpstr>用循环链表解决约瑟夫问题</vt:lpstr>
      <vt:lpstr>参考代码</vt:lpstr>
      <vt:lpstr>双向链表</vt:lpstr>
      <vt:lpstr>栈</vt:lpstr>
      <vt:lpstr>进栈(push)和出栈(pop)</vt:lpstr>
      <vt:lpstr>栈的应用</vt:lpstr>
      <vt:lpstr>栈的表示</vt:lpstr>
      <vt:lpstr>栈的表示</vt:lpstr>
      <vt:lpstr>双栈共享一个栈空间</vt:lpstr>
      <vt:lpstr>栈的链式存储结构—链式栈</vt:lpstr>
      <vt:lpstr>队列</vt:lpstr>
      <vt:lpstr>进队和出队</vt:lpstr>
      <vt:lpstr>队列的进队和出队原则</vt:lpstr>
      <vt:lpstr>队列的应用</vt:lpstr>
      <vt:lpstr>Stl中的队列</vt:lpstr>
      <vt:lpstr>参考代码</vt:lpstr>
      <vt:lpstr>队列的表示</vt:lpstr>
      <vt:lpstr>队列的表示</vt:lpstr>
      <vt:lpstr>队列的表示</vt:lpstr>
      <vt:lpstr>循环队列</vt:lpstr>
      <vt:lpstr>习题</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线性数据结构</dc:title>
  <dc:creator>许力</dc:creator>
  <cp:lastModifiedBy>Windows User</cp:lastModifiedBy>
  <cp:revision>1</cp:revision>
  <dcterms:created xsi:type="dcterms:W3CDTF">2015-08-26T08:08:20Z</dcterms:created>
  <dcterms:modified xsi:type="dcterms:W3CDTF">2015-11-10T07:18:28Z</dcterms:modified>
</cp:coreProperties>
</file>