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61" r:id="rId5"/>
    <p:sldId id="275" r:id="rId6"/>
    <p:sldId id="274" r:id="rId7"/>
    <p:sldId id="291" r:id="rId8"/>
    <p:sldId id="264" r:id="rId9"/>
    <p:sldId id="286" r:id="rId10"/>
    <p:sldId id="263" r:id="rId11"/>
    <p:sldId id="265" r:id="rId12"/>
    <p:sldId id="268" r:id="rId13"/>
    <p:sldId id="267" r:id="rId14"/>
    <p:sldId id="276" r:id="rId15"/>
    <p:sldId id="266" r:id="rId16"/>
    <p:sldId id="269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7" r:id="rId26"/>
    <p:sldId id="288" r:id="rId27"/>
    <p:sldId id="289" r:id="rId28"/>
    <p:sldId id="290" r:id="rId29"/>
    <p:sldId id="270" r:id="rId30"/>
    <p:sldId id="271" r:id="rId31"/>
    <p:sldId id="272" r:id="rId32"/>
    <p:sldId id="292" r:id="rId33"/>
    <p:sldId id="293" r:id="rId34"/>
    <p:sldId id="273" r:id="rId35"/>
    <p:sldId id="294" r:id="rId36"/>
    <p:sldId id="295" r:id="rId37"/>
    <p:sldId id="296" r:id="rId38"/>
    <p:sldId id="297" r:id="rId39"/>
    <p:sldId id="298" r:id="rId40"/>
    <p:sldId id="299" r:id="rId41"/>
    <p:sldId id="285" r:id="rId42"/>
    <p:sldId id="258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-61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BEA8555-C5F1-4515-82D3-D538679D882E}" type="datetimeFigureOut">
              <a:rPr lang="zh-CN" altLang="en-US" smtClean="0"/>
              <a:t>2015/12/12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8F39-775B-4B8C-91CE-EFBC4E8F582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67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8555-C5F1-4515-82D3-D538679D882E}" type="datetimeFigureOut">
              <a:rPr lang="zh-CN" altLang="en-US" smtClean="0"/>
              <a:t>2015/12/12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8F39-775B-4B8C-91CE-EFBC4E8F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63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8555-C5F1-4515-82D3-D538679D882E}" type="datetimeFigureOut">
              <a:rPr lang="zh-CN" altLang="en-US" smtClean="0"/>
              <a:t>2015/12/12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8F39-775B-4B8C-91CE-EFBC4E8F582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51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8555-C5F1-4515-82D3-D538679D882E}" type="datetimeFigureOut">
              <a:rPr lang="zh-CN" altLang="en-US" smtClean="0"/>
              <a:t>2015/12/12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8F39-775B-4B8C-91CE-EFBC4E8F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08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8555-C5F1-4515-82D3-D538679D882E}" type="datetimeFigureOut">
              <a:rPr lang="zh-CN" altLang="en-US" smtClean="0"/>
              <a:t>2015/12/12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8F39-775B-4B8C-91CE-EFBC4E8F582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86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8555-C5F1-4515-82D3-D538679D882E}" type="datetimeFigureOut">
              <a:rPr lang="zh-CN" altLang="en-US" smtClean="0"/>
              <a:t>2015/12/12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8F39-775B-4B8C-91CE-EFBC4E8F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35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8555-C5F1-4515-82D3-D538679D882E}" type="datetimeFigureOut">
              <a:rPr lang="zh-CN" altLang="en-US" smtClean="0"/>
              <a:t>2015/12/12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8F39-775B-4B8C-91CE-EFBC4E8F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67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8555-C5F1-4515-82D3-D538679D882E}" type="datetimeFigureOut">
              <a:rPr lang="zh-CN" altLang="en-US" smtClean="0"/>
              <a:t>2015/12/12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8F39-775B-4B8C-91CE-EFBC4E8F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09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8555-C5F1-4515-82D3-D538679D882E}" type="datetimeFigureOut">
              <a:rPr lang="zh-CN" altLang="en-US" smtClean="0"/>
              <a:t>2015/12/12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8F39-775B-4B8C-91CE-EFBC4E8F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91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8555-C5F1-4515-82D3-D538679D882E}" type="datetimeFigureOut">
              <a:rPr lang="zh-CN" altLang="en-US" smtClean="0"/>
              <a:t>2015/12/12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8F39-775B-4B8C-91CE-EFBC4E8F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24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8555-C5F1-4515-82D3-D538679D882E}" type="datetimeFigureOut">
              <a:rPr lang="zh-CN" altLang="en-US" smtClean="0"/>
              <a:t>2015/12/12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8F39-775B-4B8C-91CE-EFBC4E8F582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03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BEA8555-C5F1-4515-82D3-D538679D882E}" type="datetimeFigureOut">
              <a:rPr lang="zh-CN" altLang="en-US" smtClean="0"/>
              <a:t>2015/12/12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F6F8F39-775B-4B8C-91CE-EFBC4E8F582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59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线段树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94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线段树的实现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用一个</a:t>
            </a:r>
            <a:r>
              <a:rPr lang="en-US" altLang="zh-CN" err="1" smtClean="0"/>
              <a:t>struct</a:t>
            </a:r>
            <a:r>
              <a:rPr lang="zh-CN" altLang="en-US" smtClean="0"/>
              <a:t>存储一个结点</a:t>
            </a:r>
            <a:endParaRPr lang="en-US" altLang="zh-CN" dirty="0" smtClean="0"/>
          </a:p>
          <a:p>
            <a:r>
              <a:rPr lang="zh-CN" altLang="en-US" dirty="0" smtClean="0"/>
              <a:t>基本域：</a:t>
            </a:r>
            <a:endParaRPr lang="en-US" altLang="zh-CN" dirty="0" smtClean="0"/>
          </a:p>
          <a:p>
            <a:r>
              <a:rPr lang="zh-CN" altLang="en-US" smtClean="0"/>
              <a:t>左、右边界</a:t>
            </a:r>
            <a:endParaRPr lang="en-US" altLang="zh-CN" dirty="0" smtClean="0"/>
          </a:p>
          <a:p>
            <a:r>
              <a:rPr lang="zh-CN" altLang="en-US" smtClean="0"/>
              <a:t>左、右儿子</a:t>
            </a:r>
            <a:endParaRPr lang="en-US" altLang="zh-CN" smtClean="0"/>
          </a:p>
          <a:p>
            <a:r>
              <a:rPr lang="zh-CN" altLang="en-US" smtClean="0"/>
              <a:t>这样，一个</a:t>
            </a:r>
            <a:r>
              <a:rPr lang="zh-CN" altLang="en-US"/>
              <a:t>一</a:t>
            </a:r>
            <a:r>
              <a:rPr lang="zh-CN" altLang="en-US" smtClean="0"/>
              <a:t>维</a:t>
            </a:r>
            <a:r>
              <a:rPr lang="en-US" altLang="zh-CN" smtClean="0"/>
              <a:t>struct</a:t>
            </a:r>
            <a:r>
              <a:rPr lang="zh-CN" altLang="en-US" smtClean="0"/>
              <a:t>数组就可以存储一棵线段树。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4208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build[</a:t>
            </a:r>
            <a:r>
              <a:rPr lang="en-US" altLang="zh-CN" dirty="0" err="1" smtClean="0"/>
              <a:t>p,l,r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编号为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的点代表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与左右子树连接</a:t>
            </a:r>
            <a:endParaRPr lang="en-US" altLang="zh-CN" dirty="0" smtClean="0"/>
          </a:p>
          <a:p>
            <a:r>
              <a:rPr lang="zh-CN" altLang="en-US" dirty="0" smtClean="0"/>
              <a:t>左右子树代表的区间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557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点修改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利用二分找到叶结点。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72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点查询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利用点修改的方法找到该点。</a:t>
            </a:r>
            <a:endParaRPr lang="en-US" altLang="zh-CN" smtClean="0"/>
          </a:p>
          <a:p>
            <a:r>
              <a:rPr lang="zh-CN" altLang="en-US"/>
              <a:t>每个</a:t>
            </a:r>
            <a:r>
              <a:rPr lang="zh-CN" altLang="en-US" smtClean="0"/>
              <a:t>点的信息</a:t>
            </a:r>
            <a:r>
              <a:rPr lang="en-US" altLang="zh-CN" smtClean="0"/>
              <a:t>=</a:t>
            </a:r>
            <a:r>
              <a:rPr lang="zh-CN" altLang="en-US" smtClean="0"/>
              <a:t>该点到根路径上的信息累加。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49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区间查询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对于区间的查询，可以转化为点查询，但这样是不优的。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40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区间查询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2286000"/>
            <a:ext cx="10518827" cy="4023360"/>
          </a:xfrm>
        </p:spPr>
        <p:txBody>
          <a:bodyPr/>
          <a:lstStyle/>
          <a:p>
            <a:r>
              <a:rPr lang="en-US" altLang="zh-CN" dirty="0" smtClean="0"/>
              <a:t>Q(</a:t>
            </a:r>
            <a:r>
              <a:rPr lang="en-US" altLang="zh-CN" dirty="0" err="1" smtClean="0"/>
              <a:t>p,l,r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在编号为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的区间查询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if (</a:t>
            </a:r>
            <a:r>
              <a:rPr lang="en-US" altLang="zh-CN" dirty="0" err="1" smtClean="0"/>
              <a:t>p.l</a:t>
            </a:r>
            <a:r>
              <a:rPr lang="en-US" altLang="zh-CN" dirty="0" smtClean="0"/>
              <a:t>==l &amp;&amp; </a:t>
            </a:r>
            <a:r>
              <a:rPr lang="en-US" altLang="zh-CN" dirty="0" err="1" smtClean="0"/>
              <a:t>p.r</a:t>
            </a:r>
            <a:r>
              <a:rPr lang="en-US" altLang="zh-CN" dirty="0" smtClean="0"/>
              <a:t>==r</a:t>
            </a:r>
            <a:r>
              <a:rPr lang="en-US" altLang="zh-CN" smtClean="0"/>
              <a:t>) return          //</a:t>
            </a:r>
            <a:r>
              <a:rPr lang="zh-CN" altLang="en-US" smtClean="0"/>
              <a:t>说明</a:t>
            </a:r>
            <a:r>
              <a:rPr lang="en-US" altLang="zh-CN" smtClean="0"/>
              <a:t>p</a:t>
            </a:r>
            <a:r>
              <a:rPr lang="zh-CN" altLang="en-US" smtClean="0"/>
              <a:t>所代表的区间正是要查询的</a:t>
            </a:r>
            <a:endParaRPr lang="en-US" altLang="zh-CN" dirty="0" smtClean="0"/>
          </a:p>
          <a:p>
            <a:r>
              <a:rPr lang="en-US" altLang="zh-CN" dirty="0" smtClean="0"/>
              <a:t>mid=(</a:t>
            </a:r>
            <a:r>
              <a:rPr lang="en-US" altLang="zh-CN" dirty="0" err="1" smtClean="0"/>
              <a:t>p.l+p.r</a:t>
            </a:r>
            <a:r>
              <a:rPr lang="en-US" altLang="zh-CN" dirty="0" smtClean="0"/>
              <a:t>)/2</a:t>
            </a:r>
          </a:p>
          <a:p>
            <a:r>
              <a:rPr lang="en-US" altLang="zh-CN" dirty="0" smtClean="0"/>
              <a:t>if (mid&gt;r) </a:t>
            </a:r>
            <a:r>
              <a:rPr lang="en-US" altLang="zh-CN" smtClean="0"/>
              <a:t>Q(p*2,l,r)       //</a:t>
            </a:r>
            <a:r>
              <a:rPr lang="zh-CN" altLang="en-US" smtClean="0"/>
              <a:t>说明区间</a:t>
            </a:r>
            <a:r>
              <a:rPr lang="en-US" altLang="zh-CN" smtClean="0"/>
              <a:t>[l,r]</a:t>
            </a:r>
            <a:r>
              <a:rPr lang="zh-CN" altLang="en-US" smtClean="0"/>
              <a:t>在当前结点的左子树</a:t>
            </a:r>
            <a:endParaRPr lang="en-US" altLang="zh-CN" dirty="0" smtClean="0"/>
          </a:p>
          <a:p>
            <a:r>
              <a:rPr lang="en-US" altLang="zh-CN" dirty="0" smtClean="0"/>
              <a:t>  else if (mid&lt;l) </a:t>
            </a:r>
            <a:r>
              <a:rPr lang="en-US" altLang="zh-CN" smtClean="0"/>
              <a:t>Q(p*2+1,l,r)       //</a:t>
            </a:r>
            <a:r>
              <a:rPr lang="zh-CN" altLang="en-US" smtClean="0"/>
              <a:t>说明区间</a:t>
            </a:r>
            <a:r>
              <a:rPr lang="en-US" altLang="zh-CN" smtClean="0"/>
              <a:t>[l,r]</a:t>
            </a:r>
            <a:r>
              <a:rPr lang="zh-CN" altLang="en-US" smtClean="0"/>
              <a:t>在当前结点的右子树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else { Q(p*2,l,mid),Q(p*2+1,mid+1,r) </a:t>
            </a:r>
            <a:r>
              <a:rPr lang="en-US" altLang="zh-CN" smtClean="0"/>
              <a:t>}       //</a:t>
            </a:r>
            <a:r>
              <a:rPr lang="zh-CN" altLang="en-US" smtClean="0"/>
              <a:t>说明区间</a:t>
            </a:r>
            <a:r>
              <a:rPr lang="en-US" altLang="zh-CN" smtClean="0"/>
              <a:t>[l,r]</a:t>
            </a:r>
            <a:r>
              <a:rPr lang="zh-CN" altLang="en-US" smtClean="0"/>
              <a:t>跨越了当前结点的左右子树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229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区间修改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可否直接借鉴区间查询的办法？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69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区间修改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7200"/>
            <a:r>
              <a:rPr lang="zh-CN" altLang="en-US" smtClean="0"/>
              <a:t>假如需要在表示区间</a:t>
            </a:r>
            <a:r>
              <a:rPr lang="en-US" altLang="zh-CN" smtClean="0"/>
              <a:t>[1,10]</a:t>
            </a:r>
            <a:r>
              <a:rPr lang="zh-CN" altLang="en-US" smtClean="0"/>
              <a:t>的线段树中做两个操作：先修改</a:t>
            </a:r>
            <a:r>
              <a:rPr lang="en-US" altLang="zh-CN" smtClean="0"/>
              <a:t>[1,5]</a:t>
            </a:r>
            <a:r>
              <a:rPr lang="zh-CN" altLang="en-US"/>
              <a:t>的值，再询问</a:t>
            </a:r>
            <a:r>
              <a:rPr lang="en-US" altLang="zh-CN"/>
              <a:t>[</a:t>
            </a:r>
            <a:r>
              <a:rPr lang="en-US" altLang="zh-CN" smtClean="0"/>
              <a:t>1</a:t>
            </a:r>
            <a:r>
              <a:rPr lang="en-US" altLang="zh-CN"/>
              <a:t>,</a:t>
            </a:r>
            <a:r>
              <a:rPr lang="en-US" altLang="zh-CN" smtClean="0"/>
              <a:t>3</a:t>
            </a:r>
            <a:r>
              <a:rPr lang="en-US" altLang="zh-CN"/>
              <a:t>]</a:t>
            </a:r>
            <a:r>
              <a:rPr lang="zh-CN" altLang="en-US"/>
              <a:t>的值</a:t>
            </a:r>
            <a:r>
              <a:rPr lang="zh-CN" altLang="en-US" smtClean="0"/>
              <a:t>。</a:t>
            </a:r>
            <a:endParaRPr lang="en-US" altLang="zh-CN" smtClean="0"/>
          </a:p>
          <a:p>
            <a:pPr indent="457200"/>
            <a:r>
              <a:rPr lang="zh-CN" altLang="en-US" smtClean="0"/>
              <a:t>在</a:t>
            </a:r>
            <a:r>
              <a:rPr lang="zh-CN" altLang="en-US"/>
              <a:t>修改</a:t>
            </a:r>
            <a:r>
              <a:rPr lang="en-US" altLang="zh-CN"/>
              <a:t>[</a:t>
            </a:r>
            <a:r>
              <a:rPr lang="en-US" altLang="zh-CN" smtClean="0"/>
              <a:t>1,5</a:t>
            </a:r>
            <a:r>
              <a:rPr lang="en-US" altLang="zh-CN"/>
              <a:t>]</a:t>
            </a:r>
            <a:r>
              <a:rPr lang="zh-CN" altLang="en-US"/>
              <a:t>时，递归到区间</a:t>
            </a:r>
            <a:r>
              <a:rPr lang="en-US" altLang="zh-CN"/>
              <a:t>[</a:t>
            </a:r>
            <a:r>
              <a:rPr lang="en-US" altLang="zh-CN" smtClean="0"/>
              <a:t>1,5</a:t>
            </a:r>
            <a:r>
              <a:rPr lang="en-US" altLang="zh-CN"/>
              <a:t>]</a:t>
            </a:r>
            <a:r>
              <a:rPr lang="zh-CN" altLang="en-US"/>
              <a:t>时就直接退出</a:t>
            </a:r>
            <a:r>
              <a:rPr lang="zh-CN" altLang="en-US" smtClean="0"/>
              <a:t>了。</a:t>
            </a:r>
            <a:endParaRPr lang="en-US" altLang="zh-CN" smtClean="0"/>
          </a:p>
          <a:p>
            <a:pPr indent="457200"/>
            <a:r>
              <a:rPr lang="zh-CN" altLang="en-US" smtClean="0"/>
              <a:t>然而</a:t>
            </a:r>
            <a:r>
              <a:rPr lang="zh-CN" altLang="en-US"/>
              <a:t>在查找</a:t>
            </a:r>
            <a:r>
              <a:rPr lang="en-US" altLang="zh-CN"/>
              <a:t>[</a:t>
            </a:r>
            <a:r>
              <a:rPr lang="en-US" altLang="zh-CN" smtClean="0"/>
              <a:t>1,3</a:t>
            </a:r>
            <a:r>
              <a:rPr lang="en-US" altLang="zh-CN"/>
              <a:t>]</a:t>
            </a:r>
            <a:r>
              <a:rPr lang="zh-CN" altLang="en-US"/>
              <a:t>时，并不知道原来</a:t>
            </a:r>
            <a:r>
              <a:rPr lang="en-US" altLang="zh-CN"/>
              <a:t>[</a:t>
            </a:r>
            <a:r>
              <a:rPr lang="en-US" altLang="zh-CN" smtClean="0"/>
              <a:t>1,5</a:t>
            </a:r>
            <a:r>
              <a:rPr lang="en-US" altLang="zh-CN"/>
              <a:t>]</a:t>
            </a:r>
            <a:r>
              <a:rPr lang="zh-CN" altLang="en-US"/>
              <a:t>修改</a:t>
            </a:r>
            <a:r>
              <a:rPr lang="zh-CN" altLang="en-US" smtClean="0"/>
              <a:t>过。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0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区间修改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/>
              <a:t>对于一个修改操作，我们在线段</a:t>
            </a:r>
            <a:r>
              <a:rPr lang="zh-CN" altLang="en-US" smtClean="0"/>
              <a:t>树中找到</a:t>
            </a:r>
            <a:r>
              <a:rPr lang="zh-CN" altLang="en-US"/>
              <a:t>对应</a:t>
            </a:r>
            <a:r>
              <a:rPr lang="zh-CN" altLang="en-US" smtClean="0"/>
              <a:t>的结点</a:t>
            </a:r>
            <a:r>
              <a:rPr lang="zh-CN" altLang="en-US"/>
              <a:t>时，我们可以将其打上标记，而不是直接往下继续修改。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在询问或修改一</a:t>
            </a:r>
            <a:r>
              <a:rPr lang="zh-CN" altLang="en-US" smtClean="0"/>
              <a:t>个结点</a:t>
            </a:r>
            <a:r>
              <a:rPr lang="en-US" altLang="zh-CN"/>
              <a:t>i</a:t>
            </a:r>
            <a:r>
              <a:rPr lang="zh-CN" altLang="en-US"/>
              <a:t>时，若</a:t>
            </a:r>
            <a:r>
              <a:rPr lang="en-US" altLang="zh-CN"/>
              <a:t>i</a:t>
            </a:r>
            <a:r>
              <a:rPr lang="zh-CN" altLang="en-US"/>
              <a:t>被标记过，则修改</a:t>
            </a:r>
            <a:r>
              <a:rPr lang="en-US" altLang="zh-CN"/>
              <a:t>i</a:t>
            </a:r>
            <a:r>
              <a:rPr lang="zh-CN" altLang="en-US"/>
              <a:t>并将标记传给</a:t>
            </a:r>
            <a:r>
              <a:rPr lang="en-US" altLang="zh-CN"/>
              <a:t>i</a:t>
            </a:r>
            <a:r>
              <a:rPr lang="zh-CN" altLang="en-US"/>
              <a:t>的</a:t>
            </a:r>
            <a:r>
              <a:rPr lang="zh-CN" altLang="en-US" smtClean="0"/>
              <a:t>左右儿子</a:t>
            </a:r>
            <a:r>
              <a:rPr lang="zh-CN" altLang="en-US"/>
              <a:t>，同时清空</a:t>
            </a:r>
            <a:r>
              <a:rPr lang="en-US" altLang="zh-CN"/>
              <a:t>i</a:t>
            </a:r>
            <a:r>
              <a:rPr lang="zh-CN" altLang="en-US"/>
              <a:t>的标记。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对于某些修改，比如说对</a:t>
            </a:r>
            <a:r>
              <a:rPr lang="zh-CN" altLang="en-US" smtClean="0"/>
              <a:t>一段区间同时</a:t>
            </a:r>
            <a:r>
              <a:rPr lang="zh-CN" altLang="en-US"/>
              <a:t>加上某个数</a:t>
            </a:r>
            <a:r>
              <a:rPr lang="zh-CN" altLang="en-US" smtClean="0"/>
              <a:t>，只需</a:t>
            </a:r>
            <a:r>
              <a:rPr lang="zh-CN" altLang="en-US"/>
              <a:t>在询问时自底向上更新值即</a:t>
            </a:r>
            <a:r>
              <a:rPr lang="zh-CN" altLang="en-US" smtClean="0"/>
              <a:t>可。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01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区间修改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6402" y="2286000"/>
            <a:ext cx="9720073" cy="4023360"/>
          </a:xfrm>
        </p:spPr>
        <p:txBody>
          <a:bodyPr/>
          <a:lstStyle/>
          <a:p>
            <a:r>
              <a:rPr lang="zh-CN" altLang="en-US" smtClean="0"/>
              <a:t>比如有一棵</a:t>
            </a:r>
            <a:r>
              <a:rPr lang="en-US" altLang="zh-CN" smtClean="0"/>
              <a:t>[1,10]</a:t>
            </a:r>
            <a:r>
              <a:rPr lang="zh-CN" altLang="en-US" smtClean="0"/>
              <a:t>的线段树。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707430" y="2571120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/>
              <a:t>[1,10]</a:t>
            </a:r>
            <a:endParaRPr lang="zh-CN" altLang="en-US" sz="1400" b="1" dirty="0"/>
          </a:p>
        </p:txBody>
      </p:sp>
      <p:sp>
        <p:nvSpPr>
          <p:cNvPr id="6" name="圆角矩形 5"/>
          <p:cNvSpPr/>
          <p:nvPr/>
        </p:nvSpPr>
        <p:spPr>
          <a:xfrm>
            <a:off x="5355560" y="3370768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/>
              <a:t>[1,5]</a:t>
            </a:r>
            <a:endParaRPr lang="zh-CN" altLang="en-US" sz="1400" b="1" dirty="0"/>
          </a:p>
        </p:txBody>
      </p:sp>
      <p:sp>
        <p:nvSpPr>
          <p:cNvPr id="7" name="圆角矩形 6"/>
          <p:cNvSpPr/>
          <p:nvPr/>
        </p:nvSpPr>
        <p:spPr>
          <a:xfrm>
            <a:off x="8242196" y="3370768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/>
              <a:t>[6,10]</a:t>
            </a:r>
            <a:endParaRPr lang="zh-CN" altLang="en-US" sz="1400" b="1" dirty="0"/>
          </a:p>
        </p:txBody>
      </p:sp>
      <p:sp>
        <p:nvSpPr>
          <p:cNvPr id="8" name="圆角矩形 7"/>
          <p:cNvSpPr/>
          <p:nvPr/>
        </p:nvSpPr>
        <p:spPr>
          <a:xfrm>
            <a:off x="4448328" y="4165032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/>
              <a:t>[1,3]</a:t>
            </a:r>
            <a:endParaRPr lang="zh-CN" altLang="en-US" sz="1400" b="1" dirty="0"/>
          </a:p>
        </p:txBody>
      </p:sp>
      <p:sp>
        <p:nvSpPr>
          <p:cNvPr id="9" name="圆角矩形 8"/>
          <p:cNvSpPr/>
          <p:nvPr/>
        </p:nvSpPr>
        <p:spPr>
          <a:xfrm>
            <a:off x="6144447" y="4141717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/>
              <a:t>[4,5]</a:t>
            </a:r>
            <a:endParaRPr lang="zh-CN" altLang="en-US" sz="1400" b="1" dirty="0"/>
          </a:p>
        </p:txBody>
      </p:sp>
      <p:sp>
        <p:nvSpPr>
          <p:cNvPr id="10" name="圆角矩形 9"/>
          <p:cNvSpPr/>
          <p:nvPr/>
        </p:nvSpPr>
        <p:spPr>
          <a:xfrm>
            <a:off x="7675624" y="4130937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/>
              <a:t>[6,8]</a:t>
            </a:r>
            <a:endParaRPr lang="zh-CN" altLang="en-US" sz="1400" b="1" dirty="0"/>
          </a:p>
        </p:txBody>
      </p:sp>
      <p:sp>
        <p:nvSpPr>
          <p:cNvPr id="11" name="圆角矩形 10"/>
          <p:cNvSpPr/>
          <p:nvPr/>
        </p:nvSpPr>
        <p:spPr>
          <a:xfrm>
            <a:off x="9443477" y="4130936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/>
              <a:t>[9,10]</a:t>
            </a:r>
            <a:endParaRPr lang="zh-CN" altLang="en-US" sz="1400" b="1" dirty="0"/>
          </a:p>
        </p:txBody>
      </p:sp>
      <p:sp>
        <p:nvSpPr>
          <p:cNvPr id="12" name="圆角矩形 11"/>
          <p:cNvSpPr/>
          <p:nvPr/>
        </p:nvSpPr>
        <p:spPr>
          <a:xfrm>
            <a:off x="3775979" y="5034593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/>
              <a:t>[1,2]</a:t>
            </a:r>
            <a:endParaRPr lang="zh-CN" altLang="en-US" sz="1400" b="1" dirty="0"/>
          </a:p>
        </p:txBody>
      </p:sp>
      <p:sp>
        <p:nvSpPr>
          <p:cNvPr id="13" name="圆角矩形 12"/>
          <p:cNvSpPr/>
          <p:nvPr/>
        </p:nvSpPr>
        <p:spPr>
          <a:xfrm>
            <a:off x="4692170" y="5029229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/>
              <a:t>[3,3]</a:t>
            </a:r>
            <a:endParaRPr lang="zh-CN" altLang="en-US" sz="1400" b="1" dirty="0"/>
          </a:p>
        </p:txBody>
      </p:sp>
      <p:sp>
        <p:nvSpPr>
          <p:cNvPr id="14" name="圆角矩形 13"/>
          <p:cNvSpPr/>
          <p:nvPr/>
        </p:nvSpPr>
        <p:spPr>
          <a:xfrm>
            <a:off x="5617328" y="5014836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/>
              <a:t>[4,4]</a:t>
            </a:r>
            <a:endParaRPr lang="zh-CN" altLang="en-US" sz="1400" b="1" dirty="0"/>
          </a:p>
        </p:txBody>
      </p:sp>
      <p:sp>
        <p:nvSpPr>
          <p:cNvPr id="15" name="圆角矩形 14"/>
          <p:cNvSpPr/>
          <p:nvPr/>
        </p:nvSpPr>
        <p:spPr>
          <a:xfrm>
            <a:off x="6537103" y="5004078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/>
              <a:t>[5,5]</a:t>
            </a:r>
            <a:endParaRPr lang="zh-CN" altLang="en-US" sz="1400" b="1" dirty="0"/>
          </a:p>
        </p:txBody>
      </p:sp>
      <p:sp>
        <p:nvSpPr>
          <p:cNvPr id="16" name="圆角矩形 15"/>
          <p:cNvSpPr/>
          <p:nvPr/>
        </p:nvSpPr>
        <p:spPr>
          <a:xfrm>
            <a:off x="10252077" y="4973575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/>
              <a:t>[10,10]</a:t>
            </a:r>
            <a:endParaRPr lang="zh-CN" altLang="en-US" sz="1400" b="1" dirty="0"/>
          </a:p>
        </p:txBody>
      </p:sp>
      <p:sp>
        <p:nvSpPr>
          <p:cNvPr id="17" name="圆角矩形 16"/>
          <p:cNvSpPr/>
          <p:nvPr/>
        </p:nvSpPr>
        <p:spPr>
          <a:xfrm>
            <a:off x="9312576" y="4982604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/>
              <a:t>[9,9]</a:t>
            </a:r>
            <a:endParaRPr lang="zh-CN" altLang="en-US" sz="1400" b="1" dirty="0"/>
          </a:p>
        </p:txBody>
      </p:sp>
      <p:sp>
        <p:nvSpPr>
          <p:cNvPr id="18" name="圆角矩形 17"/>
          <p:cNvSpPr/>
          <p:nvPr/>
        </p:nvSpPr>
        <p:spPr>
          <a:xfrm>
            <a:off x="7451503" y="4995137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/>
              <a:t>[6,7]</a:t>
            </a:r>
            <a:endParaRPr lang="zh-CN" altLang="en-US" sz="1400" b="1" dirty="0"/>
          </a:p>
        </p:txBody>
      </p:sp>
      <p:sp>
        <p:nvSpPr>
          <p:cNvPr id="19" name="圆角矩形 18"/>
          <p:cNvSpPr/>
          <p:nvPr/>
        </p:nvSpPr>
        <p:spPr>
          <a:xfrm>
            <a:off x="8399970" y="4982605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/>
              <a:t>[8,8]</a:t>
            </a:r>
            <a:endParaRPr lang="zh-CN" altLang="en-US" sz="1400" b="1" dirty="0"/>
          </a:p>
        </p:txBody>
      </p:sp>
      <p:cxnSp>
        <p:nvCxnSpPr>
          <p:cNvPr id="20" name="直接箭头连接符 19"/>
          <p:cNvCxnSpPr>
            <a:stCxn id="5" idx="2"/>
            <a:endCxn id="6" idx="0"/>
          </p:cNvCxnSpPr>
          <p:nvPr/>
        </p:nvCxnSpPr>
        <p:spPr>
          <a:xfrm flipH="1">
            <a:off x="5758972" y="2958395"/>
            <a:ext cx="1351870" cy="41237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2"/>
            <a:endCxn id="7" idx="0"/>
          </p:cNvCxnSpPr>
          <p:nvPr/>
        </p:nvCxnSpPr>
        <p:spPr>
          <a:xfrm>
            <a:off x="7110842" y="2958395"/>
            <a:ext cx="1534766" cy="41237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2"/>
            <a:endCxn id="8" idx="0"/>
          </p:cNvCxnSpPr>
          <p:nvPr/>
        </p:nvCxnSpPr>
        <p:spPr>
          <a:xfrm flipH="1">
            <a:off x="4851740" y="3758043"/>
            <a:ext cx="907232" cy="40698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2"/>
            <a:endCxn id="9" idx="0"/>
          </p:cNvCxnSpPr>
          <p:nvPr/>
        </p:nvCxnSpPr>
        <p:spPr>
          <a:xfrm>
            <a:off x="5758972" y="3758043"/>
            <a:ext cx="788887" cy="38367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2"/>
            <a:endCxn id="12" idx="0"/>
          </p:cNvCxnSpPr>
          <p:nvPr/>
        </p:nvCxnSpPr>
        <p:spPr>
          <a:xfrm flipH="1">
            <a:off x="4179391" y="4552307"/>
            <a:ext cx="672349" cy="48228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2"/>
            <a:endCxn id="13" idx="0"/>
          </p:cNvCxnSpPr>
          <p:nvPr/>
        </p:nvCxnSpPr>
        <p:spPr>
          <a:xfrm>
            <a:off x="4851740" y="4552307"/>
            <a:ext cx="243842" cy="47692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4" idx="0"/>
          </p:cNvCxnSpPr>
          <p:nvPr/>
        </p:nvCxnSpPr>
        <p:spPr>
          <a:xfrm flipH="1">
            <a:off x="6020740" y="4528992"/>
            <a:ext cx="527119" cy="48584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9" idx="2"/>
            <a:endCxn id="15" idx="0"/>
          </p:cNvCxnSpPr>
          <p:nvPr/>
        </p:nvCxnSpPr>
        <p:spPr>
          <a:xfrm>
            <a:off x="6547859" y="4528992"/>
            <a:ext cx="392656" cy="47508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2"/>
            <a:endCxn id="10" idx="0"/>
          </p:cNvCxnSpPr>
          <p:nvPr/>
        </p:nvCxnSpPr>
        <p:spPr>
          <a:xfrm flipH="1">
            <a:off x="8079036" y="3758043"/>
            <a:ext cx="566572" cy="37289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2"/>
            <a:endCxn id="11" idx="0"/>
          </p:cNvCxnSpPr>
          <p:nvPr/>
        </p:nvCxnSpPr>
        <p:spPr>
          <a:xfrm>
            <a:off x="8645608" y="3758043"/>
            <a:ext cx="1201281" cy="37289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0" idx="2"/>
            <a:endCxn id="18" idx="0"/>
          </p:cNvCxnSpPr>
          <p:nvPr/>
        </p:nvCxnSpPr>
        <p:spPr>
          <a:xfrm flipH="1">
            <a:off x="7854915" y="4518212"/>
            <a:ext cx="224121" cy="47692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0" idx="2"/>
            <a:endCxn id="19" idx="0"/>
          </p:cNvCxnSpPr>
          <p:nvPr/>
        </p:nvCxnSpPr>
        <p:spPr>
          <a:xfrm>
            <a:off x="8079036" y="4518212"/>
            <a:ext cx="724346" cy="46439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1" idx="2"/>
            <a:endCxn id="17" idx="0"/>
          </p:cNvCxnSpPr>
          <p:nvPr/>
        </p:nvCxnSpPr>
        <p:spPr>
          <a:xfrm flipH="1">
            <a:off x="9715988" y="4518211"/>
            <a:ext cx="130901" cy="46439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1" idx="2"/>
            <a:endCxn id="16" idx="0"/>
          </p:cNvCxnSpPr>
          <p:nvPr/>
        </p:nvCxnSpPr>
        <p:spPr>
          <a:xfrm>
            <a:off x="9846889" y="4518211"/>
            <a:ext cx="808600" cy="45536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3052537" y="5913173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/>
              <a:t>[1,1]</a:t>
            </a:r>
            <a:endParaRPr lang="zh-CN" altLang="en-US" sz="1400" b="1" dirty="0"/>
          </a:p>
        </p:txBody>
      </p:sp>
      <p:sp>
        <p:nvSpPr>
          <p:cNvPr id="35" name="圆角矩形 34"/>
          <p:cNvSpPr/>
          <p:nvPr/>
        </p:nvSpPr>
        <p:spPr>
          <a:xfrm>
            <a:off x="4102300" y="5913173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/>
              <a:t>[2,2]</a:t>
            </a:r>
            <a:endParaRPr lang="zh-CN" altLang="en-US" sz="1400" b="1" dirty="0"/>
          </a:p>
        </p:txBody>
      </p:sp>
      <p:cxnSp>
        <p:nvCxnSpPr>
          <p:cNvPr id="37" name="直接箭头连接符 36"/>
          <p:cNvCxnSpPr>
            <a:stCxn id="12" idx="2"/>
            <a:endCxn id="34" idx="0"/>
          </p:cNvCxnSpPr>
          <p:nvPr/>
        </p:nvCxnSpPr>
        <p:spPr>
          <a:xfrm flipH="1">
            <a:off x="3455949" y="5421868"/>
            <a:ext cx="723442" cy="49130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2" idx="2"/>
            <a:endCxn id="35" idx="0"/>
          </p:cNvCxnSpPr>
          <p:nvPr/>
        </p:nvCxnSpPr>
        <p:spPr>
          <a:xfrm>
            <a:off x="4179391" y="5421868"/>
            <a:ext cx="326321" cy="49130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7187954" y="5913172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/>
              <a:t>[6,6]</a:t>
            </a:r>
            <a:endParaRPr lang="zh-CN" altLang="en-US" sz="1400" b="1" dirty="0"/>
          </a:p>
        </p:txBody>
      </p:sp>
      <p:sp>
        <p:nvSpPr>
          <p:cNvPr id="46" name="圆角矩形 45"/>
          <p:cNvSpPr/>
          <p:nvPr/>
        </p:nvSpPr>
        <p:spPr>
          <a:xfrm>
            <a:off x="8154342" y="5913173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/>
              <a:t>[7,7]</a:t>
            </a:r>
            <a:endParaRPr lang="zh-CN" altLang="en-US" sz="1400" b="1" dirty="0"/>
          </a:p>
        </p:txBody>
      </p:sp>
      <p:cxnSp>
        <p:nvCxnSpPr>
          <p:cNvPr id="48" name="直接箭头连接符 47"/>
          <p:cNvCxnSpPr>
            <a:stCxn id="18" idx="2"/>
            <a:endCxn id="45" idx="0"/>
          </p:cNvCxnSpPr>
          <p:nvPr/>
        </p:nvCxnSpPr>
        <p:spPr>
          <a:xfrm flipH="1">
            <a:off x="7591366" y="5382412"/>
            <a:ext cx="263549" cy="53076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8" idx="2"/>
            <a:endCxn id="46" idx="0"/>
          </p:cNvCxnSpPr>
          <p:nvPr/>
        </p:nvCxnSpPr>
        <p:spPr>
          <a:xfrm>
            <a:off x="7854915" y="5382412"/>
            <a:ext cx="702839" cy="53076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27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什么是线段树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线段树</a:t>
            </a:r>
            <a:r>
              <a:rPr lang="zh-CN" altLang="en-US" dirty="0" smtClean="0"/>
              <a:t>是一种</a:t>
            </a:r>
            <a:r>
              <a:rPr lang="zh-CN" altLang="en-US" dirty="0"/>
              <a:t>用</a:t>
            </a:r>
            <a:r>
              <a:rPr lang="zh-CN" altLang="en-US" dirty="0" smtClean="0"/>
              <a:t>树状</a:t>
            </a:r>
            <a:r>
              <a:rPr lang="zh-CN" altLang="en-US" dirty="0"/>
              <a:t>结构来存储一个连续区</a:t>
            </a:r>
            <a:r>
              <a:rPr lang="zh-CN" altLang="en-US" dirty="0" smtClean="0"/>
              <a:t>间信息</a:t>
            </a:r>
            <a:r>
              <a:rPr lang="zh-CN" altLang="en-US" dirty="0"/>
              <a:t>的</a:t>
            </a:r>
            <a:r>
              <a:rPr lang="zh-CN" altLang="en-US" dirty="0" smtClean="0"/>
              <a:t>数据结构。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对于线段树中的每</a:t>
            </a:r>
            <a:r>
              <a:rPr lang="zh-CN" altLang="en-US"/>
              <a:t>一</a:t>
            </a:r>
            <a:r>
              <a:rPr lang="zh-CN" altLang="en-US" smtClean="0"/>
              <a:t>个结点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</a:t>
            </a:r>
            <a:r>
              <a:rPr lang="zh-CN" altLang="en-US" dirty="0"/>
              <a:t>它的左儿子表示的区间为</a:t>
            </a:r>
            <a:r>
              <a:rPr lang="en-US" altLang="zh-CN" dirty="0"/>
              <a:t>[a,(</a:t>
            </a:r>
            <a:r>
              <a:rPr lang="en-US" altLang="zh-CN" dirty="0" err="1"/>
              <a:t>a+b</a:t>
            </a:r>
            <a:r>
              <a:rPr lang="en-US" altLang="zh-CN" dirty="0"/>
              <a:t>)/2]</a:t>
            </a:r>
            <a:r>
              <a:rPr lang="zh-CN" altLang="en-US" dirty="0"/>
              <a:t>，右儿子表示的区间为</a:t>
            </a:r>
            <a:r>
              <a:rPr lang="en-US" altLang="zh-CN" dirty="0"/>
              <a:t>[(</a:t>
            </a:r>
            <a:r>
              <a:rPr lang="en-US" altLang="zh-CN" dirty="0" err="1"/>
              <a:t>a+b</a:t>
            </a:r>
            <a:r>
              <a:rPr lang="en-US" altLang="zh-CN"/>
              <a:t>)/</a:t>
            </a:r>
            <a:r>
              <a:rPr lang="en-US" altLang="zh-CN" smtClean="0"/>
              <a:t>2,b</a:t>
            </a:r>
            <a:r>
              <a:rPr lang="en-US" altLang="zh-CN" dirty="0"/>
              <a:t>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mtClean="0"/>
              <a:t>线段</a:t>
            </a:r>
            <a:r>
              <a:rPr lang="zh-CN" altLang="en-US" dirty="0"/>
              <a:t>树是</a:t>
            </a:r>
            <a:r>
              <a:rPr lang="zh-CN" altLang="en-US"/>
              <a:t>平衡</a:t>
            </a:r>
            <a:r>
              <a:rPr lang="zh-CN" altLang="en-US" smtClean="0"/>
              <a:t>二叉树</a:t>
            </a:r>
            <a:r>
              <a:rPr lang="zh-CN" altLang="en-US"/>
              <a:t>（</a:t>
            </a:r>
            <a:r>
              <a:rPr lang="en-US" altLang="zh-CN" smtClean="0"/>
              <a:t>AVL</a:t>
            </a:r>
            <a:r>
              <a:rPr lang="zh-CN" altLang="en-US" smtClean="0"/>
              <a:t>树</a:t>
            </a:r>
            <a:r>
              <a:rPr lang="zh-CN" altLang="en-US"/>
              <a:t>）</a:t>
            </a:r>
            <a:r>
              <a:rPr lang="zh-CN" altLang="en-US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011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区间修改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6402" y="2286000"/>
            <a:ext cx="9720073" cy="4023360"/>
          </a:xfrm>
        </p:spPr>
        <p:txBody>
          <a:bodyPr/>
          <a:lstStyle/>
          <a:p>
            <a:r>
              <a:rPr lang="zh-CN" altLang="en-US" smtClean="0"/>
              <a:t>现在要修改区间</a:t>
            </a:r>
            <a:r>
              <a:rPr lang="en-US" altLang="zh-CN" smtClean="0"/>
              <a:t>[3,5]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找到</a:t>
            </a:r>
            <a:r>
              <a:rPr lang="en-US" altLang="zh-CN" smtClean="0"/>
              <a:t>[1,5]</a:t>
            </a:r>
            <a:r>
              <a:rPr lang="zh-CN" altLang="en-US" smtClean="0"/>
              <a:t>并标记。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707430" y="2571120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[1,10]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355560" y="3370768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[1,5]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242196" y="3370768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[6,10]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448328" y="4165032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[1,3]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44447" y="4141717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[4,5]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675624" y="4130937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[6,8]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9443477" y="4130936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[9,10]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775979" y="5034593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[1,2]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692170" y="5029229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[3,3]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617328" y="5014836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[4,4]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537103" y="5004078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[5,5]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0252077" y="4973575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[10,10]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9312576" y="4982604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[9,9]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451503" y="4995137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[6,7]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399970" y="4982605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[8,8]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cxnSp>
        <p:nvCxnSpPr>
          <p:cNvPr id="20" name="直接箭头连接符 19"/>
          <p:cNvCxnSpPr>
            <a:stCxn id="5" idx="2"/>
            <a:endCxn id="6" idx="0"/>
          </p:cNvCxnSpPr>
          <p:nvPr/>
        </p:nvCxnSpPr>
        <p:spPr>
          <a:xfrm flipH="1">
            <a:off x="5758972" y="2958395"/>
            <a:ext cx="1351870" cy="41237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2"/>
            <a:endCxn id="7" idx="0"/>
          </p:cNvCxnSpPr>
          <p:nvPr/>
        </p:nvCxnSpPr>
        <p:spPr>
          <a:xfrm>
            <a:off x="7110842" y="2958395"/>
            <a:ext cx="1534766" cy="41237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2"/>
            <a:endCxn id="8" idx="0"/>
          </p:cNvCxnSpPr>
          <p:nvPr/>
        </p:nvCxnSpPr>
        <p:spPr>
          <a:xfrm flipH="1">
            <a:off x="4851740" y="3758043"/>
            <a:ext cx="907232" cy="40698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2"/>
            <a:endCxn id="9" idx="0"/>
          </p:cNvCxnSpPr>
          <p:nvPr/>
        </p:nvCxnSpPr>
        <p:spPr>
          <a:xfrm>
            <a:off x="5758972" y="3758043"/>
            <a:ext cx="788887" cy="38367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2"/>
            <a:endCxn id="12" idx="0"/>
          </p:cNvCxnSpPr>
          <p:nvPr/>
        </p:nvCxnSpPr>
        <p:spPr>
          <a:xfrm flipH="1">
            <a:off x="4179391" y="4552307"/>
            <a:ext cx="672349" cy="48228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2"/>
            <a:endCxn id="13" idx="0"/>
          </p:cNvCxnSpPr>
          <p:nvPr/>
        </p:nvCxnSpPr>
        <p:spPr>
          <a:xfrm>
            <a:off x="4851740" y="4552307"/>
            <a:ext cx="243842" cy="47692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4" idx="0"/>
          </p:cNvCxnSpPr>
          <p:nvPr/>
        </p:nvCxnSpPr>
        <p:spPr>
          <a:xfrm flipH="1">
            <a:off x="6020740" y="4528992"/>
            <a:ext cx="527119" cy="48584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9" idx="2"/>
            <a:endCxn id="15" idx="0"/>
          </p:cNvCxnSpPr>
          <p:nvPr/>
        </p:nvCxnSpPr>
        <p:spPr>
          <a:xfrm>
            <a:off x="6547859" y="4528992"/>
            <a:ext cx="392656" cy="47508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2"/>
            <a:endCxn id="10" idx="0"/>
          </p:cNvCxnSpPr>
          <p:nvPr/>
        </p:nvCxnSpPr>
        <p:spPr>
          <a:xfrm flipH="1">
            <a:off x="8079036" y="3758043"/>
            <a:ext cx="566572" cy="37289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2"/>
            <a:endCxn id="11" idx="0"/>
          </p:cNvCxnSpPr>
          <p:nvPr/>
        </p:nvCxnSpPr>
        <p:spPr>
          <a:xfrm>
            <a:off x="8645608" y="3758043"/>
            <a:ext cx="1201281" cy="37289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0" idx="2"/>
            <a:endCxn id="18" idx="0"/>
          </p:cNvCxnSpPr>
          <p:nvPr/>
        </p:nvCxnSpPr>
        <p:spPr>
          <a:xfrm flipH="1">
            <a:off x="7854915" y="4518212"/>
            <a:ext cx="224121" cy="47692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0" idx="2"/>
            <a:endCxn id="19" idx="0"/>
          </p:cNvCxnSpPr>
          <p:nvPr/>
        </p:nvCxnSpPr>
        <p:spPr>
          <a:xfrm>
            <a:off x="8079036" y="4518212"/>
            <a:ext cx="724346" cy="46439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1" idx="2"/>
            <a:endCxn id="17" idx="0"/>
          </p:cNvCxnSpPr>
          <p:nvPr/>
        </p:nvCxnSpPr>
        <p:spPr>
          <a:xfrm flipH="1">
            <a:off x="9715988" y="4518211"/>
            <a:ext cx="130901" cy="46439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1" idx="2"/>
            <a:endCxn id="16" idx="0"/>
          </p:cNvCxnSpPr>
          <p:nvPr/>
        </p:nvCxnSpPr>
        <p:spPr>
          <a:xfrm>
            <a:off x="9846889" y="4518211"/>
            <a:ext cx="808600" cy="45536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3052537" y="5913173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[1,1]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102300" y="5913173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[2,2]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cxnSp>
        <p:nvCxnSpPr>
          <p:cNvPr id="37" name="直接箭头连接符 36"/>
          <p:cNvCxnSpPr>
            <a:stCxn id="12" idx="2"/>
            <a:endCxn id="34" idx="0"/>
          </p:cNvCxnSpPr>
          <p:nvPr/>
        </p:nvCxnSpPr>
        <p:spPr>
          <a:xfrm flipH="1">
            <a:off x="3455949" y="5421868"/>
            <a:ext cx="723442" cy="49130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2" idx="2"/>
            <a:endCxn id="35" idx="0"/>
          </p:cNvCxnSpPr>
          <p:nvPr/>
        </p:nvCxnSpPr>
        <p:spPr>
          <a:xfrm>
            <a:off x="4179391" y="5421868"/>
            <a:ext cx="326321" cy="49130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7187954" y="5913172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[6,6]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8154342" y="5913173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[7,7]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cxnSp>
        <p:nvCxnSpPr>
          <p:cNvPr id="48" name="直接箭头连接符 47"/>
          <p:cNvCxnSpPr>
            <a:stCxn id="18" idx="2"/>
            <a:endCxn id="45" idx="0"/>
          </p:cNvCxnSpPr>
          <p:nvPr/>
        </p:nvCxnSpPr>
        <p:spPr>
          <a:xfrm flipH="1">
            <a:off x="7591366" y="5382412"/>
            <a:ext cx="263549" cy="53076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8" idx="2"/>
            <a:endCxn id="46" idx="0"/>
          </p:cNvCxnSpPr>
          <p:nvPr/>
        </p:nvCxnSpPr>
        <p:spPr>
          <a:xfrm>
            <a:off x="7854915" y="5382412"/>
            <a:ext cx="702839" cy="53076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76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区间修改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6402" y="2286000"/>
            <a:ext cx="9720073" cy="4023360"/>
          </a:xfrm>
        </p:spPr>
        <p:txBody>
          <a:bodyPr/>
          <a:lstStyle/>
          <a:p>
            <a:r>
              <a:rPr lang="zh-CN" altLang="en-US" smtClean="0"/>
              <a:t>然后要询问</a:t>
            </a:r>
            <a:r>
              <a:rPr lang="en-US" altLang="zh-CN" smtClean="0"/>
              <a:t>3</a:t>
            </a:r>
            <a:r>
              <a:rPr lang="zh-CN" altLang="en-US" smtClean="0"/>
              <a:t>，从根结点开始向下</a:t>
            </a:r>
            <a:r>
              <a:rPr lang="zh-CN" altLang="en-US" smtClean="0"/>
              <a:t>递归询问。</a:t>
            </a:r>
            <a:endParaRPr lang="en-US" altLang="zh-CN" smtClean="0"/>
          </a:p>
          <a:p>
            <a:r>
              <a:rPr lang="zh-CN" altLang="en-US" smtClean="0"/>
              <a:t>找到</a:t>
            </a:r>
            <a:r>
              <a:rPr lang="en-US" altLang="zh-CN" smtClean="0"/>
              <a:t>[1,5]</a:t>
            </a:r>
            <a:r>
              <a:rPr lang="zh-CN" altLang="en-US" smtClean="0"/>
              <a:t>，发现其被标记过，</a:t>
            </a:r>
            <a:endParaRPr lang="en-US" altLang="zh-CN" smtClean="0"/>
          </a:p>
          <a:p>
            <a:r>
              <a:rPr lang="zh-CN" altLang="en-US" smtClean="0"/>
              <a:t>于是修改并将标记下传。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707430" y="2571120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[1,10]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355560" y="3370768"/>
            <a:ext cx="806824" cy="38727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[1,5]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242196" y="3370768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[6,10]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448328" y="4165032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[1,3]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44447" y="4141717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[4,5]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675624" y="4130937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[6,8]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9443477" y="4130936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[9,10]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775979" y="5034593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[1,2]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692170" y="5029229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[3,3]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617328" y="5014836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[4,4]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537103" y="5004078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[5,5]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0252077" y="4973575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[10,10]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9312576" y="4982604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[9,9]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451503" y="4995137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[6,7]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399970" y="4982605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[8,8]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cxnSp>
        <p:nvCxnSpPr>
          <p:cNvPr id="20" name="直接箭头连接符 19"/>
          <p:cNvCxnSpPr>
            <a:stCxn id="5" idx="2"/>
            <a:endCxn id="6" idx="0"/>
          </p:cNvCxnSpPr>
          <p:nvPr/>
        </p:nvCxnSpPr>
        <p:spPr>
          <a:xfrm flipH="1">
            <a:off x="5758972" y="2958395"/>
            <a:ext cx="1351870" cy="41237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2"/>
            <a:endCxn id="7" idx="0"/>
          </p:cNvCxnSpPr>
          <p:nvPr/>
        </p:nvCxnSpPr>
        <p:spPr>
          <a:xfrm>
            <a:off x="7110842" y="2958395"/>
            <a:ext cx="1534766" cy="41237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2"/>
            <a:endCxn id="8" idx="0"/>
          </p:cNvCxnSpPr>
          <p:nvPr/>
        </p:nvCxnSpPr>
        <p:spPr>
          <a:xfrm flipH="1">
            <a:off x="4851740" y="3758043"/>
            <a:ext cx="907232" cy="40698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2"/>
            <a:endCxn id="9" idx="0"/>
          </p:cNvCxnSpPr>
          <p:nvPr/>
        </p:nvCxnSpPr>
        <p:spPr>
          <a:xfrm>
            <a:off x="5758972" y="3758043"/>
            <a:ext cx="788887" cy="38367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2"/>
            <a:endCxn id="12" idx="0"/>
          </p:cNvCxnSpPr>
          <p:nvPr/>
        </p:nvCxnSpPr>
        <p:spPr>
          <a:xfrm flipH="1">
            <a:off x="4179391" y="4552307"/>
            <a:ext cx="672349" cy="48228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2"/>
            <a:endCxn id="13" idx="0"/>
          </p:cNvCxnSpPr>
          <p:nvPr/>
        </p:nvCxnSpPr>
        <p:spPr>
          <a:xfrm>
            <a:off x="4851740" y="4552307"/>
            <a:ext cx="243842" cy="47692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4" idx="0"/>
          </p:cNvCxnSpPr>
          <p:nvPr/>
        </p:nvCxnSpPr>
        <p:spPr>
          <a:xfrm flipH="1">
            <a:off x="6020740" y="4528992"/>
            <a:ext cx="527119" cy="48584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9" idx="2"/>
            <a:endCxn id="15" idx="0"/>
          </p:cNvCxnSpPr>
          <p:nvPr/>
        </p:nvCxnSpPr>
        <p:spPr>
          <a:xfrm>
            <a:off x="6547859" y="4528992"/>
            <a:ext cx="392656" cy="47508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2"/>
            <a:endCxn id="10" idx="0"/>
          </p:cNvCxnSpPr>
          <p:nvPr/>
        </p:nvCxnSpPr>
        <p:spPr>
          <a:xfrm flipH="1">
            <a:off x="8079036" y="3758043"/>
            <a:ext cx="566572" cy="37289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2"/>
            <a:endCxn id="11" idx="0"/>
          </p:cNvCxnSpPr>
          <p:nvPr/>
        </p:nvCxnSpPr>
        <p:spPr>
          <a:xfrm>
            <a:off x="8645608" y="3758043"/>
            <a:ext cx="1201281" cy="37289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0" idx="2"/>
            <a:endCxn id="18" idx="0"/>
          </p:cNvCxnSpPr>
          <p:nvPr/>
        </p:nvCxnSpPr>
        <p:spPr>
          <a:xfrm flipH="1">
            <a:off x="7854915" y="4518212"/>
            <a:ext cx="224121" cy="47692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0" idx="2"/>
            <a:endCxn id="19" idx="0"/>
          </p:cNvCxnSpPr>
          <p:nvPr/>
        </p:nvCxnSpPr>
        <p:spPr>
          <a:xfrm>
            <a:off x="8079036" y="4518212"/>
            <a:ext cx="724346" cy="46439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1" idx="2"/>
            <a:endCxn id="17" idx="0"/>
          </p:cNvCxnSpPr>
          <p:nvPr/>
        </p:nvCxnSpPr>
        <p:spPr>
          <a:xfrm flipH="1">
            <a:off x="9715988" y="4518211"/>
            <a:ext cx="130901" cy="46439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1" idx="2"/>
            <a:endCxn id="16" idx="0"/>
          </p:cNvCxnSpPr>
          <p:nvPr/>
        </p:nvCxnSpPr>
        <p:spPr>
          <a:xfrm>
            <a:off x="9846889" y="4518211"/>
            <a:ext cx="808600" cy="45536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3052537" y="5913173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[1,1]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102300" y="5913173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[2,2]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cxnSp>
        <p:nvCxnSpPr>
          <p:cNvPr id="37" name="直接箭头连接符 36"/>
          <p:cNvCxnSpPr>
            <a:stCxn id="12" idx="2"/>
            <a:endCxn id="34" idx="0"/>
          </p:cNvCxnSpPr>
          <p:nvPr/>
        </p:nvCxnSpPr>
        <p:spPr>
          <a:xfrm flipH="1">
            <a:off x="3455949" y="5421868"/>
            <a:ext cx="723442" cy="49130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2" idx="2"/>
            <a:endCxn id="35" idx="0"/>
          </p:cNvCxnSpPr>
          <p:nvPr/>
        </p:nvCxnSpPr>
        <p:spPr>
          <a:xfrm>
            <a:off x="4179391" y="5421868"/>
            <a:ext cx="326321" cy="49130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7187954" y="5913172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[6,6]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8154342" y="5913173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[7,7]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cxnSp>
        <p:nvCxnSpPr>
          <p:cNvPr id="48" name="直接箭头连接符 47"/>
          <p:cNvCxnSpPr>
            <a:stCxn id="18" idx="2"/>
            <a:endCxn id="45" idx="0"/>
          </p:cNvCxnSpPr>
          <p:nvPr/>
        </p:nvCxnSpPr>
        <p:spPr>
          <a:xfrm flipH="1">
            <a:off x="7591366" y="5382412"/>
            <a:ext cx="263549" cy="53076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8" idx="2"/>
            <a:endCxn id="46" idx="0"/>
          </p:cNvCxnSpPr>
          <p:nvPr/>
        </p:nvCxnSpPr>
        <p:spPr>
          <a:xfrm>
            <a:off x="7854915" y="5382412"/>
            <a:ext cx="702839" cy="53076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58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ADE4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区间修改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6402" y="2286000"/>
            <a:ext cx="9720073" cy="4023360"/>
          </a:xfrm>
        </p:spPr>
        <p:txBody>
          <a:bodyPr/>
          <a:lstStyle/>
          <a:p>
            <a:r>
              <a:rPr lang="zh-CN" altLang="en-US" smtClean="0"/>
              <a:t>继续向下递归，找到</a:t>
            </a:r>
            <a:r>
              <a:rPr lang="en-US" altLang="zh-CN" smtClean="0"/>
              <a:t>[1,3]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发现其被标记过，修改其值</a:t>
            </a:r>
            <a:endParaRPr lang="en-US" altLang="zh-CN" smtClean="0"/>
          </a:p>
          <a:p>
            <a:r>
              <a:rPr lang="zh-CN" altLang="en-US" smtClean="0"/>
              <a:t>并向下传。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707430" y="2571120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[1,10]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355560" y="3370768"/>
            <a:ext cx="806824" cy="3872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[1,5]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242196" y="3370768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[6,10]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448328" y="4165032"/>
            <a:ext cx="806824" cy="38727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[1,3]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44447" y="4141717"/>
            <a:ext cx="806824" cy="38727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[4,5]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675624" y="4130937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[6,8]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9443477" y="4130936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[9,10]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775979" y="5034593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[1,2]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692170" y="5029229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[3,3]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617328" y="5014836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[4,4]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537103" y="5004078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[5,5]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0252077" y="4973575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[10,10]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9312576" y="4982604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[9,9]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451503" y="4995137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[6,7]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399970" y="4982605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[8,8]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cxnSp>
        <p:nvCxnSpPr>
          <p:cNvPr id="20" name="直接箭头连接符 19"/>
          <p:cNvCxnSpPr>
            <a:stCxn id="5" idx="2"/>
            <a:endCxn id="6" idx="0"/>
          </p:cNvCxnSpPr>
          <p:nvPr/>
        </p:nvCxnSpPr>
        <p:spPr>
          <a:xfrm flipH="1">
            <a:off x="5758972" y="2958395"/>
            <a:ext cx="1351870" cy="41237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2"/>
            <a:endCxn id="7" idx="0"/>
          </p:cNvCxnSpPr>
          <p:nvPr/>
        </p:nvCxnSpPr>
        <p:spPr>
          <a:xfrm>
            <a:off x="7110842" y="2958395"/>
            <a:ext cx="1534766" cy="41237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2"/>
            <a:endCxn id="8" idx="0"/>
          </p:cNvCxnSpPr>
          <p:nvPr/>
        </p:nvCxnSpPr>
        <p:spPr>
          <a:xfrm flipH="1">
            <a:off x="4851740" y="3758043"/>
            <a:ext cx="907232" cy="40698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2"/>
            <a:endCxn id="9" idx="0"/>
          </p:cNvCxnSpPr>
          <p:nvPr/>
        </p:nvCxnSpPr>
        <p:spPr>
          <a:xfrm>
            <a:off x="5758972" y="3758043"/>
            <a:ext cx="788887" cy="38367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2"/>
            <a:endCxn id="12" idx="0"/>
          </p:cNvCxnSpPr>
          <p:nvPr/>
        </p:nvCxnSpPr>
        <p:spPr>
          <a:xfrm flipH="1">
            <a:off x="4179391" y="4552307"/>
            <a:ext cx="672349" cy="48228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2"/>
            <a:endCxn id="13" idx="0"/>
          </p:cNvCxnSpPr>
          <p:nvPr/>
        </p:nvCxnSpPr>
        <p:spPr>
          <a:xfrm>
            <a:off x="4851740" y="4552307"/>
            <a:ext cx="243842" cy="47692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4" idx="0"/>
          </p:cNvCxnSpPr>
          <p:nvPr/>
        </p:nvCxnSpPr>
        <p:spPr>
          <a:xfrm flipH="1">
            <a:off x="6020740" y="4528992"/>
            <a:ext cx="527119" cy="48584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9" idx="2"/>
            <a:endCxn id="15" idx="0"/>
          </p:cNvCxnSpPr>
          <p:nvPr/>
        </p:nvCxnSpPr>
        <p:spPr>
          <a:xfrm>
            <a:off x="6547859" y="4528992"/>
            <a:ext cx="392656" cy="47508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2"/>
            <a:endCxn id="10" idx="0"/>
          </p:cNvCxnSpPr>
          <p:nvPr/>
        </p:nvCxnSpPr>
        <p:spPr>
          <a:xfrm flipH="1">
            <a:off x="8079036" y="3758043"/>
            <a:ext cx="566572" cy="37289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2"/>
            <a:endCxn id="11" idx="0"/>
          </p:cNvCxnSpPr>
          <p:nvPr/>
        </p:nvCxnSpPr>
        <p:spPr>
          <a:xfrm>
            <a:off x="8645608" y="3758043"/>
            <a:ext cx="1201281" cy="37289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0" idx="2"/>
            <a:endCxn id="18" idx="0"/>
          </p:cNvCxnSpPr>
          <p:nvPr/>
        </p:nvCxnSpPr>
        <p:spPr>
          <a:xfrm flipH="1">
            <a:off x="7854915" y="4518212"/>
            <a:ext cx="224121" cy="47692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0" idx="2"/>
            <a:endCxn id="19" idx="0"/>
          </p:cNvCxnSpPr>
          <p:nvPr/>
        </p:nvCxnSpPr>
        <p:spPr>
          <a:xfrm>
            <a:off x="8079036" y="4518212"/>
            <a:ext cx="724346" cy="46439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1" idx="2"/>
            <a:endCxn id="17" idx="0"/>
          </p:cNvCxnSpPr>
          <p:nvPr/>
        </p:nvCxnSpPr>
        <p:spPr>
          <a:xfrm flipH="1">
            <a:off x="9715988" y="4518211"/>
            <a:ext cx="130901" cy="46439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1" idx="2"/>
            <a:endCxn id="16" idx="0"/>
          </p:cNvCxnSpPr>
          <p:nvPr/>
        </p:nvCxnSpPr>
        <p:spPr>
          <a:xfrm>
            <a:off x="9846889" y="4518211"/>
            <a:ext cx="808600" cy="45536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3052537" y="5913173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[1,1]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102300" y="5913173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[2,2]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cxnSp>
        <p:nvCxnSpPr>
          <p:cNvPr id="37" name="直接箭头连接符 36"/>
          <p:cNvCxnSpPr>
            <a:stCxn id="12" idx="2"/>
            <a:endCxn id="34" idx="0"/>
          </p:cNvCxnSpPr>
          <p:nvPr/>
        </p:nvCxnSpPr>
        <p:spPr>
          <a:xfrm flipH="1">
            <a:off x="3455949" y="5421868"/>
            <a:ext cx="723442" cy="49130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2" idx="2"/>
            <a:endCxn id="35" idx="0"/>
          </p:cNvCxnSpPr>
          <p:nvPr/>
        </p:nvCxnSpPr>
        <p:spPr>
          <a:xfrm>
            <a:off x="4179391" y="5421868"/>
            <a:ext cx="326321" cy="49130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7187954" y="5913172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[6,6]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8154342" y="5913173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[7,7]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cxnSp>
        <p:nvCxnSpPr>
          <p:cNvPr id="48" name="直接箭头连接符 47"/>
          <p:cNvCxnSpPr>
            <a:stCxn id="18" idx="2"/>
            <a:endCxn id="45" idx="0"/>
          </p:cNvCxnSpPr>
          <p:nvPr/>
        </p:nvCxnSpPr>
        <p:spPr>
          <a:xfrm flipH="1">
            <a:off x="7591366" y="5382412"/>
            <a:ext cx="263549" cy="53076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8" idx="2"/>
            <a:endCxn id="46" idx="0"/>
          </p:cNvCxnSpPr>
          <p:nvPr/>
        </p:nvCxnSpPr>
        <p:spPr>
          <a:xfrm>
            <a:off x="7854915" y="5382412"/>
            <a:ext cx="702839" cy="53076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38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ADE4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区间修改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6402" y="2286000"/>
            <a:ext cx="9720073" cy="4023360"/>
          </a:xfrm>
        </p:spPr>
        <p:txBody>
          <a:bodyPr/>
          <a:lstStyle/>
          <a:p>
            <a:r>
              <a:rPr lang="zh-CN" altLang="en-US" smtClean="0"/>
              <a:t>继续向下递归，找到</a:t>
            </a:r>
            <a:r>
              <a:rPr lang="en-US" altLang="zh-CN" smtClean="0"/>
              <a:t>3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发现其被标记过，修改其值。</a:t>
            </a:r>
            <a:endParaRPr lang="en-US" altLang="zh-CN" smtClean="0"/>
          </a:p>
          <a:p>
            <a:r>
              <a:rPr lang="zh-CN" altLang="en-US" smtClean="0"/>
              <a:t>由于</a:t>
            </a:r>
            <a:r>
              <a:rPr lang="en-US" altLang="zh-CN" smtClean="0"/>
              <a:t>3</a:t>
            </a:r>
            <a:r>
              <a:rPr lang="zh-CN" altLang="en-US" smtClean="0"/>
              <a:t>已经没有儿子，不再下传。</a:t>
            </a:r>
            <a:endParaRPr lang="en-US" altLang="zh-CN" smtClean="0"/>
          </a:p>
          <a:p>
            <a:r>
              <a:rPr lang="zh-CN" altLang="en-US" smtClean="0"/>
              <a:t>此时，已经找到了</a:t>
            </a:r>
            <a:r>
              <a:rPr lang="en-US" altLang="zh-CN" smtClean="0"/>
              <a:t>3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707430" y="2571120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[1,10]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355560" y="3370768"/>
            <a:ext cx="806824" cy="3872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[1,5]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242196" y="3370768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[6,10]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448328" y="4165032"/>
            <a:ext cx="806824" cy="3872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[1,3]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44447" y="4141717"/>
            <a:ext cx="806824" cy="38727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[4,5]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675624" y="4130937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[6,8]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9443477" y="4130936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[9,10]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775979" y="5034593"/>
            <a:ext cx="806824" cy="38727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[1,2]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692170" y="5029229"/>
            <a:ext cx="806824" cy="38727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[3,3]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617328" y="5014836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[4,4]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537103" y="5004078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[5,5]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0252077" y="4973575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[10,10]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9312576" y="4982604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[9,9]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451503" y="4995137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[6,7]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399970" y="4982605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[8,8]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cxnSp>
        <p:nvCxnSpPr>
          <p:cNvPr id="20" name="直接箭头连接符 19"/>
          <p:cNvCxnSpPr>
            <a:stCxn id="5" idx="2"/>
            <a:endCxn id="6" idx="0"/>
          </p:cNvCxnSpPr>
          <p:nvPr/>
        </p:nvCxnSpPr>
        <p:spPr>
          <a:xfrm flipH="1">
            <a:off x="5758972" y="2958395"/>
            <a:ext cx="1351870" cy="41237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2"/>
            <a:endCxn id="7" idx="0"/>
          </p:cNvCxnSpPr>
          <p:nvPr/>
        </p:nvCxnSpPr>
        <p:spPr>
          <a:xfrm>
            <a:off x="7110842" y="2958395"/>
            <a:ext cx="1534766" cy="41237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2"/>
            <a:endCxn id="8" idx="0"/>
          </p:cNvCxnSpPr>
          <p:nvPr/>
        </p:nvCxnSpPr>
        <p:spPr>
          <a:xfrm flipH="1">
            <a:off x="4851740" y="3758043"/>
            <a:ext cx="907232" cy="40698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2"/>
            <a:endCxn id="9" idx="0"/>
          </p:cNvCxnSpPr>
          <p:nvPr/>
        </p:nvCxnSpPr>
        <p:spPr>
          <a:xfrm>
            <a:off x="5758972" y="3758043"/>
            <a:ext cx="788887" cy="38367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2"/>
            <a:endCxn id="12" idx="0"/>
          </p:cNvCxnSpPr>
          <p:nvPr/>
        </p:nvCxnSpPr>
        <p:spPr>
          <a:xfrm flipH="1">
            <a:off x="4179391" y="4552307"/>
            <a:ext cx="672349" cy="48228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2"/>
            <a:endCxn id="13" idx="0"/>
          </p:cNvCxnSpPr>
          <p:nvPr/>
        </p:nvCxnSpPr>
        <p:spPr>
          <a:xfrm>
            <a:off x="4851740" y="4552307"/>
            <a:ext cx="243842" cy="47692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4" idx="0"/>
          </p:cNvCxnSpPr>
          <p:nvPr/>
        </p:nvCxnSpPr>
        <p:spPr>
          <a:xfrm flipH="1">
            <a:off x="6020740" y="4528992"/>
            <a:ext cx="527119" cy="48584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9" idx="2"/>
            <a:endCxn id="15" idx="0"/>
          </p:cNvCxnSpPr>
          <p:nvPr/>
        </p:nvCxnSpPr>
        <p:spPr>
          <a:xfrm>
            <a:off x="6547859" y="4528992"/>
            <a:ext cx="392656" cy="47508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2"/>
            <a:endCxn id="10" idx="0"/>
          </p:cNvCxnSpPr>
          <p:nvPr/>
        </p:nvCxnSpPr>
        <p:spPr>
          <a:xfrm flipH="1">
            <a:off x="8079036" y="3758043"/>
            <a:ext cx="566572" cy="37289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2"/>
            <a:endCxn id="11" idx="0"/>
          </p:cNvCxnSpPr>
          <p:nvPr/>
        </p:nvCxnSpPr>
        <p:spPr>
          <a:xfrm>
            <a:off x="8645608" y="3758043"/>
            <a:ext cx="1201281" cy="37289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0" idx="2"/>
            <a:endCxn id="18" idx="0"/>
          </p:cNvCxnSpPr>
          <p:nvPr/>
        </p:nvCxnSpPr>
        <p:spPr>
          <a:xfrm flipH="1">
            <a:off x="7854915" y="4518212"/>
            <a:ext cx="224121" cy="47692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0" idx="2"/>
            <a:endCxn id="19" idx="0"/>
          </p:cNvCxnSpPr>
          <p:nvPr/>
        </p:nvCxnSpPr>
        <p:spPr>
          <a:xfrm>
            <a:off x="8079036" y="4518212"/>
            <a:ext cx="724346" cy="46439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1" idx="2"/>
            <a:endCxn id="17" idx="0"/>
          </p:cNvCxnSpPr>
          <p:nvPr/>
        </p:nvCxnSpPr>
        <p:spPr>
          <a:xfrm flipH="1">
            <a:off x="9715988" y="4518211"/>
            <a:ext cx="130901" cy="46439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1" idx="2"/>
            <a:endCxn id="16" idx="0"/>
          </p:cNvCxnSpPr>
          <p:nvPr/>
        </p:nvCxnSpPr>
        <p:spPr>
          <a:xfrm>
            <a:off x="9846889" y="4518211"/>
            <a:ext cx="808600" cy="45536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3052537" y="5913173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[1,1]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102300" y="5913173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[2,2]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cxnSp>
        <p:nvCxnSpPr>
          <p:cNvPr id="37" name="直接箭头连接符 36"/>
          <p:cNvCxnSpPr>
            <a:stCxn id="12" idx="2"/>
            <a:endCxn id="34" idx="0"/>
          </p:cNvCxnSpPr>
          <p:nvPr/>
        </p:nvCxnSpPr>
        <p:spPr>
          <a:xfrm flipH="1">
            <a:off x="3455949" y="5421868"/>
            <a:ext cx="723442" cy="49130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2" idx="2"/>
            <a:endCxn id="35" idx="0"/>
          </p:cNvCxnSpPr>
          <p:nvPr/>
        </p:nvCxnSpPr>
        <p:spPr>
          <a:xfrm>
            <a:off x="4179391" y="5421868"/>
            <a:ext cx="326321" cy="49130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7187954" y="5913172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[6,6]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8154342" y="5913173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[7,7]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cxnSp>
        <p:nvCxnSpPr>
          <p:cNvPr id="48" name="直接箭头连接符 47"/>
          <p:cNvCxnSpPr>
            <a:stCxn id="18" idx="2"/>
            <a:endCxn id="45" idx="0"/>
          </p:cNvCxnSpPr>
          <p:nvPr/>
        </p:nvCxnSpPr>
        <p:spPr>
          <a:xfrm flipH="1">
            <a:off x="7591366" y="5382412"/>
            <a:ext cx="263549" cy="53076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8" idx="2"/>
            <a:endCxn id="46" idx="0"/>
          </p:cNvCxnSpPr>
          <p:nvPr/>
        </p:nvCxnSpPr>
        <p:spPr>
          <a:xfrm>
            <a:off x="7854915" y="5382412"/>
            <a:ext cx="702839" cy="53076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48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ADE4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区间修改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6402" y="2286000"/>
            <a:ext cx="9720073" cy="4023360"/>
          </a:xfrm>
        </p:spPr>
        <p:txBody>
          <a:bodyPr/>
          <a:lstStyle/>
          <a:p>
            <a:r>
              <a:rPr lang="zh-CN" altLang="en-US" smtClean="0"/>
              <a:t>具体的实现可以再定义数组</a:t>
            </a:r>
            <a:endParaRPr lang="en-US" altLang="zh-CN" smtClean="0"/>
          </a:p>
          <a:p>
            <a:r>
              <a:rPr lang="zh-CN" altLang="en-US" smtClean="0"/>
              <a:t>记录结点的标记情况。其他</a:t>
            </a:r>
            <a:endParaRPr lang="en-US" altLang="zh-CN" smtClean="0"/>
          </a:p>
          <a:p>
            <a:r>
              <a:rPr lang="zh-CN" altLang="en-US" smtClean="0"/>
              <a:t>和区间询问相似。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707430" y="2571120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[1,10]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355560" y="3370768"/>
            <a:ext cx="806824" cy="3872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[1,5]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242196" y="3370768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[6,10]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448328" y="4165032"/>
            <a:ext cx="806824" cy="3872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[1,3]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44447" y="4141717"/>
            <a:ext cx="806824" cy="38727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[4,5]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675624" y="4130937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[6,8]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9443477" y="4130936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[9,10]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775979" y="5034593"/>
            <a:ext cx="806824" cy="3872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[1,2]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692170" y="5029229"/>
            <a:ext cx="806824" cy="38727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[3,3]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617328" y="5014836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[4,4]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537103" y="5004078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[5,5]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0252077" y="4973575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[10,10]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9312576" y="4982604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[9,9]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451503" y="4995137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[6,7]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399970" y="4982605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[8,8]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cxnSp>
        <p:nvCxnSpPr>
          <p:cNvPr id="20" name="直接箭头连接符 19"/>
          <p:cNvCxnSpPr>
            <a:stCxn id="5" idx="2"/>
            <a:endCxn id="6" idx="0"/>
          </p:cNvCxnSpPr>
          <p:nvPr/>
        </p:nvCxnSpPr>
        <p:spPr>
          <a:xfrm flipH="1">
            <a:off x="5758972" y="2958395"/>
            <a:ext cx="1351870" cy="41237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2"/>
            <a:endCxn id="7" idx="0"/>
          </p:cNvCxnSpPr>
          <p:nvPr/>
        </p:nvCxnSpPr>
        <p:spPr>
          <a:xfrm>
            <a:off x="7110842" y="2958395"/>
            <a:ext cx="1534766" cy="41237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2"/>
            <a:endCxn id="8" idx="0"/>
          </p:cNvCxnSpPr>
          <p:nvPr/>
        </p:nvCxnSpPr>
        <p:spPr>
          <a:xfrm flipH="1">
            <a:off x="4851740" y="3758043"/>
            <a:ext cx="907232" cy="40698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2"/>
            <a:endCxn id="9" idx="0"/>
          </p:cNvCxnSpPr>
          <p:nvPr/>
        </p:nvCxnSpPr>
        <p:spPr>
          <a:xfrm>
            <a:off x="5758972" y="3758043"/>
            <a:ext cx="788887" cy="38367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2"/>
            <a:endCxn id="12" idx="0"/>
          </p:cNvCxnSpPr>
          <p:nvPr/>
        </p:nvCxnSpPr>
        <p:spPr>
          <a:xfrm flipH="1">
            <a:off x="4179391" y="4552307"/>
            <a:ext cx="672349" cy="48228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2"/>
            <a:endCxn id="13" idx="0"/>
          </p:cNvCxnSpPr>
          <p:nvPr/>
        </p:nvCxnSpPr>
        <p:spPr>
          <a:xfrm>
            <a:off x="4851740" y="4552307"/>
            <a:ext cx="243842" cy="47692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4" idx="0"/>
          </p:cNvCxnSpPr>
          <p:nvPr/>
        </p:nvCxnSpPr>
        <p:spPr>
          <a:xfrm flipH="1">
            <a:off x="6020740" y="4528992"/>
            <a:ext cx="527119" cy="48584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9" idx="2"/>
            <a:endCxn id="15" idx="0"/>
          </p:cNvCxnSpPr>
          <p:nvPr/>
        </p:nvCxnSpPr>
        <p:spPr>
          <a:xfrm>
            <a:off x="6547859" y="4528992"/>
            <a:ext cx="392656" cy="47508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2"/>
            <a:endCxn id="10" idx="0"/>
          </p:cNvCxnSpPr>
          <p:nvPr/>
        </p:nvCxnSpPr>
        <p:spPr>
          <a:xfrm flipH="1">
            <a:off x="8079036" y="3758043"/>
            <a:ext cx="566572" cy="37289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2"/>
            <a:endCxn id="11" idx="0"/>
          </p:cNvCxnSpPr>
          <p:nvPr/>
        </p:nvCxnSpPr>
        <p:spPr>
          <a:xfrm>
            <a:off x="8645608" y="3758043"/>
            <a:ext cx="1201281" cy="37289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0" idx="2"/>
            <a:endCxn id="18" idx="0"/>
          </p:cNvCxnSpPr>
          <p:nvPr/>
        </p:nvCxnSpPr>
        <p:spPr>
          <a:xfrm flipH="1">
            <a:off x="7854915" y="4518212"/>
            <a:ext cx="224121" cy="47692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0" idx="2"/>
            <a:endCxn id="19" idx="0"/>
          </p:cNvCxnSpPr>
          <p:nvPr/>
        </p:nvCxnSpPr>
        <p:spPr>
          <a:xfrm>
            <a:off x="8079036" y="4518212"/>
            <a:ext cx="724346" cy="46439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1" idx="2"/>
            <a:endCxn id="17" idx="0"/>
          </p:cNvCxnSpPr>
          <p:nvPr/>
        </p:nvCxnSpPr>
        <p:spPr>
          <a:xfrm flipH="1">
            <a:off x="9715988" y="4518211"/>
            <a:ext cx="130901" cy="46439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1" idx="2"/>
            <a:endCxn id="16" idx="0"/>
          </p:cNvCxnSpPr>
          <p:nvPr/>
        </p:nvCxnSpPr>
        <p:spPr>
          <a:xfrm>
            <a:off x="9846889" y="4518211"/>
            <a:ext cx="808600" cy="45536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3052537" y="5913173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[1,1]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102300" y="5913173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[2,2]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cxnSp>
        <p:nvCxnSpPr>
          <p:cNvPr id="37" name="直接箭头连接符 36"/>
          <p:cNvCxnSpPr>
            <a:stCxn id="12" idx="2"/>
            <a:endCxn id="34" idx="0"/>
          </p:cNvCxnSpPr>
          <p:nvPr/>
        </p:nvCxnSpPr>
        <p:spPr>
          <a:xfrm flipH="1">
            <a:off x="3455949" y="5421868"/>
            <a:ext cx="723442" cy="49130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2" idx="2"/>
            <a:endCxn id="35" idx="0"/>
          </p:cNvCxnSpPr>
          <p:nvPr/>
        </p:nvCxnSpPr>
        <p:spPr>
          <a:xfrm>
            <a:off x="4179391" y="5421868"/>
            <a:ext cx="326321" cy="49130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7187954" y="5913172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[6,6]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8154342" y="5913173"/>
            <a:ext cx="806824" cy="387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prstClr val="white"/>
                </a:solidFill>
              </a:rPr>
              <a:t>[7,7]</a:t>
            </a:r>
            <a:endParaRPr lang="zh-CN" altLang="en-US" sz="1400" b="1" dirty="0">
              <a:solidFill>
                <a:prstClr val="white"/>
              </a:solidFill>
            </a:endParaRPr>
          </a:p>
        </p:txBody>
      </p:sp>
      <p:cxnSp>
        <p:nvCxnSpPr>
          <p:cNvPr id="48" name="直接箭头连接符 47"/>
          <p:cNvCxnSpPr>
            <a:stCxn id="18" idx="2"/>
            <a:endCxn id="45" idx="0"/>
          </p:cNvCxnSpPr>
          <p:nvPr/>
        </p:nvCxnSpPr>
        <p:spPr>
          <a:xfrm flipH="1">
            <a:off x="7591366" y="5382412"/>
            <a:ext cx="263549" cy="53076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8" idx="2"/>
            <a:endCxn id="46" idx="0"/>
          </p:cNvCxnSpPr>
          <p:nvPr/>
        </p:nvCxnSpPr>
        <p:spPr>
          <a:xfrm>
            <a:off x="7854915" y="5382412"/>
            <a:ext cx="702839" cy="53076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76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例题：</a:t>
            </a:r>
            <a:r>
              <a:rPr lang="en-US" altLang="zh-CN" smtClean="0"/>
              <a:t>poj 3321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【</a:t>
            </a:r>
            <a:r>
              <a:rPr lang="zh-CN" altLang="en-US" smtClean="0"/>
              <a:t>问题描述</a:t>
            </a:r>
            <a:r>
              <a:rPr lang="en-US" altLang="zh-CN" smtClean="0"/>
              <a:t>】</a:t>
            </a:r>
          </a:p>
          <a:p>
            <a:pPr indent="457200"/>
            <a:r>
              <a:rPr lang="zh-CN" altLang="en-US"/>
              <a:t>一颗</a:t>
            </a:r>
            <a:r>
              <a:rPr lang="zh-CN" altLang="en-US" smtClean="0"/>
              <a:t>有</a:t>
            </a:r>
            <a:r>
              <a:rPr lang="en-US" altLang="zh-CN" smtClean="0"/>
              <a:t>N(N≤ </a:t>
            </a:r>
            <a:r>
              <a:rPr lang="en-US" altLang="zh-CN"/>
              <a:t>100000)</a:t>
            </a:r>
            <a:r>
              <a:rPr lang="zh-CN" altLang="en-US" smtClean="0"/>
              <a:t>个结点</a:t>
            </a:r>
            <a:r>
              <a:rPr lang="zh-CN" altLang="en-US"/>
              <a:t>的苹果树，开始</a:t>
            </a:r>
            <a:r>
              <a:rPr lang="zh-CN" altLang="en-US" smtClean="0"/>
              <a:t>每个结点</a:t>
            </a:r>
            <a:r>
              <a:rPr lang="zh-CN" altLang="en-US"/>
              <a:t>上有一个苹果。然后</a:t>
            </a:r>
            <a:r>
              <a:rPr lang="zh-CN" altLang="en-US" smtClean="0"/>
              <a:t>有</a:t>
            </a:r>
            <a:r>
              <a:rPr lang="en-US" altLang="zh-CN"/>
              <a:t>M</a:t>
            </a:r>
            <a:r>
              <a:rPr lang="en-US" altLang="zh-CN" smtClean="0"/>
              <a:t>(M≤ </a:t>
            </a:r>
            <a:r>
              <a:rPr lang="en-US" altLang="zh-CN"/>
              <a:t>100000)</a:t>
            </a:r>
            <a:r>
              <a:rPr lang="zh-CN" altLang="en-US"/>
              <a:t>条语句，语句分</a:t>
            </a:r>
            <a:r>
              <a:rPr lang="en-US" altLang="zh-CN"/>
              <a:t>2</a:t>
            </a:r>
            <a:r>
              <a:rPr lang="zh-CN" altLang="en-US"/>
              <a:t>种形式：</a:t>
            </a:r>
          </a:p>
          <a:p>
            <a:pPr indent="457200"/>
            <a:r>
              <a:rPr lang="zh-CN" altLang="en-US" smtClean="0"/>
              <a:t>“</a:t>
            </a:r>
            <a:r>
              <a:rPr lang="en-US" altLang="zh-CN" smtClean="0"/>
              <a:t>C x”</a:t>
            </a:r>
            <a:r>
              <a:rPr lang="zh-CN" altLang="en-US"/>
              <a:t>表示如果第</a:t>
            </a:r>
            <a:r>
              <a:rPr lang="en-US" altLang="zh-CN"/>
              <a:t>x</a:t>
            </a:r>
            <a:r>
              <a:rPr lang="zh-CN" altLang="en-US" smtClean="0"/>
              <a:t>个结点</a:t>
            </a:r>
            <a:r>
              <a:rPr lang="zh-CN" altLang="en-US"/>
              <a:t>上有苹果，则把苹果摘</a:t>
            </a:r>
            <a:r>
              <a:rPr lang="zh-CN" altLang="en-US" smtClean="0"/>
              <a:t>去</a:t>
            </a:r>
            <a:r>
              <a:rPr lang="zh-CN" altLang="en-US"/>
              <a:t>；</a:t>
            </a:r>
            <a:r>
              <a:rPr lang="zh-CN" altLang="en-US" smtClean="0"/>
              <a:t>如果</a:t>
            </a:r>
            <a:r>
              <a:rPr lang="zh-CN" altLang="en-US"/>
              <a:t>没有，则在这个结点上长出一个苹果。</a:t>
            </a:r>
          </a:p>
          <a:p>
            <a:pPr indent="457200"/>
            <a:r>
              <a:rPr lang="zh-CN" altLang="en-US" smtClean="0"/>
              <a:t>“</a:t>
            </a:r>
            <a:r>
              <a:rPr lang="en-US" altLang="zh-CN" smtClean="0"/>
              <a:t>Q x”</a:t>
            </a:r>
            <a:r>
              <a:rPr lang="zh-CN" altLang="en-US"/>
              <a:t>表示询问此时树上有多少苹果。</a:t>
            </a:r>
          </a:p>
          <a:p>
            <a:pPr indent="457200"/>
            <a:r>
              <a:rPr lang="zh-CN" altLang="en-US" smtClean="0"/>
              <a:t>要求</a:t>
            </a:r>
            <a:r>
              <a:rPr lang="zh-CN" altLang="en-US"/>
              <a:t>对于每条“</a:t>
            </a:r>
            <a:r>
              <a:rPr lang="en-US" altLang="zh-CN"/>
              <a:t>Q x”</a:t>
            </a:r>
            <a:r>
              <a:rPr lang="zh-CN" altLang="en-US"/>
              <a:t>语句输出相应的苹果数。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54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样例数据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mtClean="0"/>
              <a:t>样例输入：</a:t>
            </a:r>
            <a:endParaRPr lang="en-US" altLang="zh-CN" smtClean="0"/>
          </a:p>
          <a:p>
            <a:r>
              <a:rPr lang="en-US" altLang="zh-CN" smtClean="0"/>
              <a:t>3             //N</a:t>
            </a:r>
          </a:p>
          <a:p>
            <a:r>
              <a:rPr lang="en-US" altLang="zh-CN" smtClean="0"/>
              <a:t>1 2         //</a:t>
            </a:r>
            <a:r>
              <a:rPr lang="zh-CN" altLang="en-US" smtClean="0"/>
              <a:t>接下来</a:t>
            </a:r>
            <a:r>
              <a:rPr lang="en-US" altLang="zh-CN" smtClean="0"/>
              <a:t>n-1</a:t>
            </a:r>
            <a:r>
              <a:rPr lang="zh-CN" altLang="en-US" smtClean="0"/>
              <a:t>行为这课苹果树的边</a:t>
            </a:r>
            <a:endParaRPr lang="en-US" altLang="zh-CN" smtClean="0"/>
          </a:p>
          <a:p>
            <a:r>
              <a:rPr lang="en-US" altLang="zh-CN" smtClean="0"/>
              <a:t>1 3</a:t>
            </a:r>
          </a:p>
          <a:p>
            <a:r>
              <a:rPr lang="en-US" altLang="zh-CN" smtClean="0"/>
              <a:t>3           //M</a:t>
            </a:r>
          </a:p>
          <a:p>
            <a:r>
              <a:rPr lang="en-US" altLang="zh-CN" smtClean="0"/>
              <a:t>Q 1</a:t>
            </a:r>
          </a:p>
          <a:p>
            <a:r>
              <a:rPr lang="en-US" altLang="zh-CN" smtClean="0"/>
              <a:t>C 2</a:t>
            </a:r>
          </a:p>
          <a:p>
            <a:r>
              <a:rPr lang="en-US" altLang="zh-CN" smtClean="0"/>
              <a:t>Q 1</a:t>
            </a:r>
          </a:p>
          <a:p>
            <a:r>
              <a:rPr lang="zh-CN" altLang="en-US"/>
              <a:t>样</a:t>
            </a:r>
            <a:r>
              <a:rPr lang="zh-CN" altLang="en-US" smtClean="0"/>
              <a:t>例输出：</a:t>
            </a:r>
            <a:endParaRPr lang="en-US" altLang="zh-CN" smtClean="0"/>
          </a:p>
          <a:p>
            <a:r>
              <a:rPr lang="en-US" altLang="zh-CN" smtClean="0"/>
              <a:t>3            //</a:t>
            </a:r>
            <a:r>
              <a:rPr lang="zh-CN" altLang="en-US" smtClean="0"/>
              <a:t>对每条“</a:t>
            </a:r>
            <a:r>
              <a:rPr lang="en-US" altLang="zh-CN" smtClean="0"/>
              <a:t>Qx</a:t>
            </a:r>
            <a:r>
              <a:rPr lang="zh-CN" altLang="en-US" smtClean="0"/>
              <a:t>”输出对应的苹果数</a:t>
            </a:r>
            <a:endParaRPr lang="en-US" altLang="zh-CN" smtClean="0"/>
          </a:p>
          <a:p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08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算法分析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7200"/>
            <a:r>
              <a:rPr lang="zh-CN" altLang="en-US" smtClean="0"/>
              <a:t>如果我们模拟建树，那么对于每条“</a:t>
            </a:r>
            <a:r>
              <a:rPr lang="en-US" altLang="zh-CN" smtClean="0"/>
              <a:t>Qx</a:t>
            </a:r>
            <a:r>
              <a:rPr lang="zh-CN" altLang="en-US" smtClean="0"/>
              <a:t>”都需要遍历一次树，会超时。</a:t>
            </a:r>
            <a:endParaRPr lang="en-US" altLang="zh-CN" smtClean="0"/>
          </a:p>
          <a:p>
            <a:pPr indent="457200"/>
            <a:r>
              <a:rPr lang="zh-CN" altLang="en-US" smtClean="0"/>
              <a:t>如果对树进行一次遍历，并按照遍历的顺序给结点重新编号，那么所有结点的编号都是连续的区间。</a:t>
            </a:r>
            <a:endParaRPr lang="en-US" altLang="zh-CN" smtClean="0"/>
          </a:p>
          <a:p>
            <a:pPr indent="457200"/>
            <a:r>
              <a:rPr lang="zh-CN" altLang="en-US" smtClean="0"/>
              <a:t>这样“</a:t>
            </a:r>
            <a:r>
              <a:rPr lang="en-US" altLang="zh-CN" smtClean="0"/>
              <a:t>Cx</a:t>
            </a:r>
            <a:r>
              <a:rPr lang="zh-CN" altLang="en-US" smtClean="0"/>
              <a:t>”就变成了对一个点的操作，“</a:t>
            </a:r>
            <a:r>
              <a:rPr lang="en-US" altLang="zh-CN" smtClean="0"/>
              <a:t>Qx</a:t>
            </a:r>
            <a:r>
              <a:rPr lang="zh-CN" altLang="en-US" smtClean="0"/>
              <a:t>”变成了对一个区间和的查询，这两种操作都很适合用线段树来完成。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44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参考代码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2286000"/>
            <a:ext cx="4946366" cy="402336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100"/>
              <a:t>void convert( tree *T, int a )</a:t>
            </a:r>
          </a:p>
          <a:p>
            <a:r>
              <a:rPr lang="en-US" altLang="zh-CN" sz="2100"/>
              <a:t>{</a:t>
            </a:r>
          </a:p>
          <a:p>
            <a:r>
              <a:rPr lang="en-US" altLang="zh-CN" sz="2100"/>
              <a:t>	if ( T -&gt; ld == T -&gt; rd )</a:t>
            </a:r>
          </a:p>
          <a:p>
            <a:r>
              <a:rPr lang="en-US" altLang="zh-CN" sz="2100"/>
              <a:t>	</a:t>
            </a:r>
            <a:r>
              <a:rPr lang="en-US" altLang="zh-CN" sz="2100" smtClean="0"/>
              <a:t>    {T </a:t>
            </a:r>
            <a:r>
              <a:rPr lang="en-US" altLang="zh-CN" sz="2100"/>
              <a:t>-&gt; </a:t>
            </a:r>
            <a:r>
              <a:rPr lang="en-US" altLang="zh-CN" sz="2100" smtClean="0"/>
              <a:t>data </a:t>
            </a:r>
            <a:r>
              <a:rPr lang="en-US" altLang="zh-CN" sz="2100"/>
              <a:t>^= </a:t>
            </a:r>
            <a:r>
              <a:rPr lang="en-US" altLang="zh-CN" sz="2100" smtClean="0"/>
              <a:t>1;return;}</a:t>
            </a:r>
            <a:endParaRPr lang="en-US" altLang="zh-CN" sz="2100"/>
          </a:p>
          <a:p>
            <a:r>
              <a:rPr lang="en-US" altLang="zh-CN" sz="2100"/>
              <a:t>	if ( a &lt;= ( T -&gt; ld + T -&gt; rd ) / 2 )</a:t>
            </a:r>
          </a:p>
          <a:p>
            <a:r>
              <a:rPr lang="en-US" altLang="zh-CN" sz="2100"/>
              <a:t>	</a:t>
            </a:r>
            <a:r>
              <a:rPr lang="en-US" altLang="zh-CN" sz="2100" smtClean="0"/>
              <a:t>   convert</a:t>
            </a:r>
            <a:r>
              <a:rPr lang="en-US" altLang="zh-CN" sz="2100"/>
              <a:t>( T -&gt; lc, a );</a:t>
            </a:r>
          </a:p>
          <a:p>
            <a:r>
              <a:rPr lang="en-US" altLang="zh-CN" sz="2100"/>
              <a:t>	else</a:t>
            </a:r>
          </a:p>
          <a:p>
            <a:r>
              <a:rPr lang="en-US" altLang="zh-CN" sz="2100"/>
              <a:t>	</a:t>
            </a:r>
            <a:r>
              <a:rPr lang="en-US" altLang="zh-CN" sz="2100" smtClean="0"/>
              <a:t>   convert</a:t>
            </a:r>
            <a:r>
              <a:rPr lang="en-US" altLang="zh-CN" sz="2100"/>
              <a:t>( T -&gt; rc, a );</a:t>
            </a:r>
          </a:p>
          <a:p>
            <a:r>
              <a:rPr lang="en-US" altLang="zh-CN" sz="2100" smtClean="0"/>
              <a:t>    T </a:t>
            </a:r>
            <a:r>
              <a:rPr lang="en-US" altLang="zh-CN" sz="2100"/>
              <a:t>-&gt; </a:t>
            </a:r>
            <a:r>
              <a:rPr lang="en-US" altLang="zh-CN" sz="2100" smtClean="0"/>
              <a:t>data </a:t>
            </a:r>
            <a:r>
              <a:rPr lang="en-US" altLang="zh-CN" sz="2100"/>
              <a:t>= T -&gt; lc -&gt; </a:t>
            </a:r>
            <a:r>
              <a:rPr lang="en-US" altLang="zh-CN" sz="2100" smtClean="0"/>
              <a:t>data </a:t>
            </a:r>
            <a:r>
              <a:rPr lang="en-US" altLang="zh-CN" sz="2100"/>
              <a:t>+ T -&gt; rc -&gt; </a:t>
            </a:r>
            <a:r>
              <a:rPr lang="en-US" altLang="zh-CN" sz="2100" smtClean="0"/>
              <a:t>data;</a:t>
            </a:r>
            <a:endParaRPr lang="en-US" altLang="zh-CN" sz="2100"/>
          </a:p>
          <a:p>
            <a:r>
              <a:rPr lang="en-US" altLang="zh-CN" sz="2100"/>
              <a:t>}</a:t>
            </a:r>
          </a:p>
          <a:p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445213" y="2285999"/>
            <a:ext cx="4860036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1800"/>
              <a:t>int inq( tree *T, int a, int b )</a:t>
            </a:r>
          </a:p>
          <a:p>
            <a:pPr>
              <a:buNone/>
            </a:pPr>
            <a:r>
              <a:rPr lang="en-US" altLang="zh-CN" sz="1800"/>
              <a:t>{</a:t>
            </a:r>
          </a:p>
          <a:p>
            <a:pPr lvl="1">
              <a:buNone/>
            </a:pPr>
            <a:r>
              <a:rPr lang="en-US" altLang="zh-CN"/>
              <a:t>	if ( a &lt;= T -&gt; ld &amp;&amp; b &gt;= T -&gt; rd )</a:t>
            </a:r>
          </a:p>
          <a:p>
            <a:pPr lvl="1">
              <a:buNone/>
            </a:pPr>
            <a:r>
              <a:rPr lang="en-US" altLang="zh-CN"/>
              <a:t>		</a:t>
            </a:r>
            <a:r>
              <a:rPr lang="en-US" altLang="zh-CN" smtClean="0"/>
              <a:t>return </a:t>
            </a:r>
            <a:r>
              <a:rPr lang="en-US" altLang="zh-CN"/>
              <a:t>T -&gt; key;</a:t>
            </a:r>
          </a:p>
          <a:p>
            <a:pPr lvl="1">
              <a:buNone/>
            </a:pPr>
            <a:r>
              <a:rPr lang="en-US" altLang="zh-CN"/>
              <a:t>	int res = 0;</a:t>
            </a:r>
          </a:p>
          <a:p>
            <a:pPr lvl="1">
              <a:buNone/>
            </a:pPr>
            <a:r>
              <a:rPr lang="en-US" altLang="zh-CN"/>
              <a:t>	if ( a &lt;= ( T -&gt; ld + T -&gt; rd ) / 2 )</a:t>
            </a:r>
          </a:p>
          <a:p>
            <a:pPr lvl="1">
              <a:buNone/>
            </a:pPr>
            <a:r>
              <a:rPr lang="en-US" altLang="zh-CN"/>
              <a:t>		</a:t>
            </a:r>
            <a:r>
              <a:rPr lang="en-US" altLang="zh-CN" smtClean="0"/>
              <a:t>res </a:t>
            </a:r>
            <a:r>
              <a:rPr lang="en-US" altLang="zh-CN"/>
              <a:t>+= inq( T -&gt; lc, a, b );</a:t>
            </a:r>
          </a:p>
          <a:p>
            <a:pPr lvl="1">
              <a:buNone/>
            </a:pPr>
            <a:r>
              <a:rPr lang="en-US" altLang="zh-CN"/>
              <a:t>	if ( b &gt; ( T -&gt; ld + T -&gt; rd ) / 2 )</a:t>
            </a:r>
          </a:p>
          <a:p>
            <a:pPr lvl="1">
              <a:buNone/>
            </a:pPr>
            <a:r>
              <a:rPr lang="en-US" altLang="zh-CN"/>
              <a:t>		</a:t>
            </a:r>
            <a:r>
              <a:rPr lang="en-US" altLang="zh-CN" smtClean="0"/>
              <a:t>res </a:t>
            </a:r>
            <a:r>
              <a:rPr lang="en-US" altLang="zh-CN"/>
              <a:t>+= inq( T -&gt; rc, a, b );</a:t>
            </a:r>
          </a:p>
          <a:p>
            <a:pPr lvl="1">
              <a:buNone/>
            </a:pPr>
            <a:r>
              <a:rPr lang="en-US" altLang="zh-CN"/>
              <a:t>	return res;</a:t>
            </a:r>
          </a:p>
          <a:p>
            <a:pPr>
              <a:buNone/>
            </a:pPr>
            <a:r>
              <a:rPr lang="en-US" altLang="zh-CN" sz="1800" smtClean="0"/>
              <a:t>}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66459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Zkw</a:t>
            </a:r>
            <a:r>
              <a:rPr lang="zh-CN" altLang="en-US" smtClean="0"/>
              <a:t>版线段树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7200"/>
            <a:r>
              <a:rPr lang="en-US" altLang="zh-CN" dirty="0" smtClean="0"/>
              <a:t>ZKW</a:t>
            </a:r>
            <a:r>
              <a:rPr lang="zh-CN" altLang="en-US" dirty="0" smtClean="0"/>
              <a:t>版</a:t>
            </a:r>
            <a:r>
              <a:rPr lang="zh-CN" altLang="en-US" dirty="0"/>
              <a:t>线段树的本质就是</a:t>
            </a:r>
            <a:r>
              <a:rPr lang="zh-CN" altLang="en-US" dirty="0" smtClean="0"/>
              <a:t>强行将一</a:t>
            </a:r>
            <a:r>
              <a:rPr lang="zh-CN" altLang="en-US" dirty="0"/>
              <a:t>棵线段树填满，此时我们所关心的</a:t>
            </a:r>
            <a:r>
              <a:rPr lang="zh-CN" altLang="en-US" dirty="0" smtClean="0"/>
              <a:t>叶子结点</a:t>
            </a:r>
            <a:r>
              <a:rPr lang="zh-CN" altLang="en-US" dirty="0"/>
              <a:t>在线段树数组中的位置就能直接计算出来，从而实现自底向上实现， 达到优化常数的</a:t>
            </a:r>
            <a:r>
              <a:rPr lang="zh-CN" altLang="en-US" dirty="0" smtClean="0"/>
              <a:t>目的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8953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线段树的结构</a:t>
            </a:r>
            <a:endParaRPr lang="zh-CN" altLang="en-US" dirty="0"/>
          </a:p>
        </p:txBody>
      </p:sp>
      <p:sp>
        <p:nvSpPr>
          <p:cNvPr id="49" name="内容占位符 4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/>
              <a:t>每个</a:t>
            </a:r>
            <a:r>
              <a:rPr lang="zh-CN" altLang="en-US" smtClean="0"/>
              <a:t>结点</a:t>
            </a:r>
            <a:r>
              <a:rPr lang="zh-CN" altLang="en-US" dirty="0" smtClean="0"/>
              <a:t>表示区间，即</a:t>
            </a:r>
            <a:r>
              <a:rPr lang="zh-CN" altLang="en-US" smtClean="0"/>
              <a:t>线段。</a:t>
            </a:r>
            <a:endParaRPr lang="en-US" altLang="zh-CN" smtClean="0"/>
          </a:p>
          <a:p>
            <a:r>
              <a:rPr lang="zh-CN" altLang="en-US"/>
              <a:t>线段</a:t>
            </a:r>
            <a:r>
              <a:rPr lang="zh-CN" altLang="en-US" smtClean="0"/>
              <a:t>树也可以有其他的形态。</a:t>
            </a:r>
            <a:endParaRPr lang="en-US" altLang="zh-CN" dirty="0" smtClean="0"/>
          </a:p>
        </p:txBody>
      </p:sp>
      <p:grpSp>
        <p:nvGrpSpPr>
          <p:cNvPr id="29" name="组合 28"/>
          <p:cNvGrpSpPr/>
          <p:nvPr/>
        </p:nvGrpSpPr>
        <p:grpSpPr>
          <a:xfrm>
            <a:off x="2528056" y="2216085"/>
            <a:ext cx="8123809" cy="3598346"/>
            <a:chOff x="2528056" y="2216085"/>
            <a:chExt cx="8123809" cy="3598346"/>
          </a:xfrm>
        </p:grpSpPr>
        <p:grpSp>
          <p:nvGrpSpPr>
            <p:cNvPr id="66" name="组合 65"/>
            <p:cNvGrpSpPr/>
            <p:nvPr/>
          </p:nvGrpSpPr>
          <p:grpSpPr>
            <a:xfrm>
              <a:off x="2528056" y="2216085"/>
              <a:ext cx="7282922" cy="2850748"/>
              <a:chOff x="2528056" y="2216085"/>
              <a:chExt cx="7282922" cy="2850748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5459507" y="2216085"/>
                <a:ext cx="806824" cy="38727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smtClean="0"/>
                  <a:t>[1,10]</a:t>
                </a:r>
                <a:endParaRPr lang="zh-CN" altLang="en-US" sz="1400" b="1" dirty="0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4107637" y="3015733"/>
                <a:ext cx="806824" cy="38727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smtClean="0"/>
                  <a:t>[1,5]</a:t>
                </a:r>
                <a:endParaRPr lang="zh-CN" altLang="en-US" sz="1400" b="1" dirty="0"/>
              </a:p>
            </p:txBody>
          </p:sp>
          <p:sp>
            <p:nvSpPr>
              <p:cNvPr id="6" name="圆角矩形 5"/>
              <p:cNvSpPr/>
              <p:nvPr/>
            </p:nvSpPr>
            <p:spPr>
              <a:xfrm>
                <a:off x="6994273" y="3015733"/>
                <a:ext cx="806824" cy="38727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smtClean="0"/>
                  <a:t>[5,10]</a:t>
                </a:r>
                <a:endParaRPr lang="zh-CN" altLang="en-US" sz="1400" b="1" dirty="0"/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3200405" y="3809997"/>
                <a:ext cx="806824" cy="38727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smtClean="0"/>
                  <a:t>[1,3]</a:t>
                </a:r>
                <a:endParaRPr lang="zh-CN" altLang="en-US" sz="1400" b="1" dirty="0"/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4896524" y="3786682"/>
                <a:ext cx="806824" cy="38727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smtClean="0"/>
                  <a:t>[3,5]</a:t>
                </a:r>
                <a:endParaRPr lang="zh-CN" altLang="en-US" sz="1400" b="1" dirty="0"/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6427701" y="3775902"/>
                <a:ext cx="806824" cy="38727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smtClean="0"/>
                  <a:t>[5,7]</a:t>
                </a:r>
                <a:endParaRPr lang="zh-CN" altLang="en-US" sz="1400" b="1" dirty="0"/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8195554" y="3775901"/>
                <a:ext cx="806824" cy="38727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smtClean="0"/>
                  <a:t>[7,10]</a:t>
                </a:r>
                <a:endParaRPr lang="zh-CN" altLang="en-US" sz="1400" b="1" dirty="0"/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2528056" y="4679558"/>
                <a:ext cx="806824" cy="38727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smtClean="0"/>
                  <a:t>[1,2]</a:t>
                </a:r>
                <a:endParaRPr lang="zh-CN" altLang="en-US" sz="1400" b="1" dirty="0"/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3444247" y="4674194"/>
                <a:ext cx="806824" cy="38727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smtClean="0"/>
                  <a:t>[2,3]</a:t>
                </a:r>
                <a:endParaRPr lang="zh-CN" altLang="en-US" sz="1400" b="1" dirty="0"/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4369405" y="4659801"/>
                <a:ext cx="806824" cy="38727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smtClean="0"/>
                  <a:t>[3,4]</a:t>
                </a:r>
                <a:endParaRPr lang="zh-CN" altLang="en-US" sz="1400" b="1" dirty="0"/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5289180" y="4649043"/>
                <a:ext cx="806824" cy="38727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smtClean="0"/>
                  <a:t>[4,5]</a:t>
                </a:r>
                <a:endParaRPr lang="zh-CN" altLang="en-US" sz="1400" b="1" dirty="0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9004154" y="4618540"/>
                <a:ext cx="806824" cy="38727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smtClean="0"/>
                  <a:t>[8,10]</a:t>
                </a:r>
                <a:endParaRPr lang="zh-CN" altLang="en-US" sz="1400" b="1" dirty="0"/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8064653" y="4627569"/>
                <a:ext cx="806824" cy="38727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smtClean="0"/>
                  <a:t>[7,8]</a:t>
                </a:r>
                <a:endParaRPr lang="zh-CN" altLang="en-US" sz="1400" b="1" dirty="0"/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6203580" y="4640102"/>
                <a:ext cx="806824" cy="38727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smtClean="0"/>
                  <a:t>[5,6]</a:t>
                </a:r>
                <a:endParaRPr lang="zh-CN" altLang="en-US" sz="1400" b="1" dirty="0"/>
              </a:p>
            </p:txBody>
          </p:sp>
          <p:sp>
            <p:nvSpPr>
              <p:cNvPr id="18" name="圆角矩形 17"/>
              <p:cNvSpPr/>
              <p:nvPr/>
            </p:nvSpPr>
            <p:spPr>
              <a:xfrm>
                <a:off x="7152047" y="4627570"/>
                <a:ext cx="806824" cy="38727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smtClean="0"/>
                  <a:t>[6,7]</a:t>
                </a:r>
                <a:endParaRPr lang="zh-CN" altLang="en-US" sz="1400" b="1" dirty="0"/>
              </a:p>
            </p:txBody>
          </p:sp>
          <p:cxnSp>
            <p:nvCxnSpPr>
              <p:cNvPr id="20" name="直接箭头连接符 19"/>
              <p:cNvCxnSpPr>
                <a:stCxn id="4" idx="2"/>
                <a:endCxn id="5" idx="0"/>
              </p:cNvCxnSpPr>
              <p:nvPr/>
            </p:nvCxnSpPr>
            <p:spPr>
              <a:xfrm flipH="1">
                <a:off x="4511049" y="2603360"/>
                <a:ext cx="1351870" cy="412373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4" idx="2"/>
                <a:endCxn id="6" idx="0"/>
              </p:cNvCxnSpPr>
              <p:nvPr/>
            </p:nvCxnSpPr>
            <p:spPr>
              <a:xfrm>
                <a:off x="5862919" y="2603360"/>
                <a:ext cx="1534766" cy="412373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5" idx="2"/>
                <a:endCxn id="7" idx="0"/>
              </p:cNvCxnSpPr>
              <p:nvPr/>
            </p:nvCxnSpPr>
            <p:spPr>
              <a:xfrm flipH="1">
                <a:off x="3603817" y="3403008"/>
                <a:ext cx="907232" cy="406989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>
                <a:stCxn id="5" idx="2"/>
                <a:endCxn id="8" idx="0"/>
              </p:cNvCxnSpPr>
              <p:nvPr/>
            </p:nvCxnSpPr>
            <p:spPr>
              <a:xfrm>
                <a:off x="4511049" y="3403008"/>
                <a:ext cx="788887" cy="383674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>
                <a:stCxn id="7" idx="2"/>
                <a:endCxn id="11" idx="0"/>
              </p:cNvCxnSpPr>
              <p:nvPr/>
            </p:nvCxnSpPr>
            <p:spPr>
              <a:xfrm flipH="1">
                <a:off x="2931468" y="4197272"/>
                <a:ext cx="672349" cy="482286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stCxn id="7" idx="2"/>
                <a:endCxn id="12" idx="0"/>
              </p:cNvCxnSpPr>
              <p:nvPr/>
            </p:nvCxnSpPr>
            <p:spPr>
              <a:xfrm>
                <a:off x="3603817" y="4197272"/>
                <a:ext cx="243842" cy="476922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>
                <a:stCxn id="8" idx="2"/>
                <a:endCxn id="13" idx="0"/>
              </p:cNvCxnSpPr>
              <p:nvPr/>
            </p:nvCxnSpPr>
            <p:spPr>
              <a:xfrm flipH="1">
                <a:off x="4772817" y="4173957"/>
                <a:ext cx="527119" cy="485844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>
                <a:stCxn id="8" idx="2"/>
                <a:endCxn id="14" idx="0"/>
              </p:cNvCxnSpPr>
              <p:nvPr/>
            </p:nvCxnSpPr>
            <p:spPr>
              <a:xfrm>
                <a:off x="5299936" y="4173957"/>
                <a:ext cx="392656" cy="475086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>
                <a:stCxn id="6" idx="2"/>
                <a:endCxn id="9" idx="0"/>
              </p:cNvCxnSpPr>
              <p:nvPr/>
            </p:nvCxnSpPr>
            <p:spPr>
              <a:xfrm flipH="1">
                <a:off x="6831113" y="3403008"/>
                <a:ext cx="566572" cy="372894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/>
              <p:cNvCxnSpPr>
                <a:stCxn id="6" idx="2"/>
                <a:endCxn id="10" idx="0"/>
              </p:cNvCxnSpPr>
              <p:nvPr/>
            </p:nvCxnSpPr>
            <p:spPr>
              <a:xfrm>
                <a:off x="7397685" y="3403008"/>
                <a:ext cx="1201281" cy="372893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>
                <a:stCxn id="9" idx="2"/>
                <a:endCxn id="17" idx="0"/>
              </p:cNvCxnSpPr>
              <p:nvPr/>
            </p:nvCxnSpPr>
            <p:spPr>
              <a:xfrm flipH="1">
                <a:off x="6606992" y="4163177"/>
                <a:ext cx="224121" cy="476925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>
                <a:stCxn id="9" idx="2"/>
                <a:endCxn id="18" idx="0"/>
              </p:cNvCxnSpPr>
              <p:nvPr/>
            </p:nvCxnSpPr>
            <p:spPr>
              <a:xfrm>
                <a:off x="6831113" y="4163177"/>
                <a:ext cx="724346" cy="464393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>
                <a:stCxn id="10" idx="2"/>
                <a:endCxn id="16" idx="0"/>
              </p:cNvCxnSpPr>
              <p:nvPr/>
            </p:nvCxnSpPr>
            <p:spPr>
              <a:xfrm flipH="1">
                <a:off x="8468065" y="4163176"/>
                <a:ext cx="130901" cy="464393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10" idx="2"/>
                <a:endCxn id="15" idx="0"/>
              </p:cNvCxnSpPr>
              <p:nvPr/>
            </p:nvCxnSpPr>
            <p:spPr>
              <a:xfrm>
                <a:off x="8598966" y="4163176"/>
                <a:ext cx="808600" cy="455364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圆角矩形 34"/>
            <p:cNvSpPr/>
            <p:nvPr/>
          </p:nvSpPr>
          <p:spPr>
            <a:xfrm>
              <a:off x="8871477" y="5427156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[8,9]</a:t>
              </a:r>
              <a:endParaRPr lang="zh-CN" altLang="en-US" sz="1400" b="1" dirty="0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9845041" y="5427156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[</a:t>
              </a:r>
              <a:r>
                <a:rPr lang="en-US" altLang="zh-CN" sz="1400" b="1"/>
                <a:t>9</a:t>
              </a:r>
              <a:r>
                <a:rPr lang="en-US" altLang="zh-CN" sz="1400" b="1" smtClean="0"/>
                <a:t>,10]</a:t>
              </a:r>
              <a:endParaRPr lang="zh-CN" altLang="en-US" sz="1400" b="1" dirty="0"/>
            </a:p>
          </p:txBody>
        </p:sp>
        <p:cxnSp>
          <p:nvCxnSpPr>
            <p:cNvPr id="19" name="直接箭头连接符 18"/>
            <p:cNvCxnSpPr>
              <a:stCxn id="15" idx="2"/>
              <a:endCxn id="35" idx="0"/>
            </p:cNvCxnSpPr>
            <p:nvPr/>
          </p:nvCxnSpPr>
          <p:spPr>
            <a:xfrm flipH="1">
              <a:off x="9274889" y="5005815"/>
              <a:ext cx="132677" cy="421341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5" idx="2"/>
              <a:endCxn id="37" idx="0"/>
            </p:cNvCxnSpPr>
            <p:nvPr/>
          </p:nvCxnSpPr>
          <p:spPr>
            <a:xfrm>
              <a:off x="9407566" y="5005815"/>
              <a:ext cx="840887" cy="421341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25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复习一下位运算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将</a:t>
            </a:r>
            <a:r>
              <a:rPr lang="zh-CN" altLang="en-US"/>
              <a:t>数字表示成二进制</a:t>
            </a:r>
          </a:p>
          <a:p>
            <a:r>
              <a:rPr lang="zh-CN" altLang="en-US"/>
              <a:t>左移</a:t>
            </a:r>
            <a:r>
              <a:rPr lang="en-US" altLang="zh-CN"/>
              <a:t>x</a:t>
            </a:r>
            <a:r>
              <a:rPr lang="zh-CN" altLang="en-US"/>
              <a:t>位</a:t>
            </a:r>
            <a:r>
              <a:rPr lang="en-US" altLang="zh-CN"/>
              <a:t>(a&lt;&lt;x)</a:t>
            </a:r>
            <a:r>
              <a:rPr lang="zh-CN" altLang="en-US"/>
              <a:t>：在二进制表示后面添</a:t>
            </a:r>
            <a:r>
              <a:rPr lang="en-US" altLang="zh-CN"/>
              <a:t>x</a:t>
            </a:r>
            <a:r>
              <a:rPr lang="zh-CN" altLang="en-US"/>
              <a:t>个</a:t>
            </a:r>
            <a:r>
              <a:rPr lang="en-US" altLang="zh-CN"/>
              <a:t>0</a:t>
            </a:r>
          </a:p>
          <a:p>
            <a:r>
              <a:rPr lang="en-US" altLang="zh-CN"/>
              <a:t>3(11)&lt;&lt;2=12(1100)</a:t>
            </a:r>
          </a:p>
          <a:p>
            <a:r>
              <a:rPr lang="zh-CN" altLang="en-US"/>
              <a:t>右移</a:t>
            </a:r>
            <a:r>
              <a:rPr lang="en-US" altLang="zh-CN"/>
              <a:t>x</a:t>
            </a:r>
            <a:r>
              <a:rPr lang="zh-CN" altLang="en-US"/>
              <a:t>位</a:t>
            </a:r>
            <a:r>
              <a:rPr lang="en-US" altLang="zh-CN"/>
              <a:t>(a&gt;&gt;x)</a:t>
            </a:r>
            <a:r>
              <a:rPr lang="zh-CN" altLang="en-US"/>
              <a:t>：去掉二进制表示后面</a:t>
            </a:r>
            <a:r>
              <a:rPr lang="en-US" altLang="zh-CN"/>
              <a:t>x</a:t>
            </a:r>
            <a:r>
              <a:rPr lang="zh-CN" altLang="en-US"/>
              <a:t>位</a:t>
            </a:r>
          </a:p>
          <a:p>
            <a:r>
              <a:rPr lang="en-US" altLang="zh-CN"/>
              <a:t>13(1101)&gt;&gt;2=3(11)</a:t>
            </a:r>
          </a:p>
          <a:p>
            <a:r>
              <a:rPr lang="zh-CN" altLang="en-US"/>
              <a:t>异</a:t>
            </a:r>
            <a:r>
              <a:rPr lang="zh-CN" altLang="en-US" smtClean="0"/>
              <a:t>或 </a:t>
            </a:r>
            <a:r>
              <a:rPr lang="en-US" altLang="zh-CN" smtClean="0"/>
              <a:t>^</a:t>
            </a:r>
            <a:r>
              <a:rPr lang="zh-CN" altLang="en-US"/>
              <a:t>：</a:t>
            </a:r>
            <a:r>
              <a:rPr lang="en-US" altLang="zh-CN"/>
              <a:t>12(1100)^6(110)=10(1010)</a:t>
            </a:r>
          </a:p>
          <a:p>
            <a:r>
              <a:rPr lang="zh-CN" altLang="en-US" smtClean="0"/>
              <a:t>或 </a:t>
            </a:r>
            <a:r>
              <a:rPr lang="en-US" altLang="zh-CN" smtClean="0"/>
              <a:t>|</a:t>
            </a:r>
            <a:r>
              <a:rPr lang="zh-CN" altLang="en-US"/>
              <a:t>：</a:t>
            </a:r>
            <a:r>
              <a:rPr lang="en-US" altLang="zh-CN"/>
              <a:t>12(1100)|6(110)=14(1110)</a:t>
            </a:r>
          </a:p>
          <a:p>
            <a:r>
              <a:rPr lang="zh-CN" altLang="en-US" smtClean="0"/>
              <a:t>与 </a:t>
            </a:r>
            <a:r>
              <a:rPr lang="en-US" altLang="zh-CN" smtClean="0"/>
              <a:t>&amp;</a:t>
            </a:r>
            <a:r>
              <a:rPr lang="zh-CN" altLang="en-US"/>
              <a:t>：</a:t>
            </a:r>
            <a:r>
              <a:rPr lang="en-US" altLang="zh-CN"/>
              <a:t>12(1100)&amp;6(110)=</a:t>
            </a:r>
            <a:r>
              <a:rPr lang="en-US" altLang="zh-CN" smtClean="0"/>
              <a:t>4(100</a:t>
            </a:r>
            <a:r>
              <a:rPr lang="en-US" altLang="zh-CN"/>
              <a:t>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44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Zkw</a:t>
            </a:r>
            <a:r>
              <a:rPr lang="zh-CN" altLang="en-US" smtClean="0"/>
              <a:t>版线段树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[1,8]</a:t>
            </a:r>
            <a:r>
              <a:rPr lang="zh-CN" altLang="en-US" dirty="0" smtClean="0"/>
              <a:t>的线段树刚好是一棵满二叉树。</a:t>
            </a:r>
            <a:endParaRPr lang="en-US" altLang="zh-CN" dirty="0" smtClean="0"/>
          </a:p>
          <a:p>
            <a:r>
              <a:rPr lang="en-US" altLang="zh-CN" dirty="0" smtClean="0"/>
              <a:t>[1,7]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[1,10]</a:t>
            </a:r>
            <a:r>
              <a:rPr lang="zh-CN" altLang="en-US" dirty="0" smtClean="0"/>
              <a:t>呢？</a:t>
            </a:r>
            <a:endParaRPr lang="en-US" altLang="zh-CN" dirty="0" smtClean="0"/>
          </a:p>
          <a:p>
            <a:r>
              <a:rPr lang="zh-CN" altLang="en-US" dirty="0" smtClean="0"/>
              <a:t>都建成满二叉树。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27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ZKW</a:t>
            </a:r>
            <a:r>
              <a:rPr lang="zh-CN" altLang="en-US" smtClean="0"/>
              <a:t>版线段树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建成满二叉树后，以二进制形式存储点树形态线段树：</a:t>
            </a:r>
            <a:endParaRPr lang="zh-CN" altLang="en-US"/>
          </a:p>
        </p:txBody>
      </p:sp>
      <p:sp>
        <p:nvSpPr>
          <p:cNvPr id="91" name="右箭头 90"/>
          <p:cNvSpPr/>
          <p:nvPr/>
        </p:nvSpPr>
        <p:spPr>
          <a:xfrm>
            <a:off x="5599313" y="3861107"/>
            <a:ext cx="859575" cy="42577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3" name="组合 92"/>
          <p:cNvGrpSpPr/>
          <p:nvPr/>
        </p:nvGrpSpPr>
        <p:grpSpPr>
          <a:xfrm>
            <a:off x="22723" y="2825053"/>
            <a:ext cx="6021379" cy="2902750"/>
            <a:chOff x="2528056" y="2216085"/>
            <a:chExt cx="7282922" cy="2850748"/>
          </a:xfrm>
        </p:grpSpPr>
        <p:sp>
          <p:nvSpPr>
            <p:cNvPr id="94" name="圆角矩形 93"/>
            <p:cNvSpPr/>
            <p:nvPr/>
          </p:nvSpPr>
          <p:spPr>
            <a:xfrm>
              <a:off x="5459507" y="2216085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/>
                <a:t>1</a:t>
              </a:r>
              <a:endParaRPr lang="zh-CN" altLang="en-US" sz="1400" b="1" dirty="0"/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4107637" y="3015733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2</a:t>
              </a:r>
              <a:endParaRPr lang="zh-CN" altLang="en-US" sz="1400" b="1" dirty="0"/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6994273" y="3015733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3</a:t>
              </a:r>
              <a:endParaRPr lang="zh-CN" altLang="en-US" sz="1400" b="1" dirty="0"/>
            </a:p>
          </p:txBody>
        </p:sp>
        <p:sp>
          <p:nvSpPr>
            <p:cNvPr id="97" name="圆角矩形 96"/>
            <p:cNvSpPr/>
            <p:nvPr/>
          </p:nvSpPr>
          <p:spPr>
            <a:xfrm>
              <a:off x="3200405" y="3809997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4</a:t>
              </a:r>
              <a:endParaRPr lang="zh-CN" altLang="en-US" sz="1400" b="1" dirty="0"/>
            </a:p>
          </p:txBody>
        </p:sp>
        <p:sp>
          <p:nvSpPr>
            <p:cNvPr id="98" name="圆角矩形 97"/>
            <p:cNvSpPr/>
            <p:nvPr/>
          </p:nvSpPr>
          <p:spPr>
            <a:xfrm>
              <a:off x="4896524" y="3786682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5</a:t>
              </a:r>
              <a:endParaRPr lang="zh-CN" altLang="en-US" sz="1400" b="1" dirty="0"/>
            </a:p>
          </p:txBody>
        </p:sp>
        <p:sp>
          <p:nvSpPr>
            <p:cNvPr id="99" name="圆角矩形 98"/>
            <p:cNvSpPr/>
            <p:nvPr/>
          </p:nvSpPr>
          <p:spPr>
            <a:xfrm>
              <a:off x="6427701" y="3775902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6</a:t>
              </a:r>
              <a:endParaRPr lang="zh-CN" altLang="en-US" sz="1400" b="1" dirty="0"/>
            </a:p>
          </p:txBody>
        </p:sp>
        <p:sp>
          <p:nvSpPr>
            <p:cNvPr id="100" name="圆角矩形 99"/>
            <p:cNvSpPr/>
            <p:nvPr/>
          </p:nvSpPr>
          <p:spPr>
            <a:xfrm>
              <a:off x="8195554" y="3775901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7</a:t>
              </a:r>
              <a:endParaRPr lang="zh-CN" altLang="en-US" sz="1400" b="1" dirty="0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2528056" y="4679558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/>
                <a:t>8</a:t>
              </a:r>
              <a:endParaRPr lang="zh-CN" altLang="en-US" sz="1400" b="1" dirty="0"/>
            </a:p>
          </p:txBody>
        </p:sp>
        <p:sp>
          <p:nvSpPr>
            <p:cNvPr id="102" name="圆角矩形 101"/>
            <p:cNvSpPr/>
            <p:nvPr/>
          </p:nvSpPr>
          <p:spPr>
            <a:xfrm>
              <a:off x="3444247" y="4674194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9</a:t>
              </a:r>
              <a:endParaRPr lang="zh-CN" altLang="en-US" sz="1400" b="1" dirty="0"/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4369405" y="4659801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10</a:t>
              </a:r>
              <a:endParaRPr lang="zh-CN" altLang="en-US" sz="1400" b="1" dirty="0"/>
            </a:p>
          </p:txBody>
        </p:sp>
        <p:sp>
          <p:nvSpPr>
            <p:cNvPr id="104" name="圆角矩形 103"/>
            <p:cNvSpPr/>
            <p:nvPr/>
          </p:nvSpPr>
          <p:spPr>
            <a:xfrm>
              <a:off x="5289180" y="4649043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11</a:t>
              </a:r>
              <a:endParaRPr lang="zh-CN" altLang="en-US" sz="1400" b="1" dirty="0"/>
            </a:p>
          </p:txBody>
        </p:sp>
        <p:sp>
          <p:nvSpPr>
            <p:cNvPr id="105" name="圆角矩形 104"/>
            <p:cNvSpPr/>
            <p:nvPr/>
          </p:nvSpPr>
          <p:spPr>
            <a:xfrm>
              <a:off x="9004154" y="4618540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15</a:t>
              </a:r>
              <a:endParaRPr lang="zh-CN" altLang="en-US" sz="1400" b="1" dirty="0"/>
            </a:p>
          </p:txBody>
        </p:sp>
        <p:sp>
          <p:nvSpPr>
            <p:cNvPr id="106" name="圆角矩形 105"/>
            <p:cNvSpPr/>
            <p:nvPr/>
          </p:nvSpPr>
          <p:spPr>
            <a:xfrm>
              <a:off x="8064653" y="4627569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14</a:t>
              </a:r>
              <a:endParaRPr lang="zh-CN" altLang="en-US" sz="1400" b="1" dirty="0"/>
            </a:p>
          </p:txBody>
        </p:sp>
        <p:sp>
          <p:nvSpPr>
            <p:cNvPr id="107" name="圆角矩形 106"/>
            <p:cNvSpPr/>
            <p:nvPr/>
          </p:nvSpPr>
          <p:spPr>
            <a:xfrm>
              <a:off x="6203580" y="4640102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12</a:t>
              </a:r>
              <a:endParaRPr lang="zh-CN" altLang="en-US" sz="1400" b="1" dirty="0"/>
            </a:p>
          </p:txBody>
        </p:sp>
        <p:sp>
          <p:nvSpPr>
            <p:cNvPr id="108" name="圆角矩形 107"/>
            <p:cNvSpPr/>
            <p:nvPr/>
          </p:nvSpPr>
          <p:spPr>
            <a:xfrm>
              <a:off x="7152047" y="4627570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13</a:t>
              </a:r>
              <a:endParaRPr lang="zh-CN" altLang="en-US" sz="1400" b="1" dirty="0"/>
            </a:p>
          </p:txBody>
        </p:sp>
        <p:cxnSp>
          <p:nvCxnSpPr>
            <p:cNvPr id="109" name="直接箭头连接符 108"/>
            <p:cNvCxnSpPr>
              <a:stCxn id="94" idx="2"/>
              <a:endCxn id="95" idx="0"/>
            </p:cNvCxnSpPr>
            <p:nvPr/>
          </p:nvCxnSpPr>
          <p:spPr>
            <a:xfrm flipH="1">
              <a:off x="4511049" y="2603360"/>
              <a:ext cx="1351870" cy="41237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94" idx="2"/>
              <a:endCxn id="96" idx="0"/>
            </p:cNvCxnSpPr>
            <p:nvPr/>
          </p:nvCxnSpPr>
          <p:spPr>
            <a:xfrm>
              <a:off x="5862919" y="2603360"/>
              <a:ext cx="1534766" cy="41237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95" idx="2"/>
              <a:endCxn id="97" idx="0"/>
            </p:cNvCxnSpPr>
            <p:nvPr/>
          </p:nvCxnSpPr>
          <p:spPr>
            <a:xfrm flipH="1">
              <a:off x="3603817" y="3403008"/>
              <a:ext cx="907232" cy="406989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>
              <a:stCxn id="95" idx="2"/>
              <a:endCxn id="98" idx="0"/>
            </p:cNvCxnSpPr>
            <p:nvPr/>
          </p:nvCxnSpPr>
          <p:spPr>
            <a:xfrm>
              <a:off x="4511049" y="3403008"/>
              <a:ext cx="788887" cy="383674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>
              <a:stCxn id="97" idx="2"/>
              <a:endCxn id="101" idx="0"/>
            </p:cNvCxnSpPr>
            <p:nvPr/>
          </p:nvCxnSpPr>
          <p:spPr>
            <a:xfrm flipH="1">
              <a:off x="2931468" y="4197272"/>
              <a:ext cx="672349" cy="482286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>
              <a:stCxn id="97" idx="2"/>
              <a:endCxn id="102" idx="0"/>
            </p:cNvCxnSpPr>
            <p:nvPr/>
          </p:nvCxnSpPr>
          <p:spPr>
            <a:xfrm>
              <a:off x="3603817" y="4197272"/>
              <a:ext cx="243842" cy="476922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>
              <a:stCxn id="98" idx="2"/>
              <a:endCxn id="103" idx="0"/>
            </p:cNvCxnSpPr>
            <p:nvPr/>
          </p:nvCxnSpPr>
          <p:spPr>
            <a:xfrm flipH="1">
              <a:off x="4772817" y="4173957"/>
              <a:ext cx="527119" cy="485844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>
              <a:stCxn id="98" idx="2"/>
              <a:endCxn id="104" idx="0"/>
            </p:cNvCxnSpPr>
            <p:nvPr/>
          </p:nvCxnSpPr>
          <p:spPr>
            <a:xfrm>
              <a:off x="5299936" y="4173957"/>
              <a:ext cx="392656" cy="475086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>
              <a:stCxn id="96" idx="2"/>
              <a:endCxn id="99" idx="0"/>
            </p:cNvCxnSpPr>
            <p:nvPr/>
          </p:nvCxnSpPr>
          <p:spPr>
            <a:xfrm flipH="1">
              <a:off x="6831113" y="3403008"/>
              <a:ext cx="566572" cy="372894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96" idx="2"/>
              <a:endCxn id="100" idx="0"/>
            </p:cNvCxnSpPr>
            <p:nvPr/>
          </p:nvCxnSpPr>
          <p:spPr>
            <a:xfrm>
              <a:off x="7397685" y="3403008"/>
              <a:ext cx="1201281" cy="37289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>
              <a:stCxn id="99" idx="2"/>
              <a:endCxn id="107" idx="0"/>
            </p:cNvCxnSpPr>
            <p:nvPr/>
          </p:nvCxnSpPr>
          <p:spPr>
            <a:xfrm flipH="1">
              <a:off x="6606992" y="4163177"/>
              <a:ext cx="224121" cy="47692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/>
            <p:cNvCxnSpPr>
              <a:stCxn id="99" idx="2"/>
              <a:endCxn id="108" idx="0"/>
            </p:cNvCxnSpPr>
            <p:nvPr/>
          </p:nvCxnSpPr>
          <p:spPr>
            <a:xfrm>
              <a:off x="6831113" y="4163177"/>
              <a:ext cx="724346" cy="46439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>
              <a:stCxn id="100" idx="2"/>
              <a:endCxn id="106" idx="0"/>
            </p:cNvCxnSpPr>
            <p:nvPr/>
          </p:nvCxnSpPr>
          <p:spPr>
            <a:xfrm flipH="1">
              <a:off x="8468065" y="4163176"/>
              <a:ext cx="130901" cy="46439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>
              <a:stCxn id="100" idx="2"/>
              <a:endCxn id="105" idx="0"/>
            </p:cNvCxnSpPr>
            <p:nvPr/>
          </p:nvCxnSpPr>
          <p:spPr>
            <a:xfrm>
              <a:off x="8598966" y="4163176"/>
              <a:ext cx="808600" cy="455364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组合 122"/>
          <p:cNvGrpSpPr/>
          <p:nvPr/>
        </p:nvGrpSpPr>
        <p:grpSpPr>
          <a:xfrm>
            <a:off x="6135510" y="2711192"/>
            <a:ext cx="6032260" cy="2963673"/>
            <a:chOff x="2528056" y="2216085"/>
            <a:chExt cx="7282922" cy="2850748"/>
          </a:xfrm>
        </p:grpSpPr>
        <p:sp>
          <p:nvSpPr>
            <p:cNvPr id="124" name="圆角矩形 123"/>
            <p:cNvSpPr/>
            <p:nvPr/>
          </p:nvSpPr>
          <p:spPr>
            <a:xfrm>
              <a:off x="5459507" y="2216085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/>
                <a:t>1</a:t>
              </a:r>
              <a:endParaRPr lang="zh-CN" altLang="en-US" sz="1400" b="1" dirty="0"/>
            </a:p>
          </p:txBody>
        </p:sp>
        <p:sp>
          <p:nvSpPr>
            <p:cNvPr id="125" name="圆角矩形 124"/>
            <p:cNvSpPr/>
            <p:nvPr/>
          </p:nvSpPr>
          <p:spPr>
            <a:xfrm>
              <a:off x="4107637" y="3015733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10</a:t>
              </a:r>
              <a:endParaRPr lang="zh-CN" altLang="en-US" sz="1400" b="1" dirty="0"/>
            </a:p>
          </p:txBody>
        </p:sp>
        <p:sp>
          <p:nvSpPr>
            <p:cNvPr id="126" name="圆角矩形 125"/>
            <p:cNvSpPr/>
            <p:nvPr/>
          </p:nvSpPr>
          <p:spPr>
            <a:xfrm>
              <a:off x="6994273" y="3015733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11</a:t>
              </a:r>
              <a:endParaRPr lang="zh-CN" altLang="en-US" sz="1400" b="1" dirty="0"/>
            </a:p>
          </p:txBody>
        </p:sp>
        <p:sp>
          <p:nvSpPr>
            <p:cNvPr id="127" name="圆角矩形 126"/>
            <p:cNvSpPr/>
            <p:nvPr/>
          </p:nvSpPr>
          <p:spPr>
            <a:xfrm>
              <a:off x="3200405" y="3809997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100</a:t>
              </a:r>
              <a:endParaRPr lang="zh-CN" altLang="en-US" sz="1400" b="1" dirty="0"/>
            </a:p>
          </p:txBody>
        </p:sp>
        <p:sp>
          <p:nvSpPr>
            <p:cNvPr id="128" name="圆角矩形 127"/>
            <p:cNvSpPr/>
            <p:nvPr/>
          </p:nvSpPr>
          <p:spPr>
            <a:xfrm>
              <a:off x="4896524" y="3786682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101</a:t>
              </a:r>
              <a:endParaRPr lang="zh-CN" altLang="en-US" sz="1400" b="1" dirty="0"/>
            </a:p>
          </p:txBody>
        </p:sp>
        <p:sp>
          <p:nvSpPr>
            <p:cNvPr id="129" name="圆角矩形 128"/>
            <p:cNvSpPr/>
            <p:nvPr/>
          </p:nvSpPr>
          <p:spPr>
            <a:xfrm>
              <a:off x="6427701" y="3775902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110</a:t>
              </a:r>
              <a:endParaRPr lang="zh-CN" altLang="en-US" sz="1400" b="1" dirty="0"/>
            </a:p>
          </p:txBody>
        </p:sp>
        <p:sp>
          <p:nvSpPr>
            <p:cNvPr id="130" name="圆角矩形 129"/>
            <p:cNvSpPr/>
            <p:nvPr/>
          </p:nvSpPr>
          <p:spPr>
            <a:xfrm>
              <a:off x="8195554" y="3775901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111</a:t>
              </a:r>
              <a:endParaRPr lang="zh-CN" altLang="en-US" sz="1400" b="1" dirty="0"/>
            </a:p>
          </p:txBody>
        </p:sp>
        <p:sp>
          <p:nvSpPr>
            <p:cNvPr id="131" name="圆角矩形 130"/>
            <p:cNvSpPr/>
            <p:nvPr/>
          </p:nvSpPr>
          <p:spPr>
            <a:xfrm>
              <a:off x="2528056" y="4679558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1000</a:t>
              </a:r>
              <a:endParaRPr lang="zh-CN" altLang="en-US" sz="1400" b="1" dirty="0"/>
            </a:p>
          </p:txBody>
        </p:sp>
        <p:sp>
          <p:nvSpPr>
            <p:cNvPr id="132" name="圆角矩形 131"/>
            <p:cNvSpPr/>
            <p:nvPr/>
          </p:nvSpPr>
          <p:spPr>
            <a:xfrm>
              <a:off x="3444247" y="4674194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1001</a:t>
              </a:r>
              <a:endParaRPr lang="zh-CN" altLang="en-US" sz="1400" b="1" dirty="0"/>
            </a:p>
          </p:txBody>
        </p:sp>
        <p:sp>
          <p:nvSpPr>
            <p:cNvPr id="133" name="圆角矩形 132"/>
            <p:cNvSpPr/>
            <p:nvPr/>
          </p:nvSpPr>
          <p:spPr>
            <a:xfrm>
              <a:off x="4369405" y="4659801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1010</a:t>
              </a:r>
              <a:endParaRPr lang="zh-CN" altLang="en-US" sz="1400" b="1" dirty="0"/>
            </a:p>
          </p:txBody>
        </p:sp>
        <p:sp>
          <p:nvSpPr>
            <p:cNvPr id="134" name="圆角矩形 133"/>
            <p:cNvSpPr/>
            <p:nvPr/>
          </p:nvSpPr>
          <p:spPr>
            <a:xfrm>
              <a:off x="5289180" y="4649043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1011</a:t>
              </a:r>
              <a:endParaRPr lang="zh-CN" altLang="en-US" sz="1400" b="1" dirty="0"/>
            </a:p>
          </p:txBody>
        </p:sp>
        <p:sp>
          <p:nvSpPr>
            <p:cNvPr id="135" name="圆角矩形 134"/>
            <p:cNvSpPr/>
            <p:nvPr/>
          </p:nvSpPr>
          <p:spPr>
            <a:xfrm>
              <a:off x="9004154" y="4618540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1111</a:t>
              </a:r>
              <a:endParaRPr lang="zh-CN" altLang="en-US" sz="1400" b="1" dirty="0"/>
            </a:p>
          </p:txBody>
        </p:sp>
        <p:sp>
          <p:nvSpPr>
            <p:cNvPr id="136" name="圆角矩形 135"/>
            <p:cNvSpPr/>
            <p:nvPr/>
          </p:nvSpPr>
          <p:spPr>
            <a:xfrm>
              <a:off x="8064653" y="4627569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1110</a:t>
              </a:r>
              <a:endParaRPr lang="zh-CN" altLang="en-US" sz="1400" b="1" dirty="0"/>
            </a:p>
          </p:txBody>
        </p:sp>
        <p:sp>
          <p:nvSpPr>
            <p:cNvPr id="137" name="圆角矩形 136"/>
            <p:cNvSpPr/>
            <p:nvPr/>
          </p:nvSpPr>
          <p:spPr>
            <a:xfrm>
              <a:off x="6203580" y="4640102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1100</a:t>
              </a:r>
              <a:endParaRPr lang="zh-CN" altLang="en-US" sz="1400" b="1" dirty="0"/>
            </a:p>
          </p:txBody>
        </p:sp>
        <p:sp>
          <p:nvSpPr>
            <p:cNvPr id="138" name="圆角矩形 137"/>
            <p:cNvSpPr/>
            <p:nvPr/>
          </p:nvSpPr>
          <p:spPr>
            <a:xfrm>
              <a:off x="7152047" y="4627570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1101</a:t>
              </a:r>
              <a:endParaRPr lang="zh-CN" altLang="en-US" sz="1400" b="1" dirty="0"/>
            </a:p>
          </p:txBody>
        </p:sp>
        <p:cxnSp>
          <p:nvCxnSpPr>
            <p:cNvPr id="139" name="直接箭头连接符 138"/>
            <p:cNvCxnSpPr>
              <a:stCxn id="124" idx="2"/>
              <a:endCxn id="125" idx="0"/>
            </p:cNvCxnSpPr>
            <p:nvPr/>
          </p:nvCxnSpPr>
          <p:spPr>
            <a:xfrm flipH="1">
              <a:off x="4511049" y="2603360"/>
              <a:ext cx="1351870" cy="41237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/>
            <p:cNvCxnSpPr>
              <a:stCxn id="124" idx="2"/>
              <a:endCxn id="126" idx="0"/>
            </p:cNvCxnSpPr>
            <p:nvPr/>
          </p:nvCxnSpPr>
          <p:spPr>
            <a:xfrm>
              <a:off x="5862919" y="2603360"/>
              <a:ext cx="1534766" cy="41237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/>
            <p:cNvCxnSpPr>
              <a:stCxn id="125" idx="2"/>
              <a:endCxn id="127" idx="0"/>
            </p:cNvCxnSpPr>
            <p:nvPr/>
          </p:nvCxnSpPr>
          <p:spPr>
            <a:xfrm flipH="1">
              <a:off x="3603817" y="3403008"/>
              <a:ext cx="907232" cy="406989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/>
            <p:cNvCxnSpPr>
              <a:stCxn id="125" idx="2"/>
              <a:endCxn id="128" idx="0"/>
            </p:cNvCxnSpPr>
            <p:nvPr/>
          </p:nvCxnSpPr>
          <p:spPr>
            <a:xfrm>
              <a:off x="4511049" y="3403008"/>
              <a:ext cx="788887" cy="383674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/>
            <p:cNvCxnSpPr>
              <a:stCxn id="127" idx="2"/>
              <a:endCxn id="131" idx="0"/>
            </p:cNvCxnSpPr>
            <p:nvPr/>
          </p:nvCxnSpPr>
          <p:spPr>
            <a:xfrm flipH="1">
              <a:off x="2931468" y="4197272"/>
              <a:ext cx="672349" cy="482286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>
              <a:stCxn id="127" idx="2"/>
              <a:endCxn id="132" idx="0"/>
            </p:cNvCxnSpPr>
            <p:nvPr/>
          </p:nvCxnSpPr>
          <p:spPr>
            <a:xfrm>
              <a:off x="3603817" y="4197272"/>
              <a:ext cx="243842" cy="476922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/>
            <p:cNvCxnSpPr>
              <a:stCxn id="128" idx="2"/>
              <a:endCxn id="133" idx="0"/>
            </p:cNvCxnSpPr>
            <p:nvPr/>
          </p:nvCxnSpPr>
          <p:spPr>
            <a:xfrm flipH="1">
              <a:off x="4772817" y="4173957"/>
              <a:ext cx="527119" cy="485844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箭头连接符 145"/>
            <p:cNvCxnSpPr>
              <a:stCxn id="128" idx="2"/>
              <a:endCxn id="134" idx="0"/>
            </p:cNvCxnSpPr>
            <p:nvPr/>
          </p:nvCxnSpPr>
          <p:spPr>
            <a:xfrm>
              <a:off x="5299936" y="4173957"/>
              <a:ext cx="392656" cy="475086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/>
            <p:cNvCxnSpPr>
              <a:stCxn id="126" idx="2"/>
              <a:endCxn id="129" idx="0"/>
            </p:cNvCxnSpPr>
            <p:nvPr/>
          </p:nvCxnSpPr>
          <p:spPr>
            <a:xfrm flipH="1">
              <a:off x="6831113" y="3403008"/>
              <a:ext cx="566572" cy="372894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stCxn id="126" idx="2"/>
              <a:endCxn id="130" idx="0"/>
            </p:cNvCxnSpPr>
            <p:nvPr/>
          </p:nvCxnSpPr>
          <p:spPr>
            <a:xfrm>
              <a:off x="7397685" y="3403008"/>
              <a:ext cx="1201281" cy="37289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/>
            <p:cNvCxnSpPr>
              <a:stCxn id="129" idx="2"/>
              <a:endCxn id="137" idx="0"/>
            </p:cNvCxnSpPr>
            <p:nvPr/>
          </p:nvCxnSpPr>
          <p:spPr>
            <a:xfrm flipH="1">
              <a:off x="6606992" y="4163177"/>
              <a:ext cx="224121" cy="47692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>
              <a:stCxn id="129" idx="2"/>
              <a:endCxn id="138" idx="0"/>
            </p:cNvCxnSpPr>
            <p:nvPr/>
          </p:nvCxnSpPr>
          <p:spPr>
            <a:xfrm>
              <a:off x="6831113" y="4163177"/>
              <a:ext cx="724346" cy="46439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/>
            <p:cNvCxnSpPr>
              <a:stCxn id="130" idx="2"/>
              <a:endCxn id="136" idx="0"/>
            </p:cNvCxnSpPr>
            <p:nvPr/>
          </p:nvCxnSpPr>
          <p:spPr>
            <a:xfrm flipH="1">
              <a:off x="8468065" y="4163176"/>
              <a:ext cx="130901" cy="46439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>
              <a:stCxn id="130" idx="2"/>
              <a:endCxn id="135" idx="0"/>
            </p:cNvCxnSpPr>
            <p:nvPr/>
          </p:nvCxnSpPr>
          <p:spPr>
            <a:xfrm>
              <a:off x="8598966" y="4163176"/>
              <a:ext cx="808600" cy="455364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383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ZKW</a:t>
            </a:r>
            <a:r>
              <a:rPr lang="zh-CN" altLang="en-US" smtClean="0"/>
              <a:t>版线段树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7200"/>
            <a:r>
              <a:rPr lang="zh-CN" altLang="en-US" smtClean="0"/>
              <a:t>这样做的好处是每个结点存放的是以这个结点为前缀的区间和。</a:t>
            </a:r>
            <a:endParaRPr lang="zh-CN" altLang="en-US"/>
          </a:p>
        </p:txBody>
      </p:sp>
      <p:grpSp>
        <p:nvGrpSpPr>
          <p:cNvPr id="123" name="组合 122"/>
          <p:cNvGrpSpPr/>
          <p:nvPr/>
        </p:nvGrpSpPr>
        <p:grpSpPr>
          <a:xfrm>
            <a:off x="3119380" y="3033932"/>
            <a:ext cx="6032260" cy="2963673"/>
            <a:chOff x="2528056" y="2216085"/>
            <a:chExt cx="7282922" cy="2850748"/>
          </a:xfrm>
        </p:grpSpPr>
        <p:sp>
          <p:nvSpPr>
            <p:cNvPr id="124" name="圆角矩形 123"/>
            <p:cNvSpPr/>
            <p:nvPr/>
          </p:nvSpPr>
          <p:spPr>
            <a:xfrm>
              <a:off x="5459507" y="2216085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prstClr val="white"/>
                  </a:solidFill>
                </a:rPr>
                <a:t>1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25" name="圆角矩形 124"/>
            <p:cNvSpPr/>
            <p:nvPr/>
          </p:nvSpPr>
          <p:spPr>
            <a:xfrm>
              <a:off x="4107637" y="3015733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10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26" name="圆角矩形 125"/>
            <p:cNvSpPr/>
            <p:nvPr/>
          </p:nvSpPr>
          <p:spPr>
            <a:xfrm>
              <a:off x="6994273" y="3015733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11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27" name="圆角矩形 126"/>
            <p:cNvSpPr/>
            <p:nvPr/>
          </p:nvSpPr>
          <p:spPr>
            <a:xfrm>
              <a:off x="3200405" y="3809997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100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28" name="圆角矩形 127"/>
            <p:cNvSpPr/>
            <p:nvPr/>
          </p:nvSpPr>
          <p:spPr>
            <a:xfrm>
              <a:off x="4896524" y="3786682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101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29" name="圆角矩形 128"/>
            <p:cNvSpPr/>
            <p:nvPr/>
          </p:nvSpPr>
          <p:spPr>
            <a:xfrm>
              <a:off x="6427701" y="3775902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110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30" name="圆角矩形 129"/>
            <p:cNvSpPr/>
            <p:nvPr/>
          </p:nvSpPr>
          <p:spPr>
            <a:xfrm>
              <a:off x="8195554" y="3775901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111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31" name="圆角矩形 130"/>
            <p:cNvSpPr/>
            <p:nvPr/>
          </p:nvSpPr>
          <p:spPr>
            <a:xfrm>
              <a:off x="2528056" y="4679558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1000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32" name="圆角矩形 131"/>
            <p:cNvSpPr/>
            <p:nvPr/>
          </p:nvSpPr>
          <p:spPr>
            <a:xfrm>
              <a:off x="3444247" y="4674194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1001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33" name="圆角矩形 132"/>
            <p:cNvSpPr/>
            <p:nvPr/>
          </p:nvSpPr>
          <p:spPr>
            <a:xfrm>
              <a:off x="4369405" y="4659801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1010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34" name="圆角矩形 133"/>
            <p:cNvSpPr/>
            <p:nvPr/>
          </p:nvSpPr>
          <p:spPr>
            <a:xfrm>
              <a:off x="5289180" y="4649043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1011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35" name="圆角矩形 134"/>
            <p:cNvSpPr/>
            <p:nvPr/>
          </p:nvSpPr>
          <p:spPr>
            <a:xfrm>
              <a:off x="9004154" y="4618540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1111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36" name="圆角矩形 135"/>
            <p:cNvSpPr/>
            <p:nvPr/>
          </p:nvSpPr>
          <p:spPr>
            <a:xfrm>
              <a:off x="8064653" y="4627569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1110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37" name="圆角矩形 136"/>
            <p:cNvSpPr/>
            <p:nvPr/>
          </p:nvSpPr>
          <p:spPr>
            <a:xfrm>
              <a:off x="6203580" y="4640102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1100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38" name="圆角矩形 137"/>
            <p:cNvSpPr/>
            <p:nvPr/>
          </p:nvSpPr>
          <p:spPr>
            <a:xfrm>
              <a:off x="7152047" y="4627570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1101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cxnSp>
          <p:nvCxnSpPr>
            <p:cNvPr id="139" name="直接箭头连接符 138"/>
            <p:cNvCxnSpPr>
              <a:stCxn id="124" idx="2"/>
              <a:endCxn id="125" idx="0"/>
            </p:cNvCxnSpPr>
            <p:nvPr/>
          </p:nvCxnSpPr>
          <p:spPr>
            <a:xfrm flipH="1">
              <a:off x="4511049" y="2603360"/>
              <a:ext cx="1351870" cy="41237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/>
            <p:cNvCxnSpPr>
              <a:stCxn id="124" idx="2"/>
              <a:endCxn id="126" idx="0"/>
            </p:cNvCxnSpPr>
            <p:nvPr/>
          </p:nvCxnSpPr>
          <p:spPr>
            <a:xfrm>
              <a:off x="5862919" y="2603360"/>
              <a:ext cx="1534766" cy="41237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/>
            <p:cNvCxnSpPr>
              <a:stCxn id="125" idx="2"/>
              <a:endCxn id="127" idx="0"/>
            </p:cNvCxnSpPr>
            <p:nvPr/>
          </p:nvCxnSpPr>
          <p:spPr>
            <a:xfrm flipH="1">
              <a:off x="3603817" y="3403008"/>
              <a:ext cx="907232" cy="406989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/>
            <p:cNvCxnSpPr>
              <a:stCxn id="125" idx="2"/>
              <a:endCxn id="128" idx="0"/>
            </p:cNvCxnSpPr>
            <p:nvPr/>
          </p:nvCxnSpPr>
          <p:spPr>
            <a:xfrm>
              <a:off x="4511049" y="3403008"/>
              <a:ext cx="788887" cy="383674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/>
            <p:cNvCxnSpPr>
              <a:stCxn id="127" idx="2"/>
              <a:endCxn id="131" idx="0"/>
            </p:cNvCxnSpPr>
            <p:nvPr/>
          </p:nvCxnSpPr>
          <p:spPr>
            <a:xfrm flipH="1">
              <a:off x="2931468" y="4197272"/>
              <a:ext cx="672349" cy="482286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>
              <a:stCxn id="127" idx="2"/>
              <a:endCxn id="132" idx="0"/>
            </p:cNvCxnSpPr>
            <p:nvPr/>
          </p:nvCxnSpPr>
          <p:spPr>
            <a:xfrm>
              <a:off x="3603817" y="4197272"/>
              <a:ext cx="243842" cy="476922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/>
            <p:cNvCxnSpPr>
              <a:stCxn id="128" idx="2"/>
              <a:endCxn id="133" idx="0"/>
            </p:cNvCxnSpPr>
            <p:nvPr/>
          </p:nvCxnSpPr>
          <p:spPr>
            <a:xfrm flipH="1">
              <a:off x="4772817" y="4173957"/>
              <a:ext cx="527119" cy="485844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箭头连接符 145"/>
            <p:cNvCxnSpPr>
              <a:stCxn id="128" idx="2"/>
              <a:endCxn id="134" idx="0"/>
            </p:cNvCxnSpPr>
            <p:nvPr/>
          </p:nvCxnSpPr>
          <p:spPr>
            <a:xfrm>
              <a:off x="5299936" y="4173957"/>
              <a:ext cx="392656" cy="475086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/>
            <p:cNvCxnSpPr>
              <a:stCxn id="126" idx="2"/>
              <a:endCxn id="129" idx="0"/>
            </p:cNvCxnSpPr>
            <p:nvPr/>
          </p:nvCxnSpPr>
          <p:spPr>
            <a:xfrm flipH="1">
              <a:off x="6831113" y="3403008"/>
              <a:ext cx="566572" cy="372894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stCxn id="126" idx="2"/>
              <a:endCxn id="130" idx="0"/>
            </p:cNvCxnSpPr>
            <p:nvPr/>
          </p:nvCxnSpPr>
          <p:spPr>
            <a:xfrm>
              <a:off x="7397685" y="3403008"/>
              <a:ext cx="1201281" cy="37289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/>
            <p:cNvCxnSpPr>
              <a:stCxn id="129" idx="2"/>
              <a:endCxn id="137" idx="0"/>
            </p:cNvCxnSpPr>
            <p:nvPr/>
          </p:nvCxnSpPr>
          <p:spPr>
            <a:xfrm flipH="1">
              <a:off x="6606992" y="4163177"/>
              <a:ext cx="224121" cy="47692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>
              <a:stCxn id="129" idx="2"/>
              <a:endCxn id="138" idx="0"/>
            </p:cNvCxnSpPr>
            <p:nvPr/>
          </p:nvCxnSpPr>
          <p:spPr>
            <a:xfrm>
              <a:off x="6831113" y="4163177"/>
              <a:ext cx="724346" cy="46439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/>
            <p:cNvCxnSpPr>
              <a:stCxn id="130" idx="2"/>
              <a:endCxn id="136" idx="0"/>
            </p:cNvCxnSpPr>
            <p:nvPr/>
          </p:nvCxnSpPr>
          <p:spPr>
            <a:xfrm flipH="1">
              <a:off x="8468065" y="4163176"/>
              <a:ext cx="130901" cy="46439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>
              <a:stCxn id="130" idx="2"/>
              <a:endCxn id="135" idx="0"/>
            </p:cNvCxnSpPr>
            <p:nvPr/>
          </p:nvCxnSpPr>
          <p:spPr>
            <a:xfrm>
              <a:off x="8598966" y="4163176"/>
              <a:ext cx="808600" cy="455364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356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ZKW</a:t>
            </a:r>
            <a:r>
              <a:rPr lang="zh-CN" altLang="en-US" smtClean="0"/>
              <a:t>版线段树的区间查询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查询闭区间</a:t>
            </a:r>
            <a:r>
              <a:rPr lang="en-US" altLang="zh-CN" smtClean="0"/>
              <a:t>[3,5]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注意建树的时候第一个和最后一个结点为空（至于为什么，后续会明白）。</a:t>
            </a:r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3246874" y="3273182"/>
            <a:ext cx="6021379" cy="2902750"/>
            <a:chOff x="3246874" y="3273182"/>
            <a:chExt cx="6021379" cy="2902750"/>
          </a:xfrm>
        </p:grpSpPr>
        <p:sp>
          <p:nvSpPr>
            <p:cNvPr id="5" name="圆角矩形 4"/>
            <p:cNvSpPr/>
            <p:nvPr/>
          </p:nvSpPr>
          <p:spPr>
            <a:xfrm>
              <a:off x="5670541" y="3273182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/>
                <a:t>1</a:t>
              </a:r>
              <a:endParaRPr lang="zh-CN" altLang="en-US" sz="1400" b="1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552841" y="4087417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2</a:t>
              </a:r>
              <a:endParaRPr lang="zh-CN" altLang="en-US" sz="1400" b="1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939456" y="4087417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3</a:t>
              </a:r>
              <a:endParaRPr lang="zh-CN" altLang="en-US" sz="1400" b="1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802759" y="4896169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4</a:t>
              </a:r>
              <a:endParaRPr lang="zh-CN" altLang="en-US" sz="1400" b="1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5205078" y="4872429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5</a:t>
              </a:r>
              <a:endParaRPr lang="zh-CN" altLang="en-US" sz="1400" b="1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6471025" y="4861452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6</a:t>
              </a:r>
              <a:endParaRPr lang="zh-CN" altLang="en-US" sz="1400" b="1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7932652" y="4861451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7</a:t>
              </a:r>
              <a:endParaRPr lang="zh-CN" altLang="en-US" sz="1400" b="1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246874" y="5781593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/>
                <a:t>8</a:t>
              </a:r>
              <a:endParaRPr lang="zh-CN" altLang="en-US" sz="1400" b="1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004363" y="5776131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9</a:t>
              </a:r>
              <a:endParaRPr lang="zh-CN" altLang="en-US" sz="1400" b="1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769266" y="5761475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10</a:t>
              </a:r>
              <a:endParaRPr lang="zh-CN" altLang="en-US" sz="1400" b="1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5529718" y="5750521"/>
              <a:ext cx="667066" cy="39433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11</a:t>
              </a:r>
              <a:endParaRPr lang="zh-CN" altLang="en-US" sz="1400" b="1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601187" y="5719461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15</a:t>
              </a:r>
              <a:endParaRPr lang="zh-CN" altLang="en-US" sz="1400" b="1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7824425" y="5728655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14</a:t>
              </a:r>
              <a:endParaRPr lang="zh-CN" altLang="en-US" sz="1400" b="1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285726" y="5741417"/>
              <a:ext cx="667066" cy="39433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12</a:t>
              </a:r>
              <a:endParaRPr lang="zh-CN" altLang="en-US" sz="1400" b="1" dirty="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7069900" y="5728656"/>
              <a:ext cx="667066" cy="39433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13</a:t>
              </a:r>
              <a:endParaRPr lang="zh-CN" altLang="en-US" sz="1400" b="1" dirty="0"/>
            </a:p>
          </p:txBody>
        </p:sp>
        <p:cxnSp>
          <p:nvCxnSpPr>
            <p:cNvPr id="20" name="直接箭头连接符 19"/>
            <p:cNvCxnSpPr>
              <a:stCxn id="5" idx="2"/>
              <a:endCxn id="6" idx="0"/>
            </p:cNvCxnSpPr>
            <p:nvPr/>
          </p:nvCxnSpPr>
          <p:spPr>
            <a:xfrm flipH="1">
              <a:off x="4886374" y="3667521"/>
              <a:ext cx="1117700" cy="4198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5" idx="2"/>
              <a:endCxn id="7" idx="0"/>
            </p:cNvCxnSpPr>
            <p:nvPr/>
          </p:nvCxnSpPr>
          <p:spPr>
            <a:xfrm>
              <a:off x="6004074" y="3667521"/>
              <a:ext cx="1268915" cy="4198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6" idx="2"/>
              <a:endCxn id="8" idx="0"/>
            </p:cNvCxnSpPr>
            <p:nvPr/>
          </p:nvCxnSpPr>
          <p:spPr>
            <a:xfrm flipH="1">
              <a:off x="4136292" y="4481756"/>
              <a:ext cx="750082" cy="41441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6" idx="2"/>
              <a:endCxn id="9" idx="0"/>
            </p:cNvCxnSpPr>
            <p:nvPr/>
          </p:nvCxnSpPr>
          <p:spPr>
            <a:xfrm>
              <a:off x="4886374" y="4481756"/>
              <a:ext cx="652237" cy="39067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8" idx="2"/>
              <a:endCxn id="12" idx="0"/>
            </p:cNvCxnSpPr>
            <p:nvPr/>
          </p:nvCxnSpPr>
          <p:spPr>
            <a:xfrm flipH="1">
              <a:off x="3580407" y="5290509"/>
              <a:ext cx="555885" cy="491084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2"/>
              <a:endCxn id="13" idx="0"/>
            </p:cNvCxnSpPr>
            <p:nvPr/>
          </p:nvCxnSpPr>
          <p:spPr>
            <a:xfrm>
              <a:off x="4136292" y="5290509"/>
              <a:ext cx="201604" cy="485622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2"/>
              <a:endCxn id="14" idx="0"/>
            </p:cNvCxnSpPr>
            <p:nvPr/>
          </p:nvCxnSpPr>
          <p:spPr>
            <a:xfrm flipH="1">
              <a:off x="5102799" y="5266769"/>
              <a:ext cx="435812" cy="49470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9" idx="2"/>
              <a:endCxn id="15" idx="0"/>
            </p:cNvCxnSpPr>
            <p:nvPr/>
          </p:nvCxnSpPr>
          <p:spPr>
            <a:xfrm>
              <a:off x="5538611" y="5266769"/>
              <a:ext cx="324640" cy="483752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7" idx="2"/>
              <a:endCxn id="10" idx="0"/>
            </p:cNvCxnSpPr>
            <p:nvPr/>
          </p:nvCxnSpPr>
          <p:spPr>
            <a:xfrm flipH="1">
              <a:off x="6804558" y="4481756"/>
              <a:ext cx="468431" cy="379696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7" idx="2"/>
              <a:endCxn id="11" idx="0"/>
            </p:cNvCxnSpPr>
            <p:nvPr/>
          </p:nvCxnSpPr>
          <p:spPr>
            <a:xfrm>
              <a:off x="7272989" y="4481756"/>
              <a:ext cx="993196" cy="3796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0" idx="2"/>
              <a:endCxn id="18" idx="0"/>
            </p:cNvCxnSpPr>
            <p:nvPr/>
          </p:nvCxnSpPr>
          <p:spPr>
            <a:xfrm flipH="1">
              <a:off x="6619259" y="5255792"/>
              <a:ext cx="185299" cy="48562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0" idx="2"/>
              <a:endCxn id="19" idx="0"/>
            </p:cNvCxnSpPr>
            <p:nvPr/>
          </p:nvCxnSpPr>
          <p:spPr>
            <a:xfrm>
              <a:off x="6804558" y="5255792"/>
              <a:ext cx="598875" cy="472864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1" idx="2"/>
              <a:endCxn id="17" idx="0"/>
            </p:cNvCxnSpPr>
            <p:nvPr/>
          </p:nvCxnSpPr>
          <p:spPr>
            <a:xfrm flipH="1">
              <a:off x="8157959" y="5255791"/>
              <a:ext cx="108226" cy="472864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1" idx="2"/>
              <a:endCxn id="16" idx="0"/>
            </p:cNvCxnSpPr>
            <p:nvPr/>
          </p:nvCxnSpPr>
          <p:spPr>
            <a:xfrm>
              <a:off x="8266185" y="5255791"/>
              <a:ext cx="668535" cy="463671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918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ZKW</a:t>
            </a:r>
            <a:r>
              <a:rPr lang="zh-CN" altLang="en-US" smtClean="0"/>
              <a:t>版线段树的区间查询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改</a:t>
            </a:r>
            <a:r>
              <a:rPr lang="zh-CN" altLang="en-US" smtClean="0"/>
              <a:t>成开区间的形式。</a:t>
            </a:r>
            <a:endParaRPr lang="en-US" altLang="zh-CN" smtClean="0"/>
          </a:p>
          <a:p>
            <a:r>
              <a:rPr lang="zh-CN" altLang="en-US" smtClean="0"/>
              <a:t>先找到区间</a:t>
            </a:r>
            <a:r>
              <a:rPr lang="en-US" altLang="zh-CN" smtClean="0"/>
              <a:t>[s,t]</a:t>
            </a:r>
            <a:r>
              <a:rPr lang="zh-CN" altLang="en-US" smtClean="0"/>
              <a:t>的叶结点。</a:t>
            </a:r>
            <a:endParaRPr lang="en-US" altLang="zh-CN" smtClean="0"/>
          </a:p>
          <a:p>
            <a:r>
              <a:rPr lang="zh-CN" altLang="en-US" smtClean="0"/>
              <a:t>若</a:t>
            </a:r>
            <a:r>
              <a:rPr lang="en-US" altLang="zh-CN" smtClean="0"/>
              <a:t>s</a:t>
            </a:r>
            <a:r>
              <a:rPr lang="zh-CN" altLang="en-US" smtClean="0"/>
              <a:t>是左子树，则其右兄弟必在区间内；</a:t>
            </a:r>
            <a:endParaRPr lang="en-US" altLang="zh-CN" smtClean="0"/>
          </a:p>
          <a:p>
            <a:r>
              <a:rPr lang="zh-CN" altLang="en-US" smtClean="0"/>
              <a:t>若</a:t>
            </a:r>
            <a:r>
              <a:rPr lang="en-US" altLang="zh-CN" smtClean="0"/>
              <a:t>t</a:t>
            </a:r>
            <a:r>
              <a:rPr lang="zh-CN" altLang="en-US" smtClean="0"/>
              <a:t>是右子树，则其左兄弟必在区间内。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345492" y="2867171"/>
            <a:ext cx="6021379" cy="2902750"/>
            <a:chOff x="3246874" y="3273182"/>
            <a:chExt cx="6021379" cy="2902750"/>
          </a:xfrm>
        </p:grpSpPr>
        <p:sp>
          <p:nvSpPr>
            <p:cNvPr id="5" name="圆角矩形 4"/>
            <p:cNvSpPr/>
            <p:nvPr/>
          </p:nvSpPr>
          <p:spPr>
            <a:xfrm>
              <a:off x="5670541" y="3273182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prstClr val="white"/>
                  </a:solidFill>
                </a:rPr>
                <a:t>1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552841" y="4087417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2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939456" y="4087417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3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802759" y="4896169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4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5205078" y="4872429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5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6471025" y="4861452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6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7932652" y="4861451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7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246874" y="5781593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prstClr val="white"/>
                  </a:solidFill>
                </a:rPr>
                <a:t>8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004363" y="5776131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9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769266" y="5761475"/>
              <a:ext cx="667066" cy="39433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10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5529718" y="5750521"/>
              <a:ext cx="667066" cy="39433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11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601187" y="5719461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15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7824425" y="5728655"/>
              <a:ext cx="667066" cy="39433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14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285726" y="5741417"/>
              <a:ext cx="667066" cy="39433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12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7069900" y="5728656"/>
              <a:ext cx="667066" cy="39433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13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5" idx="2"/>
              <a:endCxn id="6" idx="0"/>
            </p:cNvCxnSpPr>
            <p:nvPr/>
          </p:nvCxnSpPr>
          <p:spPr>
            <a:xfrm flipH="1">
              <a:off x="4886374" y="3667521"/>
              <a:ext cx="1117700" cy="4198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5" idx="2"/>
              <a:endCxn id="7" idx="0"/>
            </p:cNvCxnSpPr>
            <p:nvPr/>
          </p:nvCxnSpPr>
          <p:spPr>
            <a:xfrm>
              <a:off x="6004074" y="3667521"/>
              <a:ext cx="1268915" cy="4198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6" idx="2"/>
              <a:endCxn id="8" idx="0"/>
            </p:cNvCxnSpPr>
            <p:nvPr/>
          </p:nvCxnSpPr>
          <p:spPr>
            <a:xfrm flipH="1">
              <a:off x="4136292" y="4481756"/>
              <a:ext cx="750082" cy="41441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6" idx="2"/>
              <a:endCxn id="9" idx="0"/>
            </p:cNvCxnSpPr>
            <p:nvPr/>
          </p:nvCxnSpPr>
          <p:spPr>
            <a:xfrm>
              <a:off x="4886374" y="4481756"/>
              <a:ext cx="652237" cy="39067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8" idx="2"/>
              <a:endCxn id="12" idx="0"/>
            </p:cNvCxnSpPr>
            <p:nvPr/>
          </p:nvCxnSpPr>
          <p:spPr>
            <a:xfrm flipH="1">
              <a:off x="3580407" y="5290509"/>
              <a:ext cx="555885" cy="491084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2"/>
              <a:endCxn id="13" idx="0"/>
            </p:cNvCxnSpPr>
            <p:nvPr/>
          </p:nvCxnSpPr>
          <p:spPr>
            <a:xfrm>
              <a:off x="4136292" y="5290509"/>
              <a:ext cx="201604" cy="485622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2"/>
              <a:endCxn id="14" idx="0"/>
            </p:cNvCxnSpPr>
            <p:nvPr/>
          </p:nvCxnSpPr>
          <p:spPr>
            <a:xfrm flipH="1">
              <a:off x="5102799" y="5266769"/>
              <a:ext cx="435812" cy="49470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9" idx="2"/>
              <a:endCxn id="15" idx="0"/>
            </p:cNvCxnSpPr>
            <p:nvPr/>
          </p:nvCxnSpPr>
          <p:spPr>
            <a:xfrm>
              <a:off x="5538611" y="5266769"/>
              <a:ext cx="324640" cy="483752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7" idx="2"/>
              <a:endCxn id="10" idx="0"/>
            </p:cNvCxnSpPr>
            <p:nvPr/>
          </p:nvCxnSpPr>
          <p:spPr>
            <a:xfrm flipH="1">
              <a:off x="6804558" y="4481756"/>
              <a:ext cx="468431" cy="379696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7" idx="2"/>
              <a:endCxn id="11" idx="0"/>
            </p:cNvCxnSpPr>
            <p:nvPr/>
          </p:nvCxnSpPr>
          <p:spPr>
            <a:xfrm>
              <a:off x="7272989" y="4481756"/>
              <a:ext cx="993196" cy="3796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0" idx="2"/>
              <a:endCxn id="18" idx="0"/>
            </p:cNvCxnSpPr>
            <p:nvPr/>
          </p:nvCxnSpPr>
          <p:spPr>
            <a:xfrm flipH="1">
              <a:off x="6619259" y="5255792"/>
              <a:ext cx="185299" cy="48562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0" idx="2"/>
              <a:endCxn id="19" idx="0"/>
            </p:cNvCxnSpPr>
            <p:nvPr/>
          </p:nvCxnSpPr>
          <p:spPr>
            <a:xfrm>
              <a:off x="6804558" y="5255792"/>
              <a:ext cx="598875" cy="472864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1" idx="2"/>
              <a:endCxn id="17" idx="0"/>
            </p:cNvCxnSpPr>
            <p:nvPr/>
          </p:nvCxnSpPr>
          <p:spPr>
            <a:xfrm flipH="1">
              <a:off x="8157959" y="5255791"/>
              <a:ext cx="108226" cy="472864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1" idx="2"/>
              <a:endCxn id="16" idx="0"/>
            </p:cNvCxnSpPr>
            <p:nvPr/>
          </p:nvCxnSpPr>
          <p:spPr>
            <a:xfrm>
              <a:off x="8266185" y="5255791"/>
              <a:ext cx="668535" cy="463671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325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ZKW</a:t>
            </a:r>
            <a:r>
              <a:rPr lang="zh-CN" altLang="en-US" smtClean="0"/>
              <a:t>版线段树的区间查询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上移一层。</a:t>
            </a:r>
            <a:endParaRPr lang="en-US" altLang="zh-CN" smtClean="0"/>
          </a:p>
          <a:p>
            <a:r>
              <a:rPr lang="zh-CN" altLang="en-US" smtClean="0"/>
              <a:t>为什么要改成开区间？</a:t>
            </a:r>
            <a:endParaRPr lang="en-US" altLang="zh-CN" smtClean="0"/>
          </a:p>
          <a:p>
            <a:r>
              <a:rPr lang="zh-CN" altLang="en-US" smtClean="0"/>
              <a:t>为什么建树的时候要保持第一个和最后一个结点空？</a:t>
            </a:r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3246874" y="3660470"/>
            <a:ext cx="6021379" cy="2902750"/>
            <a:chOff x="3246874" y="3714260"/>
            <a:chExt cx="6021379" cy="2902750"/>
          </a:xfrm>
        </p:grpSpPr>
        <p:sp>
          <p:nvSpPr>
            <p:cNvPr id="5" name="圆角矩形 4"/>
            <p:cNvSpPr/>
            <p:nvPr/>
          </p:nvSpPr>
          <p:spPr>
            <a:xfrm>
              <a:off x="5670541" y="3714260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prstClr val="white"/>
                  </a:solidFill>
                </a:rPr>
                <a:t>1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552841" y="4528495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2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939456" y="4528495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3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802759" y="5337247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4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5205078" y="5313507"/>
              <a:ext cx="667066" cy="39433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5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6471025" y="5302530"/>
              <a:ext cx="667066" cy="39433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6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7932652" y="5302529"/>
              <a:ext cx="667066" cy="39433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7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246874" y="6222671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prstClr val="white"/>
                  </a:solidFill>
                </a:rPr>
                <a:t>8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004363" y="6217209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9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769266" y="6202553"/>
              <a:ext cx="667066" cy="39433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10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5529718" y="6191599"/>
              <a:ext cx="667066" cy="39433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11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601187" y="6160539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15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7824425" y="6169733"/>
              <a:ext cx="667066" cy="39433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14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285726" y="6182495"/>
              <a:ext cx="667066" cy="39433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12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7069900" y="6169734"/>
              <a:ext cx="667066" cy="39433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13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5" idx="2"/>
              <a:endCxn id="6" idx="0"/>
            </p:cNvCxnSpPr>
            <p:nvPr/>
          </p:nvCxnSpPr>
          <p:spPr>
            <a:xfrm flipH="1">
              <a:off x="4886374" y="4108599"/>
              <a:ext cx="1117700" cy="4198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5" idx="2"/>
              <a:endCxn id="7" idx="0"/>
            </p:cNvCxnSpPr>
            <p:nvPr/>
          </p:nvCxnSpPr>
          <p:spPr>
            <a:xfrm>
              <a:off x="6004074" y="4108599"/>
              <a:ext cx="1268915" cy="4198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6" idx="2"/>
              <a:endCxn id="8" idx="0"/>
            </p:cNvCxnSpPr>
            <p:nvPr/>
          </p:nvCxnSpPr>
          <p:spPr>
            <a:xfrm flipH="1">
              <a:off x="4136292" y="4922834"/>
              <a:ext cx="750082" cy="41441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6" idx="2"/>
              <a:endCxn id="9" idx="0"/>
            </p:cNvCxnSpPr>
            <p:nvPr/>
          </p:nvCxnSpPr>
          <p:spPr>
            <a:xfrm>
              <a:off x="4886374" y="4922834"/>
              <a:ext cx="652237" cy="39067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8" idx="2"/>
              <a:endCxn id="12" idx="0"/>
            </p:cNvCxnSpPr>
            <p:nvPr/>
          </p:nvCxnSpPr>
          <p:spPr>
            <a:xfrm flipH="1">
              <a:off x="3580407" y="5731587"/>
              <a:ext cx="555885" cy="491084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2"/>
              <a:endCxn id="13" idx="0"/>
            </p:cNvCxnSpPr>
            <p:nvPr/>
          </p:nvCxnSpPr>
          <p:spPr>
            <a:xfrm>
              <a:off x="4136292" y="5731587"/>
              <a:ext cx="201604" cy="485622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2"/>
              <a:endCxn id="14" idx="0"/>
            </p:cNvCxnSpPr>
            <p:nvPr/>
          </p:nvCxnSpPr>
          <p:spPr>
            <a:xfrm flipH="1">
              <a:off x="5102799" y="5707847"/>
              <a:ext cx="435812" cy="49470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9" idx="2"/>
              <a:endCxn id="15" idx="0"/>
            </p:cNvCxnSpPr>
            <p:nvPr/>
          </p:nvCxnSpPr>
          <p:spPr>
            <a:xfrm>
              <a:off x="5538611" y="5707847"/>
              <a:ext cx="324640" cy="483752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7" idx="2"/>
              <a:endCxn id="10" idx="0"/>
            </p:cNvCxnSpPr>
            <p:nvPr/>
          </p:nvCxnSpPr>
          <p:spPr>
            <a:xfrm flipH="1">
              <a:off x="6804558" y="4922834"/>
              <a:ext cx="468431" cy="379696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7" idx="2"/>
              <a:endCxn id="11" idx="0"/>
            </p:cNvCxnSpPr>
            <p:nvPr/>
          </p:nvCxnSpPr>
          <p:spPr>
            <a:xfrm>
              <a:off x="7272989" y="4922834"/>
              <a:ext cx="993196" cy="3796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0" idx="2"/>
              <a:endCxn id="18" idx="0"/>
            </p:cNvCxnSpPr>
            <p:nvPr/>
          </p:nvCxnSpPr>
          <p:spPr>
            <a:xfrm flipH="1">
              <a:off x="6619259" y="5696870"/>
              <a:ext cx="185299" cy="48562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0" idx="2"/>
              <a:endCxn id="19" idx="0"/>
            </p:cNvCxnSpPr>
            <p:nvPr/>
          </p:nvCxnSpPr>
          <p:spPr>
            <a:xfrm>
              <a:off x="6804558" y="5696870"/>
              <a:ext cx="598875" cy="472864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1" idx="2"/>
              <a:endCxn id="17" idx="0"/>
            </p:cNvCxnSpPr>
            <p:nvPr/>
          </p:nvCxnSpPr>
          <p:spPr>
            <a:xfrm flipH="1">
              <a:off x="8157959" y="5696869"/>
              <a:ext cx="108226" cy="472864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1" idx="2"/>
              <a:endCxn id="16" idx="0"/>
            </p:cNvCxnSpPr>
            <p:nvPr/>
          </p:nvCxnSpPr>
          <p:spPr>
            <a:xfrm>
              <a:off x="8266185" y="5696869"/>
              <a:ext cx="668535" cy="463671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786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ZKW</a:t>
            </a:r>
            <a:r>
              <a:rPr lang="zh-CN" altLang="en-US" smtClean="0"/>
              <a:t>版线段树的区间查询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继续上移。</a:t>
            </a:r>
            <a:endParaRPr lang="en-US" altLang="zh-CN" smtClean="0"/>
          </a:p>
          <a:p>
            <a:r>
              <a:rPr lang="zh-CN" altLang="en-US" smtClean="0"/>
              <a:t>当左右结点编号相邻，查询结束。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246874" y="3036506"/>
            <a:ext cx="6021379" cy="2902750"/>
            <a:chOff x="3246874" y="3520616"/>
            <a:chExt cx="6021379" cy="2902750"/>
          </a:xfrm>
        </p:grpSpPr>
        <p:sp>
          <p:nvSpPr>
            <p:cNvPr id="5" name="圆角矩形 4"/>
            <p:cNvSpPr/>
            <p:nvPr/>
          </p:nvSpPr>
          <p:spPr>
            <a:xfrm>
              <a:off x="5670541" y="3520616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prstClr val="white"/>
                  </a:solidFill>
                </a:rPr>
                <a:t>1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552841" y="4334851"/>
              <a:ext cx="667066" cy="39433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2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939456" y="4334851"/>
              <a:ext cx="667066" cy="39433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3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802759" y="5143603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4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5205078" y="5119863"/>
              <a:ext cx="667066" cy="39433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5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6471025" y="5108886"/>
              <a:ext cx="667066" cy="39433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6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7932652" y="5108885"/>
              <a:ext cx="667066" cy="39433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7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246874" y="6029027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prstClr val="white"/>
                  </a:solidFill>
                </a:rPr>
                <a:t>8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004363" y="6023565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9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769266" y="6008909"/>
              <a:ext cx="667066" cy="39433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10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5529718" y="5997955"/>
              <a:ext cx="667066" cy="39433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11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601187" y="5966895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15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7824425" y="5976089"/>
              <a:ext cx="667066" cy="39433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14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285726" y="5988851"/>
              <a:ext cx="667066" cy="39433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12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7069900" y="5976090"/>
              <a:ext cx="667066" cy="39433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13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5" idx="2"/>
              <a:endCxn id="6" idx="0"/>
            </p:cNvCxnSpPr>
            <p:nvPr/>
          </p:nvCxnSpPr>
          <p:spPr>
            <a:xfrm flipH="1">
              <a:off x="4886374" y="3914955"/>
              <a:ext cx="1117700" cy="4198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5" idx="2"/>
              <a:endCxn id="7" idx="0"/>
            </p:cNvCxnSpPr>
            <p:nvPr/>
          </p:nvCxnSpPr>
          <p:spPr>
            <a:xfrm>
              <a:off x="6004074" y="3914955"/>
              <a:ext cx="1268915" cy="4198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6" idx="2"/>
              <a:endCxn id="8" idx="0"/>
            </p:cNvCxnSpPr>
            <p:nvPr/>
          </p:nvCxnSpPr>
          <p:spPr>
            <a:xfrm flipH="1">
              <a:off x="4136292" y="4729190"/>
              <a:ext cx="750082" cy="41441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6" idx="2"/>
              <a:endCxn id="9" idx="0"/>
            </p:cNvCxnSpPr>
            <p:nvPr/>
          </p:nvCxnSpPr>
          <p:spPr>
            <a:xfrm>
              <a:off x="4886374" y="4729190"/>
              <a:ext cx="652237" cy="39067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8" idx="2"/>
              <a:endCxn id="12" idx="0"/>
            </p:cNvCxnSpPr>
            <p:nvPr/>
          </p:nvCxnSpPr>
          <p:spPr>
            <a:xfrm flipH="1">
              <a:off x="3580407" y="5537943"/>
              <a:ext cx="555885" cy="491084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2"/>
              <a:endCxn id="13" idx="0"/>
            </p:cNvCxnSpPr>
            <p:nvPr/>
          </p:nvCxnSpPr>
          <p:spPr>
            <a:xfrm>
              <a:off x="4136292" y="5537943"/>
              <a:ext cx="201604" cy="485622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2"/>
              <a:endCxn id="14" idx="0"/>
            </p:cNvCxnSpPr>
            <p:nvPr/>
          </p:nvCxnSpPr>
          <p:spPr>
            <a:xfrm flipH="1">
              <a:off x="5102799" y="5514203"/>
              <a:ext cx="435812" cy="49470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9" idx="2"/>
              <a:endCxn id="15" idx="0"/>
            </p:cNvCxnSpPr>
            <p:nvPr/>
          </p:nvCxnSpPr>
          <p:spPr>
            <a:xfrm>
              <a:off x="5538611" y="5514203"/>
              <a:ext cx="324640" cy="483752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7" idx="2"/>
              <a:endCxn id="10" idx="0"/>
            </p:cNvCxnSpPr>
            <p:nvPr/>
          </p:nvCxnSpPr>
          <p:spPr>
            <a:xfrm flipH="1">
              <a:off x="6804558" y="4729190"/>
              <a:ext cx="468431" cy="379696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7" idx="2"/>
              <a:endCxn id="11" idx="0"/>
            </p:cNvCxnSpPr>
            <p:nvPr/>
          </p:nvCxnSpPr>
          <p:spPr>
            <a:xfrm>
              <a:off x="7272989" y="4729190"/>
              <a:ext cx="993196" cy="3796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0" idx="2"/>
              <a:endCxn id="18" idx="0"/>
            </p:cNvCxnSpPr>
            <p:nvPr/>
          </p:nvCxnSpPr>
          <p:spPr>
            <a:xfrm flipH="1">
              <a:off x="6619259" y="5503226"/>
              <a:ext cx="185299" cy="48562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0" idx="2"/>
              <a:endCxn id="19" idx="0"/>
            </p:cNvCxnSpPr>
            <p:nvPr/>
          </p:nvCxnSpPr>
          <p:spPr>
            <a:xfrm>
              <a:off x="6804558" y="5503226"/>
              <a:ext cx="598875" cy="472864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1" idx="2"/>
              <a:endCxn id="17" idx="0"/>
            </p:cNvCxnSpPr>
            <p:nvPr/>
          </p:nvCxnSpPr>
          <p:spPr>
            <a:xfrm flipH="1">
              <a:off x="8157959" y="5503225"/>
              <a:ext cx="108226" cy="472864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1" idx="2"/>
              <a:endCxn id="16" idx="0"/>
            </p:cNvCxnSpPr>
            <p:nvPr/>
          </p:nvCxnSpPr>
          <p:spPr>
            <a:xfrm>
              <a:off x="8266185" y="5503225"/>
              <a:ext cx="668535" cy="463671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712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ZKW</a:t>
            </a:r>
            <a:r>
              <a:rPr lang="zh-CN" altLang="en-US" smtClean="0"/>
              <a:t>版线段树的区间查询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如何</a:t>
            </a:r>
            <a:r>
              <a:rPr lang="zh-CN" altLang="en-US" smtClean="0"/>
              <a:t>快速找到两个端点：</a:t>
            </a:r>
            <a:endParaRPr lang="en-US" altLang="zh-CN" smtClean="0"/>
          </a:p>
          <a:p>
            <a:r>
              <a:rPr lang="en-US" altLang="zh-CN"/>
              <a:t>Q(s,t)</a:t>
            </a:r>
          </a:p>
          <a:p>
            <a:r>
              <a:rPr lang="en-US" altLang="zh-CN" smtClean="0"/>
              <a:t>for</a:t>
            </a:r>
            <a:r>
              <a:rPr lang="en-US" altLang="zh-CN"/>
              <a:t>( ; s^t^1 ; s &gt;&gt;= 1, t &gt;&gt;= 1 ) 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en-US" altLang="zh-CN" smtClean="0"/>
              <a:t>     {</a:t>
            </a:r>
            <a:endParaRPr lang="en-US" altLang="zh-CN"/>
          </a:p>
          <a:p>
            <a:r>
              <a:rPr lang="en-US" altLang="zh-CN"/>
              <a:t>     </a:t>
            </a:r>
            <a:r>
              <a:rPr lang="en-US" altLang="zh-CN" smtClean="0"/>
              <a:t>if </a:t>
            </a:r>
            <a:r>
              <a:rPr lang="en-US" altLang="zh-CN"/>
              <a:t>( ! ( s &amp; 1 ) ) re = min( re, Tree[s^1] ) ;</a:t>
            </a:r>
          </a:p>
          <a:p>
            <a:r>
              <a:rPr lang="en-US" altLang="zh-CN"/>
              <a:t>     </a:t>
            </a:r>
            <a:r>
              <a:rPr lang="en-US" altLang="zh-CN" smtClean="0"/>
              <a:t>if </a:t>
            </a:r>
            <a:r>
              <a:rPr lang="en-US" altLang="zh-CN"/>
              <a:t>( t &amp; 1 ) re = min( re, Tree[t^1] ) </a:t>
            </a:r>
            <a:r>
              <a:rPr lang="en-US" altLang="zh-CN" smtClean="0"/>
              <a:t>;</a:t>
            </a:r>
          </a:p>
          <a:p>
            <a:r>
              <a:rPr lang="en-US" altLang="zh-CN" smtClean="0"/>
              <a:t>        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65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Zkw</a:t>
            </a:r>
            <a:r>
              <a:rPr lang="zh-CN" altLang="en-US" smtClean="0"/>
              <a:t>版线段树的点修改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修改点</a:t>
            </a:r>
            <a:r>
              <a:rPr lang="en-US" altLang="zh-CN" smtClean="0"/>
              <a:t>3</a:t>
            </a:r>
            <a:r>
              <a:rPr lang="zh-CN" altLang="en-US" smtClean="0"/>
              <a:t>的值。</a:t>
            </a:r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3096267" y="3013880"/>
            <a:ext cx="6021379" cy="2902750"/>
            <a:chOff x="3096267" y="3013880"/>
            <a:chExt cx="6021379" cy="2902750"/>
          </a:xfrm>
        </p:grpSpPr>
        <p:sp>
          <p:nvSpPr>
            <p:cNvPr id="5" name="圆角矩形 4"/>
            <p:cNvSpPr/>
            <p:nvPr/>
          </p:nvSpPr>
          <p:spPr>
            <a:xfrm>
              <a:off x="5519934" y="3013880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/>
                <a:t>1</a:t>
              </a:r>
              <a:endParaRPr lang="zh-CN" altLang="en-US" sz="1400" b="1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402234" y="3828115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2</a:t>
              </a:r>
              <a:endParaRPr lang="zh-CN" altLang="en-US" sz="1400" b="1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788849" y="3828115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3</a:t>
              </a:r>
              <a:endParaRPr lang="zh-CN" altLang="en-US" sz="1400" b="1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652152" y="4636867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4</a:t>
              </a:r>
              <a:endParaRPr lang="zh-CN" altLang="en-US" sz="1400" b="1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5054471" y="4613127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5</a:t>
              </a:r>
              <a:endParaRPr lang="zh-CN" altLang="en-US" sz="1400" b="1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6320418" y="4602150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6</a:t>
              </a:r>
              <a:endParaRPr lang="zh-CN" altLang="en-US" sz="1400" b="1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7782045" y="4602149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7</a:t>
              </a:r>
              <a:endParaRPr lang="zh-CN" altLang="en-US" sz="1400" b="1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096267" y="5522291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/>
                <a:t>8</a:t>
              </a:r>
              <a:endParaRPr lang="zh-CN" altLang="en-US" sz="1400" b="1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853756" y="5516829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9</a:t>
              </a:r>
              <a:endParaRPr lang="zh-CN" altLang="en-US" sz="1400" b="1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618659" y="5502173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10</a:t>
              </a:r>
              <a:endParaRPr lang="zh-CN" altLang="en-US" sz="1400" b="1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5379111" y="5491219"/>
              <a:ext cx="667066" cy="39433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11</a:t>
              </a:r>
              <a:endParaRPr lang="zh-CN" altLang="en-US" sz="1400" b="1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450580" y="5460159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15</a:t>
              </a:r>
              <a:endParaRPr lang="zh-CN" altLang="en-US" sz="1400" b="1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7673818" y="5469353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14</a:t>
              </a:r>
              <a:endParaRPr lang="zh-CN" altLang="en-US" sz="1400" b="1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135119" y="5482115"/>
              <a:ext cx="667066" cy="39433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12</a:t>
              </a:r>
              <a:endParaRPr lang="zh-CN" altLang="en-US" sz="1400" b="1" dirty="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6919293" y="5469354"/>
              <a:ext cx="667066" cy="39433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13</a:t>
              </a:r>
              <a:endParaRPr lang="zh-CN" altLang="en-US" sz="1400" b="1" dirty="0"/>
            </a:p>
          </p:txBody>
        </p:sp>
        <p:cxnSp>
          <p:nvCxnSpPr>
            <p:cNvPr id="20" name="直接箭头连接符 19"/>
            <p:cNvCxnSpPr>
              <a:stCxn id="5" idx="2"/>
              <a:endCxn id="6" idx="0"/>
            </p:cNvCxnSpPr>
            <p:nvPr/>
          </p:nvCxnSpPr>
          <p:spPr>
            <a:xfrm flipH="1">
              <a:off x="4735767" y="3408219"/>
              <a:ext cx="1117700" cy="4198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5" idx="2"/>
              <a:endCxn id="7" idx="0"/>
            </p:cNvCxnSpPr>
            <p:nvPr/>
          </p:nvCxnSpPr>
          <p:spPr>
            <a:xfrm>
              <a:off x="5853467" y="3408219"/>
              <a:ext cx="1268915" cy="4198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6" idx="2"/>
              <a:endCxn id="8" idx="0"/>
            </p:cNvCxnSpPr>
            <p:nvPr/>
          </p:nvCxnSpPr>
          <p:spPr>
            <a:xfrm flipH="1">
              <a:off x="3985685" y="4222454"/>
              <a:ext cx="750082" cy="41441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6" idx="2"/>
              <a:endCxn id="9" idx="0"/>
            </p:cNvCxnSpPr>
            <p:nvPr/>
          </p:nvCxnSpPr>
          <p:spPr>
            <a:xfrm>
              <a:off x="4735767" y="4222454"/>
              <a:ext cx="652237" cy="39067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8" idx="2"/>
              <a:endCxn id="12" idx="0"/>
            </p:cNvCxnSpPr>
            <p:nvPr/>
          </p:nvCxnSpPr>
          <p:spPr>
            <a:xfrm flipH="1">
              <a:off x="3429800" y="5031207"/>
              <a:ext cx="555885" cy="491084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2"/>
              <a:endCxn id="13" idx="0"/>
            </p:cNvCxnSpPr>
            <p:nvPr/>
          </p:nvCxnSpPr>
          <p:spPr>
            <a:xfrm>
              <a:off x="3985685" y="5031207"/>
              <a:ext cx="201604" cy="485622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2"/>
              <a:endCxn id="14" idx="0"/>
            </p:cNvCxnSpPr>
            <p:nvPr/>
          </p:nvCxnSpPr>
          <p:spPr>
            <a:xfrm flipH="1">
              <a:off x="4952192" y="5007467"/>
              <a:ext cx="435812" cy="49470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9" idx="2"/>
              <a:endCxn id="15" idx="0"/>
            </p:cNvCxnSpPr>
            <p:nvPr/>
          </p:nvCxnSpPr>
          <p:spPr>
            <a:xfrm>
              <a:off x="5388004" y="5007467"/>
              <a:ext cx="324640" cy="483752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7" idx="2"/>
              <a:endCxn id="10" idx="0"/>
            </p:cNvCxnSpPr>
            <p:nvPr/>
          </p:nvCxnSpPr>
          <p:spPr>
            <a:xfrm flipH="1">
              <a:off x="6653951" y="4222454"/>
              <a:ext cx="468431" cy="379696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7" idx="2"/>
              <a:endCxn id="11" idx="0"/>
            </p:cNvCxnSpPr>
            <p:nvPr/>
          </p:nvCxnSpPr>
          <p:spPr>
            <a:xfrm>
              <a:off x="7122382" y="4222454"/>
              <a:ext cx="993196" cy="3796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0" idx="2"/>
              <a:endCxn id="18" idx="0"/>
            </p:cNvCxnSpPr>
            <p:nvPr/>
          </p:nvCxnSpPr>
          <p:spPr>
            <a:xfrm flipH="1">
              <a:off x="6468652" y="4996490"/>
              <a:ext cx="185299" cy="48562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0" idx="2"/>
              <a:endCxn id="19" idx="0"/>
            </p:cNvCxnSpPr>
            <p:nvPr/>
          </p:nvCxnSpPr>
          <p:spPr>
            <a:xfrm>
              <a:off x="6653951" y="4996490"/>
              <a:ext cx="598875" cy="472864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1" idx="2"/>
              <a:endCxn id="17" idx="0"/>
            </p:cNvCxnSpPr>
            <p:nvPr/>
          </p:nvCxnSpPr>
          <p:spPr>
            <a:xfrm flipH="1">
              <a:off x="8007352" y="4996489"/>
              <a:ext cx="108226" cy="472864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1" idx="2"/>
              <a:endCxn id="16" idx="0"/>
            </p:cNvCxnSpPr>
            <p:nvPr/>
          </p:nvCxnSpPr>
          <p:spPr>
            <a:xfrm>
              <a:off x="8115578" y="4996489"/>
              <a:ext cx="668535" cy="463671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808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</a:t>
            </a:r>
            <a:r>
              <a:rPr lang="zh-CN" altLang="en-US" dirty="0" smtClean="0"/>
              <a:t>树的结构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对于线段树，我们更多是用它的另一种形式</a:t>
            </a:r>
            <a:r>
              <a:rPr lang="en-US" altLang="zh-CN" smtClean="0"/>
              <a:t>——</a:t>
            </a:r>
            <a:r>
              <a:rPr lang="zh-CN" altLang="en-US" smtClean="0"/>
              <a:t>点树。</a:t>
            </a:r>
            <a:endParaRPr lang="en-US" altLang="zh-CN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2528056" y="2969145"/>
            <a:ext cx="7282922" cy="2850748"/>
            <a:chOff x="2528056" y="2216085"/>
            <a:chExt cx="7282922" cy="2850748"/>
          </a:xfrm>
        </p:grpSpPr>
        <p:sp>
          <p:nvSpPr>
            <p:cNvPr id="10" name="圆角矩形 9"/>
            <p:cNvSpPr/>
            <p:nvPr/>
          </p:nvSpPr>
          <p:spPr>
            <a:xfrm>
              <a:off x="5459507" y="2216085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[1,8]</a:t>
              </a:r>
              <a:endParaRPr lang="zh-CN" altLang="en-US" sz="1400" b="1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107637" y="3015733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[1,4]</a:t>
              </a:r>
              <a:endParaRPr lang="zh-CN" altLang="en-US" sz="1400" b="1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6994273" y="3015733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[5,8]</a:t>
              </a:r>
              <a:endParaRPr lang="zh-CN" altLang="en-US" sz="1400" b="1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200405" y="3809997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[1,2]</a:t>
              </a:r>
              <a:endParaRPr lang="zh-CN" altLang="en-US" sz="1400" b="1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896524" y="3786682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[3,4]</a:t>
              </a:r>
              <a:endParaRPr lang="zh-CN" altLang="en-US" sz="1400" b="1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6427701" y="3775902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[5,6]</a:t>
              </a:r>
              <a:endParaRPr lang="zh-CN" altLang="en-US" sz="1400" b="1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195554" y="3775901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[7,8]</a:t>
              </a:r>
              <a:endParaRPr lang="zh-CN" altLang="en-US" sz="1400" b="1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2528056" y="4679558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[1,1]</a:t>
              </a:r>
              <a:endParaRPr lang="zh-CN" altLang="en-US" sz="1400" b="1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3444247" y="4674194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[2,2]</a:t>
              </a:r>
              <a:endParaRPr lang="zh-CN" altLang="en-US" sz="1400" b="1" dirty="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369405" y="4659801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[3,3]</a:t>
              </a:r>
              <a:endParaRPr lang="zh-CN" altLang="en-US" sz="1400" b="1" dirty="0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5289180" y="4649043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[4,4]</a:t>
              </a:r>
              <a:endParaRPr lang="zh-CN" altLang="en-US" sz="1400" b="1" dirty="0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9004154" y="4618540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[8,8]</a:t>
              </a:r>
              <a:endParaRPr lang="zh-CN" altLang="en-US" sz="1400" b="1" dirty="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8064653" y="4627569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[7,7]</a:t>
              </a:r>
              <a:endParaRPr lang="zh-CN" altLang="en-US" sz="1400" b="1" dirty="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6203580" y="4640102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[5,5]</a:t>
              </a:r>
              <a:endParaRPr lang="zh-CN" altLang="en-US" sz="1400" b="1" dirty="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7152047" y="4627570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[6,6]</a:t>
              </a:r>
              <a:endParaRPr lang="zh-CN" altLang="en-US" sz="1400" b="1" dirty="0"/>
            </a:p>
          </p:txBody>
        </p:sp>
        <p:cxnSp>
          <p:nvCxnSpPr>
            <p:cNvPr id="25" name="直接箭头连接符 24"/>
            <p:cNvCxnSpPr>
              <a:stCxn id="10" idx="2"/>
              <a:endCxn id="11" idx="0"/>
            </p:cNvCxnSpPr>
            <p:nvPr/>
          </p:nvCxnSpPr>
          <p:spPr>
            <a:xfrm flipH="1">
              <a:off x="4511049" y="2603360"/>
              <a:ext cx="1351870" cy="41237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0" idx="2"/>
              <a:endCxn id="12" idx="0"/>
            </p:cNvCxnSpPr>
            <p:nvPr/>
          </p:nvCxnSpPr>
          <p:spPr>
            <a:xfrm>
              <a:off x="5862919" y="2603360"/>
              <a:ext cx="1534766" cy="41237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1" idx="2"/>
              <a:endCxn id="13" idx="0"/>
            </p:cNvCxnSpPr>
            <p:nvPr/>
          </p:nvCxnSpPr>
          <p:spPr>
            <a:xfrm flipH="1">
              <a:off x="3603817" y="3403008"/>
              <a:ext cx="907232" cy="406989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1" idx="2"/>
              <a:endCxn id="14" idx="0"/>
            </p:cNvCxnSpPr>
            <p:nvPr/>
          </p:nvCxnSpPr>
          <p:spPr>
            <a:xfrm>
              <a:off x="4511049" y="3403008"/>
              <a:ext cx="788887" cy="383674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3" idx="2"/>
              <a:endCxn id="17" idx="0"/>
            </p:cNvCxnSpPr>
            <p:nvPr/>
          </p:nvCxnSpPr>
          <p:spPr>
            <a:xfrm flipH="1">
              <a:off x="2931468" y="4197272"/>
              <a:ext cx="672349" cy="482286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3" idx="2"/>
              <a:endCxn id="18" idx="0"/>
            </p:cNvCxnSpPr>
            <p:nvPr/>
          </p:nvCxnSpPr>
          <p:spPr>
            <a:xfrm>
              <a:off x="3603817" y="4197272"/>
              <a:ext cx="243842" cy="476922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4" idx="2"/>
              <a:endCxn id="19" idx="0"/>
            </p:cNvCxnSpPr>
            <p:nvPr/>
          </p:nvCxnSpPr>
          <p:spPr>
            <a:xfrm flipH="1">
              <a:off x="4772817" y="4173957"/>
              <a:ext cx="527119" cy="485844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4" idx="2"/>
              <a:endCxn id="20" idx="0"/>
            </p:cNvCxnSpPr>
            <p:nvPr/>
          </p:nvCxnSpPr>
          <p:spPr>
            <a:xfrm>
              <a:off x="5299936" y="4173957"/>
              <a:ext cx="392656" cy="475086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2" idx="2"/>
              <a:endCxn id="15" idx="0"/>
            </p:cNvCxnSpPr>
            <p:nvPr/>
          </p:nvCxnSpPr>
          <p:spPr>
            <a:xfrm flipH="1">
              <a:off x="6831113" y="3403008"/>
              <a:ext cx="566572" cy="372894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12" idx="2"/>
              <a:endCxn id="16" idx="0"/>
            </p:cNvCxnSpPr>
            <p:nvPr/>
          </p:nvCxnSpPr>
          <p:spPr>
            <a:xfrm>
              <a:off x="7397685" y="3403008"/>
              <a:ext cx="1201281" cy="37289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5" idx="2"/>
              <a:endCxn id="23" idx="0"/>
            </p:cNvCxnSpPr>
            <p:nvPr/>
          </p:nvCxnSpPr>
          <p:spPr>
            <a:xfrm flipH="1">
              <a:off x="6606992" y="4163177"/>
              <a:ext cx="224121" cy="47692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15" idx="2"/>
              <a:endCxn id="24" idx="0"/>
            </p:cNvCxnSpPr>
            <p:nvPr/>
          </p:nvCxnSpPr>
          <p:spPr>
            <a:xfrm>
              <a:off x="6831113" y="4163177"/>
              <a:ext cx="724346" cy="46439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16" idx="2"/>
              <a:endCxn id="22" idx="0"/>
            </p:cNvCxnSpPr>
            <p:nvPr/>
          </p:nvCxnSpPr>
          <p:spPr>
            <a:xfrm flipH="1">
              <a:off x="8468065" y="4163176"/>
              <a:ext cx="130901" cy="46439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16" idx="2"/>
              <a:endCxn id="21" idx="0"/>
            </p:cNvCxnSpPr>
            <p:nvPr/>
          </p:nvCxnSpPr>
          <p:spPr>
            <a:xfrm>
              <a:off x="8598966" y="4163176"/>
              <a:ext cx="808600" cy="455364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587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Zkw</a:t>
            </a:r>
            <a:r>
              <a:rPr lang="zh-CN" altLang="en-US" smtClean="0"/>
              <a:t>版线段树的点修改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影响到</a:t>
            </a:r>
            <a:r>
              <a:rPr lang="en-US" altLang="zh-CN" smtClean="0"/>
              <a:t>11</a:t>
            </a:r>
            <a:r>
              <a:rPr lang="zh-CN" altLang="en-US" smtClean="0"/>
              <a:t>号点的有</a:t>
            </a:r>
            <a:r>
              <a:rPr lang="en-US" altLang="zh-CN" smtClean="0"/>
              <a:t>5</a:t>
            </a:r>
            <a:r>
              <a:rPr lang="zh-CN" altLang="en-US" smtClean="0"/>
              <a:t>号、</a:t>
            </a:r>
            <a:r>
              <a:rPr lang="en-US" altLang="zh-CN" smtClean="0"/>
              <a:t>2</a:t>
            </a:r>
            <a:r>
              <a:rPr lang="zh-CN" altLang="en-US" smtClean="0"/>
              <a:t>号、</a:t>
            </a:r>
            <a:r>
              <a:rPr lang="en-US" altLang="zh-CN" smtClean="0"/>
              <a:t>1</a:t>
            </a:r>
            <a:r>
              <a:rPr lang="zh-CN" altLang="en-US" smtClean="0"/>
              <a:t>号三个点。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096267" y="3013880"/>
            <a:ext cx="6021379" cy="2902750"/>
            <a:chOff x="3096267" y="3013880"/>
            <a:chExt cx="6021379" cy="2902750"/>
          </a:xfrm>
        </p:grpSpPr>
        <p:sp>
          <p:nvSpPr>
            <p:cNvPr id="5" name="圆角矩形 4"/>
            <p:cNvSpPr/>
            <p:nvPr/>
          </p:nvSpPr>
          <p:spPr>
            <a:xfrm>
              <a:off x="5519934" y="3013880"/>
              <a:ext cx="667066" cy="39433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prstClr val="white"/>
                  </a:solidFill>
                </a:rPr>
                <a:t>1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402234" y="3828115"/>
              <a:ext cx="667066" cy="39433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2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788849" y="3828115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3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652152" y="4636867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4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5054471" y="4613127"/>
              <a:ext cx="667066" cy="39433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5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6320418" y="4602150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6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7782045" y="4602149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7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096267" y="5522291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prstClr val="white"/>
                  </a:solidFill>
                </a:rPr>
                <a:t>8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853756" y="5516829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9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618659" y="5502173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10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5379111" y="5491219"/>
              <a:ext cx="667066" cy="39433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11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450580" y="5460159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15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7673818" y="5469353"/>
              <a:ext cx="667066" cy="39433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14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135119" y="5482115"/>
              <a:ext cx="667066" cy="39433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12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6919293" y="5469354"/>
              <a:ext cx="667066" cy="39433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solidFill>
                    <a:prstClr val="white"/>
                  </a:solidFill>
                </a:rPr>
                <a:t>13</a:t>
              </a:r>
              <a:endParaRPr lang="zh-CN" altLang="en-US" sz="1400" b="1" dirty="0">
                <a:solidFill>
                  <a:prstClr val="white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5" idx="2"/>
              <a:endCxn id="6" idx="0"/>
            </p:cNvCxnSpPr>
            <p:nvPr/>
          </p:nvCxnSpPr>
          <p:spPr>
            <a:xfrm flipH="1">
              <a:off x="4735767" y="3408219"/>
              <a:ext cx="1117700" cy="4198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5" idx="2"/>
              <a:endCxn id="7" idx="0"/>
            </p:cNvCxnSpPr>
            <p:nvPr/>
          </p:nvCxnSpPr>
          <p:spPr>
            <a:xfrm>
              <a:off x="5853467" y="3408219"/>
              <a:ext cx="1268915" cy="4198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6" idx="2"/>
              <a:endCxn id="8" idx="0"/>
            </p:cNvCxnSpPr>
            <p:nvPr/>
          </p:nvCxnSpPr>
          <p:spPr>
            <a:xfrm flipH="1">
              <a:off x="3985685" y="4222454"/>
              <a:ext cx="750082" cy="41441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6" idx="2"/>
              <a:endCxn id="9" idx="0"/>
            </p:cNvCxnSpPr>
            <p:nvPr/>
          </p:nvCxnSpPr>
          <p:spPr>
            <a:xfrm>
              <a:off x="4735767" y="4222454"/>
              <a:ext cx="652237" cy="39067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8" idx="2"/>
              <a:endCxn id="12" idx="0"/>
            </p:cNvCxnSpPr>
            <p:nvPr/>
          </p:nvCxnSpPr>
          <p:spPr>
            <a:xfrm flipH="1">
              <a:off x="3429800" y="5031207"/>
              <a:ext cx="555885" cy="491084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2"/>
              <a:endCxn id="13" idx="0"/>
            </p:cNvCxnSpPr>
            <p:nvPr/>
          </p:nvCxnSpPr>
          <p:spPr>
            <a:xfrm>
              <a:off x="3985685" y="5031207"/>
              <a:ext cx="201604" cy="485622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2"/>
              <a:endCxn id="14" idx="0"/>
            </p:cNvCxnSpPr>
            <p:nvPr/>
          </p:nvCxnSpPr>
          <p:spPr>
            <a:xfrm flipH="1">
              <a:off x="4952192" y="5007467"/>
              <a:ext cx="435812" cy="49470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9" idx="2"/>
              <a:endCxn id="15" idx="0"/>
            </p:cNvCxnSpPr>
            <p:nvPr/>
          </p:nvCxnSpPr>
          <p:spPr>
            <a:xfrm>
              <a:off x="5388004" y="5007467"/>
              <a:ext cx="324640" cy="483752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7" idx="2"/>
              <a:endCxn id="10" idx="0"/>
            </p:cNvCxnSpPr>
            <p:nvPr/>
          </p:nvCxnSpPr>
          <p:spPr>
            <a:xfrm flipH="1">
              <a:off x="6653951" y="4222454"/>
              <a:ext cx="468431" cy="379696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7" idx="2"/>
              <a:endCxn id="11" idx="0"/>
            </p:cNvCxnSpPr>
            <p:nvPr/>
          </p:nvCxnSpPr>
          <p:spPr>
            <a:xfrm>
              <a:off x="7122382" y="4222454"/>
              <a:ext cx="993196" cy="3796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0" idx="2"/>
              <a:endCxn id="18" idx="0"/>
            </p:cNvCxnSpPr>
            <p:nvPr/>
          </p:nvCxnSpPr>
          <p:spPr>
            <a:xfrm flipH="1">
              <a:off x="6468652" y="4996490"/>
              <a:ext cx="185299" cy="48562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0" idx="2"/>
              <a:endCxn id="19" idx="0"/>
            </p:cNvCxnSpPr>
            <p:nvPr/>
          </p:nvCxnSpPr>
          <p:spPr>
            <a:xfrm>
              <a:off x="6653951" y="4996490"/>
              <a:ext cx="598875" cy="472864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1" idx="2"/>
              <a:endCxn id="17" idx="0"/>
            </p:cNvCxnSpPr>
            <p:nvPr/>
          </p:nvCxnSpPr>
          <p:spPr>
            <a:xfrm flipH="1">
              <a:off x="8007352" y="4996489"/>
              <a:ext cx="108226" cy="472864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1" idx="2"/>
              <a:endCxn id="16" idx="0"/>
            </p:cNvCxnSpPr>
            <p:nvPr/>
          </p:nvCxnSpPr>
          <p:spPr>
            <a:xfrm>
              <a:off x="8115578" y="4996489"/>
              <a:ext cx="668535" cy="463671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973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习题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Noip2012 Day2 P2 </a:t>
            </a:r>
            <a:r>
              <a:rPr lang="zh-CN" altLang="en-US" dirty="0" smtClean="0"/>
              <a:t>借教室</a:t>
            </a:r>
            <a:endParaRPr lang="en-US" altLang="zh-CN" dirty="0" smtClean="0"/>
          </a:p>
          <a:p>
            <a:r>
              <a:rPr lang="en-US" altLang="zh-CN" dirty="0" err="1" smtClean="0"/>
              <a:t>Poj</a:t>
            </a:r>
            <a:r>
              <a:rPr lang="en-US" altLang="zh-CN" dirty="0" smtClean="0"/>
              <a:t> 1769</a:t>
            </a:r>
          </a:p>
          <a:p>
            <a:r>
              <a:rPr lang="en-US" altLang="zh-CN" dirty="0" err="1" smtClean="0"/>
              <a:t>Poj</a:t>
            </a:r>
            <a:r>
              <a:rPr lang="en-US" altLang="zh-CN" dirty="0" smtClean="0"/>
              <a:t> 2182</a:t>
            </a:r>
          </a:p>
          <a:p>
            <a:r>
              <a:rPr lang="en-US" altLang="zh-CN" dirty="0" err="1" smtClean="0"/>
              <a:t>Poj</a:t>
            </a:r>
            <a:r>
              <a:rPr lang="en-US" altLang="zh-CN" dirty="0" smtClean="0"/>
              <a:t> 2528</a:t>
            </a:r>
          </a:p>
          <a:p>
            <a:r>
              <a:rPr lang="en-US" altLang="zh-CN" err="1" smtClean="0"/>
              <a:t>Poj</a:t>
            </a:r>
            <a:r>
              <a:rPr lang="en-US" altLang="zh-CN" smtClean="0"/>
              <a:t> 2777</a:t>
            </a:r>
          </a:p>
          <a:p>
            <a:r>
              <a:rPr lang="en-US" altLang="zh-CN" smtClean="0"/>
              <a:t>Poj 2828</a:t>
            </a:r>
            <a:endParaRPr lang="en-US" altLang="zh-CN" dirty="0" smtClean="0"/>
          </a:p>
          <a:p>
            <a:r>
              <a:rPr lang="en-US" altLang="zh-CN" dirty="0" err="1" smtClean="0"/>
              <a:t>Poj</a:t>
            </a:r>
            <a:r>
              <a:rPr lang="en-US" altLang="zh-CN" dirty="0" smtClean="0"/>
              <a:t> 3468</a:t>
            </a:r>
          </a:p>
          <a:p>
            <a:r>
              <a:rPr lang="en-US" altLang="zh-CN" dirty="0" err="1" smtClean="0"/>
              <a:t>Hdu</a:t>
            </a:r>
            <a:r>
              <a:rPr lang="en-US" altLang="zh-CN" dirty="0" smtClean="0"/>
              <a:t> 1166</a:t>
            </a:r>
          </a:p>
          <a:p>
            <a:r>
              <a:rPr lang="en-US" altLang="zh-CN" dirty="0" err="1" smtClean="0"/>
              <a:t>Hdu</a:t>
            </a:r>
            <a:r>
              <a:rPr lang="en-US" altLang="zh-CN" dirty="0" smtClean="0"/>
              <a:t> 1754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66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END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55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点树形态线段树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定义和线段树类似：</a:t>
            </a:r>
            <a:endParaRPr lang="en-US" altLang="zh-CN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mtClean="0"/>
              <a:t>对于</a:t>
            </a:r>
            <a:r>
              <a:rPr lang="zh-CN" altLang="en-US"/>
              <a:t>线段树中的每一</a:t>
            </a:r>
            <a:r>
              <a:rPr lang="zh-CN" altLang="en-US" smtClean="0"/>
              <a:t>个非叶结点</a:t>
            </a:r>
            <a:r>
              <a:rPr lang="en-US" altLang="zh-CN"/>
              <a:t>[a,b]</a:t>
            </a:r>
            <a:r>
              <a:rPr lang="zh-CN" altLang="en-US"/>
              <a:t>，它的左儿子表示的区间为</a:t>
            </a:r>
            <a:r>
              <a:rPr lang="en-US" altLang="zh-CN"/>
              <a:t>[a,(a+b)/2]</a:t>
            </a:r>
            <a:r>
              <a:rPr lang="zh-CN" altLang="en-US"/>
              <a:t>，右儿子表示的区间为</a:t>
            </a:r>
            <a:r>
              <a:rPr lang="en-US" altLang="zh-CN"/>
              <a:t>[(a+b)/</a:t>
            </a:r>
            <a:r>
              <a:rPr lang="en-US" altLang="zh-CN" smtClean="0"/>
              <a:t>2+1,b</a:t>
            </a:r>
            <a:r>
              <a:rPr lang="en-US" altLang="zh-CN"/>
              <a:t>]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mtClean="0"/>
              <a:t>叶结点不表示线段，而是表示线段端点。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线段树的结构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画出</a:t>
            </a:r>
            <a:r>
              <a:rPr lang="en-US" altLang="zh-CN" smtClean="0"/>
              <a:t>[1,10]</a:t>
            </a:r>
            <a:r>
              <a:rPr lang="zh-CN" altLang="en-US" smtClean="0"/>
              <a:t>的点树形态线段树。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42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点树形态线段树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r>
              <a:rPr lang="zh-CN" altLang="en-US" smtClean="0"/>
              <a:t>号点表示</a:t>
            </a:r>
            <a:r>
              <a:rPr lang="en-US" altLang="zh-CN" smtClean="0"/>
              <a:t>[1,4]</a:t>
            </a:r>
            <a:r>
              <a:rPr lang="zh-CN" altLang="en-US" smtClean="0"/>
              <a:t>，</a:t>
            </a:r>
            <a:r>
              <a:rPr lang="en-US" altLang="zh-CN" smtClean="0"/>
              <a:t>6</a:t>
            </a:r>
            <a:r>
              <a:rPr lang="zh-CN" altLang="en-US" smtClean="0"/>
              <a:t>号点表示</a:t>
            </a:r>
            <a:r>
              <a:rPr lang="en-US" altLang="zh-CN" smtClean="0"/>
              <a:t>[5,6]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用点来存储区间信息。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528056" y="2969145"/>
            <a:ext cx="7282922" cy="2850748"/>
            <a:chOff x="2528056" y="2216085"/>
            <a:chExt cx="7282922" cy="2850748"/>
          </a:xfrm>
        </p:grpSpPr>
        <p:sp>
          <p:nvSpPr>
            <p:cNvPr id="5" name="圆角矩形 4"/>
            <p:cNvSpPr/>
            <p:nvPr/>
          </p:nvSpPr>
          <p:spPr>
            <a:xfrm>
              <a:off x="5459507" y="2216085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/>
                <a:t>1</a:t>
              </a:r>
              <a:endParaRPr lang="zh-CN" altLang="en-US" sz="1400" b="1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107637" y="3015733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2</a:t>
              </a:r>
              <a:endParaRPr lang="zh-CN" altLang="en-US" sz="1400" b="1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994273" y="3015733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3</a:t>
              </a:r>
              <a:endParaRPr lang="zh-CN" altLang="en-US" sz="1400" b="1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200405" y="3809997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4</a:t>
              </a:r>
              <a:endParaRPr lang="zh-CN" altLang="en-US" sz="1400" b="1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896524" y="3786682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5</a:t>
              </a:r>
              <a:endParaRPr lang="zh-CN" altLang="en-US" sz="1400" b="1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6427701" y="3775902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6</a:t>
              </a:r>
              <a:endParaRPr lang="zh-CN" altLang="en-US" sz="1400" b="1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195554" y="3775901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7</a:t>
              </a:r>
              <a:endParaRPr lang="zh-CN" altLang="en-US" sz="1400" b="1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528056" y="4679558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/>
                <a:t>8</a:t>
              </a:r>
              <a:endParaRPr lang="zh-CN" altLang="en-US" sz="1400" b="1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444247" y="4674194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9</a:t>
              </a:r>
              <a:endParaRPr lang="zh-CN" altLang="en-US" sz="1400" b="1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369405" y="4659801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10</a:t>
              </a:r>
              <a:endParaRPr lang="zh-CN" altLang="en-US" sz="1400" b="1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5289180" y="4649043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11</a:t>
              </a:r>
              <a:endParaRPr lang="zh-CN" altLang="en-US" sz="1400" b="1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9004154" y="4618540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15</a:t>
              </a:r>
              <a:endParaRPr lang="zh-CN" altLang="en-US" sz="1400" b="1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8064653" y="4627569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14</a:t>
              </a:r>
              <a:endParaRPr lang="zh-CN" altLang="en-US" sz="1400" b="1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203580" y="4640102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12</a:t>
              </a:r>
              <a:endParaRPr lang="zh-CN" altLang="en-US" sz="1400" b="1" dirty="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7152047" y="4627570"/>
              <a:ext cx="806824" cy="3872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/>
                <a:t>13</a:t>
              </a:r>
              <a:endParaRPr lang="zh-CN" altLang="en-US" sz="1400" b="1" dirty="0"/>
            </a:p>
          </p:txBody>
        </p:sp>
        <p:cxnSp>
          <p:nvCxnSpPr>
            <p:cNvPr id="20" name="直接箭头连接符 19"/>
            <p:cNvCxnSpPr>
              <a:stCxn id="5" idx="2"/>
              <a:endCxn id="6" idx="0"/>
            </p:cNvCxnSpPr>
            <p:nvPr/>
          </p:nvCxnSpPr>
          <p:spPr>
            <a:xfrm flipH="1">
              <a:off x="4511049" y="2603360"/>
              <a:ext cx="1351870" cy="41237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5" idx="2"/>
              <a:endCxn id="7" idx="0"/>
            </p:cNvCxnSpPr>
            <p:nvPr/>
          </p:nvCxnSpPr>
          <p:spPr>
            <a:xfrm>
              <a:off x="5862919" y="2603360"/>
              <a:ext cx="1534766" cy="41237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6" idx="2"/>
              <a:endCxn id="8" idx="0"/>
            </p:cNvCxnSpPr>
            <p:nvPr/>
          </p:nvCxnSpPr>
          <p:spPr>
            <a:xfrm flipH="1">
              <a:off x="3603817" y="3403008"/>
              <a:ext cx="907232" cy="406989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6" idx="2"/>
              <a:endCxn id="9" idx="0"/>
            </p:cNvCxnSpPr>
            <p:nvPr/>
          </p:nvCxnSpPr>
          <p:spPr>
            <a:xfrm>
              <a:off x="4511049" y="3403008"/>
              <a:ext cx="788887" cy="383674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8" idx="2"/>
              <a:endCxn id="12" idx="0"/>
            </p:cNvCxnSpPr>
            <p:nvPr/>
          </p:nvCxnSpPr>
          <p:spPr>
            <a:xfrm flipH="1">
              <a:off x="2931468" y="4197272"/>
              <a:ext cx="672349" cy="482286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2"/>
              <a:endCxn id="13" idx="0"/>
            </p:cNvCxnSpPr>
            <p:nvPr/>
          </p:nvCxnSpPr>
          <p:spPr>
            <a:xfrm>
              <a:off x="3603817" y="4197272"/>
              <a:ext cx="243842" cy="476922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2"/>
              <a:endCxn id="14" idx="0"/>
            </p:cNvCxnSpPr>
            <p:nvPr/>
          </p:nvCxnSpPr>
          <p:spPr>
            <a:xfrm flipH="1">
              <a:off x="4772817" y="4173957"/>
              <a:ext cx="527119" cy="485844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9" idx="2"/>
              <a:endCxn id="15" idx="0"/>
            </p:cNvCxnSpPr>
            <p:nvPr/>
          </p:nvCxnSpPr>
          <p:spPr>
            <a:xfrm>
              <a:off x="5299936" y="4173957"/>
              <a:ext cx="392656" cy="475086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7" idx="2"/>
              <a:endCxn id="10" idx="0"/>
            </p:cNvCxnSpPr>
            <p:nvPr/>
          </p:nvCxnSpPr>
          <p:spPr>
            <a:xfrm flipH="1">
              <a:off x="6831113" y="3403008"/>
              <a:ext cx="566572" cy="372894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7" idx="2"/>
              <a:endCxn id="11" idx="0"/>
            </p:cNvCxnSpPr>
            <p:nvPr/>
          </p:nvCxnSpPr>
          <p:spPr>
            <a:xfrm>
              <a:off x="7397685" y="3403008"/>
              <a:ext cx="1201281" cy="37289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0" idx="2"/>
              <a:endCxn id="18" idx="0"/>
            </p:cNvCxnSpPr>
            <p:nvPr/>
          </p:nvCxnSpPr>
          <p:spPr>
            <a:xfrm flipH="1">
              <a:off x="6606992" y="4163177"/>
              <a:ext cx="224121" cy="47692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0" idx="2"/>
              <a:endCxn id="19" idx="0"/>
            </p:cNvCxnSpPr>
            <p:nvPr/>
          </p:nvCxnSpPr>
          <p:spPr>
            <a:xfrm>
              <a:off x="6831113" y="4163177"/>
              <a:ext cx="724346" cy="46439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1" idx="2"/>
              <a:endCxn id="17" idx="0"/>
            </p:cNvCxnSpPr>
            <p:nvPr/>
          </p:nvCxnSpPr>
          <p:spPr>
            <a:xfrm flipH="1">
              <a:off x="8468065" y="4163176"/>
              <a:ext cx="130901" cy="46439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1" idx="2"/>
              <a:endCxn id="16" idx="0"/>
            </p:cNvCxnSpPr>
            <p:nvPr/>
          </p:nvCxnSpPr>
          <p:spPr>
            <a:xfrm>
              <a:off x="8598966" y="4163176"/>
              <a:ext cx="808600" cy="455364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880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线段树的性质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2286000"/>
            <a:ext cx="9905129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线段</a:t>
            </a:r>
            <a:r>
              <a:rPr lang="zh-CN" altLang="en-US" dirty="0"/>
              <a:t>树是平衡</a:t>
            </a:r>
            <a:r>
              <a:rPr lang="zh-CN" altLang="en-US" dirty="0" smtClean="0"/>
              <a:t>的二叉树，最大</a:t>
            </a:r>
            <a:r>
              <a:rPr lang="zh-CN" altLang="en-US" dirty="0"/>
              <a:t>深度</a:t>
            </a:r>
            <a:r>
              <a:rPr lang="en-US" altLang="zh-CN" dirty="0" err="1" smtClean="0"/>
              <a:t>logn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mtClean="0"/>
              <a:t>任意的区间</a:t>
            </a:r>
            <a:r>
              <a:rPr lang="en-US" altLang="zh-CN" smtClean="0"/>
              <a:t>[</a:t>
            </a:r>
            <a:r>
              <a:rPr lang="en-US" altLang="zh-CN" dirty="0" err="1"/>
              <a:t>a,b</a:t>
            </a:r>
            <a:r>
              <a:rPr lang="en-US" altLang="zh-CN" dirty="0"/>
              <a:t>]</a:t>
            </a:r>
            <a:r>
              <a:rPr lang="zh-CN" altLang="en-US" dirty="0"/>
              <a:t>在线段树的查询或查找过程中把这个线段最多分成</a:t>
            </a:r>
            <a:r>
              <a:rPr lang="en-US" altLang="zh-CN" dirty="0"/>
              <a:t>log(b-a)</a:t>
            </a:r>
            <a:r>
              <a:rPr lang="zh-CN" altLang="en-US" smtClean="0"/>
              <a:t>份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smtClean="0"/>
              <a:t>以上</a:t>
            </a:r>
            <a:r>
              <a:rPr lang="zh-CN" altLang="en-US" dirty="0"/>
              <a:t>两</a:t>
            </a:r>
            <a:r>
              <a:rPr lang="zh-CN" altLang="en-US" smtClean="0"/>
              <a:t>条</a:t>
            </a:r>
            <a:r>
              <a:rPr lang="zh-CN" altLang="en-US" dirty="0"/>
              <a:t>性质保证了线段树除建树外的操作都是</a:t>
            </a:r>
            <a:r>
              <a:rPr lang="en-US" altLang="zh-CN" dirty="0" err="1" smtClean="0"/>
              <a:t>logn</a:t>
            </a:r>
            <a:r>
              <a:rPr lang="zh-CN" altLang="en-US" dirty="0" smtClean="0"/>
              <a:t>级别</a:t>
            </a:r>
            <a:r>
              <a:rPr lang="zh-CN" altLang="en-US" dirty="0"/>
              <a:t>的复杂度。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749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线段树的作用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8640" indent="-457200">
              <a:buFont typeface="+mj-lt"/>
              <a:buAutoNum type="arabicPeriod"/>
            </a:pPr>
            <a:r>
              <a:rPr lang="zh-CN" altLang="en-US" smtClean="0"/>
              <a:t>线段树的主要思想是从树的角度来管理一段较大的连续区间，目的是降低</a:t>
            </a:r>
            <a:r>
              <a:rPr lang="zh-CN" altLang="en-US"/>
              <a:t>区间</a:t>
            </a:r>
            <a:r>
              <a:rPr lang="zh-CN" altLang="en-US" smtClean="0"/>
              <a:t>维护的复杂度。</a:t>
            </a:r>
            <a:endParaRPr lang="en-US" altLang="zh-CN" smtClean="0"/>
          </a:p>
          <a:p>
            <a:pPr marL="548640" indent="-457200">
              <a:buFont typeface="+mj-lt"/>
              <a:buAutoNum type="arabicPeriod"/>
            </a:pPr>
            <a:r>
              <a:rPr lang="zh-CN" altLang="en-US" smtClean="0"/>
              <a:t>因此线段树主要用于</a:t>
            </a:r>
            <a:r>
              <a:rPr lang="zh-CN" altLang="en-US"/>
              <a:t>处理区间中的插入、查询、统计、修改等操作。</a:t>
            </a:r>
          </a:p>
        </p:txBody>
      </p:sp>
    </p:spTree>
    <p:extLst>
      <p:ext uri="{BB962C8B-B14F-4D97-AF65-F5344CB8AC3E}">
        <p14:creationId xmlns:p14="http://schemas.microsoft.com/office/powerpoint/2010/main" val="218728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>
    <a:lnDef>
      <a:spPr>
        <a:ln w="19050">
          <a:solidFill>
            <a:schemeClr val="accent1">
              <a:lumMod val="50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756</TotalTime>
  <Words>2194</Words>
  <Application>Microsoft Office PowerPoint</Application>
  <PresentationFormat>自定义</PresentationFormat>
  <Paragraphs>489</Paragraphs>
  <Slides>42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积分</vt:lpstr>
      <vt:lpstr>线段树</vt:lpstr>
      <vt:lpstr>什么是线段树</vt:lpstr>
      <vt:lpstr>线段树的结构</vt:lpstr>
      <vt:lpstr>线段树的结构</vt:lpstr>
      <vt:lpstr>点树形态线段树</vt:lpstr>
      <vt:lpstr>线段树的结构</vt:lpstr>
      <vt:lpstr>点树形态线段树</vt:lpstr>
      <vt:lpstr>线段树的性质</vt:lpstr>
      <vt:lpstr>线段树的作用</vt:lpstr>
      <vt:lpstr>线段树的实现</vt:lpstr>
      <vt:lpstr>建树</vt:lpstr>
      <vt:lpstr>点修改</vt:lpstr>
      <vt:lpstr>点查询</vt:lpstr>
      <vt:lpstr>区间查询</vt:lpstr>
      <vt:lpstr>区间查询</vt:lpstr>
      <vt:lpstr>区间修改</vt:lpstr>
      <vt:lpstr>区间修改</vt:lpstr>
      <vt:lpstr>区间修改</vt:lpstr>
      <vt:lpstr>区间修改</vt:lpstr>
      <vt:lpstr>区间修改</vt:lpstr>
      <vt:lpstr>区间修改</vt:lpstr>
      <vt:lpstr>区间修改</vt:lpstr>
      <vt:lpstr>区间修改</vt:lpstr>
      <vt:lpstr>区间修改</vt:lpstr>
      <vt:lpstr>例题：poj 3321</vt:lpstr>
      <vt:lpstr>样例数据</vt:lpstr>
      <vt:lpstr>算法分析</vt:lpstr>
      <vt:lpstr>参考代码</vt:lpstr>
      <vt:lpstr>Zkw版线段树</vt:lpstr>
      <vt:lpstr>复习一下位运算</vt:lpstr>
      <vt:lpstr>Zkw版线段树</vt:lpstr>
      <vt:lpstr>ZKW版线段树</vt:lpstr>
      <vt:lpstr>ZKW版线段树</vt:lpstr>
      <vt:lpstr>ZKW版线段树的区间查询</vt:lpstr>
      <vt:lpstr>ZKW版线段树的区间查询</vt:lpstr>
      <vt:lpstr>ZKW版线段树的区间查询</vt:lpstr>
      <vt:lpstr>ZKW版线段树的区间查询</vt:lpstr>
      <vt:lpstr>ZKW版线段树的区间查询</vt:lpstr>
      <vt:lpstr>Zkw版线段树的点修改</vt:lpstr>
      <vt:lpstr>Zkw版线段树的点修改</vt:lpstr>
      <vt:lpstr>习题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线段树</dc:title>
  <dc:creator>许力</dc:creator>
  <cp:lastModifiedBy>Windows User</cp:lastModifiedBy>
  <cp:revision>99</cp:revision>
  <dcterms:created xsi:type="dcterms:W3CDTF">2015-08-26T08:08:20Z</dcterms:created>
  <dcterms:modified xsi:type="dcterms:W3CDTF">2015-12-12T02:59:56Z</dcterms:modified>
</cp:coreProperties>
</file>